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97" r:id="rId2"/>
    <p:sldId id="348" r:id="rId3"/>
    <p:sldId id="349" r:id="rId4"/>
    <p:sldId id="381" r:id="rId5"/>
    <p:sldId id="380" r:id="rId6"/>
    <p:sldId id="296" r:id="rId7"/>
    <p:sldId id="382" r:id="rId8"/>
    <p:sldId id="401" r:id="rId9"/>
    <p:sldId id="383" r:id="rId10"/>
    <p:sldId id="384" r:id="rId11"/>
    <p:sldId id="385" r:id="rId12"/>
    <p:sldId id="386" r:id="rId13"/>
    <p:sldId id="387" r:id="rId14"/>
    <p:sldId id="388" r:id="rId15"/>
    <p:sldId id="389" r:id="rId16"/>
    <p:sldId id="390" r:id="rId17"/>
    <p:sldId id="391" r:id="rId18"/>
    <p:sldId id="392" r:id="rId19"/>
    <p:sldId id="393" r:id="rId20"/>
    <p:sldId id="394" r:id="rId21"/>
    <p:sldId id="395" r:id="rId22"/>
    <p:sldId id="396" r:id="rId23"/>
    <p:sldId id="397" r:id="rId24"/>
    <p:sldId id="398" r:id="rId25"/>
    <p:sldId id="399" r:id="rId26"/>
    <p:sldId id="400"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1226D93-C46E-4E52-951C-38DDDA6EA680}" type="datetimeFigureOut">
              <a:rPr lang="en-US"/>
              <a:pPr>
                <a:defRPr/>
              </a:pPr>
              <a:t>20/06/2014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20A2B8B-A4F3-4A24-922A-996F288652A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A6C180-6AD5-4544-9A38-5D7684D9378D}" type="slidenum">
              <a:rPr lang="en-US"/>
              <a:pPr/>
              <a:t>7</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F92A78-18BD-4555-81EA-3D9826BAFFC0}" type="slidenum">
              <a:rPr lang="en-US"/>
              <a:pPr/>
              <a:t>9</a:t>
            </a:fld>
            <a:endParaRPr lang="en-US"/>
          </a:p>
        </p:txBody>
      </p:sp>
      <p:sp>
        <p:nvSpPr>
          <p:cNvPr id="16386" name="Rectangle 1026"/>
          <p:cNvSpPr>
            <a:spLocks noGrp="1" noRot="1" noChangeAspect="1" noChangeArrowheads="1" noTextEdit="1"/>
          </p:cNvSpPr>
          <p:nvPr>
            <p:ph type="sldImg"/>
          </p:nvPr>
        </p:nvSpPr>
        <p:spPr>
          <a:ln/>
        </p:spPr>
      </p:sp>
      <p:sp>
        <p:nvSpPr>
          <p:cNvPr id="16387"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4F7C67-AA35-4074-9126-53E5F96B1689}" type="slidenum">
              <a:rPr lang="en-US"/>
              <a:pPr/>
              <a:t>10</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C23224-F5E9-4EB8-B33F-ACD22EF2F33B}" type="slidenum">
              <a:rPr lang="en-US"/>
              <a:pPr/>
              <a:t>11</a:t>
            </a:fld>
            <a:endParaRPr lang="en-US"/>
          </a:p>
        </p:txBody>
      </p:sp>
      <p:sp>
        <p:nvSpPr>
          <p:cNvPr id="64514" name="Rectangle 1026"/>
          <p:cNvSpPr>
            <a:spLocks noGrp="1" noRot="1" noChangeAspect="1" noChangeArrowheads="1" noTextEdit="1"/>
          </p:cNvSpPr>
          <p:nvPr>
            <p:ph type="sldImg"/>
          </p:nvPr>
        </p:nvSpPr>
        <p:spPr>
          <a:ln/>
        </p:spPr>
      </p:sp>
      <p:sp>
        <p:nvSpPr>
          <p:cNvPr id="6451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68F27-DEA7-476B-BA1D-EDE1572BEA56}" type="slidenum">
              <a:rPr lang="en-US"/>
              <a:pPr/>
              <a:t>12</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A4171C-B988-425D-B685-61CC5655C36F}" type="slidenum">
              <a:rPr lang="en-US"/>
              <a:pPr/>
              <a:t>13</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0FDC46-0307-4508-BD2D-49DF5D97AAE3}" type="slidenum">
              <a:rPr lang="en-US"/>
              <a:pPr/>
              <a:t>14</a:t>
            </a:fld>
            <a:endParaRPr 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99512F-17A7-4631-830B-9B3815BEF6C7}" type="slidenum">
              <a:rPr lang="en-US"/>
              <a:pPr/>
              <a:t>15</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694358-BB94-48DC-A49B-1699132443A3}" type="slidenum">
              <a:rPr lang="en-US"/>
              <a:pPr/>
              <a:t>16</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CEAD04-0F72-47EC-9923-9A1973202106}" type="slidenum">
              <a:rPr lang="en-US"/>
              <a:pPr/>
              <a:t>17</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3C14C0-F003-45BC-AD8A-30A7262099FA}" type="slidenum">
              <a:rPr lang="en-US"/>
              <a:pPr/>
              <a:t>18</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F5FDC0-4C35-44BA-B24A-C452B7480FF2}" type="slidenum">
              <a:rPr lang="en-US"/>
              <a:pPr/>
              <a:t>19</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A82F27-A8AE-404D-B02C-FE4EF110E358}" type="slidenum">
              <a:rPr lang="en-US"/>
              <a:pPr/>
              <a:t>20</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951134-C1AA-44FF-A7F7-ADB737B956B6}" type="slidenum">
              <a:rPr lang="en-US"/>
              <a:pPr/>
              <a:t>21</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1406B4-00B4-4033-B411-487DB63203EE}" type="slidenum">
              <a:rPr lang="en-US"/>
              <a:pPr/>
              <a:t>22</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1C8B9C-8D1F-4882-B0AE-8044F301D4A5}" type="slidenum">
              <a:rPr lang="en-US"/>
              <a:pPr/>
              <a:t>23</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B5D92F-3712-4EDA-B82E-8E17786FCE3B}" type="slidenum">
              <a:rPr lang="en-US"/>
              <a:pPr/>
              <a:t>24</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8F0B87-0ADF-4E58-A990-3665B9CCAC6F}" type="slidenum">
              <a:rPr lang="en-US"/>
              <a:pPr/>
              <a:t>25</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3769233-5840-46A2-B48C-16C96D545399}" type="datetimeFigureOut">
              <a:rPr lang="en-US"/>
              <a:pPr>
                <a:defRPr/>
              </a:pPr>
              <a:t>20/06/2014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E0F18A-B3C4-4E56-A703-149DAA1C62C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CF37A92F-A763-4451-8E64-C586E0BAB349}" type="datetimeFigureOut">
              <a:rPr lang="en-US"/>
              <a:pPr>
                <a:defRPr/>
              </a:pPr>
              <a:t>20/06/2014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81594D-D9B0-4F86-9ACA-23755CAFB32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1972FD6-4B89-4B15-9161-D218193A8BE8}" type="datetimeFigureOut">
              <a:rPr lang="en-US"/>
              <a:pPr>
                <a:defRPr/>
              </a:pPr>
              <a:t>20/06/2014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A7C7076-2389-4B2C-A8F0-DE85FEBF2EF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77B46D9-1D30-4714-9DF1-00939CFEA374}" type="datetimeFigureOut">
              <a:rPr lang="en-US"/>
              <a:pPr>
                <a:defRPr/>
              </a:pPr>
              <a:t>20/06/2014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6FF1F5-3192-4E65-B402-F1335E2710D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C800D08-3C6C-460D-ABD0-BB3B820A47C9}" type="datetimeFigureOut">
              <a:rPr lang="en-US"/>
              <a:pPr>
                <a:defRPr/>
              </a:pPr>
              <a:t>20/06/2014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E403404-6C05-4025-B3AB-8FC1431A3FE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B817280-6C81-4CA6-8952-2660F9D1F611}" type="datetimeFigureOut">
              <a:rPr lang="en-US"/>
              <a:pPr>
                <a:defRPr/>
              </a:pPr>
              <a:t>20/06/2014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55AB73D-588C-4235-BB02-450D831B735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AA7C641-4DD1-490C-83B9-CB625B5672C8}" type="datetimeFigureOut">
              <a:rPr lang="en-US"/>
              <a:pPr>
                <a:defRPr/>
              </a:pPr>
              <a:t>20/06/2014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016C6EA-203A-493D-BA18-B968678EF70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6BE60D-E893-4E37-B9B2-4B5952486137}" type="datetimeFigureOut">
              <a:rPr lang="en-US"/>
              <a:pPr>
                <a:defRPr/>
              </a:pPr>
              <a:t>20/06/2014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634A7AE-FBB4-4622-9986-C8055B0DF4C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2F58FC-CB01-47DD-BA49-54C90AD8C55C}" type="datetimeFigureOut">
              <a:rPr lang="en-US"/>
              <a:pPr>
                <a:defRPr/>
              </a:pPr>
              <a:t>20/06/2014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F2E790D-F556-49BC-9D62-79F8B4EBA69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218DC5E-802E-4046-9B11-DDB37E275D42}" type="datetimeFigureOut">
              <a:rPr lang="en-US"/>
              <a:pPr>
                <a:defRPr/>
              </a:pPr>
              <a:t>20/06/2014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FDDBC3-2D1D-4AD9-A82F-470B582F475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409C12-EB88-4157-BC4F-0A986645A17F}" type="datetimeFigureOut">
              <a:rPr lang="en-US"/>
              <a:pPr>
                <a:defRPr/>
              </a:pPr>
              <a:t>20/06/2014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CD3D7B-5A2C-4248-B505-42DE530E2B7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DC36343-1F52-4D30-954B-8EEA6FCC515F}" type="datetimeFigureOut">
              <a:rPr lang="en-US"/>
              <a:pPr>
                <a:defRPr/>
              </a:pPr>
              <a:t>20/06/2014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F6B37A3-FC17-4844-B36F-EA5BDB24B0F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32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0"/>
            <a:ext cx="8229600" cy="1143000"/>
          </a:xfrm>
        </p:spPr>
        <p:txBody>
          <a:bodyPr/>
          <a:lstStyle/>
          <a:p>
            <a:r>
              <a:rPr lang="en-US" dirty="0" smtClean="0"/>
              <a:t>Quick Recap of Lecture 4</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b="1"/>
              <a:t>Internal and External Trends</a:t>
            </a:r>
            <a:endParaRPr lang="en-US"/>
          </a:p>
        </p:txBody>
      </p:sp>
      <p:sp>
        <p:nvSpPr>
          <p:cNvPr id="3075" name="Rectangle 3"/>
          <p:cNvSpPr>
            <a:spLocks noGrp="1" noChangeArrowheads="1"/>
          </p:cNvSpPr>
          <p:nvPr>
            <p:ph type="body" idx="1"/>
          </p:nvPr>
        </p:nvSpPr>
        <p:spPr>
          <a:xfrm>
            <a:off x="228600" y="1981200"/>
            <a:ext cx="8763000" cy="4114800"/>
          </a:xfrm>
        </p:spPr>
        <p:txBody>
          <a:bodyPr/>
          <a:lstStyle/>
          <a:p>
            <a:pPr marL="0" indent="0" algn="just">
              <a:buFont typeface="Monotype Sorts" pitchFamily="2" charset="2"/>
              <a:buNone/>
            </a:pPr>
            <a:r>
              <a:rPr lang="en-GB" sz="2400" dirty="0"/>
              <a:t>Increasingly, legislative, </a:t>
            </a:r>
            <a:r>
              <a:rPr lang="en-GB" sz="2400" dirty="0" smtClean="0"/>
              <a:t>socio-demographic </a:t>
            </a:r>
            <a:r>
              <a:rPr lang="en-GB" sz="2400" dirty="0"/>
              <a:t>and business trends are exerting pressures for organizational change (Solomon, 1994). Many organizations are finding it easier to make technical changes than to make accompanying human resources changes. In fact, the ability to adapt their human resources to new requirements is proving to be a limiting factor to success for many organizations (Coates, 1990; Towers Perrin, 1992).</a:t>
            </a:r>
            <a:r>
              <a:rPr lang="en-GB" dirty="0"/>
              <a:t>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09600" y="381000"/>
            <a:ext cx="7772400" cy="914400"/>
          </a:xfrm>
        </p:spPr>
        <p:txBody>
          <a:bodyPr>
            <a:normAutofit fontScale="90000"/>
          </a:bodyPr>
          <a:lstStyle/>
          <a:p>
            <a:pPr algn="l"/>
            <a:r>
              <a:rPr lang="en-GB" sz="3600" b="1" dirty="0"/>
              <a:t>Reasons why HRP&amp;D is becoming more important</a:t>
            </a:r>
            <a:endParaRPr lang="en-US" dirty="0"/>
          </a:p>
        </p:txBody>
      </p:sp>
      <p:sp>
        <p:nvSpPr>
          <p:cNvPr id="4099" name="Rectangle 3"/>
          <p:cNvSpPr>
            <a:spLocks noGrp="1" noChangeArrowheads="1"/>
          </p:cNvSpPr>
          <p:nvPr>
            <p:ph type="body" idx="1"/>
          </p:nvPr>
        </p:nvSpPr>
        <p:spPr>
          <a:xfrm>
            <a:off x="228600" y="1905000"/>
            <a:ext cx="8610600" cy="4648200"/>
          </a:xfrm>
        </p:spPr>
        <p:txBody>
          <a:bodyPr/>
          <a:lstStyle/>
          <a:p>
            <a:pPr marL="228600" lvl="2" indent="0">
              <a:buFont typeface="Monotype Sorts" pitchFamily="2" charset="2"/>
              <a:buNone/>
              <a:tabLst>
                <a:tab pos="571500" algn="l"/>
              </a:tabLst>
            </a:pPr>
            <a:endParaRPr lang="en-GB" dirty="0"/>
          </a:p>
          <a:p>
            <a:pPr marL="228600" lvl="2" indent="0" algn="just">
              <a:buFont typeface="Monotype Sorts" pitchFamily="2" charset="2"/>
              <a:buNone/>
              <a:tabLst>
                <a:tab pos="571500" algn="l"/>
              </a:tabLst>
            </a:pPr>
            <a:r>
              <a:rPr lang="en-GB" dirty="0"/>
              <a:t/>
            </a:r>
            <a:br>
              <a:rPr lang="en-GB" dirty="0"/>
            </a:br>
            <a:r>
              <a:rPr lang="en-GB" dirty="0"/>
              <a:t>Skill shortages in key areas (e.g., systems analysts, engineers, data base specialist, information/communications specialists) caused by a greater demand for information processing/skills along with a shrinking labour force (the baby bust) making it increasingly important to plan for, and to develop staff effectively.</a:t>
            </a:r>
          </a:p>
          <a:p>
            <a:pPr marL="0" indent="0">
              <a:buFont typeface="Monotype Sorts" pitchFamily="2" charset="2"/>
              <a:buNone/>
              <a:tabLst>
                <a:tab pos="571500" algn="l"/>
              </a:tabLst>
            </a:pP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38200" y="342900"/>
            <a:ext cx="7772400" cy="1028700"/>
          </a:xfrm>
        </p:spPr>
        <p:txBody>
          <a:bodyPr>
            <a:normAutofit fontScale="90000"/>
          </a:bodyPr>
          <a:lstStyle/>
          <a:p>
            <a:r>
              <a:rPr lang="en-US" sz="4000" b="1"/>
              <a:t>Human Resources/Succession Planning</a:t>
            </a:r>
          </a:p>
        </p:txBody>
      </p:sp>
      <p:sp>
        <p:nvSpPr>
          <p:cNvPr id="11267" name="Rectangle 3"/>
          <p:cNvSpPr>
            <a:spLocks noGrp="1" noChangeArrowheads="1"/>
          </p:cNvSpPr>
          <p:nvPr>
            <p:ph type="body" idx="1"/>
          </p:nvPr>
        </p:nvSpPr>
        <p:spPr>
          <a:xfrm>
            <a:off x="228600" y="1447800"/>
            <a:ext cx="8610600" cy="5029200"/>
          </a:xfrm>
        </p:spPr>
        <p:txBody>
          <a:bodyPr/>
          <a:lstStyle/>
          <a:p>
            <a:pPr marL="228600" indent="-228600" algn="just">
              <a:buFont typeface="Monotype Sorts" pitchFamily="2" charset="2"/>
              <a:buNone/>
            </a:pPr>
            <a:r>
              <a:rPr lang="en-GB" dirty="0"/>
              <a:t>There is sometimes confusion in the difference between human </a:t>
            </a:r>
            <a:r>
              <a:rPr lang="en-GB" dirty="0" smtClean="0"/>
              <a:t>resources planning </a:t>
            </a:r>
            <a:r>
              <a:rPr lang="en-GB" dirty="0"/>
              <a:t>and succession planning. We have found the following rule of thumb to be useful in distinguishing between the two (see also, Walker, 1980):</a:t>
            </a:r>
          </a:p>
          <a:p>
            <a:pPr marL="228600" indent="-228600" algn="just">
              <a:lnSpc>
                <a:spcPct val="90000"/>
              </a:lnSpc>
            </a:pPr>
            <a:r>
              <a:rPr lang="en-GB" b="1" u="sng" dirty="0"/>
              <a:t>H</a:t>
            </a:r>
            <a:r>
              <a:rPr lang="en-GB" b="1" u="sng" dirty="0" smtClean="0"/>
              <a:t>uman </a:t>
            </a:r>
            <a:r>
              <a:rPr lang="en-GB" b="1" u="sng" dirty="0"/>
              <a:t>resources planning</a:t>
            </a:r>
            <a:r>
              <a:rPr lang="en-GB" dirty="0"/>
              <a:t> is aimed at resolving gaps that may exist for human resources of certain skills, whether across the organization, or in specific organizational units.</a:t>
            </a:r>
          </a:p>
          <a:p>
            <a:pPr marL="228600" indent="-228600" algn="just"/>
            <a:r>
              <a:rPr lang="en-GB" b="1" u="sng" dirty="0"/>
              <a:t>Succession planning</a:t>
            </a:r>
            <a:r>
              <a:rPr lang="en-GB" dirty="0"/>
              <a:t>, is aimed at determining how specific key, and/or vulnerable positions are to be filled appropriately.</a:t>
            </a:r>
          </a:p>
          <a:p>
            <a:pPr marL="228600" indent="-228600" algn="just">
              <a:buFont typeface="Monotype Sorts" pitchFamily="2" charset="2"/>
              <a:buNone/>
            </a:pPr>
            <a:r>
              <a:rPr lang="en-GB" dirty="0"/>
              <a:t>Thus, in operating specifically at the position, or individual level succession planning may be regarded as a subset or special application of human resources planning.</a:t>
            </a:r>
          </a:p>
          <a:p>
            <a:pPr marL="228600" indent="-228600" algn="just">
              <a:buFont typeface="Monotype Sorts" pitchFamily="2" charset="2"/>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bwMode="auto">
          <a:xfrm>
            <a:off x="609600" y="1828800"/>
            <a:ext cx="2249488" cy="3460750"/>
          </a:xfrm>
          <a:prstGeom prst="rect">
            <a:avLst/>
          </a:prstGeom>
          <a:noFill/>
          <a:ln w="9525">
            <a:noFill/>
            <a:miter lim="800000"/>
            <a:headEnd/>
            <a:tailEnd/>
          </a:ln>
        </p:spPr>
      </p:pic>
      <p:sp>
        <p:nvSpPr>
          <p:cNvPr id="5" name="TextBox 4"/>
          <p:cNvSpPr txBox="1"/>
          <p:nvPr/>
        </p:nvSpPr>
        <p:spPr>
          <a:xfrm>
            <a:off x="533400" y="304800"/>
            <a:ext cx="8229600" cy="584775"/>
          </a:xfrm>
          <a:prstGeom prst="rect">
            <a:avLst/>
          </a:prstGeom>
          <a:noFill/>
        </p:spPr>
        <p:txBody>
          <a:bodyPr wrap="square">
            <a:spAutoFit/>
          </a:bodyPr>
          <a:lstStyle/>
          <a:p>
            <a:pPr algn="ctr" fontAlgn="auto">
              <a:spcBef>
                <a:spcPts val="0"/>
              </a:spcBef>
              <a:spcAft>
                <a:spcPts val="0"/>
              </a:spcAft>
              <a:defRPr/>
            </a:pPr>
            <a:r>
              <a:rPr lang="en-GB" sz="3200" b="1" dirty="0">
                <a:latin typeface="Arial" pitchFamily="34" charset="0"/>
                <a:cs typeface="Arial" pitchFamily="34" charset="0"/>
              </a:rPr>
              <a:t>What is a Personal Development Plan?</a:t>
            </a:r>
          </a:p>
        </p:txBody>
      </p:sp>
      <p:sp>
        <p:nvSpPr>
          <p:cNvPr id="12" name="TextBox 11"/>
          <p:cNvSpPr txBox="1">
            <a:spLocks noChangeArrowheads="1"/>
          </p:cNvSpPr>
          <p:nvPr/>
        </p:nvSpPr>
        <p:spPr bwMode="auto">
          <a:xfrm>
            <a:off x="4056062" y="1595438"/>
            <a:ext cx="4554537" cy="1938992"/>
          </a:xfrm>
          <a:prstGeom prst="rect">
            <a:avLst/>
          </a:prstGeom>
          <a:noFill/>
          <a:ln w="9525">
            <a:noFill/>
            <a:miter lim="800000"/>
            <a:headEnd/>
            <a:tailEnd/>
          </a:ln>
        </p:spPr>
        <p:txBody>
          <a:bodyPr wrap="square">
            <a:spAutoFit/>
          </a:bodyPr>
          <a:lstStyle/>
          <a:p>
            <a:pPr algn="just"/>
            <a:r>
              <a:rPr lang="en-GB" sz="2400" dirty="0" smtClean="0">
                <a:latin typeface="Arial" pitchFamily="34" charset="0"/>
                <a:cs typeface="Arial" pitchFamily="34" charset="0"/>
              </a:rPr>
              <a:t>Organisations are increasingly using </a:t>
            </a:r>
            <a:r>
              <a:rPr lang="en-GB" sz="2400" b="1" dirty="0" smtClean="0">
                <a:latin typeface="Arial" pitchFamily="34" charset="0"/>
                <a:cs typeface="Arial" pitchFamily="34" charset="0"/>
              </a:rPr>
              <a:t>Personal </a:t>
            </a:r>
            <a:r>
              <a:rPr lang="en-GB" sz="2400" b="1" dirty="0">
                <a:latin typeface="Arial" pitchFamily="34" charset="0"/>
                <a:cs typeface="Arial" pitchFamily="34" charset="0"/>
              </a:rPr>
              <a:t>Development Plans </a:t>
            </a:r>
            <a:r>
              <a:rPr lang="en-GB" sz="2400" dirty="0">
                <a:latin typeface="Arial" pitchFamily="34" charset="0"/>
                <a:cs typeface="Arial" pitchFamily="34" charset="0"/>
              </a:rPr>
              <a:t>as a way to form the basis of training and career development of individuals. </a:t>
            </a:r>
          </a:p>
        </p:txBody>
      </p:sp>
      <p:sp>
        <p:nvSpPr>
          <p:cNvPr id="13" name="TextBox 12"/>
          <p:cNvSpPr txBox="1">
            <a:spLocks noChangeArrowheads="1"/>
          </p:cNvSpPr>
          <p:nvPr/>
        </p:nvSpPr>
        <p:spPr bwMode="auto">
          <a:xfrm>
            <a:off x="3977640" y="3977640"/>
            <a:ext cx="4632960" cy="1569660"/>
          </a:xfrm>
          <a:prstGeom prst="rect">
            <a:avLst/>
          </a:prstGeom>
          <a:noFill/>
          <a:ln w="9525">
            <a:noFill/>
            <a:miter lim="800000"/>
            <a:headEnd/>
            <a:tailEnd/>
          </a:ln>
        </p:spPr>
        <p:txBody>
          <a:bodyPr wrap="square">
            <a:spAutoFit/>
          </a:bodyPr>
          <a:lstStyle/>
          <a:p>
            <a:pPr algn="just"/>
            <a:r>
              <a:rPr lang="en-GB" sz="2400" dirty="0">
                <a:latin typeface="Arial" pitchFamily="34" charset="0"/>
                <a:cs typeface="Arial" pitchFamily="34" charset="0"/>
              </a:rPr>
              <a:t>Learners hoping to continue studies into higher education are likely to be expected to complete a Personal Development Plan. </a:t>
            </a:r>
          </a:p>
        </p:txBody>
      </p:sp>
    </p:spTree>
  </p:cSld>
  <p:clrMapOvr>
    <a:masterClrMapping/>
  </p:clrMapOvr>
  <p:transition spd="slow" advClick="0" advTm="1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grpId="0" nodeType="afterEffect">
                                  <p:stCondLst>
                                    <p:cond delay="100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childTnLst>
                                </p:cTn>
                              </p:par>
                            </p:childTnLst>
                          </p:cTn>
                        </p:par>
                        <p:par>
                          <p:cTn id="15" fill="hold">
                            <p:stCondLst>
                              <p:cond delay="3000"/>
                            </p:stCondLst>
                            <p:childTnLst>
                              <p:par>
                                <p:cTn id="16" presetID="10" presetClass="entr" presetSubtype="0" fill="hold" grpId="0" nodeType="afterEffect">
                                  <p:stCondLst>
                                    <p:cond delay="500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438400"/>
            <a:ext cx="8610600" cy="1600200"/>
          </a:xfrm>
        </p:spPr>
        <p:txBody>
          <a:bodyPr/>
          <a:lstStyle/>
          <a:p>
            <a:pPr eaLnBrk="1" hangingPunct="1">
              <a:buNone/>
            </a:pPr>
            <a:r>
              <a:rPr lang="en-US" sz="2800" b="1" dirty="0" smtClean="0">
                <a:latin typeface="Arial" charset="0"/>
                <a:cs typeface="Arial" charset="0"/>
              </a:rPr>
              <a:t>					</a:t>
            </a:r>
            <a:r>
              <a:rPr lang="en-US" sz="3200" b="1" dirty="0" smtClean="0">
                <a:latin typeface="Arial" charset="0"/>
                <a:cs typeface="Arial" charset="0"/>
              </a:rPr>
              <a:t>Lesson 1</a:t>
            </a:r>
          </a:p>
          <a:p>
            <a:pPr eaLnBrk="1" hangingPunct="1">
              <a:buNone/>
            </a:pPr>
            <a:r>
              <a:rPr lang="en-US" sz="3200" b="1" dirty="0" smtClean="0">
                <a:latin typeface="Arial" charset="0"/>
                <a:cs typeface="Arial" charset="0"/>
              </a:rPr>
              <a:t>					Lecture 5</a:t>
            </a:r>
          </a:p>
          <a:p>
            <a:pPr lvl="1" eaLnBrk="1" hangingPunct="1">
              <a:buNone/>
            </a:pPr>
            <a:r>
              <a:rPr lang="en-US" sz="3200" dirty="0" smtClean="0">
                <a:latin typeface="Arial" charset="0"/>
                <a:cs typeface="Arial" charset="0"/>
              </a:rPr>
              <a:t>			Overview of Human Resources and 			Professional Development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62000" y="2895600"/>
            <a:ext cx="7772400" cy="1143000"/>
          </a:xfrm>
        </p:spPr>
        <p:txBody>
          <a:bodyPr>
            <a:normAutofit fontScale="90000"/>
          </a:bodyPr>
          <a:lstStyle/>
          <a:p>
            <a:pPr>
              <a:lnSpc>
                <a:spcPct val="170000"/>
              </a:lnSpc>
            </a:pPr>
            <a:r>
              <a:rPr lang="en-US" b="1" dirty="0"/>
              <a:t>SUCCESSION PLANNING</a:t>
            </a:r>
            <a:br>
              <a:rPr lang="en-US" b="1" dirty="0"/>
            </a:br>
            <a:r>
              <a:rPr lang="en-US" b="1" dirty="0"/>
              <a:t>OVERVIEW</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SUCCESSION PLANNING</a:t>
            </a:r>
            <a:endParaRPr lang="en-US" dirty="0"/>
          </a:p>
        </p:txBody>
      </p:sp>
      <p:sp>
        <p:nvSpPr>
          <p:cNvPr id="5" name="Rectangle 3"/>
          <p:cNvSpPr>
            <a:spLocks noGrp="1" noChangeArrowheads="1"/>
          </p:cNvSpPr>
          <p:nvPr>
            <p:ph idx="1"/>
          </p:nvPr>
        </p:nvSpPr>
        <p:spPr>
          <a:xfrm>
            <a:off x="304800" y="1600200"/>
            <a:ext cx="8382000" cy="4648200"/>
          </a:xfrm>
        </p:spPr>
        <p:txBody>
          <a:bodyPr/>
          <a:lstStyle/>
          <a:p>
            <a:pPr marL="0" indent="0" algn="just">
              <a:buFont typeface="Monotype Sorts" pitchFamily="2" charset="2"/>
              <a:buNone/>
            </a:pPr>
            <a:r>
              <a:rPr lang="en-US" dirty="0"/>
              <a:t>May be used to help line management answer such questions as</a:t>
            </a:r>
            <a:r>
              <a:rPr lang="en-US" dirty="0" smtClean="0"/>
              <a:t>:</a:t>
            </a:r>
          </a:p>
          <a:p>
            <a:pPr marL="0" indent="0" algn="just">
              <a:buFont typeface="Monotype Sorts" pitchFamily="2" charset="2"/>
              <a:buNone/>
            </a:pPr>
            <a:endParaRPr lang="en-US" dirty="0"/>
          </a:p>
          <a:p>
            <a:pPr algn="just"/>
            <a:r>
              <a:rPr lang="en-GB" dirty="0"/>
              <a:t>are there any special business/economic factors that are likely to have major effects on the organization over the next one to five years?</a:t>
            </a:r>
          </a:p>
          <a:p>
            <a:pPr algn="just"/>
            <a:r>
              <a:rPr lang="en-GB" dirty="0"/>
              <a:t>what will the organizational unit look like one year from now? Two years from now? Three years from now? </a:t>
            </a:r>
          </a:p>
          <a:p>
            <a:pPr algn="just"/>
            <a:r>
              <a:rPr lang="en-GB" dirty="0"/>
              <a:t>what organizational problems are being experienced? </a:t>
            </a:r>
          </a:p>
          <a:p>
            <a:pPr algn="just"/>
            <a:r>
              <a:rPr lang="en-GB" dirty="0"/>
              <a:t>what human resources problems are being experienced?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304800" y="258763"/>
            <a:ext cx="8534400" cy="523220"/>
          </a:xfrm>
          <a:prstGeom prst="rect">
            <a:avLst/>
          </a:prstGeom>
          <a:noFill/>
          <a:ln w="9525">
            <a:noFill/>
            <a:miter lim="800000"/>
            <a:headEnd/>
            <a:tailEnd/>
          </a:ln>
        </p:spPr>
        <p:txBody>
          <a:bodyPr wrap="square">
            <a:spAutoFit/>
          </a:bodyPr>
          <a:lstStyle/>
          <a:p>
            <a:r>
              <a:rPr lang="en-US" sz="2800" b="1" baseline="0" dirty="0">
                <a:latin typeface="Arial" pitchFamily="34" charset="0"/>
                <a:cs typeface="Arial" pitchFamily="34" charset="0"/>
              </a:rPr>
              <a:t>Core Principles Underlying Succession Planning</a:t>
            </a:r>
          </a:p>
        </p:txBody>
      </p:sp>
      <p:sp>
        <p:nvSpPr>
          <p:cNvPr id="15365" name="Rectangle 5"/>
          <p:cNvSpPr>
            <a:spLocks noChangeArrowheads="1"/>
          </p:cNvSpPr>
          <p:nvPr/>
        </p:nvSpPr>
        <p:spPr bwMode="auto">
          <a:xfrm>
            <a:off x="228600" y="998538"/>
            <a:ext cx="8610600" cy="5221366"/>
          </a:xfrm>
          <a:prstGeom prst="rect">
            <a:avLst/>
          </a:prstGeom>
          <a:noFill/>
          <a:ln w="9525">
            <a:noFill/>
            <a:miter lim="800000"/>
            <a:headEnd/>
            <a:tailEnd/>
          </a:ln>
        </p:spPr>
        <p:txBody>
          <a:bodyPr wrap="square">
            <a:spAutoFit/>
          </a:bodyPr>
          <a:lstStyle/>
          <a:p>
            <a:pPr marL="457200" indent="-457200" algn="just">
              <a:buFont typeface="Arial" pitchFamily="34" charset="0"/>
              <a:buNone/>
            </a:pPr>
            <a:r>
              <a:rPr lang="en-US" sz="2000" b="1" baseline="0" dirty="0">
                <a:latin typeface="Arial" pitchFamily="34" charset="0"/>
                <a:cs typeface="Arial" pitchFamily="34" charset="0"/>
              </a:rPr>
              <a:t>1. Leaders really do matter … </a:t>
            </a:r>
            <a:r>
              <a:rPr lang="en-US" sz="2000" baseline="0" dirty="0">
                <a:latin typeface="Arial" pitchFamily="34" charset="0"/>
                <a:cs typeface="Arial" pitchFamily="34" charset="0"/>
              </a:rPr>
              <a:t>in managing/driving accountability, results, culture.</a:t>
            </a:r>
          </a:p>
          <a:p>
            <a:pPr marL="457200" indent="-457200" algn="just">
              <a:lnSpc>
                <a:spcPct val="130000"/>
              </a:lnSpc>
              <a:buFont typeface="Arial" pitchFamily="34" charset="0"/>
              <a:buNone/>
            </a:pPr>
            <a:r>
              <a:rPr lang="en-US" sz="2000" b="1" baseline="0" dirty="0">
                <a:latin typeface="Arial" pitchFamily="34" charset="0"/>
                <a:cs typeface="Arial" pitchFamily="34" charset="0"/>
              </a:rPr>
              <a:t>2. Performance is what counts …</a:t>
            </a:r>
            <a:r>
              <a:rPr lang="en-US" sz="2000" baseline="0" dirty="0">
                <a:latin typeface="Arial" pitchFamily="34" charset="0"/>
                <a:cs typeface="Arial" pitchFamily="34" charset="0"/>
              </a:rPr>
              <a:t> top performers over high potentials </a:t>
            </a:r>
          </a:p>
          <a:p>
            <a:pPr marL="457200" indent="-457200" algn="just">
              <a:buFont typeface="Arial" pitchFamily="34" charset="0"/>
              <a:buNone/>
            </a:pPr>
            <a:r>
              <a:rPr lang="en-US" sz="2000" baseline="0" dirty="0">
                <a:latin typeface="Arial" pitchFamily="34" charset="0"/>
                <a:cs typeface="Arial" pitchFamily="34" charset="0"/>
              </a:rPr>
              <a:t>     (the “what” &amp; “how” both count).</a:t>
            </a:r>
          </a:p>
          <a:p>
            <a:pPr marL="457200" indent="-457200" algn="just">
              <a:lnSpc>
                <a:spcPct val="130000"/>
              </a:lnSpc>
              <a:buFont typeface="Arial" pitchFamily="34" charset="0"/>
              <a:buNone/>
            </a:pPr>
            <a:r>
              <a:rPr lang="en-US" sz="2000" b="1" baseline="0" dirty="0">
                <a:latin typeface="Arial" pitchFamily="34" charset="0"/>
                <a:cs typeface="Arial" pitchFamily="34" charset="0"/>
              </a:rPr>
              <a:t>3. Today’s top performing leaders aren’t necessarily tomorrow’s …</a:t>
            </a:r>
            <a:endParaRPr lang="en-US" sz="2000" baseline="0" dirty="0">
              <a:latin typeface="Arial" pitchFamily="34" charset="0"/>
              <a:cs typeface="Arial" pitchFamily="34" charset="0"/>
            </a:endParaRPr>
          </a:p>
          <a:p>
            <a:pPr marL="457200" indent="-457200" algn="just">
              <a:buFont typeface="Arial" pitchFamily="34" charset="0"/>
              <a:buNone/>
            </a:pPr>
            <a:r>
              <a:rPr lang="en-US" sz="2000" baseline="0" dirty="0">
                <a:latin typeface="Arial" pitchFamily="34" charset="0"/>
                <a:cs typeface="Arial" pitchFamily="34" charset="0"/>
              </a:rPr>
              <a:t>    even our best leaders can fall behind or derail.</a:t>
            </a:r>
          </a:p>
          <a:p>
            <a:pPr marL="457200" indent="-457200" algn="just">
              <a:lnSpc>
                <a:spcPct val="130000"/>
              </a:lnSpc>
              <a:buFont typeface="Arial" pitchFamily="34" charset="0"/>
              <a:buNone/>
            </a:pPr>
            <a:r>
              <a:rPr lang="en-US" sz="2000" b="1" baseline="0" dirty="0">
                <a:latin typeface="Arial" pitchFamily="34" charset="0"/>
                <a:cs typeface="Arial" pitchFamily="34" charset="0"/>
              </a:rPr>
              <a:t>4. Talent is an enterprise resource …</a:t>
            </a:r>
            <a:r>
              <a:rPr lang="en-US" sz="2000" baseline="0" dirty="0">
                <a:latin typeface="Arial" pitchFamily="34" charset="0"/>
                <a:cs typeface="Arial" pitchFamily="34" charset="0"/>
              </a:rPr>
              <a:t> willingness to share talent makes </a:t>
            </a:r>
          </a:p>
          <a:p>
            <a:pPr marL="457200" indent="-457200" algn="just">
              <a:buFont typeface="Arial" pitchFamily="34" charset="0"/>
              <a:buNone/>
            </a:pPr>
            <a:r>
              <a:rPr lang="en-US" sz="2000" baseline="0" dirty="0">
                <a:latin typeface="Arial" pitchFamily="34" charset="0"/>
                <a:cs typeface="Arial" pitchFamily="34" charset="0"/>
              </a:rPr>
              <a:t>      the system work.</a:t>
            </a:r>
          </a:p>
          <a:p>
            <a:pPr marL="457200" indent="-457200" algn="just">
              <a:lnSpc>
                <a:spcPct val="130000"/>
              </a:lnSpc>
              <a:buFont typeface="Arial" pitchFamily="34" charset="0"/>
              <a:buNone/>
            </a:pPr>
            <a:r>
              <a:rPr lang="en-US" sz="2000" b="1" baseline="0" dirty="0">
                <a:latin typeface="Arial" pitchFamily="34" charset="0"/>
                <a:cs typeface="Arial" pitchFamily="34" charset="0"/>
              </a:rPr>
              <a:t>5. A broad set of experience &amp; assignments is the best classroom …</a:t>
            </a:r>
            <a:endParaRPr lang="en-US" sz="2000" baseline="0" dirty="0">
              <a:latin typeface="Arial" pitchFamily="34" charset="0"/>
              <a:cs typeface="Arial" pitchFamily="34" charset="0"/>
            </a:endParaRPr>
          </a:p>
          <a:p>
            <a:pPr marL="457200" indent="-457200" algn="just">
              <a:buFont typeface="Arial" pitchFamily="34" charset="0"/>
              <a:buNone/>
            </a:pPr>
            <a:r>
              <a:rPr lang="en-US" sz="2000" baseline="0" dirty="0">
                <a:latin typeface="Arial" pitchFamily="34" charset="0"/>
                <a:cs typeface="Arial" pitchFamily="34" charset="0"/>
              </a:rPr>
              <a:t>     yet a balanced approach is still necessary for development.</a:t>
            </a:r>
          </a:p>
          <a:p>
            <a:pPr marL="457200" indent="-457200" algn="just">
              <a:lnSpc>
                <a:spcPct val="130000"/>
              </a:lnSpc>
              <a:buFont typeface="Arial" pitchFamily="34" charset="0"/>
              <a:buNone/>
            </a:pPr>
            <a:r>
              <a:rPr lang="en-US" sz="2000" b="1" baseline="0" dirty="0">
                <a:latin typeface="Arial" pitchFamily="34" charset="0"/>
                <a:cs typeface="Arial" pitchFamily="34" charset="0"/>
              </a:rPr>
              <a:t>6. It’s incumbent upon today’s “top-100” to leave a legacy of </a:t>
            </a:r>
          </a:p>
          <a:p>
            <a:pPr marL="457200" indent="-457200" algn="just">
              <a:buFont typeface="Arial" pitchFamily="34" charset="0"/>
              <a:buNone/>
            </a:pPr>
            <a:r>
              <a:rPr lang="en-US" sz="2000" b="1" baseline="0" dirty="0">
                <a:latin typeface="Arial" pitchFamily="34" charset="0"/>
                <a:cs typeface="Arial" pitchFamily="34" charset="0"/>
              </a:rPr>
              <a:t>    future talent …</a:t>
            </a:r>
            <a:r>
              <a:rPr lang="en-US" sz="2000" baseline="0" dirty="0">
                <a:latin typeface="Arial" pitchFamily="34" charset="0"/>
                <a:cs typeface="Arial" pitchFamily="34" charset="0"/>
              </a:rPr>
              <a:t> current leaders must teach, mentor, &amp; role model others on what </a:t>
            </a:r>
          </a:p>
          <a:p>
            <a:pPr marL="457200" indent="-457200" algn="just">
              <a:buFont typeface="Arial" pitchFamily="34" charset="0"/>
              <a:buNone/>
            </a:pPr>
            <a:r>
              <a:rPr lang="en-US" sz="2000" baseline="0" dirty="0">
                <a:latin typeface="Arial" pitchFamily="34" charset="0"/>
                <a:cs typeface="Arial" pitchFamily="34" charset="0"/>
              </a:rPr>
              <a:t>     it takes to succeed.</a:t>
            </a:r>
          </a:p>
          <a:p>
            <a:pPr marL="457200" indent="-457200" algn="just">
              <a:lnSpc>
                <a:spcPct val="130000"/>
              </a:lnSpc>
              <a:buFont typeface="Arial" pitchFamily="34" charset="0"/>
              <a:buNone/>
            </a:pPr>
            <a:r>
              <a:rPr lang="en-US" sz="2000" b="1" baseline="0" dirty="0">
                <a:latin typeface="Arial" pitchFamily="34" charset="0"/>
                <a:cs typeface="Arial" pitchFamily="34" charset="0"/>
              </a:rPr>
              <a:t>7. Invest in the best …</a:t>
            </a:r>
            <a:r>
              <a:rPr lang="en-US" sz="2000" baseline="0" dirty="0">
                <a:latin typeface="Arial" pitchFamily="34" charset="0"/>
                <a:cs typeface="Arial" pitchFamily="34" charset="0"/>
              </a:rPr>
              <a:t> focus the rest.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685800" y="609600"/>
            <a:ext cx="8001000" cy="457200"/>
          </a:xfrm>
          <a:prstGeom prst="rect">
            <a:avLst/>
          </a:prstGeom>
          <a:noFill/>
          <a:ln w="9525">
            <a:noFill/>
            <a:miter lim="800000"/>
            <a:headEnd/>
            <a:tailEnd/>
          </a:ln>
          <a:effectLst/>
        </p:spPr>
        <p:txBody>
          <a:bodyPr>
            <a:spAutoFit/>
          </a:bodyPr>
          <a:lstStyle/>
          <a:p>
            <a:pPr>
              <a:spcBef>
                <a:spcPct val="50000"/>
              </a:spcBef>
            </a:pPr>
            <a:endParaRPr lang="en-US" baseline="0"/>
          </a:p>
        </p:txBody>
      </p:sp>
      <p:sp>
        <p:nvSpPr>
          <p:cNvPr id="31749" name="Text Box 5"/>
          <p:cNvSpPr txBox="1">
            <a:spLocks noChangeArrowheads="1"/>
          </p:cNvSpPr>
          <p:nvPr/>
        </p:nvSpPr>
        <p:spPr bwMode="auto">
          <a:xfrm>
            <a:off x="533400" y="381000"/>
            <a:ext cx="8305800" cy="457200"/>
          </a:xfrm>
          <a:prstGeom prst="rect">
            <a:avLst/>
          </a:prstGeom>
          <a:noFill/>
          <a:ln w="9525">
            <a:noFill/>
            <a:miter lim="800000"/>
            <a:headEnd/>
            <a:tailEnd/>
          </a:ln>
          <a:effectLst/>
        </p:spPr>
        <p:txBody>
          <a:bodyPr>
            <a:spAutoFit/>
          </a:bodyPr>
          <a:lstStyle/>
          <a:p>
            <a:pPr>
              <a:spcBef>
                <a:spcPct val="50000"/>
              </a:spcBef>
            </a:pPr>
            <a:endParaRPr lang="en-US" baseline="0"/>
          </a:p>
        </p:txBody>
      </p:sp>
      <p:sp>
        <p:nvSpPr>
          <p:cNvPr id="31750" name="Rectangle 6"/>
          <p:cNvSpPr>
            <a:spLocks noChangeArrowheads="1"/>
          </p:cNvSpPr>
          <p:nvPr/>
        </p:nvSpPr>
        <p:spPr bwMode="auto">
          <a:xfrm>
            <a:off x="685800" y="457200"/>
            <a:ext cx="7772400" cy="1143000"/>
          </a:xfrm>
          <a:prstGeom prst="rect">
            <a:avLst/>
          </a:prstGeom>
          <a:noFill/>
          <a:ln w="9525">
            <a:noFill/>
            <a:miter lim="800000"/>
            <a:headEnd/>
            <a:tailEnd/>
          </a:ln>
          <a:effectLst/>
        </p:spPr>
        <p:txBody>
          <a:bodyPr anchor="ctr"/>
          <a:lstStyle/>
          <a:p>
            <a:pPr algn="ctr" eaLnBrk="1" hangingPunct="1"/>
            <a:r>
              <a:rPr lang="en-US" sz="3600" b="1" baseline="0" dirty="0">
                <a:latin typeface="Arial" pitchFamily="34" charset="0"/>
                <a:cs typeface="Arial" pitchFamily="34" charset="0"/>
              </a:rPr>
              <a:t>FOUR </a:t>
            </a:r>
            <a:r>
              <a:rPr lang="en-US" sz="3600" b="1" baseline="0" dirty="0" smtClean="0">
                <a:latin typeface="Arial" pitchFamily="34" charset="0"/>
                <a:cs typeface="Arial" pitchFamily="34" charset="0"/>
              </a:rPr>
              <a:t>LEVERS </a:t>
            </a:r>
            <a:r>
              <a:rPr lang="en-US" sz="3600" b="1" baseline="0" dirty="0">
                <a:latin typeface="Arial" pitchFamily="34" charset="0"/>
                <a:cs typeface="Arial" pitchFamily="34" charset="0"/>
              </a:rPr>
              <a:t>FOR LEARNING</a:t>
            </a:r>
            <a:r>
              <a:rPr lang="en-US" sz="4400" baseline="0" dirty="0">
                <a:latin typeface="Arial" pitchFamily="34" charset="0"/>
                <a:cs typeface="Arial" pitchFamily="34" charset="0"/>
              </a:rPr>
              <a:t> </a:t>
            </a:r>
          </a:p>
        </p:txBody>
      </p:sp>
      <p:grpSp>
        <p:nvGrpSpPr>
          <p:cNvPr id="2" name="Group 13"/>
          <p:cNvGrpSpPr>
            <a:grpSpLocks/>
          </p:cNvGrpSpPr>
          <p:nvPr/>
        </p:nvGrpSpPr>
        <p:grpSpPr bwMode="auto">
          <a:xfrm>
            <a:off x="989013" y="1676400"/>
            <a:ext cx="7331075" cy="3933825"/>
            <a:chOff x="623" y="1152"/>
            <a:chExt cx="4618" cy="2478"/>
          </a:xfrm>
        </p:grpSpPr>
        <p:graphicFrame>
          <p:nvGraphicFramePr>
            <p:cNvPr id="31751" name="Object 7"/>
            <p:cNvGraphicFramePr>
              <a:graphicFrameLocks noChangeAspect="1"/>
            </p:cNvGraphicFramePr>
            <p:nvPr/>
          </p:nvGraphicFramePr>
          <p:xfrm>
            <a:off x="623" y="1152"/>
            <a:ext cx="4618" cy="2478"/>
          </p:xfrm>
          <a:graphic>
            <a:graphicData uri="http://schemas.openxmlformats.org/presentationml/2006/ole">
              <p:oleObj spid="_x0000_s54274" name="Chart" r:id="rId4" imgW="7324906" imgH="3952903" progId="MSGraph.Chart.8">
                <p:embed followColorScheme="full"/>
              </p:oleObj>
            </a:graphicData>
          </a:graphic>
        </p:graphicFrame>
        <p:sp>
          <p:nvSpPr>
            <p:cNvPr id="31752" name="Text Box 8"/>
            <p:cNvSpPr txBox="1">
              <a:spLocks noChangeArrowheads="1"/>
            </p:cNvSpPr>
            <p:nvPr/>
          </p:nvSpPr>
          <p:spPr bwMode="auto">
            <a:xfrm>
              <a:off x="2640" y="2208"/>
              <a:ext cx="864" cy="212"/>
            </a:xfrm>
            <a:prstGeom prst="rect">
              <a:avLst/>
            </a:prstGeom>
            <a:noFill/>
            <a:ln w="9525">
              <a:noFill/>
              <a:miter lim="800000"/>
              <a:headEnd/>
              <a:tailEnd/>
            </a:ln>
            <a:effectLst/>
          </p:spPr>
          <p:txBody>
            <a:bodyPr>
              <a:spAutoFit/>
            </a:bodyPr>
            <a:lstStyle/>
            <a:p>
              <a:pPr>
                <a:spcBef>
                  <a:spcPct val="50000"/>
                </a:spcBef>
              </a:pPr>
              <a:r>
                <a:rPr lang="en-US" sz="1600" b="1" baseline="0">
                  <a:solidFill>
                    <a:schemeClr val="bg1"/>
                  </a:solidFill>
                </a:rPr>
                <a:t>55-65%</a:t>
              </a:r>
            </a:p>
          </p:txBody>
        </p:sp>
        <p:sp>
          <p:nvSpPr>
            <p:cNvPr id="31753" name="Text Box 9"/>
            <p:cNvSpPr txBox="1">
              <a:spLocks noChangeArrowheads="1"/>
            </p:cNvSpPr>
            <p:nvPr/>
          </p:nvSpPr>
          <p:spPr bwMode="auto">
            <a:xfrm>
              <a:off x="1152" y="2332"/>
              <a:ext cx="864" cy="212"/>
            </a:xfrm>
            <a:prstGeom prst="rect">
              <a:avLst/>
            </a:prstGeom>
            <a:noFill/>
            <a:ln w="9525">
              <a:noFill/>
              <a:miter lim="800000"/>
              <a:headEnd/>
              <a:tailEnd/>
            </a:ln>
            <a:effectLst/>
          </p:spPr>
          <p:txBody>
            <a:bodyPr>
              <a:spAutoFit/>
            </a:bodyPr>
            <a:lstStyle/>
            <a:p>
              <a:pPr>
                <a:spcBef>
                  <a:spcPct val="50000"/>
                </a:spcBef>
              </a:pPr>
              <a:r>
                <a:rPr lang="en-US" sz="1600" b="1" baseline="0">
                  <a:solidFill>
                    <a:schemeClr val="bg1"/>
                  </a:solidFill>
                </a:rPr>
                <a:t>25-30%</a:t>
              </a:r>
            </a:p>
          </p:txBody>
        </p:sp>
        <p:sp>
          <p:nvSpPr>
            <p:cNvPr id="31754" name="Text Box 10"/>
            <p:cNvSpPr txBox="1">
              <a:spLocks noChangeArrowheads="1"/>
            </p:cNvSpPr>
            <p:nvPr/>
          </p:nvSpPr>
          <p:spPr bwMode="auto">
            <a:xfrm rot="1314328">
              <a:off x="1298" y="1872"/>
              <a:ext cx="864" cy="192"/>
            </a:xfrm>
            <a:prstGeom prst="rect">
              <a:avLst/>
            </a:prstGeom>
            <a:noFill/>
            <a:ln w="9525">
              <a:noFill/>
              <a:miter lim="800000"/>
              <a:headEnd/>
              <a:tailEnd/>
            </a:ln>
            <a:effectLst/>
          </p:spPr>
          <p:txBody>
            <a:bodyPr>
              <a:spAutoFit/>
            </a:bodyPr>
            <a:lstStyle/>
            <a:p>
              <a:pPr>
                <a:spcBef>
                  <a:spcPct val="50000"/>
                </a:spcBef>
              </a:pPr>
              <a:r>
                <a:rPr lang="en-US" sz="1400" b="1" baseline="0">
                  <a:solidFill>
                    <a:schemeClr val="bg1"/>
                  </a:solidFill>
                </a:rPr>
                <a:t>5-10%</a:t>
              </a:r>
            </a:p>
          </p:txBody>
        </p:sp>
        <p:sp>
          <p:nvSpPr>
            <p:cNvPr id="31756" name="Text Box 12"/>
            <p:cNvSpPr txBox="1">
              <a:spLocks noChangeArrowheads="1"/>
            </p:cNvSpPr>
            <p:nvPr/>
          </p:nvSpPr>
          <p:spPr bwMode="auto">
            <a:xfrm rot="2593366">
              <a:off x="1687" y="1855"/>
              <a:ext cx="864" cy="192"/>
            </a:xfrm>
            <a:prstGeom prst="rect">
              <a:avLst/>
            </a:prstGeom>
            <a:noFill/>
            <a:ln w="9525">
              <a:noFill/>
              <a:miter lim="800000"/>
              <a:headEnd/>
              <a:tailEnd/>
            </a:ln>
            <a:effectLst/>
          </p:spPr>
          <p:txBody>
            <a:bodyPr>
              <a:spAutoFit/>
            </a:bodyPr>
            <a:lstStyle/>
            <a:p>
              <a:pPr>
                <a:spcBef>
                  <a:spcPct val="50000"/>
                </a:spcBef>
              </a:pPr>
              <a:r>
                <a:rPr lang="en-US" sz="1400" b="1" baseline="0">
                  <a:solidFill>
                    <a:schemeClr val="bg1"/>
                  </a:solidFill>
                </a:rPr>
                <a:t>5-10%</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914400" y="2133600"/>
            <a:ext cx="7239000" cy="2640723"/>
          </a:xfrm>
          <a:prstGeom prst="rect">
            <a:avLst/>
          </a:prstGeom>
          <a:noFill/>
          <a:ln w="9525">
            <a:noFill/>
            <a:miter lim="800000"/>
            <a:headEnd/>
            <a:tailEnd/>
          </a:ln>
          <a:effectLst/>
        </p:spPr>
        <p:txBody>
          <a:bodyPr>
            <a:spAutoFit/>
          </a:bodyPr>
          <a:lstStyle/>
          <a:p>
            <a:pPr algn="ctr">
              <a:lnSpc>
                <a:spcPct val="130000"/>
              </a:lnSpc>
              <a:spcBef>
                <a:spcPct val="50000"/>
              </a:spcBef>
            </a:pPr>
            <a:r>
              <a:rPr lang="en-US" sz="2400" baseline="0" dirty="0">
                <a:latin typeface="Arial" pitchFamily="34" charset="0"/>
                <a:cs typeface="Arial" pitchFamily="34" charset="0"/>
              </a:rPr>
              <a:t>“There are two kinds of people in organizations: Those with 20 years experience and those with one year experience repeated 20 times.”</a:t>
            </a:r>
          </a:p>
          <a:p>
            <a:pPr>
              <a:spcBef>
                <a:spcPct val="50000"/>
              </a:spcBef>
            </a:pPr>
            <a:endParaRPr lang="en-US" sz="2400" baseline="0" dirty="0">
              <a:latin typeface="Arial" pitchFamily="34" charset="0"/>
              <a:cs typeface="Arial" pitchFamily="34" charset="0"/>
            </a:endParaRPr>
          </a:p>
          <a:p>
            <a:pPr algn="ctr">
              <a:spcBef>
                <a:spcPct val="50000"/>
              </a:spcBef>
            </a:pPr>
            <a:r>
              <a:rPr lang="en-US" sz="2400" i="1" baseline="0" dirty="0">
                <a:latin typeface="Arial" pitchFamily="34" charset="0"/>
                <a:cs typeface="Arial" pitchFamily="34" charset="0"/>
              </a:rPr>
              <a:t>—Gene Dalton, BYU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533400" y="1828800"/>
            <a:ext cx="7924800" cy="2363724"/>
          </a:xfrm>
          <a:prstGeom prst="rect">
            <a:avLst/>
          </a:prstGeom>
          <a:noFill/>
          <a:ln w="9525">
            <a:noFill/>
            <a:miter lim="800000"/>
            <a:headEnd/>
            <a:tailEnd/>
          </a:ln>
          <a:effectLst/>
        </p:spPr>
        <p:txBody>
          <a:bodyPr>
            <a:spAutoFit/>
          </a:bodyPr>
          <a:lstStyle/>
          <a:p>
            <a:pPr algn="ctr">
              <a:lnSpc>
                <a:spcPct val="130000"/>
              </a:lnSpc>
              <a:spcBef>
                <a:spcPct val="50000"/>
              </a:spcBef>
            </a:pPr>
            <a:r>
              <a:rPr lang="en-US" sz="3600" dirty="0">
                <a:latin typeface="Arial" pitchFamily="34" charset="0"/>
                <a:cs typeface="Arial" pitchFamily="34" charset="0"/>
              </a:rPr>
              <a:t>“We put good people in big jobs before they are ready.”</a:t>
            </a:r>
          </a:p>
          <a:p>
            <a:pPr algn="ctr">
              <a:spcBef>
                <a:spcPct val="50000"/>
              </a:spcBef>
            </a:pPr>
            <a:r>
              <a:rPr lang="en-US" sz="3600" i="1" dirty="0">
                <a:latin typeface="Arial" pitchFamily="34" charset="0"/>
                <a:cs typeface="Arial" pitchFamily="34" charset="0"/>
              </a:rPr>
              <a:t>—Pepsi Co.</a:t>
            </a:r>
            <a:endParaRPr lang="en-US" sz="3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1028"/>
          <p:cNvSpPr txBox="1">
            <a:spLocks noChangeArrowheads="1"/>
          </p:cNvSpPr>
          <p:nvPr/>
        </p:nvSpPr>
        <p:spPr bwMode="auto">
          <a:xfrm>
            <a:off x="533400" y="533400"/>
            <a:ext cx="7696200" cy="457200"/>
          </a:xfrm>
          <a:prstGeom prst="rect">
            <a:avLst/>
          </a:prstGeom>
          <a:noFill/>
          <a:ln w="9525">
            <a:noFill/>
            <a:miter lim="800000"/>
            <a:headEnd/>
            <a:tailEnd/>
          </a:ln>
          <a:effectLst/>
        </p:spPr>
        <p:txBody>
          <a:bodyPr>
            <a:spAutoFit/>
          </a:bodyPr>
          <a:lstStyle/>
          <a:p>
            <a:pPr>
              <a:spcBef>
                <a:spcPct val="50000"/>
              </a:spcBef>
            </a:pPr>
            <a:endParaRPr lang="en-US" baseline="0"/>
          </a:p>
        </p:txBody>
      </p:sp>
      <p:sp>
        <p:nvSpPr>
          <p:cNvPr id="35845" name="Rectangle 1029"/>
          <p:cNvSpPr>
            <a:spLocks noChangeArrowheads="1"/>
          </p:cNvSpPr>
          <p:nvPr/>
        </p:nvSpPr>
        <p:spPr bwMode="auto">
          <a:xfrm>
            <a:off x="304800" y="2286000"/>
            <a:ext cx="8610600" cy="1143000"/>
          </a:xfrm>
          <a:prstGeom prst="rect">
            <a:avLst/>
          </a:prstGeom>
          <a:noFill/>
          <a:ln w="9525">
            <a:noFill/>
            <a:miter lim="800000"/>
            <a:headEnd/>
            <a:tailEnd/>
          </a:ln>
          <a:effectLst/>
        </p:spPr>
        <p:txBody>
          <a:bodyPr anchor="ctr"/>
          <a:lstStyle/>
          <a:p>
            <a:pPr algn="ctr" eaLnBrk="1" hangingPunct="1"/>
            <a:r>
              <a:rPr lang="en-US" sz="4000" baseline="0" dirty="0">
                <a:latin typeface="Arial" pitchFamily="34" charset="0"/>
                <a:cs typeface="Arial" pitchFamily="34" charset="0"/>
              </a:rPr>
              <a:t>Leadership Development =</a:t>
            </a:r>
            <a:br>
              <a:rPr lang="en-US" sz="4000" baseline="0" dirty="0">
                <a:latin typeface="Arial" pitchFamily="34" charset="0"/>
                <a:cs typeface="Arial" pitchFamily="34" charset="0"/>
              </a:rPr>
            </a:br>
            <a:r>
              <a:rPr lang="en-US" sz="4000" baseline="0" dirty="0">
                <a:latin typeface="Arial" pitchFamily="34" charset="0"/>
                <a:cs typeface="Arial" pitchFamily="34" charset="0"/>
              </a:rPr>
              <a:t>V+C+L</a:t>
            </a:r>
            <a:r>
              <a:rPr lang="en-US" sz="3600" b="1" baseline="0" dirty="0">
                <a:latin typeface="Arial" pitchFamily="34" charset="0"/>
                <a:cs typeface="Arial" pitchFamily="34" charset="0"/>
              </a:rPr>
              <a:t> </a:t>
            </a:r>
            <a:br>
              <a:rPr lang="en-US" sz="3600" b="1" baseline="0" dirty="0">
                <a:latin typeface="Arial" pitchFamily="34" charset="0"/>
                <a:cs typeface="Arial" pitchFamily="34" charset="0"/>
              </a:rPr>
            </a:br>
            <a:r>
              <a:rPr lang="en-US" sz="2000" baseline="0" dirty="0">
                <a:latin typeface="Arial" pitchFamily="34" charset="0"/>
                <a:cs typeface="Arial" pitchFamily="34" charset="0"/>
              </a:rPr>
              <a:t/>
            </a:r>
            <a:br>
              <a:rPr lang="en-US" sz="2000" baseline="0" dirty="0">
                <a:latin typeface="Arial" pitchFamily="34" charset="0"/>
                <a:cs typeface="Arial" pitchFamily="34" charset="0"/>
              </a:rPr>
            </a:br>
            <a:r>
              <a:rPr lang="en-US" sz="2000" baseline="0" dirty="0">
                <a:latin typeface="Arial" pitchFamily="34" charset="0"/>
                <a:cs typeface="Arial" pitchFamily="34" charset="0"/>
              </a:rPr>
              <a:t/>
            </a:r>
            <a:br>
              <a:rPr lang="en-US" sz="2000" baseline="0" dirty="0">
                <a:latin typeface="Arial" pitchFamily="34" charset="0"/>
                <a:cs typeface="Arial" pitchFamily="34" charset="0"/>
              </a:rPr>
            </a:br>
            <a:r>
              <a:rPr lang="en-US" sz="2800" baseline="0" dirty="0">
                <a:latin typeface="Arial" pitchFamily="34" charset="0"/>
                <a:cs typeface="Arial" pitchFamily="34" charset="0"/>
              </a:rPr>
              <a:t>Variety of Experiences + </a:t>
            </a:r>
            <a:br>
              <a:rPr lang="en-US" sz="2800" baseline="0" dirty="0">
                <a:latin typeface="Arial" pitchFamily="34" charset="0"/>
                <a:cs typeface="Arial" pitchFamily="34" charset="0"/>
              </a:rPr>
            </a:br>
            <a:r>
              <a:rPr lang="en-US" sz="2800" baseline="0" dirty="0">
                <a:latin typeface="Arial" pitchFamily="34" charset="0"/>
                <a:cs typeface="Arial" pitchFamily="34" charset="0"/>
              </a:rPr>
              <a:t>Challenging Assignments + </a:t>
            </a:r>
            <a:br>
              <a:rPr lang="en-US" sz="2800" baseline="0" dirty="0">
                <a:latin typeface="Arial" pitchFamily="34" charset="0"/>
                <a:cs typeface="Arial" pitchFamily="34" charset="0"/>
              </a:rPr>
            </a:br>
            <a:r>
              <a:rPr lang="en-US" sz="2800" baseline="0" dirty="0">
                <a:latin typeface="Arial" pitchFamily="34" charset="0"/>
                <a:cs typeface="Arial" pitchFamily="34" charset="0"/>
              </a:rPr>
              <a:t>Ability &amp; Willingness to Learn</a:t>
            </a:r>
            <a:r>
              <a:rPr lang="en-US" sz="3600" baseline="0" dirty="0">
                <a:latin typeface="Arial" pitchFamily="34" charset="0"/>
                <a:cs typeface="Arial" pitchFamily="34" charset="0"/>
              </a:rPr>
              <a:t/>
            </a:r>
            <a:br>
              <a:rPr lang="en-US" sz="3600" baseline="0" dirty="0">
                <a:latin typeface="Arial" pitchFamily="34" charset="0"/>
                <a:cs typeface="Arial" pitchFamily="34" charset="0"/>
              </a:rPr>
            </a:br>
            <a:r>
              <a:rPr lang="en-US" sz="4400" baseline="0" dirty="0">
                <a:latin typeface="Arial" pitchFamily="34" charset="0"/>
                <a:cs typeface="Arial" pitchFamily="34" charset="0"/>
              </a:rPr>
              <a:t>		</a:t>
            </a:r>
            <a:br>
              <a:rPr lang="en-US" sz="4400" baseline="0" dirty="0">
                <a:latin typeface="Arial" pitchFamily="34" charset="0"/>
                <a:cs typeface="Arial" pitchFamily="34" charset="0"/>
              </a:rPr>
            </a:br>
            <a:r>
              <a:rPr lang="en-US" sz="2800" i="1" baseline="0" dirty="0">
                <a:latin typeface="Arial" pitchFamily="34" charset="0"/>
                <a:cs typeface="Arial" pitchFamily="34" charset="0"/>
              </a:rPr>
              <a:t>—Center for Creative Leadership</a:t>
            </a:r>
            <a:endParaRPr lang="en-US" sz="2800" baseline="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85750" y="1104681"/>
            <a:ext cx="7884785" cy="4915119"/>
            <a:chOff x="285750" y="1066800"/>
            <a:chExt cx="7884785" cy="4915119"/>
          </a:xfrm>
        </p:grpSpPr>
        <p:pic>
          <p:nvPicPr>
            <p:cNvPr id="19469" name="Picture 13" descr="key_elements"/>
            <p:cNvPicPr>
              <a:picLocks noChangeAspect="1" noChangeArrowheads="1"/>
            </p:cNvPicPr>
            <p:nvPr/>
          </p:nvPicPr>
          <p:blipFill>
            <a:blip r:embed="rId3"/>
            <a:srcRect/>
            <a:stretch>
              <a:fillRect/>
            </a:stretch>
          </p:blipFill>
          <p:spPr bwMode="auto">
            <a:xfrm rot="-60288">
              <a:off x="2457450" y="1524000"/>
              <a:ext cx="4095750" cy="3943350"/>
            </a:xfrm>
            <a:prstGeom prst="rect">
              <a:avLst/>
            </a:prstGeom>
            <a:noFill/>
          </p:spPr>
        </p:pic>
        <p:sp>
          <p:nvSpPr>
            <p:cNvPr id="19461" name="Rectangle 5"/>
            <p:cNvSpPr>
              <a:spLocks noChangeArrowheads="1"/>
            </p:cNvSpPr>
            <p:nvPr/>
          </p:nvSpPr>
          <p:spPr bwMode="auto">
            <a:xfrm>
              <a:off x="2032000" y="1066800"/>
              <a:ext cx="1826141" cy="646331"/>
            </a:xfrm>
            <a:prstGeom prst="rect">
              <a:avLst/>
            </a:prstGeom>
            <a:noFill/>
            <a:ln w="9525">
              <a:noFill/>
              <a:miter lim="800000"/>
              <a:headEnd/>
              <a:tailEnd/>
            </a:ln>
          </p:spPr>
          <p:txBody>
            <a:bodyPr wrap="none">
              <a:spAutoFit/>
            </a:bodyPr>
            <a:lstStyle/>
            <a:p>
              <a:pPr algn="ctr"/>
              <a:r>
                <a:rPr lang="en-US" sz="1800" b="1" baseline="0" dirty="0">
                  <a:latin typeface="Arial" pitchFamily="34" charset="0"/>
                  <a:cs typeface="Arial" pitchFamily="34" charset="0"/>
                </a:rPr>
                <a:t>Assessment of</a:t>
              </a:r>
            </a:p>
            <a:p>
              <a:pPr algn="ctr"/>
              <a:r>
                <a:rPr lang="en-US" sz="1800" b="1" baseline="0" dirty="0">
                  <a:latin typeface="Arial" pitchFamily="34" charset="0"/>
                  <a:cs typeface="Arial" pitchFamily="34" charset="0"/>
                </a:rPr>
                <a:t>Key Positions</a:t>
              </a:r>
            </a:p>
          </p:txBody>
        </p:sp>
        <p:sp>
          <p:nvSpPr>
            <p:cNvPr id="19462" name="Rectangle 6"/>
            <p:cNvSpPr>
              <a:spLocks noChangeArrowheads="1"/>
            </p:cNvSpPr>
            <p:nvPr/>
          </p:nvSpPr>
          <p:spPr bwMode="auto">
            <a:xfrm>
              <a:off x="6267450" y="2058988"/>
              <a:ext cx="1903085" cy="646331"/>
            </a:xfrm>
            <a:prstGeom prst="rect">
              <a:avLst/>
            </a:prstGeom>
            <a:noFill/>
            <a:ln w="9525">
              <a:noFill/>
              <a:miter lim="800000"/>
              <a:headEnd/>
              <a:tailEnd/>
            </a:ln>
          </p:spPr>
          <p:txBody>
            <a:bodyPr wrap="none">
              <a:spAutoFit/>
            </a:bodyPr>
            <a:lstStyle/>
            <a:p>
              <a:r>
                <a:rPr lang="en-US" sz="1800" b="1" baseline="0">
                  <a:latin typeface="Arial" pitchFamily="34" charset="0"/>
                  <a:cs typeface="Arial" pitchFamily="34" charset="0"/>
                </a:rPr>
                <a:t>Identification of</a:t>
              </a:r>
            </a:p>
            <a:p>
              <a:r>
                <a:rPr lang="en-US" sz="1800" b="1" baseline="0">
                  <a:latin typeface="Arial" pitchFamily="34" charset="0"/>
                  <a:cs typeface="Arial" pitchFamily="34" charset="0"/>
                </a:rPr>
                <a:t>Key Talent</a:t>
              </a:r>
            </a:p>
          </p:txBody>
        </p:sp>
        <p:sp>
          <p:nvSpPr>
            <p:cNvPr id="19463" name="Rectangle 7"/>
            <p:cNvSpPr>
              <a:spLocks noChangeArrowheads="1"/>
            </p:cNvSpPr>
            <p:nvPr/>
          </p:nvSpPr>
          <p:spPr bwMode="auto">
            <a:xfrm>
              <a:off x="6324600" y="4237038"/>
              <a:ext cx="1826141" cy="646331"/>
            </a:xfrm>
            <a:prstGeom prst="rect">
              <a:avLst/>
            </a:prstGeom>
            <a:noFill/>
            <a:ln w="9525">
              <a:noFill/>
              <a:miter lim="800000"/>
              <a:headEnd/>
              <a:tailEnd/>
            </a:ln>
          </p:spPr>
          <p:txBody>
            <a:bodyPr wrap="none">
              <a:spAutoFit/>
            </a:bodyPr>
            <a:lstStyle/>
            <a:p>
              <a:r>
                <a:rPr lang="en-US" sz="1800" b="1" baseline="0">
                  <a:latin typeface="Arial" pitchFamily="34" charset="0"/>
                  <a:cs typeface="Arial" pitchFamily="34" charset="0"/>
                </a:rPr>
                <a:t>Assessment of</a:t>
              </a:r>
            </a:p>
            <a:p>
              <a:r>
                <a:rPr lang="en-US" sz="1800" b="1" baseline="0">
                  <a:latin typeface="Arial" pitchFamily="34" charset="0"/>
                  <a:cs typeface="Arial" pitchFamily="34" charset="0"/>
                </a:rPr>
                <a:t>Key Talent</a:t>
              </a:r>
            </a:p>
          </p:txBody>
        </p:sp>
        <p:sp>
          <p:nvSpPr>
            <p:cNvPr id="19464" name="Rectangle 8"/>
            <p:cNvSpPr>
              <a:spLocks noChangeArrowheads="1"/>
            </p:cNvSpPr>
            <p:nvPr/>
          </p:nvSpPr>
          <p:spPr bwMode="auto">
            <a:xfrm>
              <a:off x="1717675" y="5335588"/>
              <a:ext cx="2313454" cy="646331"/>
            </a:xfrm>
            <a:prstGeom prst="rect">
              <a:avLst/>
            </a:prstGeom>
            <a:noFill/>
            <a:ln w="9525">
              <a:noFill/>
              <a:miter lim="800000"/>
              <a:headEnd/>
              <a:tailEnd/>
            </a:ln>
          </p:spPr>
          <p:txBody>
            <a:bodyPr wrap="none">
              <a:spAutoFit/>
            </a:bodyPr>
            <a:lstStyle/>
            <a:p>
              <a:pPr algn="ctr"/>
              <a:r>
                <a:rPr lang="en-US" sz="1800" b="1" baseline="0">
                  <a:latin typeface="Arial" pitchFamily="34" charset="0"/>
                  <a:cs typeface="Arial" pitchFamily="34" charset="0"/>
                </a:rPr>
                <a:t>Generation of</a:t>
              </a:r>
            </a:p>
            <a:p>
              <a:pPr algn="ctr"/>
              <a:r>
                <a:rPr lang="en-US" sz="1800" b="1" baseline="0">
                  <a:latin typeface="Arial" pitchFamily="34" charset="0"/>
                  <a:cs typeface="Arial" pitchFamily="34" charset="0"/>
                </a:rPr>
                <a:t>Development Plans</a:t>
              </a:r>
            </a:p>
          </p:txBody>
        </p:sp>
        <p:sp>
          <p:nvSpPr>
            <p:cNvPr id="19465" name="Rectangle 9"/>
            <p:cNvSpPr>
              <a:spLocks noChangeArrowheads="1"/>
            </p:cNvSpPr>
            <p:nvPr/>
          </p:nvSpPr>
          <p:spPr bwMode="auto">
            <a:xfrm>
              <a:off x="285750" y="3505200"/>
              <a:ext cx="2467342" cy="646331"/>
            </a:xfrm>
            <a:prstGeom prst="rect">
              <a:avLst/>
            </a:prstGeom>
            <a:noFill/>
            <a:ln w="9525">
              <a:noFill/>
              <a:miter lim="800000"/>
              <a:headEnd/>
              <a:tailEnd/>
            </a:ln>
          </p:spPr>
          <p:txBody>
            <a:bodyPr wrap="none">
              <a:spAutoFit/>
            </a:bodyPr>
            <a:lstStyle/>
            <a:p>
              <a:pPr algn="ctr"/>
              <a:r>
                <a:rPr lang="en-US" sz="1800" b="1" baseline="0">
                  <a:latin typeface="Arial" pitchFamily="34" charset="0"/>
                  <a:cs typeface="Arial" pitchFamily="34" charset="0"/>
                </a:rPr>
                <a:t>Development</a:t>
              </a:r>
            </a:p>
            <a:p>
              <a:pPr algn="ctr"/>
              <a:r>
                <a:rPr lang="en-US" sz="1800" b="1" baseline="0">
                  <a:latin typeface="Arial" pitchFamily="34" charset="0"/>
                  <a:cs typeface="Arial" pitchFamily="34" charset="0"/>
                </a:rPr>
                <a:t>Monitoring &amp; Review</a:t>
              </a:r>
            </a:p>
          </p:txBody>
        </p:sp>
        <p:sp>
          <p:nvSpPr>
            <p:cNvPr id="19467" name="Rectangle 11"/>
            <p:cNvSpPr>
              <a:spLocks noChangeArrowheads="1"/>
            </p:cNvSpPr>
            <p:nvPr/>
          </p:nvSpPr>
          <p:spPr bwMode="auto">
            <a:xfrm>
              <a:off x="3886200" y="3124200"/>
              <a:ext cx="1210588" cy="646331"/>
            </a:xfrm>
            <a:prstGeom prst="rect">
              <a:avLst/>
            </a:prstGeom>
            <a:noFill/>
            <a:ln w="9525">
              <a:noFill/>
              <a:miter lim="800000"/>
              <a:headEnd/>
              <a:tailEnd/>
            </a:ln>
          </p:spPr>
          <p:txBody>
            <a:bodyPr wrap="none">
              <a:spAutoFit/>
            </a:bodyPr>
            <a:lstStyle/>
            <a:p>
              <a:pPr algn="ctr"/>
              <a:r>
                <a:rPr lang="en-US" b="1" baseline="0" dirty="0">
                  <a:solidFill>
                    <a:schemeClr val="bg1"/>
                  </a:solidFill>
                  <a:latin typeface="Arial" pitchFamily="34" charset="0"/>
                  <a:cs typeface="Arial" pitchFamily="34" charset="0"/>
                </a:rPr>
                <a:t>Key</a:t>
              </a:r>
            </a:p>
            <a:p>
              <a:pPr algn="ctr"/>
              <a:r>
                <a:rPr lang="en-US" b="1" baseline="0" dirty="0">
                  <a:solidFill>
                    <a:schemeClr val="bg1"/>
                  </a:solidFill>
                  <a:latin typeface="Arial" pitchFamily="34" charset="0"/>
                  <a:cs typeface="Arial" pitchFamily="34" charset="0"/>
                </a:rPr>
                <a:t>Elements</a:t>
              </a:r>
              <a:endParaRPr lang="en-US" sz="1800" baseline="0" dirty="0">
                <a:solidFill>
                  <a:schemeClr val="bg1"/>
                </a:solidFill>
                <a:latin typeface="Arial" pitchFamily="34" charset="0"/>
                <a:cs typeface="Arial" pitchFamily="34" charset="0"/>
              </a:endParaRPr>
            </a:p>
          </p:txBody>
        </p:sp>
      </p:grpSp>
      <p:sp>
        <p:nvSpPr>
          <p:cNvPr id="19468" name="Rectangle 12"/>
          <p:cNvSpPr>
            <a:spLocks noChangeArrowheads="1"/>
          </p:cNvSpPr>
          <p:nvPr/>
        </p:nvSpPr>
        <p:spPr bwMode="auto">
          <a:xfrm>
            <a:off x="1590675" y="365125"/>
            <a:ext cx="6811480" cy="553998"/>
          </a:xfrm>
          <a:prstGeom prst="rect">
            <a:avLst/>
          </a:prstGeom>
          <a:noFill/>
          <a:ln w="9525">
            <a:noFill/>
            <a:miter lim="800000"/>
            <a:headEnd/>
            <a:tailEnd/>
          </a:ln>
        </p:spPr>
        <p:txBody>
          <a:bodyPr wrap="none">
            <a:spAutoFit/>
          </a:bodyPr>
          <a:lstStyle/>
          <a:p>
            <a:r>
              <a:rPr lang="en-US" sz="3000" b="1" baseline="0" dirty="0">
                <a:latin typeface="Arial" pitchFamily="34" charset="0"/>
                <a:cs typeface="Arial" pitchFamily="34" charset="0"/>
              </a:rPr>
              <a:t>Succession Planning: Key Elements</a:t>
            </a:r>
            <a:endParaRPr lang="en-US" sz="3000" baseline="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p:cNvSpPr>
            <a:spLocks noChangeArrowheads="1"/>
          </p:cNvSpPr>
          <p:nvPr/>
        </p:nvSpPr>
        <p:spPr bwMode="auto">
          <a:xfrm>
            <a:off x="644525" y="1306513"/>
            <a:ext cx="8029762" cy="4628960"/>
          </a:xfrm>
          <a:prstGeom prst="rect">
            <a:avLst/>
          </a:prstGeom>
          <a:noFill/>
          <a:ln w="9525">
            <a:noFill/>
            <a:miter lim="800000"/>
            <a:headEnd/>
            <a:tailEnd/>
          </a:ln>
        </p:spPr>
        <p:txBody>
          <a:bodyPr wrap="none">
            <a:spAutoFit/>
          </a:bodyPr>
          <a:lstStyle/>
          <a:p>
            <a:pPr algn="just"/>
            <a:r>
              <a:rPr lang="en-US" sz="2200" b="1" baseline="0" dirty="0">
                <a:latin typeface="Arial" pitchFamily="34" charset="0"/>
                <a:cs typeface="Arial" pitchFamily="34" charset="0"/>
              </a:rPr>
              <a:t>1. Assessment of Key Positions:</a:t>
            </a:r>
            <a:endParaRPr lang="en-US" baseline="0" dirty="0">
              <a:latin typeface="Arial" pitchFamily="34" charset="0"/>
              <a:cs typeface="Arial" pitchFamily="34" charset="0"/>
            </a:endParaRPr>
          </a:p>
          <a:p>
            <a:pPr algn="just">
              <a:lnSpc>
                <a:spcPct val="130000"/>
              </a:lnSpc>
            </a:pPr>
            <a:r>
              <a:rPr lang="en-US" sz="1800" baseline="0" dirty="0">
                <a:latin typeface="Arial" pitchFamily="34" charset="0"/>
                <a:cs typeface="Arial" pitchFamily="34" charset="0"/>
              </a:rPr>
              <a:t>	</a:t>
            </a:r>
            <a:r>
              <a:rPr lang="en-US" sz="2000" baseline="0" dirty="0">
                <a:latin typeface="Arial" pitchFamily="34" charset="0"/>
                <a:cs typeface="Arial" pitchFamily="34" charset="0"/>
              </a:rPr>
              <a:t>• What are the competencies and experiences needed </a:t>
            </a:r>
          </a:p>
          <a:p>
            <a:pPr algn="just"/>
            <a:r>
              <a:rPr lang="en-US" sz="2000" baseline="0" dirty="0">
                <a:latin typeface="Arial" pitchFamily="34" charset="0"/>
                <a:cs typeface="Arial" pitchFamily="34" charset="0"/>
              </a:rPr>
              <a:t>	   to qualify for each key position?</a:t>
            </a:r>
          </a:p>
          <a:p>
            <a:pPr algn="just">
              <a:lnSpc>
                <a:spcPct val="170000"/>
              </a:lnSpc>
            </a:pPr>
            <a:r>
              <a:rPr lang="en-US" sz="2200" b="1" baseline="0" dirty="0">
                <a:latin typeface="Arial" pitchFamily="34" charset="0"/>
                <a:cs typeface="Arial" pitchFamily="34" charset="0"/>
              </a:rPr>
              <a:t>2. Identification of Key Talent:</a:t>
            </a:r>
          </a:p>
          <a:p>
            <a:pPr algn="just">
              <a:lnSpc>
                <a:spcPct val="130000"/>
              </a:lnSpc>
            </a:pPr>
            <a:r>
              <a:rPr lang="en-US" sz="2000" baseline="0" dirty="0">
                <a:latin typeface="Arial" pitchFamily="34" charset="0"/>
                <a:cs typeface="Arial" pitchFamily="34" charset="0"/>
              </a:rPr>
              <a:t>	• Typically people at the top two levels of the organization</a:t>
            </a:r>
          </a:p>
          <a:p>
            <a:pPr algn="just"/>
            <a:r>
              <a:rPr lang="en-US" sz="2000" baseline="0" dirty="0">
                <a:latin typeface="Arial" pitchFamily="34" charset="0"/>
                <a:cs typeface="Arial" pitchFamily="34" charset="0"/>
              </a:rPr>
              <a:t>	   and high potential employees one level below.</a:t>
            </a:r>
          </a:p>
          <a:p>
            <a:pPr algn="just"/>
            <a:r>
              <a:rPr lang="en-US" sz="2000" baseline="0" dirty="0">
                <a:latin typeface="Arial" pitchFamily="34" charset="0"/>
                <a:cs typeface="Arial" pitchFamily="34" charset="0"/>
              </a:rPr>
              <a:t>	• Identified by their management’s assessment of their</a:t>
            </a:r>
          </a:p>
          <a:p>
            <a:pPr algn="just"/>
            <a:r>
              <a:rPr lang="en-US" sz="2000" baseline="0" dirty="0">
                <a:latin typeface="Arial" pitchFamily="34" charset="0"/>
                <a:cs typeface="Arial" pitchFamily="34" charset="0"/>
              </a:rPr>
              <a:t>	   performance and potential for advancement.</a:t>
            </a:r>
          </a:p>
          <a:p>
            <a:pPr algn="just">
              <a:lnSpc>
                <a:spcPct val="170000"/>
              </a:lnSpc>
            </a:pPr>
            <a:r>
              <a:rPr lang="en-US" sz="2200" b="1" baseline="0" dirty="0">
                <a:latin typeface="Arial" pitchFamily="34" charset="0"/>
                <a:cs typeface="Arial" pitchFamily="34" charset="0"/>
              </a:rPr>
              <a:t>3. Assessment of Key Talent:</a:t>
            </a:r>
            <a:endParaRPr lang="en-US" sz="2000" baseline="0" dirty="0">
              <a:latin typeface="Arial" pitchFamily="34" charset="0"/>
              <a:cs typeface="Arial" pitchFamily="34" charset="0"/>
            </a:endParaRPr>
          </a:p>
          <a:p>
            <a:pPr algn="just">
              <a:lnSpc>
                <a:spcPct val="130000"/>
              </a:lnSpc>
            </a:pPr>
            <a:r>
              <a:rPr lang="en-US" sz="2000" baseline="0" dirty="0">
                <a:latin typeface="Arial" pitchFamily="34" charset="0"/>
                <a:cs typeface="Arial" pitchFamily="34" charset="0"/>
              </a:rPr>
              <a:t>	•  For each person on the radar screen, primary development</a:t>
            </a:r>
          </a:p>
          <a:p>
            <a:pPr algn="just"/>
            <a:r>
              <a:rPr lang="en-US" sz="2000" baseline="0" dirty="0">
                <a:latin typeface="Arial" pitchFamily="34" charset="0"/>
                <a:cs typeface="Arial" pitchFamily="34" charset="0"/>
              </a:rPr>
              <a:t>	    needs are identified focusing on what they need in order</a:t>
            </a:r>
          </a:p>
          <a:p>
            <a:pPr algn="just"/>
            <a:r>
              <a:rPr lang="en-US" sz="2000" baseline="0" dirty="0">
                <a:latin typeface="Arial" pitchFamily="34" charset="0"/>
                <a:cs typeface="Arial" pitchFamily="34" charset="0"/>
              </a:rPr>
              <a:t>	    to be ready for the next level.</a:t>
            </a:r>
            <a:endParaRPr lang="en-US" sz="1800" baseline="0" dirty="0">
              <a:latin typeface="Arial" pitchFamily="34" charset="0"/>
              <a:cs typeface="Arial" pitchFamily="34" charset="0"/>
            </a:endParaRPr>
          </a:p>
        </p:txBody>
      </p:sp>
      <p:sp>
        <p:nvSpPr>
          <p:cNvPr id="21510" name="Rectangle 6"/>
          <p:cNvSpPr>
            <a:spLocks noChangeArrowheads="1"/>
          </p:cNvSpPr>
          <p:nvPr/>
        </p:nvSpPr>
        <p:spPr bwMode="auto">
          <a:xfrm>
            <a:off x="1176338" y="306388"/>
            <a:ext cx="6811480" cy="553998"/>
          </a:xfrm>
          <a:prstGeom prst="rect">
            <a:avLst/>
          </a:prstGeom>
          <a:noFill/>
          <a:ln w="9525">
            <a:noFill/>
            <a:miter lim="800000"/>
            <a:headEnd/>
            <a:tailEnd/>
          </a:ln>
        </p:spPr>
        <p:txBody>
          <a:bodyPr wrap="none">
            <a:spAutoFit/>
          </a:bodyPr>
          <a:lstStyle/>
          <a:p>
            <a:pPr algn="just"/>
            <a:r>
              <a:rPr lang="en-US" sz="3000" b="1" baseline="0">
                <a:latin typeface="Arial" pitchFamily="34" charset="0"/>
                <a:cs typeface="Arial" pitchFamily="34" charset="0"/>
              </a:rPr>
              <a:t>Succession Planning: Key Elements</a:t>
            </a:r>
            <a:endParaRPr lang="en-US" sz="3000" baseline="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ChangeArrowheads="1"/>
          </p:cNvSpPr>
          <p:nvPr/>
        </p:nvSpPr>
        <p:spPr bwMode="auto">
          <a:xfrm>
            <a:off x="0" y="1371600"/>
            <a:ext cx="9144000" cy="3157788"/>
          </a:xfrm>
          <a:prstGeom prst="rect">
            <a:avLst/>
          </a:prstGeom>
          <a:noFill/>
          <a:ln w="9525">
            <a:noFill/>
            <a:miter lim="800000"/>
            <a:headEnd/>
            <a:tailEnd/>
          </a:ln>
        </p:spPr>
        <p:txBody>
          <a:bodyPr wrap="square">
            <a:spAutoFit/>
          </a:bodyPr>
          <a:lstStyle/>
          <a:p>
            <a:r>
              <a:rPr lang="en-US" sz="2400" b="1" baseline="0" dirty="0">
                <a:latin typeface="Arial" pitchFamily="34" charset="0"/>
                <a:cs typeface="Arial" pitchFamily="34" charset="0"/>
              </a:rPr>
              <a:t>4. Generation of Development Plans:</a:t>
            </a:r>
            <a:endParaRPr lang="en-US" sz="2400" baseline="0" dirty="0">
              <a:latin typeface="Arial" pitchFamily="34" charset="0"/>
              <a:cs typeface="Arial" pitchFamily="34" charset="0"/>
            </a:endParaRPr>
          </a:p>
          <a:p>
            <a:pPr>
              <a:lnSpc>
                <a:spcPct val="130000"/>
              </a:lnSpc>
            </a:pPr>
            <a:r>
              <a:rPr lang="en-US" sz="2400" baseline="0" dirty="0">
                <a:latin typeface="Arial" pitchFamily="34" charset="0"/>
                <a:cs typeface="Arial" pitchFamily="34" charset="0"/>
              </a:rPr>
              <a:t>	</a:t>
            </a:r>
            <a:r>
              <a:rPr lang="en-US" sz="2400" baseline="0" dirty="0" smtClean="0">
                <a:latin typeface="Arial" pitchFamily="34" charset="0"/>
                <a:cs typeface="Arial" pitchFamily="34" charset="0"/>
              </a:rPr>
              <a:t>•   </a:t>
            </a:r>
            <a:r>
              <a:rPr lang="en-US" sz="2400" baseline="0" dirty="0">
                <a:latin typeface="Arial" pitchFamily="34" charset="0"/>
                <a:cs typeface="Arial" pitchFamily="34" charset="0"/>
              </a:rPr>
              <a:t>A development plan is prepared for how we will help the</a:t>
            </a:r>
          </a:p>
          <a:p>
            <a:r>
              <a:rPr lang="en-US" sz="2400" baseline="0" dirty="0">
                <a:latin typeface="Arial" pitchFamily="34" charset="0"/>
                <a:cs typeface="Arial" pitchFamily="34" charset="0"/>
              </a:rPr>
              <a:t>	    person develop over the next year.</a:t>
            </a:r>
          </a:p>
          <a:p>
            <a:pPr>
              <a:lnSpc>
                <a:spcPct val="170000"/>
              </a:lnSpc>
            </a:pPr>
            <a:r>
              <a:rPr lang="en-US" sz="2400" b="1" baseline="0" dirty="0">
                <a:latin typeface="Arial" pitchFamily="34" charset="0"/>
                <a:cs typeface="Arial" pitchFamily="34" charset="0"/>
              </a:rPr>
              <a:t>5. Development Monitoring &amp; Review</a:t>
            </a:r>
          </a:p>
          <a:p>
            <a:pPr>
              <a:lnSpc>
                <a:spcPct val="130000"/>
              </a:lnSpc>
            </a:pPr>
            <a:r>
              <a:rPr lang="en-US" sz="2400" baseline="0" dirty="0">
                <a:latin typeface="Arial" pitchFamily="34" charset="0"/>
                <a:cs typeface="Arial" pitchFamily="34" charset="0"/>
              </a:rPr>
              <a:t>	• </a:t>
            </a:r>
            <a:r>
              <a:rPr lang="en-US" sz="2400" baseline="0" dirty="0" smtClean="0">
                <a:latin typeface="Arial" pitchFamily="34" charset="0"/>
                <a:cs typeface="Arial" pitchFamily="34" charset="0"/>
              </a:rPr>
              <a:t>  An </a:t>
            </a:r>
            <a:r>
              <a:rPr lang="en-US" sz="2400" baseline="0" dirty="0">
                <a:latin typeface="Arial" pitchFamily="34" charset="0"/>
                <a:cs typeface="Arial" pitchFamily="34" charset="0"/>
              </a:rPr>
              <a:t>annual or semi-annual succession planning review is</a:t>
            </a:r>
          </a:p>
          <a:p>
            <a:r>
              <a:rPr lang="en-US" sz="2400" baseline="0" dirty="0">
                <a:latin typeface="Arial" pitchFamily="34" charset="0"/>
                <a:cs typeface="Arial" pitchFamily="34" charset="0"/>
              </a:rPr>
              <a:t>	    held to review progress of key talent and to refresh or</a:t>
            </a:r>
          </a:p>
          <a:p>
            <a:r>
              <a:rPr lang="en-US" sz="2400" baseline="0" dirty="0">
                <a:latin typeface="Arial" pitchFamily="34" charset="0"/>
                <a:cs typeface="Arial" pitchFamily="34" charset="0"/>
              </a:rPr>
              <a:t>	    revise their development plan.</a:t>
            </a:r>
          </a:p>
        </p:txBody>
      </p:sp>
      <p:sp>
        <p:nvSpPr>
          <p:cNvPr id="22534" name="Rectangle 6"/>
          <p:cNvSpPr>
            <a:spLocks noChangeArrowheads="1"/>
          </p:cNvSpPr>
          <p:nvPr/>
        </p:nvSpPr>
        <p:spPr bwMode="auto">
          <a:xfrm>
            <a:off x="304800" y="306388"/>
            <a:ext cx="7620000" cy="584775"/>
          </a:xfrm>
          <a:prstGeom prst="rect">
            <a:avLst/>
          </a:prstGeom>
          <a:noFill/>
          <a:ln w="9525">
            <a:noFill/>
            <a:miter lim="800000"/>
            <a:headEnd/>
            <a:tailEnd/>
          </a:ln>
        </p:spPr>
        <p:txBody>
          <a:bodyPr wrap="square">
            <a:spAutoFit/>
          </a:bodyPr>
          <a:lstStyle/>
          <a:p>
            <a:pPr algn="just"/>
            <a:r>
              <a:rPr lang="en-US" sz="3200" b="1" baseline="0" dirty="0">
                <a:latin typeface="Arial" pitchFamily="34" charset="0"/>
                <a:cs typeface="Arial" pitchFamily="34" charset="0"/>
              </a:rPr>
              <a:t>Succession Planning: Key Elements</a:t>
            </a:r>
            <a:endParaRPr lang="en-US" sz="3200" baseline="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Rectangle 6"/>
          <p:cNvSpPr>
            <a:spLocks noChangeArrowheads="1"/>
          </p:cNvSpPr>
          <p:nvPr/>
        </p:nvSpPr>
        <p:spPr bwMode="auto">
          <a:xfrm>
            <a:off x="30608" y="1550988"/>
            <a:ext cx="9113392" cy="5178341"/>
          </a:xfrm>
          <a:prstGeom prst="rect">
            <a:avLst/>
          </a:prstGeom>
          <a:noFill/>
          <a:ln w="9525">
            <a:noFill/>
            <a:miter lim="800000"/>
            <a:headEnd/>
            <a:tailEnd/>
          </a:ln>
        </p:spPr>
        <p:txBody>
          <a:bodyPr wrap="none">
            <a:spAutoFit/>
          </a:bodyPr>
          <a:lstStyle/>
          <a:p>
            <a:endParaRPr lang="en-US" sz="1600" baseline="0">
              <a:latin typeface="Arial" pitchFamily="34" charset="0"/>
              <a:cs typeface="Arial" pitchFamily="34" charset="0"/>
            </a:endParaRPr>
          </a:p>
          <a:p>
            <a:r>
              <a:rPr lang="en-US" sz="2000" baseline="0">
                <a:latin typeface="Arial" pitchFamily="34" charset="0"/>
                <a:cs typeface="Arial" pitchFamily="34" charset="0"/>
              </a:rPr>
              <a:t>1. Bottom line accountability; Has managed a P&amp;L</a:t>
            </a:r>
          </a:p>
          <a:p>
            <a:endParaRPr lang="en-US" sz="1050" baseline="0">
              <a:latin typeface="Arial" pitchFamily="34" charset="0"/>
              <a:cs typeface="Arial" pitchFamily="34" charset="0"/>
            </a:endParaRPr>
          </a:p>
          <a:p>
            <a:r>
              <a:rPr lang="en-US" sz="2000" baseline="0">
                <a:latin typeface="Arial" pitchFamily="34" charset="0"/>
                <a:cs typeface="Arial" pitchFamily="34" charset="0"/>
              </a:rPr>
              <a:t>2. Experience in several different functional assignments</a:t>
            </a:r>
          </a:p>
          <a:p>
            <a:endParaRPr lang="en-US" sz="1050" baseline="0">
              <a:latin typeface="Arial" pitchFamily="34" charset="0"/>
              <a:cs typeface="Arial" pitchFamily="34" charset="0"/>
            </a:endParaRPr>
          </a:p>
          <a:p>
            <a:r>
              <a:rPr lang="en-US" sz="2000" baseline="0">
                <a:latin typeface="Arial" pitchFamily="34" charset="0"/>
                <a:cs typeface="Arial" pitchFamily="34" charset="0"/>
              </a:rPr>
              <a:t>3. Negotiation of a relationship with an external partner</a:t>
            </a:r>
          </a:p>
          <a:p>
            <a:endParaRPr lang="en-US" sz="1050" baseline="0">
              <a:latin typeface="Arial" pitchFamily="34" charset="0"/>
              <a:cs typeface="Arial" pitchFamily="34" charset="0"/>
            </a:endParaRPr>
          </a:p>
          <a:p>
            <a:r>
              <a:rPr lang="en-US" sz="2000" baseline="0">
                <a:latin typeface="Arial" pitchFamily="34" charset="0"/>
                <a:cs typeface="Arial" pitchFamily="34" charset="0"/>
              </a:rPr>
              <a:t>4. Living and working in multiple locations including overseas</a:t>
            </a:r>
          </a:p>
          <a:p>
            <a:endParaRPr lang="en-US" sz="1050" baseline="0">
              <a:latin typeface="Arial" pitchFamily="34" charset="0"/>
              <a:cs typeface="Arial" pitchFamily="34" charset="0"/>
            </a:endParaRPr>
          </a:p>
          <a:p>
            <a:r>
              <a:rPr lang="en-US" sz="2000" baseline="0">
                <a:latin typeface="Arial" pitchFamily="34" charset="0"/>
                <a:cs typeface="Arial" pitchFamily="34" charset="0"/>
              </a:rPr>
              <a:t>5. Has multi-company or multi-divisional experience</a:t>
            </a:r>
          </a:p>
          <a:p>
            <a:endParaRPr lang="en-US" sz="1050" baseline="0">
              <a:latin typeface="Arial" pitchFamily="34" charset="0"/>
              <a:cs typeface="Arial" pitchFamily="34" charset="0"/>
            </a:endParaRPr>
          </a:p>
          <a:p>
            <a:r>
              <a:rPr lang="en-US" sz="2000" baseline="0">
                <a:latin typeface="Arial" pitchFamily="34" charset="0"/>
                <a:cs typeface="Arial" pitchFamily="34" charset="0"/>
              </a:rPr>
              <a:t>6. Management of a unit during a downturn; Has effected a turnaround</a:t>
            </a:r>
          </a:p>
          <a:p>
            <a:endParaRPr lang="en-US" sz="1050" baseline="0">
              <a:latin typeface="Arial" pitchFamily="34" charset="0"/>
              <a:cs typeface="Arial" pitchFamily="34" charset="0"/>
            </a:endParaRPr>
          </a:p>
          <a:p>
            <a:r>
              <a:rPr lang="en-US" sz="2000" baseline="0">
                <a:latin typeface="Arial" pitchFamily="34" charset="0"/>
                <a:cs typeface="Arial" pitchFamily="34" charset="0"/>
              </a:rPr>
              <a:t>7. Successful product creation and deployment</a:t>
            </a:r>
          </a:p>
          <a:p>
            <a:endParaRPr lang="en-US" sz="1050" baseline="0">
              <a:latin typeface="Arial" pitchFamily="34" charset="0"/>
              <a:cs typeface="Arial" pitchFamily="34" charset="0"/>
            </a:endParaRPr>
          </a:p>
          <a:p>
            <a:r>
              <a:rPr lang="en-US" sz="2000" baseline="0">
                <a:latin typeface="Arial" pitchFamily="34" charset="0"/>
                <a:cs typeface="Arial" pitchFamily="34" charset="0"/>
              </a:rPr>
              <a:t>8. Heading up a start-up or new venture assignment</a:t>
            </a:r>
          </a:p>
          <a:p>
            <a:endParaRPr lang="en-US" sz="1050" baseline="0">
              <a:latin typeface="Arial" pitchFamily="34" charset="0"/>
              <a:cs typeface="Arial" pitchFamily="34" charset="0"/>
            </a:endParaRPr>
          </a:p>
          <a:p>
            <a:r>
              <a:rPr lang="en-US" sz="2000" baseline="0">
                <a:latin typeface="Arial" pitchFamily="34" charset="0"/>
                <a:cs typeface="Arial" pitchFamily="34" charset="0"/>
              </a:rPr>
              <a:t>9. Significant customer contact; Has demonstrated the ability to close big deals</a:t>
            </a:r>
          </a:p>
          <a:p>
            <a:endParaRPr lang="en-US" sz="1050" baseline="0">
              <a:latin typeface="Arial" pitchFamily="34" charset="0"/>
              <a:cs typeface="Arial" pitchFamily="34" charset="0"/>
            </a:endParaRPr>
          </a:p>
          <a:p>
            <a:r>
              <a:rPr lang="en-US" sz="2000" baseline="0">
                <a:latin typeface="Arial" pitchFamily="34" charset="0"/>
                <a:cs typeface="Arial" pitchFamily="34" charset="0"/>
              </a:rPr>
              <a:t>10. Successful experience in transforming the culture of an organization</a:t>
            </a:r>
          </a:p>
          <a:p>
            <a:endParaRPr lang="en-US" sz="2000" baseline="0">
              <a:latin typeface="Arial" pitchFamily="34" charset="0"/>
              <a:cs typeface="Arial" pitchFamily="34" charset="0"/>
            </a:endParaRPr>
          </a:p>
        </p:txBody>
      </p:sp>
      <p:sp>
        <p:nvSpPr>
          <p:cNvPr id="7175" name="Rectangle 7"/>
          <p:cNvSpPr>
            <a:spLocks noChangeArrowheads="1"/>
          </p:cNvSpPr>
          <p:nvPr/>
        </p:nvSpPr>
        <p:spPr bwMode="auto">
          <a:xfrm>
            <a:off x="1572070" y="0"/>
            <a:ext cx="4343400" cy="2408352"/>
          </a:xfrm>
          <a:prstGeom prst="rect">
            <a:avLst/>
          </a:prstGeom>
          <a:noFill/>
          <a:ln w="9525">
            <a:noFill/>
            <a:miter lim="800000"/>
            <a:headEnd/>
            <a:tailEnd/>
          </a:ln>
        </p:spPr>
        <p:txBody>
          <a:bodyPr>
            <a:spAutoFit/>
          </a:bodyPr>
          <a:lstStyle/>
          <a:p>
            <a:pPr algn="ctr"/>
            <a:endParaRPr lang="en-US" sz="1400" baseline="0">
              <a:latin typeface="Arial" pitchFamily="34" charset="0"/>
              <a:cs typeface="Arial" pitchFamily="34" charset="0"/>
            </a:endParaRPr>
          </a:p>
          <a:p>
            <a:pPr algn="ctr"/>
            <a:r>
              <a:rPr lang="en-US" sz="2000" b="1" baseline="0">
                <a:latin typeface="Arial" pitchFamily="34" charset="0"/>
                <a:cs typeface="Arial" pitchFamily="34" charset="0"/>
              </a:rPr>
              <a:t>ADC Telecommunications</a:t>
            </a:r>
            <a:endParaRPr lang="en-US" sz="2000" baseline="0">
              <a:latin typeface="Arial" pitchFamily="34" charset="0"/>
              <a:cs typeface="Arial" pitchFamily="34" charset="0"/>
            </a:endParaRPr>
          </a:p>
          <a:p>
            <a:pPr algn="ctr"/>
            <a:endParaRPr lang="en-US" sz="1400" baseline="0">
              <a:latin typeface="Arial" pitchFamily="34" charset="0"/>
              <a:cs typeface="Arial" pitchFamily="34" charset="0"/>
            </a:endParaRPr>
          </a:p>
          <a:p>
            <a:pPr algn="ctr"/>
            <a:r>
              <a:rPr lang="en-US" sz="2400" i="1" baseline="0">
                <a:latin typeface="Arial" pitchFamily="34" charset="0"/>
                <a:cs typeface="Arial" pitchFamily="34" charset="0"/>
              </a:rPr>
              <a:t>Experiences Profile</a:t>
            </a:r>
          </a:p>
          <a:p>
            <a:pPr algn="ctr"/>
            <a:endParaRPr lang="en-US" sz="1050" i="1" baseline="0">
              <a:latin typeface="Arial" pitchFamily="34" charset="0"/>
              <a:cs typeface="Arial" pitchFamily="34" charset="0"/>
            </a:endParaRPr>
          </a:p>
          <a:p>
            <a:pPr algn="ctr"/>
            <a:r>
              <a:rPr lang="en-US" sz="2400" i="1" baseline="0">
                <a:latin typeface="Arial" pitchFamily="34" charset="0"/>
                <a:cs typeface="Arial" pitchFamily="34" charset="0"/>
              </a:rPr>
              <a:t>General Manager</a:t>
            </a:r>
          </a:p>
          <a:p>
            <a:endParaRPr lang="en-US" sz="2400" baseline="0">
              <a:latin typeface="Arial" pitchFamily="34" charset="0"/>
              <a:cs typeface="Arial" pitchFamily="34" charset="0"/>
            </a:endParaRPr>
          </a:p>
          <a:p>
            <a:endParaRPr lang="en-US" sz="2000" baseline="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a:xfrm>
            <a:off x="457200" y="304800"/>
            <a:ext cx="8229600" cy="1143000"/>
          </a:xfrm>
          <a:noFill/>
          <a:ln/>
        </p:spPr>
        <p:txBody>
          <a:bodyPr>
            <a:normAutofit fontScale="90000"/>
          </a:bodyPr>
          <a:lstStyle/>
          <a:p>
            <a:r>
              <a:rPr lang="en-US" dirty="0" smtClean="0">
                <a:latin typeface="Times New Roman" pitchFamily="18" charset="0"/>
              </a:rPr>
              <a:t>XYZ </a:t>
            </a:r>
            <a:r>
              <a:rPr lang="en-US" sz="3600" b="1" dirty="0" smtClean="0">
                <a:latin typeface="Times New Roman" pitchFamily="18" charset="0"/>
              </a:rPr>
              <a:t>CONTROLLER </a:t>
            </a:r>
            <a:r>
              <a:rPr lang="en-US" sz="3600" b="1" dirty="0">
                <a:latin typeface="Times New Roman" pitchFamily="18" charset="0"/>
              </a:rPr>
              <a:t>COMPETENCIES</a:t>
            </a:r>
            <a:endParaRPr lang="en-US" dirty="0">
              <a:latin typeface="Times New Roman" pitchFamily="18" charset="0"/>
            </a:endParaRPr>
          </a:p>
        </p:txBody>
      </p:sp>
      <p:sp>
        <p:nvSpPr>
          <p:cNvPr id="34821" name="Rectangle 5"/>
          <p:cNvSpPr>
            <a:spLocks noGrp="1" noChangeArrowheads="1"/>
          </p:cNvSpPr>
          <p:nvPr>
            <p:ph type="body" sz="half" idx="1"/>
          </p:nvPr>
        </p:nvSpPr>
        <p:spPr>
          <a:xfrm>
            <a:off x="457200" y="1752600"/>
            <a:ext cx="4191000" cy="4114800"/>
          </a:xfrm>
          <a:noFill/>
          <a:ln/>
        </p:spPr>
        <p:txBody>
          <a:bodyPr/>
          <a:lstStyle/>
          <a:p>
            <a:r>
              <a:rPr lang="en-US" sz="2400">
                <a:latin typeface="Times New Roman" pitchFamily="18" charset="0"/>
              </a:rPr>
              <a:t>Reporting &amp; Report Reading</a:t>
            </a:r>
          </a:p>
          <a:p>
            <a:r>
              <a:rPr lang="en-US" sz="2400">
                <a:latin typeface="Times New Roman" pitchFamily="18" charset="0"/>
              </a:rPr>
              <a:t>Financial Reporting &amp; Data Recording</a:t>
            </a:r>
          </a:p>
          <a:p>
            <a:r>
              <a:rPr lang="en-US" sz="2400">
                <a:latin typeface="Times New Roman" pitchFamily="18" charset="0"/>
              </a:rPr>
              <a:t>Integrity &amp; Trust</a:t>
            </a:r>
          </a:p>
          <a:p>
            <a:r>
              <a:rPr lang="en-US" sz="2400">
                <a:latin typeface="Times New Roman" pitchFamily="18" charset="0"/>
              </a:rPr>
              <a:t>Cash Management</a:t>
            </a:r>
          </a:p>
          <a:p>
            <a:r>
              <a:rPr lang="en-US" sz="2400">
                <a:latin typeface="Times New Roman" pitchFamily="18" charset="0"/>
              </a:rPr>
              <a:t>Investment</a:t>
            </a:r>
          </a:p>
          <a:p>
            <a:r>
              <a:rPr lang="en-US" sz="2400">
                <a:latin typeface="Times New Roman" pitchFamily="18" charset="0"/>
              </a:rPr>
              <a:t>Leadership &amp; Influence</a:t>
            </a:r>
          </a:p>
          <a:p>
            <a:r>
              <a:rPr lang="en-US" sz="2400">
                <a:latin typeface="Times New Roman" pitchFamily="18" charset="0"/>
              </a:rPr>
              <a:t>Fund Accounting</a:t>
            </a:r>
          </a:p>
          <a:p>
            <a:r>
              <a:rPr lang="en-US" sz="2400">
                <a:latin typeface="Times New Roman" pitchFamily="18" charset="0"/>
              </a:rPr>
              <a:t>Internal Control</a:t>
            </a:r>
            <a:endParaRPr lang="en-US" sz="2800">
              <a:latin typeface="Times New Roman" pitchFamily="18" charset="0"/>
            </a:endParaRPr>
          </a:p>
        </p:txBody>
      </p:sp>
      <p:sp>
        <p:nvSpPr>
          <p:cNvPr id="34822" name="Rectangle 6"/>
          <p:cNvSpPr>
            <a:spLocks noChangeArrowheads="1"/>
          </p:cNvSpPr>
          <p:nvPr/>
        </p:nvSpPr>
        <p:spPr bwMode="auto">
          <a:xfrm>
            <a:off x="4648200" y="1752600"/>
            <a:ext cx="4495800" cy="4114800"/>
          </a:xfrm>
          <a:prstGeom prst="rect">
            <a:avLst/>
          </a:prstGeom>
          <a:noFill/>
          <a:ln w="9525">
            <a:noFill/>
            <a:miter lim="800000"/>
            <a:headEnd/>
            <a:tailEnd/>
          </a:ln>
        </p:spPr>
        <p:txBody>
          <a:bodyPr/>
          <a:lstStyle/>
          <a:p>
            <a:pPr marL="342900" indent="-342900" eaLnBrk="1" hangingPunct="1">
              <a:spcBef>
                <a:spcPct val="20000"/>
              </a:spcBef>
              <a:buFontTx/>
              <a:buChar char="•"/>
            </a:pPr>
            <a:r>
              <a:rPr lang="en-US" baseline="0">
                <a:latin typeface="Times New Roman" pitchFamily="18" charset="0"/>
              </a:rPr>
              <a:t>Management Accounting</a:t>
            </a:r>
          </a:p>
          <a:p>
            <a:pPr marL="342900" indent="-342900" eaLnBrk="1" hangingPunct="1">
              <a:spcBef>
                <a:spcPct val="20000"/>
              </a:spcBef>
              <a:buFontTx/>
              <a:buChar char="•"/>
            </a:pPr>
            <a:r>
              <a:rPr lang="en-US" baseline="0">
                <a:latin typeface="Times New Roman" pitchFamily="18" charset="0"/>
              </a:rPr>
              <a:t>Assertiveness &amp; Confidence</a:t>
            </a:r>
          </a:p>
          <a:p>
            <a:pPr marL="342900" indent="-342900" eaLnBrk="1" hangingPunct="1">
              <a:spcBef>
                <a:spcPct val="20000"/>
              </a:spcBef>
              <a:buFontTx/>
              <a:buChar char="•"/>
            </a:pPr>
            <a:r>
              <a:rPr lang="en-US" baseline="0">
                <a:latin typeface="Times New Roman" pitchFamily="18" charset="0"/>
              </a:rPr>
              <a:t>Resource Planning</a:t>
            </a:r>
          </a:p>
          <a:p>
            <a:pPr marL="342900" indent="-342900" eaLnBrk="1" hangingPunct="1">
              <a:spcBef>
                <a:spcPct val="20000"/>
              </a:spcBef>
              <a:buFontTx/>
              <a:buChar char="•"/>
            </a:pPr>
            <a:r>
              <a:rPr lang="en-US" baseline="0">
                <a:latin typeface="Times New Roman" pitchFamily="18" charset="0"/>
              </a:rPr>
              <a:t>HR Systems &amp; Policies</a:t>
            </a:r>
          </a:p>
          <a:p>
            <a:pPr marL="342900" indent="-342900" eaLnBrk="1" hangingPunct="1">
              <a:spcBef>
                <a:spcPct val="20000"/>
              </a:spcBef>
              <a:buFontTx/>
              <a:buChar char="•"/>
            </a:pPr>
            <a:r>
              <a:rPr lang="en-US" baseline="0">
                <a:latin typeface="Times New Roman" pitchFamily="18" charset="0"/>
              </a:rPr>
              <a:t>Regulatory Compliance</a:t>
            </a:r>
          </a:p>
          <a:p>
            <a:pPr marL="342900" indent="-342900" eaLnBrk="1" hangingPunct="1">
              <a:spcBef>
                <a:spcPct val="20000"/>
              </a:spcBef>
              <a:buFontTx/>
              <a:buChar char="•"/>
            </a:pPr>
            <a:r>
              <a:rPr lang="en-US" baseline="0">
                <a:latin typeface="Times New Roman" pitchFamily="18" charset="0"/>
              </a:rPr>
              <a:t>Technical Competence</a:t>
            </a:r>
          </a:p>
          <a:p>
            <a:pPr marL="342900" indent="-342900" eaLnBrk="1" hangingPunct="1">
              <a:spcBef>
                <a:spcPct val="20000"/>
              </a:spcBef>
              <a:buFontTx/>
              <a:buChar char="•"/>
            </a:pPr>
            <a:r>
              <a:rPr lang="en-US" baseline="0">
                <a:latin typeface="Times New Roman" pitchFamily="18" charset="0"/>
              </a:rPr>
              <a:t>Industry Knowledge</a:t>
            </a:r>
          </a:p>
          <a:p>
            <a:pPr marL="342900" indent="-342900" eaLnBrk="1" hangingPunct="1">
              <a:spcBef>
                <a:spcPct val="20000"/>
              </a:spcBef>
              <a:buFontTx/>
              <a:buChar char="•"/>
            </a:pPr>
            <a:r>
              <a:rPr lang="en-US" baseline="0">
                <a:latin typeface="Times New Roman" pitchFamily="18" charset="0"/>
              </a:rPr>
              <a:t>Travel &amp; Procurement</a:t>
            </a:r>
            <a:endParaRPr lang="en-US" sz="2800" baseline="0">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descr="BYU Leadership Profile"/>
          <p:cNvPicPr>
            <a:picLocks noChangeAspect="1" noChangeArrowheads="1"/>
          </p:cNvPicPr>
          <p:nvPr/>
        </p:nvPicPr>
        <p:blipFill>
          <a:blip r:embed="rId3"/>
          <a:srcRect/>
          <a:stretch>
            <a:fillRect/>
          </a:stretch>
        </p:blipFill>
        <p:spPr bwMode="auto">
          <a:xfrm>
            <a:off x="685800" y="192088"/>
            <a:ext cx="7848600" cy="5827712"/>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ChangeArrowheads="1"/>
          </p:cNvSpPr>
          <p:nvPr/>
        </p:nvSpPr>
        <p:spPr bwMode="auto">
          <a:xfrm>
            <a:off x="2133600" y="228600"/>
            <a:ext cx="5029200" cy="5791200"/>
          </a:xfrm>
          <a:prstGeom prst="rect">
            <a:avLst/>
          </a:prstGeom>
          <a:solidFill>
            <a:srgbClr val="D3D3D3"/>
          </a:solidFill>
          <a:ln w="9525">
            <a:noFill/>
            <a:miter lim="800000"/>
            <a:headEnd/>
            <a:tailEnd/>
          </a:ln>
        </p:spPr>
        <p:txBody>
          <a:bodyPr wrap="none" anchor="ctr"/>
          <a:lstStyle/>
          <a:p>
            <a:endParaRPr lang="en-US"/>
          </a:p>
        </p:txBody>
      </p:sp>
      <p:sp>
        <p:nvSpPr>
          <p:cNvPr id="5125" name="Rectangle 5"/>
          <p:cNvSpPr>
            <a:spLocks noChangeArrowheads="1"/>
          </p:cNvSpPr>
          <p:nvPr/>
        </p:nvSpPr>
        <p:spPr bwMode="auto">
          <a:xfrm>
            <a:off x="2286000" y="304800"/>
            <a:ext cx="4800600" cy="5973763"/>
          </a:xfrm>
          <a:prstGeom prst="rect">
            <a:avLst/>
          </a:prstGeom>
          <a:noFill/>
          <a:ln w="9525">
            <a:noFill/>
            <a:miter lim="800000"/>
            <a:headEnd/>
            <a:tailEnd/>
          </a:ln>
        </p:spPr>
        <p:txBody>
          <a:bodyPr>
            <a:spAutoFit/>
          </a:bodyPr>
          <a:lstStyle/>
          <a:p>
            <a:pPr algn="ctr"/>
            <a:r>
              <a:rPr lang="en-US" b="1">
                <a:latin typeface="Times New Roman" pitchFamily="18" charset="0"/>
              </a:rPr>
              <a:t>SUCCESSION CANDIDATES</a:t>
            </a:r>
            <a:endParaRPr lang="en-US" sz="3600" b="1">
              <a:latin typeface="Times New Roman" pitchFamily="18" charset="0"/>
            </a:endParaRPr>
          </a:p>
          <a:p>
            <a:pPr>
              <a:lnSpc>
                <a:spcPct val="200000"/>
              </a:lnSpc>
            </a:pPr>
            <a:r>
              <a:rPr lang="en-US" sz="2000" b="1">
                <a:latin typeface="Times New Roman" pitchFamily="18" charset="0"/>
              </a:rPr>
              <a:t>KEY POSITION TITLE  ________________________</a:t>
            </a:r>
          </a:p>
          <a:p>
            <a:pPr>
              <a:lnSpc>
                <a:spcPct val="150000"/>
              </a:lnSpc>
            </a:pPr>
            <a:r>
              <a:rPr lang="en-US" sz="2000">
                <a:latin typeface="Times New Roman" pitchFamily="18" charset="0"/>
              </a:rPr>
              <a:t>Backup Candidate Name: ______________________</a:t>
            </a:r>
          </a:p>
          <a:p>
            <a:pPr>
              <a:lnSpc>
                <a:spcPct val="150000"/>
              </a:lnSpc>
            </a:pPr>
            <a:r>
              <a:rPr lang="en-US" sz="2000">
                <a:latin typeface="Times New Roman" pitchFamily="18" charset="0"/>
              </a:rPr>
              <a:t>Current Title: ________________________________</a:t>
            </a:r>
          </a:p>
          <a:p>
            <a:pPr>
              <a:lnSpc>
                <a:spcPct val="150000"/>
              </a:lnSpc>
            </a:pPr>
            <a:r>
              <a:rPr lang="en-US" sz="2000">
                <a:latin typeface="Times New Roman" pitchFamily="18" charset="0"/>
              </a:rPr>
              <a:t>Div: ______________     Level of Readiness (Circle One):  </a:t>
            </a:r>
          </a:p>
          <a:p>
            <a:pPr>
              <a:lnSpc>
                <a:spcPct val="150000"/>
              </a:lnSpc>
            </a:pPr>
            <a:r>
              <a:rPr lang="en-US" sz="2000">
                <a:latin typeface="Times New Roman" pitchFamily="18" charset="0"/>
              </a:rPr>
              <a:t>		Within 1 Yr.       1–3 Yrs.      3–5 Yrs.</a:t>
            </a:r>
          </a:p>
          <a:p>
            <a:r>
              <a:rPr lang="en-US" sz="2000">
                <a:latin typeface="Times New Roman" pitchFamily="18" charset="0"/>
              </a:rPr>
              <a:t>__________________________________________________</a:t>
            </a:r>
          </a:p>
          <a:p>
            <a:pPr>
              <a:lnSpc>
                <a:spcPct val="150000"/>
              </a:lnSpc>
            </a:pPr>
            <a:r>
              <a:rPr lang="en-US" sz="2000" b="1">
                <a:latin typeface="Times New Roman" pitchFamily="18" charset="0"/>
              </a:rPr>
              <a:t>Strengths for this position:</a:t>
            </a:r>
            <a:endParaRPr lang="en-US" sz="2000">
              <a:latin typeface="Times New Roman" pitchFamily="18" charset="0"/>
            </a:endParaRPr>
          </a:p>
          <a:p>
            <a:pPr>
              <a:lnSpc>
                <a:spcPct val="150000"/>
              </a:lnSpc>
            </a:pPr>
            <a:endParaRPr lang="en-US" sz="2000">
              <a:latin typeface="Times New Roman" pitchFamily="18" charset="0"/>
            </a:endParaRPr>
          </a:p>
          <a:p>
            <a:pPr>
              <a:lnSpc>
                <a:spcPct val="150000"/>
              </a:lnSpc>
            </a:pPr>
            <a:endParaRPr lang="en-US" sz="2000">
              <a:latin typeface="Times New Roman" pitchFamily="18" charset="0"/>
            </a:endParaRPr>
          </a:p>
          <a:p>
            <a:pPr>
              <a:lnSpc>
                <a:spcPct val="150000"/>
              </a:lnSpc>
            </a:pPr>
            <a:r>
              <a:rPr lang="en-US" sz="2000" b="1">
                <a:latin typeface="Times New Roman" pitchFamily="18" charset="0"/>
              </a:rPr>
              <a:t>Developmental needs for this position:</a:t>
            </a:r>
            <a:endParaRPr lang="en-US" sz="2000">
              <a:latin typeface="Times New Roman" pitchFamily="18" charset="0"/>
            </a:endParaRPr>
          </a:p>
          <a:p>
            <a:pPr>
              <a:lnSpc>
                <a:spcPct val="150000"/>
              </a:lnSpc>
            </a:pPr>
            <a:endParaRPr lang="en-US" sz="2000">
              <a:latin typeface="Times New Roman" pitchFamily="18" charset="0"/>
            </a:endParaRPr>
          </a:p>
          <a:p>
            <a:pPr>
              <a:lnSpc>
                <a:spcPct val="150000"/>
              </a:lnSpc>
            </a:pPr>
            <a:endParaRPr lang="en-US" sz="2000">
              <a:latin typeface="Times New Roman" pitchFamily="18" charset="0"/>
            </a:endParaRPr>
          </a:p>
          <a:p>
            <a:pPr>
              <a:lnSpc>
                <a:spcPct val="150000"/>
              </a:lnSpc>
            </a:pPr>
            <a:r>
              <a:rPr lang="en-US" sz="2000" b="1">
                <a:latin typeface="Times New Roman" pitchFamily="18" charset="0"/>
              </a:rPr>
              <a:t>Comments:</a:t>
            </a:r>
            <a:endParaRPr lang="en-US" sz="2000">
              <a:latin typeface="Times New Roman" pitchFamily="18" charset="0"/>
            </a:endParaRPr>
          </a:p>
          <a:p>
            <a:pPr>
              <a:lnSpc>
                <a:spcPct val="150000"/>
              </a:lnSpc>
            </a:pPr>
            <a:endParaRPr lang="en-US" sz="2000">
              <a:latin typeface="Times New Roman" pitchFamily="18" charset="0"/>
            </a:endParaRPr>
          </a:p>
          <a:p>
            <a:pPr>
              <a:lnSpc>
                <a:spcPct val="150000"/>
              </a:lnSpc>
            </a:pPr>
            <a:endParaRPr lang="en-US" sz="2000">
              <a:latin typeface="Times New Roman" pitchFamily="18" charset="0"/>
            </a:endParaRPr>
          </a:p>
          <a:p>
            <a:r>
              <a:rPr lang="en-US" sz="2000">
                <a:latin typeface="Times New Roman" pitchFamily="18" charset="0"/>
              </a:rPr>
              <a:t>__________________________________________________</a:t>
            </a:r>
          </a:p>
          <a:p>
            <a:pPr>
              <a:lnSpc>
                <a:spcPct val="150000"/>
              </a:lnSpc>
            </a:pPr>
            <a:r>
              <a:rPr lang="en-US" sz="2000">
                <a:latin typeface="Times New Roman" pitchFamily="18" charset="0"/>
              </a:rPr>
              <a:t>Date:		FY:	</a:t>
            </a:r>
          </a:p>
          <a:p>
            <a:pPr>
              <a:lnSpc>
                <a:spcPct val="150000"/>
              </a:lnSpc>
            </a:pPr>
            <a:r>
              <a:rPr lang="en-US" sz="2000">
                <a:latin typeface="Times New Roman" pitchFamily="18" charset="0"/>
              </a:rPr>
              <a:t>Completed by:	Division:</a:t>
            </a:r>
          </a:p>
          <a:p>
            <a:pPr>
              <a:lnSpc>
                <a:spcPct val="150000"/>
              </a:lnSpc>
            </a:pPr>
            <a:endParaRPr lang="en-US">
              <a:latin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4"/>
          <p:cNvSpPr>
            <a:spLocks noChangeArrowheads="1"/>
          </p:cNvSpPr>
          <p:nvPr/>
        </p:nvSpPr>
        <p:spPr bwMode="auto">
          <a:xfrm rot="-5400000">
            <a:off x="2095500" y="-876300"/>
            <a:ext cx="5029200" cy="8001000"/>
          </a:xfrm>
          <a:prstGeom prst="rect">
            <a:avLst/>
          </a:prstGeom>
          <a:solidFill>
            <a:srgbClr val="D3D3D3"/>
          </a:solidFill>
          <a:ln w="9525">
            <a:noFill/>
            <a:miter lim="800000"/>
            <a:headEnd/>
            <a:tailEnd/>
          </a:ln>
        </p:spPr>
        <p:txBody>
          <a:bodyPr wrap="none" anchor="ctr"/>
          <a:lstStyle/>
          <a:p>
            <a:endParaRPr lang="en-US"/>
          </a:p>
        </p:txBody>
      </p:sp>
      <p:sp>
        <p:nvSpPr>
          <p:cNvPr id="68613" name="Rectangle 5"/>
          <p:cNvSpPr>
            <a:spLocks noChangeArrowheads="1"/>
          </p:cNvSpPr>
          <p:nvPr/>
        </p:nvSpPr>
        <p:spPr bwMode="auto">
          <a:xfrm>
            <a:off x="2557463" y="688975"/>
            <a:ext cx="3790950" cy="679450"/>
          </a:xfrm>
          <a:prstGeom prst="rect">
            <a:avLst/>
          </a:prstGeom>
          <a:noFill/>
          <a:ln w="9525">
            <a:noFill/>
            <a:miter lim="800000"/>
            <a:headEnd/>
            <a:tailEnd/>
          </a:ln>
        </p:spPr>
        <p:txBody>
          <a:bodyPr wrap="none">
            <a:spAutoFit/>
          </a:bodyPr>
          <a:lstStyle/>
          <a:p>
            <a:pPr algn="ctr"/>
            <a:r>
              <a:rPr lang="en-US" sz="2800" b="1">
                <a:latin typeface="Times New Roman" pitchFamily="18" charset="0"/>
              </a:rPr>
              <a:t>SUCCESSION PLAN SUMMARY</a:t>
            </a:r>
          </a:p>
          <a:p>
            <a:pPr algn="ctr">
              <a:lnSpc>
                <a:spcPct val="150000"/>
              </a:lnSpc>
            </a:pPr>
            <a:r>
              <a:rPr lang="en-US" sz="2000" b="1">
                <a:latin typeface="Times New Roman" pitchFamily="18" charset="0"/>
              </a:rPr>
              <a:t>ORGANIZATION:_____________________</a:t>
            </a:r>
            <a:endParaRPr lang="en-US" sz="2800" b="1">
              <a:latin typeface="Times New Roman" pitchFamily="18" charset="0"/>
            </a:endParaRPr>
          </a:p>
        </p:txBody>
      </p:sp>
      <p:graphicFrame>
        <p:nvGraphicFramePr>
          <p:cNvPr id="68855" name="Group 247"/>
          <p:cNvGraphicFramePr>
            <a:graphicFrameLocks noGrp="1"/>
          </p:cNvGraphicFramePr>
          <p:nvPr/>
        </p:nvGraphicFramePr>
        <p:xfrm>
          <a:off x="1066800" y="1676400"/>
          <a:ext cx="7239000" cy="3731452"/>
        </p:xfrm>
        <a:graphic>
          <a:graphicData uri="http://schemas.openxmlformats.org/drawingml/2006/table">
            <a:tbl>
              <a:tblPr/>
              <a:tblGrid>
                <a:gridCol w="1246188"/>
                <a:gridCol w="1011237"/>
                <a:gridCol w="544513"/>
                <a:gridCol w="544512"/>
                <a:gridCol w="546100"/>
                <a:gridCol w="1166813"/>
                <a:gridCol w="1168400"/>
                <a:gridCol w="1011237"/>
              </a:tblGrid>
              <a:tr h="43180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Key Position Title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Incumbent Name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Position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Vulnerability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Succession Candidate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Names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180975">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Times New Roman" pitchFamily="18" charset="0"/>
                          <a:ea typeface="MS PGothic" pitchFamily="34" charset="-128"/>
                        </a:rPr>
                        <a:t>Open in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Times New Roman" pitchFamily="18" charset="0"/>
                          <a:ea typeface="MS PGothic" pitchFamily="34" charset="-128"/>
                        </a:rPr>
                        <a:t>&lt; 1 Yr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Times New Roman" pitchFamily="18" charset="0"/>
                          <a:ea typeface="MS PGothic" pitchFamily="34" charset="-128"/>
                        </a:rPr>
                        <a:t>Open in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Times New Roman" pitchFamily="18" charset="0"/>
                          <a:ea typeface="MS PGothic" pitchFamily="34" charset="-128"/>
                        </a:rPr>
                        <a:t>1–3 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Times New Roman" pitchFamily="18" charset="0"/>
                          <a:ea typeface="MS PGothic" pitchFamily="34" charset="-128"/>
                        </a:rPr>
                        <a:t>Open in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smtClean="0">
                          <a:ln>
                            <a:noFill/>
                          </a:ln>
                          <a:solidFill>
                            <a:schemeClr val="tx1"/>
                          </a:solidFill>
                          <a:effectLst/>
                          <a:latin typeface="Times New Roman" pitchFamily="18" charset="0"/>
                          <a:ea typeface="MS PGothic" pitchFamily="34" charset="-128"/>
                        </a:rPr>
                        <a:t>3 + 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Ready in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&lt; 1 Yr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Ready in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1–3 Yrs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Ready in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Times New Roman" pitchFamily="18" charset="0"/>
                          <a:ea typeface="MS PGothic" pitchFamily="34" charset="-128"/>
                        </a:rPr>
                        <a:t>3 + Yrs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30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152400" y="228600"/>
            <a:ext cx="4343400" cy="5791200"/>
            <a:chOff x="1296" y="144"/>
            <a:chExt cx="2736" cy="3648"/>
          </a:xfrm>
        </p:grpSpPr>
        <p:sp>
          <p:nvSpPr>
            <p:cNvPr id="11276" name="Rectangle 12"/>
            <p:cNvSpPr>
              <a:spLocks noChangeArrowheads="1"/>
            </p:cNvSpPr>
            <p:nvPr/>
          </p:nvSpPr>
          <p:spPr bwMode="auto">
            <a:xfrm>
              <a:off x="1296" y="144"/>
              <a:ext cx="2736" cy="3648"/>
            </a:xfrm>
            <a:prstGeom prst="rect">
              <a:avLst/>
            </a:prstGeom>
            <a:solidFill>
              <a:srgbClr val="D3D3D3"/>
            </a:solidFill>
            <a:ln w="9525">
              <a:noFill/>
              <a:miter lim="800000"/>
              <a:headEnd/>
              <a:tailEnd/>
            </a:ln>
          </p:spPr>
          <p:txBody>
            <a:bodyPr wrap="none" anchor="ctr"/>
            <a:lstStyle/>
            <a:p>
              <a:endParaRPr lang="en-US"/>
            </a:p>
          </p:txBody>
        </p:sp>
        <p:sp>
          <p:nvSpPr>
            <p:cNvPr id="11268" name="Rectangle 4"/>
            <p:cNvSpPr>
              <a:spLocks noChangeArrowheads="1"/>
            </p:cNvSpPr>
            <p:nvPr/>
          </p:nvSpPr>
          <p:spPr bwMode="auto">
            <a:xfrm>
              <a:off x="1340" y="894"/>
              <a:ext cx="2588" cy="2686"/>
            </a:xfrm>
            <a:prstGeom prst="rect">
              <a:avLst/>
            </a:prstGeom>
            <a:noFill/>
            <a:ln w="9525">
              <a:noFill/>
              <a:miter lim="800000"/>
              <a:headEnd/>
              <a:tailEnd/>
            </a:ln>
          </p:spPr>
          <p:txBody>
            <a:bodyPr wrap="none">
              <a:spAutoFit/>
            </a:bodyPr>
            <a:lstStyle/>
            <a:p>
              <a:pPr marL="457200" indent="-457200"/>
              <a:r>
                <a:rPr lang="en-US" sz="1200" b="1" baseline="0">
                  <a:latin typeface="Times New Roman" pitchFamily="18" charset="0"/>
                </a:rPr>
                <a:t>Overall Performance Summary: </a:t>
              </a:r>
            </a:p>
            <a:p>
              <a:pPr marL="457200" indent="-457200"/>
              <a:r>
                <a:rPr lang="en-US" sz="1200" i="1" baseline="0">
                  <a:latin typeface="Times New Roman" pitchFamily="18" charset="0"/>
                </a:rPr>
                <a:t>(Indicate recent performance including major accomplishments </a:t>
              </a:r>
            </a:p>
            <a:p>
              <a:pPr marL="457200" indent="-457200"/>
              <a:r>
                <a:rPr lang="en-US" sz="1200" i="1" baseline="0">
                  <a:latin typeface="Times New Roman" pitchFamily="18" charset="0"/>
                </a:rPr>
                <a:t>or performance issues.)</a:t>
              </a:r>
              <a:endParaRPr lang="en-US" sz="1200" baseline="0">
                <a:latin typeface="Times New Roman" pitchFamily="18" charset="0"/>
              </a:endParaRPr>
            </a:p>
            <a:p>
              <a:pPr marL="457200" indent="-457200"/>
              <a:r>
                <a:rPr lang="en-US" sz="1000" baseline="0">
                  <a:latin typeface="Times New Roman" pitchFamily="18" charset="0"/>
                </a:rPr>
                <a:t>        </a:t>
              </a:r>
            </a:p>
            <a:p>
              <a:pPr marL="457200" indent="-457200"/>
              <a:endParaRPr lang="en-US" sz="1000" baseline="0">
                <a:latin typeface="Times New Roman" pitchFamily="18" charset="0"/>
              </a:endParaRPr>
            </a:p>
            <a:p>
              <a:pPr marL="457200" indent="-457200"/>
              <a:r>
                <a:rPr lang="en-US" sz="1000" baseline="0">
                  <a:latin typeface="Times New Roman" pitchFamily="18" charset="0"/>
                </a:rPr>
                <a:t>       </a:t>
              </a:r>
            </a:p>
            <a:p>
              <a:pPr marL="457200" indent="-457200"/>
              <a:endParaRPr lang="en-US" sz="1000" baseline="0">
                <a:latin typeface="Times New Roman" pitchFamily="18" charset="0"/>
              </a:endParaRPr>
            </a:p>
            <a:p>
              <a:pPr marL="457200" indent="-457200"/>
              <a:r>
                <a:rPr lang="en-US" sz="1200" b="1" baseline="0">
                  <a:latin typeface="Times New Roman" pitchFamily="18" charset="0"/>
                </a:rPr>
                <a:t>Key Strengths:</a:t>
              </a:r>
              <a:r>
                <a:rPr lang="en-US" sz="1200" baseline="0">
                  <a:latin typeface="Times New Roman" pitchFamily="18" charset="0"/>
                </a:rPr>
                <a:t> </a:t>
              </a:r>
            </a:p>
            <a:p>
              <a:pPr marL="457200" indent="-457200"/>
              <a:r>
                <a:rPr lang="en-US" sz="1200" i="1" baseline="0">
                  <a:latin typeface="Times New Roman" pitchFamily="18" charset="0"/>
                </a:rPr>
                <a:t>(List 2 - 3.  Indicate key technical or professional competencies, </a:t>
              </a:r>
            </a:p>
            <a:p>
              <a:pPr marL="457200" indent="-457200"/>
              <a:r>
                <a:rPr lang="en-US" sz="1200" i="1" baseline="0">
                  <a:latin typeface="Times New Roman" pitchFamily="18" charset="0"/>
                </a:rPr>
                <a:t>skills, or knowledge the person has.)</a:t>
              </a:r>
              <a:endParaRPr lang="en-US" sz="1400" baseline="0">
                <a:latin typeface="Times New Roman" pitchFamily="18" charset="0"/>
              </a:endParaRPr>
            </a:p>
            <a:p>
              <a:pPr marL="457200" indent="-457200"/>
              <a:r>
                <a:rPr lang="en-US" sz="1000" baseline="0">
                  <a:latin typeface="Times New Roman" pitchFamily="18" charset="0"/>
                </a:rPr>
                <a:t>               </a:t>
              </a:r>
            </a:p>
            <a:p>
              <a:pPr marL="457200" indent="-457200"/>
              <a:endParaRPr lang="en-US" sz="1000" baseline="0">
                <a:latin typeface="Times New Roman" pitchFamily="18" charset="0"/>
              </a:endParaRPr>
            </a:p>
            <a:p>
              <a:pPr marL="457200" indent="-457200"/>
              <a:r>
                <a:rPr lang="en-US" sz="1000" baseline="0">
                  <a:latin typeface="Times New Roman" pitchFamily="18" charset="0"/>
                </a:rPr>
                <a:t>		</a:t>
              </a:r>
            </a:p>
            <a:p>
              <a:pPr marL="457200" indent="-457200"/>
              <a:endParaRPr lang="en-US" sz="1000" baseline="0">
                <a:latin typeface="Times New Roman" pitchFamily="18" charset="0"/>
              </a:endParaRPr>
            </a:p>
            <a:p>
              <a:pPr marL="457200" indent="-457200"/>
              <a:r>
                <a:rPr lang="en-US" sz="1200" b="1" baseline="0">
                  <a:latin typeface="Times New Roman" pitchFamily="18" charset="0"/>
                </a:rPr>
                <a:t>Development Needs:</a:t>
              </a:r>
              <a:r>
                <a:rPr lang="en-US" sz="1200" baseline="0">
                  <a:latin typeface="Times New Roman" pitchFamily="18" charset="0"/>
                </a:rPr>
                <a:t> </a:t>
              </a:r>
            </a:p>
            <a:p>
              <a:pPr marL="457200" indent="-457200"/>
              <a:r>
                <a:rPr lang="en-US" sz="1200" i="1" baseline="0">
                  <a:latin typeface="Times New Roman" pitchFamily="18" charset="0"/>
                </a:rPr>
                <a:t>(List 2 or 3. Indicate key experiences, skills, or knowledge the </a:t>
              </a:r>
            </a:p>
            <a:p>
              <a:pPr marL="457200" indent="-457200"/>
              <a:r>
                <a:rPr lang="en-US" sz="1200" i="1" baseline="0">
                  <a:latin typeface="Times New Roman" pitchFamily="18" charset="0"/>
                </a:rPr>
                <a:t>person lacks in order to move to the next level.)</a:t>
              </a:r>
              <a:endParaRPr lang="en-US" sz="1000" baseline="0">
                <a:latin typeface="Times New Roman" pitchFamily="18" charset="0"/>
              </a:endParaRPr>
            </a:p>
            <a:p>
              <a:pPr marL="457200" indent="-457200"/>
              <a:r>
                <a:rPr lang="en-US" sz="1000" baseline="0">
                  <a:latin typeface="Times New Roman" pitchFamily="18" charset="0"/>
                </a:rPr>
                <a:t>               </a:t>
              </a:r>
            </a:p>
            <a:p>
              <a:pPr marL="457200" indent="-457200"/>
              <a:endParaRPr lang="en-US" sz="1000" baseline="0">
                <a:latin typeface="Times New Roman" pitchFamily="18" charset="0"/>
              </a:endParaRPr>
            </a:p>
            <a:p>
              <a:pPr marL="457200" indent="-457200"/>
              <a:endParaRPr lang="en-US" sz="1000" baseline="0">
                <a:latin typeface="Times New Roman" pitchFamily="18" charset="0"/>
              </a:endParaRPr>
            </a:p>
            <a:p>
              <a:pPr marL="457200" indent="-457200"/>
              <a:r>
                <a:rPr lang="en-US" sz="1200" b="1" baseline="0">
                  <a:latin typeface="Times New Roman" pitchFamily="18" charset="0"/>
                </a:rPr>
                <a:t>Development Actions:</a:t>
              </a:r>
              <a:endParaRPr lang="en-US" sz="1200" baseline="0">
                <a:latin typeface="Times New Roman" pitchFamily="18" charset="0"/>
              </a:endParaRPr>
            </a:p>
            <a:p>
              <a:pPr marL="457200" indent="-457200">
                <a:buFont typeface="Arial" pitchFamily="34" charset="0"/>
                <a:buNone/>
              </a:pPr>
              <a:r>
                <a:rPr lang="en-US" sz="1200" i="1" baseline="0">
                  <a:latin typeface="Times New Roman" pitchFamily="18" charset="0"/>
                </a:rPr>
                <a:t>1. On The Job:</a:t>
              </a:r>
              <a:r>
                <a:rPr lang="en-US" sz="1200" baseline="0">
                  <a:latin typeface="Times New Roman" pitchFamily="18" charset="0"/>
                </a:rPr>
                <a:t> </a:t>
              </a:r>
              <a:r>
                <a:rPr lang="en-US" sz="1200" i="1" baseline="0">
                  <a:latin typeface="Times New Roman" pitchFamily="18" charset="0"/>
                </a:rPr>
                <a:t>(What new responsibilities do you plan to assign </a:t>
              </a:r>
            </a:p>
            <a:p>
              <a:pPr marL="457200" indent="-457200">
                <a:buFont typeface="Arial" pitchFamily="34" charset="0"/>
                <a:buNone/>
              </a:pPr>
              <a:r>
                <a:rPr lang="en-US" sz="1200" i="1" baseline="0">
                  <a:latin typeface="Times New Roman" pitchFamily="18" charset="0"/>
                </a:rPr>
                <a:t>to help this person develop this year?)</a:t>
              </a:r>
              <a:endParaRPr lang="en-US" sz="1000" baseline="0">
                <a:latin typeface="Times New Roman" pitchFamily="18" charset="0"/>
              </a:endParaRPr>
            </a:p>
            <a:p>
              <a:pPr marL="457200" indent="-457200"/>
              <a:r>
                <a:rPr lang="en-US" sz="1000" baseline="0">
                  <a:latin typeface="Times New Roman" pitchFamily="18" charset="0"/>
                </a:rPr>
                <a:t>               </a:t>
              </a:r>
            </a:p>
            <a:p>
              <a:pPr marL="457200" indent="-457200"/>
              <a:endParaRPr lang="en-US" sz="1000" baseline="0">
                <a:latin typeface="Times New Roman" pitchFamily="18" charset="0"/>
              </a:endParaRPr>
            </a:p>
          </p:txBody>
        </p:sp>
        <p:sp>
          <p:nvSpPr>
            <p:cNvPr id="11275" name="Rectangle 11"/>
            <p:cNvSpPr>
              <a:spLocks noChangeArrowheads="1"/>
            </p:cNvSpPr>
            <p:nvPr/>
          </p:nvSpPr>
          <p:spPr bwMode="auto">
            <a:xfrm>
              <a:off x="1367" y="254"/>
              <a:ext cx="2564" cy="461"/>
            </a:xfrm>
            <a:prstGeom prst="rect">
              <a:avLst/>
            </a:prstGeom>
            <a:noFill/>
            <a:ln w="9525">
              <a:noFill/>
              <a:miter lim="800000"/>
              <a:headEnd/>
              <a:tailEnd/>
            </a:ln>
          </p:spPr>
          <p:txBody>
            <a:bodyPr wrap="none">
              <a:spAutoFit/>
            </a:bodyPr>
            <a:lstStyle/>
            <a:p>
              <a:pPr algn="ctr"/>
              <a:r>
                <a:rPr lang="en-US" sz="1800" b="1" baseline="0">
                  <a:latin typeface="Times New Roman" pitchFamily="18" charset="0"/>
                </a:rPr>
                <a:t>EXECUTIVE DEVELOPMENT PLAN</a:t>
              </a:r>
              <a:endParaRPr lang="en-US" sz="1200" b="1" baseline="0">
                <a:latin typeface="Times New Roman" pitchFamily="18" charset="0"/>
              </a:endParaRPr>
            </a:p>
            <a:p>
              <a:pPr algn="ctr"/>
              <a:endParaRPr lang="en-US" sz="1200" b="1" baseline="0">
                <a:latin typeface="Times New Roman" pitchFamily="18" charset="0"/>
              </a:endParaRPr>
            </a:p>
            <a:p>
              <a:pPr algn="ctr"/>
              <a:r>
                <a:rPr lang="en-US" sz="1200" b="1" baseline="0">
                  <a:latin typeface="Times New Roman" pitchFamily="18" charset="0"/>
                </a:rPr>
                <a:t>NAME: ________________     TITLE: ________________</a:t>
              </a:r>
              <a:endParaRPr lang="en-US" sz="1000" b="1" baseline="0">
                <a:latin typeface="Times New Roman" pitchFamily="18" charset="0"/>
              </a:endParaRPr>
            </a:p>
          </p:txBody>
        </p:sp>
      </p:grpSp>
      <p:sp>
        <p:nvSpPr>
          <p:cNvPr id="11279" name="Rectangle 15"/>
          <p:cNvSpPr>
            <a:spLocks noChangeArrowheads="1"/>
          </p:cNvSpPr>
          <p:nvPr/>
        </p:nvSpPr>
        <p:spPr bwMode="auto">
          <a:xfrm>
            <a:off x="4648200" y="228600"/>
            <a:ext cx="4343400" cy="5791200"/>
          </a:xfrm>
          <a:prstGeom prst="rect">
            <a:avLst/>
          </a:prstGeom>
          <a:solidFill>
            <a:srgbClr val="D3D3D3"/>
          </a:solidFill>
          <a:ln w="9525">
            <a:noFill/>
            <a:miter lim="800000"/>
            <a:headEnd/>
            <a:tailEnd/>
          </a:ln>
        </p:spPr>
        <p:txBody>
          <a:bodyPr wrap="none" anchor="ctr"/>
          <a:lstStyle/>
          <a:p>
            <a:endParaRPr lang="en-US"/>
          </a:p>
        </p:txBody>
      </p:sp>
      <p:sp>
        <p:nvSpPr>
          <p:cNvPr id="11280" name="Rectangle 16"/>
          <p:cNvSpPr>
            <a:spLocks noChangeArrowheads="1"/>
          </p:cNvSpPr>
          <p:nvPr/>
        </p:nvSpPr>
        <p:spPr bwMode="auto">
          <a:xfrm>
            <a:off x="4800600" y="465138"/>
            <a:ext cx="3943350" cy="5021262"/>
          </a:xfrm>
          <a:prstGeom prst="rect">
            <a:avLst/>
          </a:prstGeom>
          <a:noFill/>
          <a:ln w="9525">
            <a:noFill/>
            <a:miter lim="800000"/>
            <a:headEnd/>
            <a:tailEnd/>
          </a:ln>
        </p:spPr>
        <p:txBody>
          <a:bodyPr wrap="none">
            <a:spAutoFit/>
          </a:bodyPr>
          <a:lstStyle/>
          <a:p>
            <a:r>
              <a:rPr lang="en-US" sz="1200" i="1" baseline="0">
                <a:latin typeface="Times New Roman" pitchFamily="18" charset="0"/>
              </a:rPr>
              <a:t>2. Special Assignment: (What task force, projects, or special </a:t>
            </a:r>
          </a:p>
          <a:p>
            <a:r>
              <a:rPr lang="en-US" sz="1200" i="1" baseline="0">
                <a:latin typeface="Times New Roman" pitchFamily="18" charset="0"/>
              </a:rPr>
              <a:t>assignments will be given this year to aid development?)</a:t>
            </a:r>
            <a:endParaRPr lang="en-US" sz="1200" baseline="0">
              <a:latin typeface="Times New Roman" pitchFamily="18" charset="0"/>
            </a:endParaRPr>
          </a:p>
          <a:p>
            <a:r>
              <a:rPr lang="en-US" sz="1200" baseline="0">
                <a:latin typeface="Times New Roman" pitchFamily="18" charset="0"/>
              </a:rPr>
              <a:t>               </a:t>
            </a:r>
          </a:p>
          <a:p>
            <a:endParaRPr lang="en-US" sz="1200" baseline="0">
              <a:latin typeface="Times New Roman" pitchFamily="18" charset="0"/>
            </a:endParaRPr>
          </a:p>
          <a:p>
            <a:endParaRPr lang="en-US" sz="1200" baseline="0">
              <a:latin typeface="Times New Roman" pitchFamily="18" charset="0"/>
            </a:endParaRPr>
          </a:p>
          <a:p>
            <a:endParaRPr lang="en-US" sz="1200" baseline="0">
              <a:latin typeface="Times New Roman" pitchFamily="18" charset="0"/>
            </a:endParaRPr>
          </a:p>
          <a:p>
            <a:r>
              <a:rPr lang="en-US" sz="1200" i="1" baseline="0">
                <a:latin typeface="Times New Roman" pitchFamily="18" charset="0"/>
              </a:rPr>
              <a:t>3. Training: (What specific training or seminars are </a:t>
            </a:r>
          </a:p>
          <a:p>
            <a:r>
              <a:rPr lang="en-US" sz="1200" i="1" baseline="0">
                <a:latin typeface="Times New Roman" pitchFamily="18" charset="0"/>
              </a:rPr>
              <a:t>recommended this year for his/her development?)</a:t>
            </a:r>
            <a:endParaRPr lang="en-US" sz="1200" baseline="0">
              <a:latin typeface="Times New Roman" pitchFamily="18" charset="0"/>
            </a:endParaRPr>
          </a:p>
          <a:p>
            <a:r>
              <a:rPr lang="en-US" sz="1200" baseline="0">
                <a:latin typeface="Times New Roman" pitchFamily="18" charset="0"/>
              </a:rPr>
              <a:t>             </a:t>
            </a:r>
          </a:p>
          <a:p>
            <a:endParaRPr lang="en-US" sz="1200" baseline="0">
              <a:latin typeface="Times New Roman" pitchFamily="18" charset="0"/>
            </a:endParaRPr>
          </a:p>
          <a:p>
            <a:endParaRPr lang="en-US" sz="1200" baseline="0">
              <a:latin typeface="Times New Roman" pitchFamily="18" charset="0"/>
            </a:endParaRPr>
          </a:p>
          <a:p>
            <a:endParaRPr lang="en-US" sz="1200" baseline="0">
              <a:latin typeface="Times New Roman" pitchFamily="18" charset="0"/>
            </a:endParaRPr>
          </a:p>
          <a:p>
            <a:endParaRPr lang="en-US" sz="1200" baseline="0">
              <a:latin typeface="Times New Roman" pitchFamily="18" charset="0"/>
            </a:endParaRPr>
          </a:p>
          <a:p>
            <a:r>
              <a:rPr lang="en-US" sz="1200" b="1" baseline="0">
                <a:latin typeface="Times New Roman" pitchFamily="18" charset="0"/>
              </a:rPr>
              <a:t>Potential For Promotion:</a:t>
            </a:r>
          </a:p>
          <a:p>
            <a:r>
              <a:rPr lang="en-US" sz="1200" i="1" baseline="0">
                <a:latin typeface="Times New Roman" pitchFamily="18" charset="0"/>
              </a:rPr>
              <a:t>(Indicate this persons readiness to be promoted to the next </a:t>
            </a:r>
          </a:p>
          <a:p>
            <a:r>
              <a:rPr lang="en-US" sz="1200" i="1" baseline="0">
                <a:latin typeface="Times New Roman" pitchFamily="18" charset="0"/>
              </a:rPr>
              <a:t>organizational level.)</a:t>
            </a:r>
          </a:p>
          <a:p>
            <a:endParaRPr lang="en-US" sz="1200" baseline="0">
              <a:latin typeface="Times New Roman" pitchFamily="18" charset="0"/>
            </a:endParaRPr>
          </a:p>
          <a:p>
            <a:r>
              <a:rPr lang="en-US" sz="1200" baseline="0">
                <a:latin typeface="Times New Roman" pitchFamily="18" charset="0"/>
              </a:rPr>
              <a:t>       </a:t>
            </a:r>
          </a:p>
          <a:p>
            <a:r>
              <a:rPr lang="en-US" sz="1200" baseline="0">
                <a:latin typeface="Times New Roman" pitchFamily="18" charset="0"/>
              </a:rPr>
              <a:t>	Ready now for the next level. </a:t>
            </a:r>
          </a:p>
          <a:p>
            <a:r>
              <a:rPr lang="en-US" sz="1200" baseline="0">
                <a:latin typeface="Times New Roman" pitchFamily="18" charset="0"/>
              </a:rPr>
              <a:t>	</a:t>
            </a:r>
          </a:p>
          <a:p>
            <a:r>
              <a:rPr lang="en-US" sz="1200" baseline="0">
                <a:latin typeface="Times New Roman" pitchFamily="18" charset="0"/>
              </a:rPr>
              <a:t>	Ready in the next 24 months.             </a:t>
            </a:r>
          </a:p>
          <a:p>
            <a:r>
              <a:rPr lang="en-US" sz="1200" baseline="0">
                <a:latin typeface="Times New Roman" pitchFamily="18" charset="0"/>
              </a:rPr>
              <a:t>	</a:t>
            </a:r>
          </a:p>
          <a:p>
            <a:r>
              <a:rPr lang="en-US" sz="1200" baseline="0">
                <a:latin typeface="Times New Roman" pitchFamily="18" charset="0"/>
              </a:rPr>
              <a:t>	Ready in 2 to 3 years.</a:t>
            </a:r>
          </a:p>
          <a:p>
            <a:endParaRPr lang="en-US" sz="1200" baseline="0">
              <a:latin typeface="Times New Roman" pitchFamily="18" charset="0"/>
            </a:endParaRPr>
          </a:p>
          <a:p>
            <a:endParaRPr lang="en-US" sz="1200" baseline="0">
              <a:latin typeface="Times New Roman" pitchFamily="18" charset="0"/>
            </a:endParaRPr>
          </a:p>
          <a:p>
            <a:r>
              <a:rPr lang="en-US" sz="1200" b="1" baseline="0">
                <a:latin typeface="Times New Roman" pitchFamily="18" charset="0"/>
              </a:rPr>
              <a:t>Recommended Next Position:</a:t>
            </a:r>
            <a:r>
              <a:rPr lang="en-US" sz="1200" i="1" baseline="0">
                <a:latin typeface="Times New Roman" pitchFamily="18" charset="0"/>
              </a:rPr>
              <a:t> (List the next assignment that</a:t>
            </a:r>
          </a:p>
          <a:p>
            <a:r>
              <a:rPr lang="en-US" sz="1200" i="1" baseline="0">
                <a:latin typeface="Times New Roman" pitchFamily="18" charset="0"/>
              </a:rPr>
              <a:t>would most benefit the individual in his/her development.)</a:t>
            </a:r>
            <a:endParaRPr lang="en-US" sz="1400" i="1" baseline="0">
              <a:latin typeface="Times New Roman" pitchFamily="18" charset="0"/>
            </a:endParaRPr>
          </a:p>
        </p:txBody>
      </p:sp>
      <p:sp>
        <p:nvSpPr>
          <p:cNvPr id="11281" name="Rectangle 17"/>
          <p:cNvSpPr>
            <a:spLocks noChangeArrowheads="1"/>
          </p:cNvSpPr>
          <p:nvPr/>
        </p:nvSpPr>
        <p:spPr bwMode="auto">
          <a:xfrm>
            <a:off x="5486400" y="3810000"/>
            <a:ext cx="152400" cy="152400"/>
          </a:xfrm>
          <a:prstGeom prst="rect">
            <a:avLst/>
          </a:prstGeom>
          <a:noFill/>
          <a:ln w="9525">
            <a:solidFill>
              <a:schemeClr val="tx1"/>
            </a:solidFill>
            <a:miter lim="800000"/>
            <a:headEnd/>
            <a:tailEnd/>
          </a:ln>
        </p:spPr>
        <p:txBody>
          <a:bodyPr wrap="none" anchor="ctr"/>
          <a:lstStyle/>
          <a:p>
            <a:endParaRPr lang="en-US"/>
          </a:p>
        </p:txBody>
      </p:sp>
      <p:sp>
        <p:nvSpPr>
          <p:cNvPr id="11282" name="Rectangle 18"/>
          <p:cNvSpPr>
            <a:spLocks noChangeArrowheads="1"/>
          </p:cNvSpPr>
          <p:nvPr/>
        </p:nvSpPr>
        <p:spPr bwMode="auto">
          <a:xfrm>
            <a:off x="5486400" y="4191000"/>
            <a:ext cx="152400" cy="152400"/>
          </a:xfrm>
          <a:prstGeom prst="rect">
            <a:avLst/>
          </a:prstGeom>
          <a:noFill/>
          <a:ln w="9525">
            <a:solidFill>
              <a:schemeClr val="tx1"/>
            </a:solidFill>
            <a:miter lim="800000"/>
            <a:headEnd/>
            <a:tailEnd/>
          </a:ln>
        </p:spPr>
        <p:txBody>
          <a:bodyPr wrap="none" anchor="ctr"/>
          <a:lstStyle/>
          <a:p>
            <a:endParaRPr lang="en-US"/>
          </a:p>
        </p:txBody>
      </p:sp>
      <p:sp>
        <p:nvSpPr>
          <p:cNvPr id="11283" name="Rectangle 19"/>
          <p:cNvSpPr>
            <a:spLocks noChangeArrowheads="1"/>
          </p:cNvSpPr>
          <p:nvPr/>
        </p:nvSpPr>
        <p:spPr bwMode="auto">
          <a:xfrm>
            <a:off x="5486400" y="4572000"/>
            <a:ext cx="152400" cy="152400"/>
          </a:xfrm>
          <a:prstGeom prst="rect">
            <a:avLst/>
          </a:prstGeom>
          <a:no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5"/>
          <p:cNvSpPr>
            <a:spLocks noChangeArrowheads="1"/>
          </p:cNvSpPr>
          <p:nvPr/>
        </p:nvSpPr>
        <p:spPr bwMode="auto">
          <a:xfrm rot="-5400000">
            <a:off x="2095500" y="-647700"/>
            <a:ext cx="5029200" cy="7543800"/>
          </a:xfrm>
          <a:prstGeom prst="rect">
            <a:avLst/>
          </a:prstGeom>
          <a:solidFill>
            <a:srgbClr val="D3D3D3"/>
          </a:solidFill>
          <a:ln w="9525">
            <a:noFill/>
            <a:miter lim="800000"/>
            <a:headEnd/>
            <a:tailEnd/>
          </a:ln>
        </p:spPr>
        <p:txBody>
          <a:bodyPr wrap="none" anchor="ctr"/>
          <a:lstStyle/>
          <a:p>
            <a:endParaRPr lang="en-US"/>
          </a:p>
        </p:txBody>
      </p:sp>
      <p:sp>
        <p:nvSpPr>
          <p:cNvPr id="13318" name="Rectangle 6"/>
          <p:cNvSpPr>
            <a:spLocks noChangeArrowheads="1"/>
          </p:cNvSpPr>
          <p:nvPr/>
        </p:nvSpPr>
        <p:spPr bwMode="auto">
          <a:xfrm>
            <a:off x="2600325" y="34925"/>
            <a:ext cx="184150" cy="336550"/>
          </a:xfrm>
          <a:prstGeom prst="rect">
            <a:avLst/>
          </a:prstGeom>
          <a:noFill/>
          <a:ln w="9525">
            <a:noFill/>
            <a:miter lim="800000"/>
            <a:headEnd/>
            <a:tailEnd/>
          </a:ln>
        </p:spPr>
        <p:txBody>
          <a:bodyPr wrap="none">
            <a:spAutoFit/>
          </a:bodyPr>
          <a:lstStyle/>
          <a:p>
            <a:endParaRPr lang="en-US"/>
          </a:p>
        </p:txBody>
      </p:sp>
      <p:sp>
        <p:nvSpPr>
          <p:cNvPr id="13319" name="Rectangle 7"/>
          <p:cNvSpPr>
            <a:spLocks noChangeArrowheads="1"/>
          </p:cNvSpPr>
          <p:nvPr/>
        </p:nvSpPr>
        <p:spPr bwMode="auto">
          <a:xfrm>
            <a:off x="2481263" y="688975"/>
            <a:ext cx="3944937" cy="679450"/>
          </a:xfrm>
          <a:prstGeom prst="rect">
            <a:avLst/>
          </a:prstGeom>
          <a:noFill/>
          <a:ln w="9525">
            <a:noFill/>
            <a:miter lim="800000"/>
            <a:headEnd/>
            <a:tailEnd/>
          </a:ln>
        </p:spPr>
        <p:txBody>
          <a:bodyPr wrap="none">
            <a:spAutoFit/>
          </a:bodyPr>
          <a:lstStyle/>
          <a:p>
            <a:pPr algn="ctr"/>
            <a:r>
              <a:rPr lang="en-US" sz="2800" b="1">
                <a:latin typeface="Times New Roman" pitchFamily="18" charset="0"/>
              </a:rPr>
              <a:t>PLANS FOR SELECTED TALENT</a:t>
            </a:r>
          </a:p>
          <a:p>
            <a:pPr algn="ctr">
              <a:lnSpc>
                <a:spcPct val="150000"/>
              </a:lnSpc>
            </a:pPr>
            <a:r>
              <a:rPr lang="en-US" sz="2000" b="1">
                <a:latin typeface="Times New Roman" pitchFamily="18" charset="0"/>
              </a:rPr>
              <a:t>ORGANIZATION:_____________________</a:t>
            </a:r>
            <a:endParaRPr lang="en-US" sz="2800" b="1">
              <a:latin typeface="Times New Roman" pitchFamily="18" charset="0"/>
            </a:endParaRPr>
          </a:p>
        </p:txBody>
      </p:sp>
      <p:graphicFrame>
        <p:nvGraphicFramePr>
          <p:cNvPr id="13361" name="Group 49"/>
          <p:cNvGraphicFramePr>
            <a:graphicFrameLocks noGrp="1"/>
          </p:cNvGraphicFramePr>
          <p:nvPr/>
        </p:nvGraphicFramePr>
        <p:xfrm>
          <a:off x="1143000" y="1676400"/>
          <a:ext cx="6858000" cy="3759203"/>
        </p:xfrm>
        <a:graphic>
          <a:graphicData uri="http://schemas.openxmlformats.org/drawingml/2006/table">
            <a:tbl>
              <a:tblPr/>
              <a:tblGrid>
                <a:gridCol w="838200"/>
                <a:gridCol w="914400"/>
                <a:gridCol w="5105400"/>
              </a:tblGrid>
              <a:tr h="538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MS PGothic" pitchFamily="34" charset="-128"/>
                        </a:rPr>
                        <a:t>Name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MS PGothic" pitchFamily="34" charset="-128"/>
                        </a:rPr>
                        <a:t>Title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pitchFamily="18" charset="0"/>
                          <a:ea typeface="MS PGothic" pitchFamily="34" charset="-128"/>
                        </a:rPr>
                        <a:t>High Level Plan</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4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4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8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ea typeface="MS PGothic"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ChangeArrowheads="1"/>
          </p:cNvSpPr>
          <p:nvPr/>
        </p:nvSpPr>
        <p:spPr bwMode="auto">
          <a:xfrm>
            <a:off x="869950" y="252413"/>
            <a:ext cx="184150" cy="457200"/>
          </a:xfrm>
          <a:prstGeom prst="rect">
            <a:avLst/>
          </a:prstGeom>
          <a:noFill/>
          <a:ln w="9525">
            <a:noFill/>
            <a:miter lim="800000"/>
            <a:headEnd/>
            <a:tailEnd/>
          </a:ln>
        </p:spPr>
        <p:txBody>
          <a:bodyPr wrap="none">
            <a:spAutoFit/>
          </a:bodyPr>
          <a:lstStyle/>
          <a:p>
            <a:endParaRPr lang="en-US" baseline="0"/>
          </a:p>
        </p:txBody>
      </p:sp>
      <p:sp>
        <p:nvSpPr>
          <p:cNvPr id="2057" name="Rectangle 9"/>
          <p:cNvSpPr>
            <a:spLocks noChangeArrowheads="1"/>
          </p:cNvSpPr>
          <p:nvPr/>
        </p:nvSpPr>
        <p:spPr bwMode="auto">
          <a:xfrm>
            <a:off x="990600" y="1066801"/>
            <a:ext cx="7772400" cy="5647700"/>
          </a:xfrm>
          <a:prstGeom prst="rect">
            <a:avLst/>
          </a:prstGeom>
          <a:noFill/>
          <a:ln w="9525">
            <a:noFill/>
            <a:miter lim="800000"/>
            <a:headEnd/>
            <a:tailEnd/>
          </a:ln>
        </p:spPr>
        <p:txBody>
          <a:bodyPr wrap="square">
            <a:spAutoFit/>
          </a:bodyPr>
          <a:lstStyle/>
          <a:p>
            <a:r>
              <a:rPr lang="en-US" sz="2000" b="1" baseline="0" dirty="0">
                <a:latin typeface="Times New Roman" pitchFamily="18" charset="0"/>
              </a:rPr>
              <a:t>Highest Return…</a:t>
            </a:r>
          </a:p>
          <a:p>
            <a:endParaRPr lang="en-US" sz="1000" b="1" baseline="0" dirty="0">
              <a:latin typeface="Times New Roman" pitchFamily="18" charset="0"/>
            </a:endParaRPr>
          </a:p>
          <a:p>
            <a:r>
              <a:rPr lang="en-US" sz="1200" baseline="0" dirty="0"/>
              <a:t>       </a:t>
            </a:r>
            <a:r>
              <a:rPr lang="en-US" sz="1500" baseline="0" dirty="0">
                <a:sym typeface="Wingdings" pitchFamily="2" charset="2"/>
              </a:rPr>
              <a:t></a:t>
            </a:r>
            <a:r>
              <a:rPr lang="en-US" sz="1500" baseline="0" dirty="0"/>
              <a:t> </a:t>
            </a:r>
            <a:r>
              <a:rPr lang="en-US" sz="1500" baseline="0" dirty="0">
                <a:latin typeface="Times New Roman" pitchFamily="18" charset="0"/>
              </a:rPr>
              <a:t>Full Job Change Focused On Development Needs</a:t>
            </a:r>
          </a:p>
          <a:p>
            <a:endParaRPr lang="en-US" sz="1100" baseline="0" dirty="0">
              <a:latin typeface="Times New Roman" pitchFamily="18" charset="0"/>
            </a:endParaRPr>
          </a:p>
          <a:p>
            <a:r>
              <a:rPr lang="en-US" sz="1500" baseline="0" dirty="0">
                <a:latin typeface="Times New Roman" pitchFamily="18" charset="0"/>
              </a:rPr>
              <a:t>              </a:t>
            </a:r>
            <a:r>
              <a:rPr lang="en-US" sz="1500" baseline="0" dirty="0">
                <a:latin typeface="Times New Roman" pitchFamily="18" charset="0"/>
                <a:sym typeface="Wingdings" pitchFamily="2" charset="2"/>
              </a:rPr>
              <a:t></a:t>
            </a:r>
            <a:r>
              <a:rPr lang="en-US" sz="1500" baseline="0" dirty="0">
                <a:latin typeface="Times New Roman" pitchFamily="18" charset="0"/>
              </a:rPr>
              <a:t> Job Restructuring Based On Development Needs</a:t>
            </a:r>
          </a:p>
          <a:p>
            <a:endParaRPr lang="en-US" sz="1100" baseline="0" dirty="0">
              <a:latin typeface="Times New Roman" pitchFamily="18" charset="0"/>
            </a:endParaRPr>
          </a:p>
          <a:p>
            <a:r>
              <a:rPr lang="en-US" sz="1500" baseline="0" dirty="0">
                <a:latin typeface="Times New Roman" pitchFamily="18" charset="0"/>
              </a:rPr>
              <a:t>                      </a:t>
            </a:r>
            <a:r>
              <a:rPr lang="en-US" sz="1500" baseline="0" dirty="0">
                <a:latin typeface="Times New Roman" pitchFamily="18" charset="0"/>
                <a:sym typeface="Wingdings" pitchFamily="2" charset="2"/>
              </a:rPr>
              <a:t></a:t>
            </a:r>
            <a:r>
              <a:rPr lang="en-US" sz="1500" baseline="0" dirty="0">
                <a:latin typeface="Times New Roman" pitchFamily="18" charset="0"/>
              </a:rPr>
              <a:t> Mini P&amp;L Assignments</a:t>
            </a:r>
          </a:p>
          <a:p>
            <a:endParaRPr lang="en-US" sz="1100" baseline="0" dirty="0">
              <a:latin typeface="Times New Roman" pitchFamily="18" charset="0"/>
            </a:endParaRPr>
          </a:p>
          <a:p>
            <a:r>
              <a:rPr lang="en-US" sz="1500" baseline="0" dirty="0">
                <a:latin typeface="Times New Roman" pitchFamily="18" charset="0"/>
              </a:rPr>
              <a:t>                             </a:t>
            </a:r>
            <a:r>
              <a:rPr lang="en-US" sz="1500" baseline="0" dirty="0">
                <a:latin typeface="Times New Roman" pitchFamily="18" charset="0"/>
                <a:sym typeface="Wingdings" pitchFamily="2" charset="2"/>
              </a:rPr>
              <a:t></a:t>
            </a:r>
            <a:r>
              <a:rPr lang="en-US" sz="1500" baseline="0" dirty="0">
                <a:latin typeface="Times New Roman" pitchFamily="18" charset="0"/>
              </a:rPr>
              <a:t> Cross Divisional Project Leadership Or Assignment</a:t>
            </a:r>
          </a:p>
          <a:p>
            <a:endParaRPr lang="en-US" sz="1100" baseline="0" dirty="0">
              <a:latin typeface="Times New Roman" pitchFamily="18" charset="0"/>
            </a:endParaRPr>
          </a:p>
          <a:p>
            <a:r>
              <a:rPr lang="en-US" sz="1500" baseline="0" dirty="0">
                <a:latin typeface="Times New Roman" pitchFamily="18" charset="0"/>
              </a:rPr>
              <a:t>                                    </a:t>
            </a:r>
            <a:r>
              <a:rPr lang="en-US" sz="1500" baseline="0" dirty="0">
                <a:latin typeface="Times New Roman" pitchFamily="18" charset="0"/>
                <a:sym typeface="Wingdings" pitchFamily="2" charset="2"/>
              </a:rPr>
              <a:t></a:t>
            </a:r>
            <a:r>
              <a:rPr lang="en-US" sz="1500" baseline="0" dirty="0">
                <a:latin typeface="Times New Roman" pitchFamily="18" charset="0"/>
              </a:rPr>
              <a:t> Focused Coaching &amp; Counseling</a:t>
            </a:r>
          </a:p>
          <a:p>
            <a:endParaRPr lang="en-US" sz="1100" baseline="0" dirty="0">
              <a:latin typeface="Times New Roman" pitchFamily="18" charset="0"/>
            </a:endParaRPr>
          </a:p>
          <a:p>
            <a:r>
              <a:rPr lang="en-US" sz="1500" baseline="0" dirty="0">
                <a:latin typeface="Times New Roman" pitchFamily="18" charset="0"/>
              </a:rPr>
              <a:t>                                           </a:t>
            </a:r>
            <a:r>
              <a:rPr lang="en-US" sz="1500" baseline="0" dirty="0" smtClean="0">
                <a:latin typeface="Times New Roman" pitchFamily="18" charset="0"/>
              </a:rPr>
              <a:t>   </a:t>
            </a:r>
            <a:r>
              <a:rPr lang="en-US" sz="1500" baseline="0" dirty="0">
                <a:latin typeface="Times New Roman" pitchFamily="18" charset="0"/>
                <a:sym typeface="Wingdings" pitchFamily="2" charset="2"/>
              </a:rPr>
              <a:t></a:t>
            </a:r>
            <a:r>
              <a:rPr lang="en-US" sz="1500" baseline="0" dirty="0">
                <a:latin typeface="Times New Roman" pitchFamily="18" charset="0"/>
              </a:rPr>
              <a:t> Industry Representation</a:t>
            </a:r>
          </a:p>
          <a:p>
            <a:endParaRPr lang="en-US" sz="1100" baseline="0" dirty="0">
              <a:latin typeface="Times New Roman" pitchFamily="18" charset="0"/>
            </a:endParaRPr>
          </a:p>
          <a:p>
            <a:r>
              <a:rPr lang="en-US" sz="1500" baseline="0" dirty="0">
                <a:latin typeface="Times New Roman" pitchFamily="18" charset="0"/>
              </a:rPr>
              <a:t>                                                        </a:t>
            </a:r>
            <a:r>
              <a:rPr lang="en-US" sz="1500" baseline="0" dirty="0">
                <a:latin typeface="Times New Roman" pitchFamily="18" charset="0"/>
                <a:sym typeface="Wingdings" pitchFamily="2" charset="2"/>
              </a:rPr>
              <a:t></a:t>
            </a:r>
            <a:r>
              <a:rPr lang="en-US" sz="1500" baseline="0" dirty="0">
                <a:latin typeface="Times New Roman" pitchFamily="18" charset="0"/>
              </a:rPr>
              <a:t> Customer Visits Accompanying Senior Executives</a:t>
            </a:r>
          </a:p>
          <a:p>
            <a:endParaRPr lang="en-US" sz="1100" baseline="0" dirty="0">
              <a:latin typeface="Times New Roman" pitchFamily="18" charset="0"/>
            </a:endParaRPr>
          </a:p>
          <a:p>
            <a:r>
              <a:rPr lang="en-US" sz="1500" baseline="0" dirty="0">
                <a:latin typeface="Times New Roman" pitchFamily="18" charset="0"/>
              </a:rPr>
              <a:t>                                                                </a:t>
            </a:r>
            <a:r>
              <a:rPr lang="en-US" sz="1500" baseline="0" dirty="0">
                <a:latin typeface="Times New Roman" pitchFamily="18" charset="0"/>
                <a:sym typeface="Wingdings" pitchFamily="2" charset="2"/>
              </a:rPr>
              <a:t></a:t>
            </a:r>
            <a:r>
              <a:rPr lang="en-US" sz="1500" baseline="0" dirty="0">
                <a:latin typeface="Times New Roman" pitchFamily="18" charset="0"/>
              </a:rPr>
              <a:t> Formalized Education Programs</a:t>
            </a:r>
          </a:p>
          <a:p>
            <a:endParaRPr lang="en-US" sz="1100" baseline="0" dirty="0">
              <a:latin typeface="Times New Roman" pitchFamily="18" charset="0"/>
            </a:endParaRPr>
          </a:p>
          <a:p>
            <a:r>
              <a:rPr lang="en-US" sz="1500" baseline="0" dirty="0">
                <a:latin typeface="Times New Roman" pitchFamily="18" charset="0"/>
              </a:rPr>
              <a:t>                                                                       </a:t>
            </a:r>
            <a:r>
              <a:rPr lang="en-US" sz="1500" baseline="0" dirty="0">
                <a:latin typeface="Times New Roman" pitchFamily="18" charset="0"/>
                <a:sym typeface="Wingdings" pitchFamily="2" charset="2"/>
              </a:rPr>
              <a:t></a:t>
            </a:r>
            <a:r>
              <a:rPr lang="en-US" sz="1500" baseline="0" dirty="0">
                <a:latin typeface="Times New Roman" pitchFamily="18" charset="0"/>
              </a:rPr>
              <a:t> Full 360 Degree Feedback and Evaluation</a:t>
            </a:r>
          </a:p>
          <a:p>
            <a:endParaRPr lang="en-US" sz="1100" baseline="0" dirty="0">
              <a:latin typeface="Times New Roman" pitchFamily="18" charset="0"/>
            </a:endParaRPr>
          </a:p>
          <a:p>
            <a:r>
              <a:rPr lang="en-US" sz="1500" baseline="0" dirty="0">
                <a:latin typeface="Times New Roman" pitchFamily="18" charset="0"/>
              </a:rPr>
              <a:t>                                                                              </a:t>
            </a:r>
            <a:r>
              <a:rPr lang="en-US" sz="1500" baseline="0" dirty="0">
                <a:latin typeface="Times New Roman" pitchFamily="18" charset="0"/>
                <a:sym typeface="Wingdings" pitchFamily="2" charset="2"/>
              </a:rPr>
              <a:t></a:t>
            </a:r>
            <a:r>
              <a:rPr lang="en-US" sz="1500" baseline="0" dirty="0">
                <a:latin typeface="Times New Roman" pitchFamily="18" charset="0"/>
              </a:rPr>
              <a:t> Motivated Self Development</a:t>
            </a:r>
          </a:p>
          <a:p>
            <a:endParaRPr lang="en-US" sz="1100" baseline="0" dirty="0">
              <a:latin typeface="Times New Roman" pitchFamily="18" charset="0"/>
            </a:endParaRPr>
          </a:p>
          <a:p>
            <a:r>
              <a:rPr lang="en-US" sz="1500" baseline="0" dirty="0">
                <a:latin typeface="Times New Roman" pitchFamily="18" charset="0"/>
              </a:rPr>
              <a:t>                                                                                     </a:t>
            </a:r>
            <a:r>
              <a:rPr lang="en-US" sz="1500" baseline="0" dirty="0">
                <a:latin typeface="Times New Roman" pitchFamily="18" charset="0"/>
                <a:sym typeface="Wingdings" pitchFamily="2" charset="2"/>
              </a:rPr>
              <a:t></a:t>
            </a:r>
            <a:r>
              <a:rPr lang="en-US" sz="1500" baseline="0" dirty="0">
                <a:latin typeface="Times New Roman" pitchFamily="18" charset="0"/>
              </a:rPr>
              <a:t> Seminars and Conferences</a:t>
            </a:r>
          </a:p>
          <a:p>
            <a:r>
              <a:rPr lang="en-US" sz="1200" i="1" baseline="0" dirty="0"/>
              <a:t>	   			                             </a:t>
            </a:r>
            <a:r>
              <a:rPr lang="en-US" sz="2000" b="1" baseline="0" dirty="0">
                <a:latin typeface="Times New Roman" pitchFamily="18" charset="0"/>
              </a:rPr>
              <a:t>… Lowest Return</a:t>
            </a:r>
            <a:r>
              <a:rPr lang="en-US" b="1" baseline="0" dirty="0">
                <a:latin typeface="Times New Roman" pitchFamily="18" charset="0"/>
              </a:rPr>
              <a:t>	</a:t>
            </a:r>
            <a:r>
              <a:rPr lang="en-US" i="1" baseline="0" dirty="0">
                <a:latin typeface="Times New Roman" pitchFamily="18" charset="0"/>
              </a:rPr>
              <a:t>	</a:t>
            </a:r>
          </a:p>
          <a:p>
            <a:endParaRPr lang="en-US" dirty="0"/>
          </a:p>
        </p:txBody>
      </p:sp>
      <p:sp>
        <p:nvSpPr>
          <p:cNvPr id="2058" name="Rectangle 10"/>
          <p:cNvSpPr>
            <a:spLocks noChangeArrowheads="1"/>
          </p:cNvSpPr>
          <p:nvPr/>
        </p:nvSpPr>
        <p:spPr bwMode="auto">
          <a:xfrm>
            <a:off x="381000" y="0"/>
            <a:ext cx="6553200" cy="707886"/>
          </a:xfrm>
          <a:prstGeom prst="rect">
            <a:avLst/>
          </a:prstGeom>
          <a:noFill/>
          <a:ln w="9525">
            <a:noFill/>
            <a:miter lim="800000"/>
            <a:headEnd/>
            <a:tailEnd/>
          </a:ln>
        </p:spPr>
        <p:txBody>
          <a:bodyPr wrap="square">
            <a:spAutoFit/>
          </a:bodyPr>
          <a:lstStyle/>
          <a:p>
            <a:r>
              <a:rPr lang="en-US" sz="4000" b="1" dirty="0" smtClean="0">
                <a:latin typeface="Times New Roman" pitchFamily="18" charset="0"/>
              </a:rPr>
              <a:t>Development </a:t>
            </a:r>
            <a:r>
              <a:rPr lang="en-US" sz="4000" b="1" dirty="0">
                <a:latin typeface="Times New Roman" pitchFamily="18" charset="0"/>
              </a:rPr>
              <a:t>Toolbox</a:t>
            </a:r>
          </a:p>
        </p:txBody>
      </p:sp>
      <p:sp>
        <p:nvSpPr>
          <p:cNvPr id="2062" name="Rectangle 14"/>
          <p:cNvSpPr>
            <a:spLocks noChangeArrowheads="1"/>
          </p:cNvSpPr>
          <p:nvPr/>
        </p:nvSpPr>
        <p:spPr bwMode="auto">
          <a:xfrm rot="19150714" flipH="1">
            <a:off x="2702151" y="1090480"/>
            <a:ext cx="225425" cy="5259387"/>
          </a:xfrm>
          <a:prstGeom prst="rect">
            <a:avLst/>
          </a:prstGeom>
          <a:solidFill>
            <a:srgbClr val="446382"/>
          </a:solidFill>
          <a:ln w="9525">
            <a:noFill/>
            <a:miter lim="800000"/>
            <a:headEnd/>
            <a:tailEnd/>
          </a:ln>
        </p:spPr>
        <p:txBody>
          <a:bodyPr wrap="none" anchor="ctr"/>
          <a:lstStyle/>
          <a:p>
            <a:pPr algn="ctr"/>
            <a:endParaRPr lang="en-US">
              <a:solidFill>
                <a:schemeClr val="bg2"/>
              </a:solidFill>
            </a:endParaRPr>
          </a:p>
        </p:txBody>
      </p:sp>
      <p:sp>
        <p:nvSpPr>
          <p:cNvPr id="2063" name="AutoShape 15"/>
          <p:cNvSpPr>
            <a:spLocks noChangeArrowheads="1"/>
          </p:cNvSpPr>
          <p:nvPr/>
        </p:nvSpPr>
        <p:spPr bwMode="auto">
          <a:xfrm rot="8824450">
            <a:off x="4334095" y="5621215"/>
            <a:ext cx="533400" cy="457200"/>
          </a:xfrm>
          <a:prstGeom prst="triangle">
            <a:avLst>
              <a:gd name="adj" fmla="val 28917"/>
            </a:avLst>
          </a:prstGeom>
          <a:solidFill>
            <a:srgbClr val="446382"/>
          </a:solidFill>
          <a:ln w="9525">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a:xfrm>
            <a:off x="685800" y="-76200"/>
            <a:ext cx="7772400" cy="1143000"/>
          </a:xfrm>
          <a:noFill/>
          <a:ln/>
        </p:spPr>
        <p:txBody>
          <a:bodyPr/>
          <a:lstStyle/>
          <a:p>
            <a:r>
              <a:rPr lang="en-US" sz="3200" b="1" dirty="0" smtClean="0">
                <a:latin typeface="Times New Roman" pitchFamily="18" charset="0"/>
              </a:rPr>
              <a:t>DEVELOPMENT </a:t>
            </a:r>
            <a:r>
              <a:rPr lang="en-US" sz="3200" b="1" dirty="0">
                <a:latin typeface="Times New Roman" pitchFamily="18" charset="0"/>
              </a:rPr>
              <a:t>TOOLBOX</a:t>
            </a:r>
            <a:endParaRPr lang="en-US" dirty="0">
              <a:latin typeface="Times New Roman" pitchFamily="18" charset="0"/>
            </a:endParaRPr>
          </a:p>
        </p:txBody>
      </p:sp>
      <p:sp>
        <p:nvSpPr>
          <p:cNvPr id="33797" name="Rectangle 5"/>
          <p:cNvSpPr>
            <a:spLocks noGrp="1" noChangeArrowheads="1"/>
          </p:cNvSpPr>
          <p:nvPr>
            <p:ph type="body" sz="half" idx="1"/>
          </p:nvPr>
        </p:nvSpPr>
        <p:spPr>
          <a:xfrm>
            <a:off x="304800" y="1066800"/>
            <a:ext cx="4495800" cy="4114800"/>
          </a:xfrm>
          <a:noFill/>
          <a:ln/>
        </p:spPr>
        <p:txBody>
          <a:bodyPr/>
          <a:lstStyle/>
          <a:p>
            <a:pPr>
              <a:lnSpc>
                <a:spcPct val="90000"/>
              </a:lnSpc>
              <a:buFontTx/>
              <a:buNone/>
            </a:pPr>
            <a:r>
              <a:rPr lang="en-US" sz="2400" b="1">
                <a:latin typeface="Times New Roman" pitchFamily="18" charset="0"/>
              </a:rPr>
              <a:t>On The Job:</a:t>
            </a:r>
            <a:endParaRPr lang="en-US" sz="2400">
              <a:latin typeface="Times New Roman" pitchFamily="18" charset="0"/>
            </a:endParaRPr>
          </a:p>
          <a:p>
            <a:pPr>
              <a:lnSpc>
                <a:spcPct val="90000"/>
              </a:lnSpc>
              <a:buFontTx/>
              <a:buNone/>
            </a:pPr>
            <a:r>
              <a:rPr lang="en-US" sz="2400">
                <a:latin typeface="Times New Roman" pitchFamily="18" charset="0"/>
              </a:rPr>
              <a:t>	• Job Enrichment</a:t>
            </a:r>
          </a:p>
          <a:p>
            <a:pPr>
              <a:lnSpc>
                <a:spcPct val="90000"/>
              </a:lnSpc>
              <a:buFontTx/>
              <a:buNone/>
            </a:pPr>
            <a:r>
              <a:rPr lang="en-US" sz="2400">
                <a:latin typeface="Times New Roman" pitchFamily="18" charset="0"/>
              </a:rPr>
              <a:t>	• Special Projects</a:t>
            </a:r>
          </a:p>
          <a:p>
            <a:pPr>
              <a:lnSpc>
                <a:spcPct val="90000"/>
              </a:lnSpc>
              <a:buFontTx/>
              <a:buNone/>
            </a:pPr>
            <a:r>
              <a:rPr lang="en-US" sz="2400">
                <a:latin typeface="Times New Roman" pitchFamily="18" charset="0"/>
              </a:rPr>
              <a:t>	• Committee Assignments</a:t>
            </a:r>
          </a:p>
          <a:p>
            <a:pPr>
              <a:lnSpc>
                <a:spcPct val="90000"/>
              </a:lnSpc>
              <a:buFontTx/>
              <a:buNone/>
            </a:pPr>
            <a:r>
              <a:rPr lang="en-US" sz="2400">
                <a:latin typeface="Times New Roman" pitchFamily="18" charset="0"/>
              </a:rPr>
              <a:t>	• Task Force Participation</a:t>
            </a:r>
            <a:r>
              <a:rPr lang="en-US" sz="2000">
                <a:latin typeface="Times New Roman" pitchFamily="18" charset="0"/>
              </a:rPr>
              <a:t> </a:t>
            </a:r>
            <a:endParaRPr lang="en-US" sz="2400">
              <a:latin typeface="Times New Roman" pitchFamily="18" charset="0"/>
            </a:endParaRPr>
          </a:p>
          <a:p>
            <a:pPr>
              <a:lnSpc>
                <a:spcPct val="90000"/>
              </a:lnSpc>
              <a:buFontTx/>
              <a:buNone/>
            </a:pPr>
            <a:r>
              <a:rPr lang="en-US" sz="2400">
                <a:latin typeface="Times New Roman" pitchFamily="18" charset="0"/>
              </a:rPr>
              <a:t>	• Lead Person Responsibilities</a:t>
            </a:r>
          </a:p>
          <a:p>
            <a:pPr>
              <a:lnSpc>
                <a:spcPct val="90000"/>
              </a:lnSpc>
              <a:buFontTx/>
              <a:buNone/>
            </a:pPr>
            <a:r>
              <a:rPr lang="en-US" sz="2400">
                <a:latin typeface="Times New Roman" pitchFamily="18" charset="0"/>
              </a:rPr>
              <a:t>	• Giving Presentations</a:t>
            </a:r>
          </a:p>
          <a:p>
            <a:pPr>
              <a:lnSpc>
                <a:spcPct val="90000"/>
              </a:lnSpc>
              <a:buFontTx/>
              <a:buNone/>
            </a:pPr>
            <a:r>
              <a:rPr lang="en-US" sz="2400">
                <a:latin typeface="Times New Roman" pitchFamily="18" charset="0"/>
              </a:rPr>
              <a:t>	• Preparing Proposals</a:t>
            </a:r>
          </a:p>
          <a:p>
            <a:pPr>
              <a:lnSpc>
                <a:spcPct val="90000"/>
              </a:lnSpc>
              <a:buFontTx/>
              <a:buNone/>
            </a:pPr>
            <a:r>
              <a:rPr lang="en-US" sz="2400">
                <a:latin typeface="Times New Roman" pitchFamily="18" charset="0"/>
              </a:rPr>
              <a:t>	• Installing A New System</a:t>
            </a:r>
          </a:p>
          <a:p>
            <a:pPr>
              <a:lnSpc>
                <a:spcPct val="90000"/>
              </a:lnSpc>
              <a:buFontTx/>
              <a:buNone/>
            </a:pPr>
            <a:r>
              <a:rPr lang="en-US" sz="2400">
                <a:latin typeface="Times New Roman" pitchFamily="18" charset="0"/>
              </a:rPr>
              <a:t>	• Leading A New Program </a:t>
            </a:r>
          </a:p>
          <a:p>
            <a:pPr>
              <a:lnSpc>
                <a:spcPct val="90000"/>
              </a:lnSpc>
              <a:buFontTx/>
              <a:buNone/>
            </a:pPr>
            <a:r>
              <a:rPr lang="en-US" sz="2400">
                <a:latin typeface="Times New Roman" pitchFamily="18" charset="0"/>
              </a:rPr>
              <a:t>	• Temporary Job Assignments</a:t>
            </a:r>
          </a:p>
          <a:p>
            <a:pPr>
              <a:lnSpc>
                <a:spcPct val="90000"/>
              </a:lnSpc>
              <a:buFontTx/>
              <a:buNone/>
            </a:pPr>
            <a:r>
              <a:rPr lang="en-US" sz="2400">
                <a:latin typeface="Times New Roman" pitchFamily="18" charset="0"/>
              </a:rPr>
              <a:t>	• Full Job Change</a:t>
            </a:r>
          </a:p>
        </p:txBody>
      </p:sp>
      <p:sp>
        <p:nvSpPr>
          <p:cNvPr id="33798" name="Rectangle 6"/>
          <p:cNvSpPr>
            <a:spLocks noChangeArrowheads="1"/>
          </p:cNvSpPr>
          <p:nvPr/>
        </p:nvSpPr>
        <p:spPr bwMode="auto">
          <a:xfrm>
            <a:off x="4953000" y="1066800"/>
            <a:ext cx="4343400" cy="4114800"/>
          </a:xfrm>
          <a:prstGeom prst="rect">
            <a:avLst/>
          </a:prstGeom>
          <a:noFill/>
          <a:ln w="9525">
            <a:noFill/>
            <a:miter lim="800000"/>
            <a:headEnd/>
            <a:tailEnd/>
          </a:ln>
        </p:spPr>
        <p:txBody>
          <a:bodyPr/>
          <a:lstStyle/>
          <a:p>
            <a:pPr marL="342900" indent="-342900" eaLnBrk="1" hangingPunct="1">
              <a:spcBef>
                <a:spcPct val="20000"/>
              </a:spcBef>
            </a:pPr>
            <a:r>
              <a:rPr lang="en-US" b="1" baseline="0">
                <a:latin typeface="Times New Roman" pitchFamily="18" charset="0"/>
              </a:rPr>
              <a:t>Learning From Others</a:t>
            </a:r>
            <a:endParaRPr lang="en-US" baseline="0">
              <a:latin typeface="Times New Roman" pitchFamily="18" charset="0"/>
            </a:endParaRPr>
          </a:p>
          <a:p>
            <a:pPr marL="342900" indent="-342900" eaLnBrk="1" hangingPunct="1">
              <a:spcBef>
                <a:spcPct val="20000"/>
              </a:spcBef>
            </a:pPr>
            <a:r>
              <a:rPr lang="en-US" baseline="0">
                <a:latin typeface="Times New Roman" pitchFamily="18" charset="0"/>
              </a:rPr>
              <a:t>	• Working With a Mentor</a:t>
            </a:r>
          </a:p>
          <a:p>
            <a:pPr marL="342900" indent="-342900" eaLnBrk="1" hangingPunct="1">
              <a:spcBef>
                <a:spcPct val="20000"/>
              </a:spcBef>
            </a:pPr>
            <a:r>
              <a:rPr lang="en-US" baseline="0">
                <a:latin typeface="Times New Roman" pitchFamily="18" charset="0"/>
              </a:rPr>
              <a:t>	• Teaming with an Expert</a:t>
            </a:r>
          </a:p>
          <a:p>
            <a:pPr marL="342900" indent="-342900" eaLnBrk="1" hangingPunct="1">
              <a:spcBef>
                <a:spcPct val="20000"/>
              </a:spcBef>
            </a:pPr>
            <a:r>
              <a:rPr lang="en-US" baseline="0">
                <a:latin typeface="Times New Roman" pitchFamily="18" charset="0"/>
              </a:rPr>
              <a:t>	• 360 Feedback</a:t>
            </a:r>
          </a:p>
          <a:p>
            <a:pPr marL="342900" indent="-342900" eaLnBrk="1" hangingPunct="1">
              <a:spcBef>
                <a:spcPct val="20000"/>
              </a:spcBef>
            </a:pPr>
            <a:r>
              <a:rPr lang="en-US" baseline="0">
                <a:latin typeface="Times New Roman" pitchFamily="18" charset="0"/>
              </a:rPr>
              <a:t>	• Focused Interviews</a:t>
            </a:r>
          </a:p>
          <a:p>
            <a:pPr marL="342900" indent="-342900" eaLnBrk="1" hangingPunct="1">
              <a:spcBef>
                <a:spcPct val="20000"/>
              </a:spcBef>
            </a:pPr>
            <a:endParaRPr lang="en-US" baseline="0">
              <a:latin typeface="Times New Roman" pitchFamily="18" charset="0"/>
            </a:endParaRPr>
          </a:p>
          <a:p>
            <a:pPr marL="342900" indent="-342900" eaLnBrk="1" hangingPunct="1">
              <a:spcBef>
                <a:spcPct val="20000"/>
              </a:spcBef>
            </a:pPr>
            <a:r>
              <a:rPr lang="en-US" b="1" baseline="0">
                <a:latin typeface="Times New Roman" pitchFamily="18" charset="0"/>
              </a:rPr>
              <a:t>Training &amp; Education</a:t>
            </a:r>
            <a:endParaRPr lang="en-US" baseline="0">
              <a:latin typeface="Times New Roman" pitchFamily="18" charset="0"/>
            </a:endParaRPr>
          </a:p>
          <a:p>
            <a:pPr marL="342900" indent="-342900" eaLnBrk="1" hangingPunct="1">
              <a:spcBef>
                <a:spcPct val="20000"/>
              </a:spcBef>
            </a:pPr>
            <a:r>
              <a:rPr lang="en-US" baseline="0">
                <a:latin typeface="Times New Roman" pitchFamily="18" charset="0"/>
              </a:rPr>
              <a:t>	• Seminars &amp; Conferences</a:t>
            </a:r>
          </a:p>
          <a:p>
            <a:pPr marL="342900" indent="-342900" eaLnBrk="1" hangingPunct="1">
              <a:spcBef>
                <a:spcPct val="20000"/>
              </a:spcBef>
            </a:pPr>
            <a:r>
              <a:rPr lang="en-US" baseline="0">
                <a:latin typeface="Times New Roman" pitchFamily="18" charset="0"/>
              </a:rPr>
              <a:t>	• Continuing Education</a:t>
            </a:r>
          </a:p>
          <a:p>
            <a:pPr marL="342900" indent="-342900" eaLnBrk="1" hangingPunct="1">
              <a:spcBef>
                <a:spcPct val="20000"/>
              </a:spcBef>
            </a:pPr>
            <a:r>
              <a:rPr lang="en-US" baseline="0">
                <a:latin typeface="Times New Roman" pitchFamily="18" charset="0"/>
              </a:rPr>
              <a:t>	• E Learning</a:t>
            </a:r>
          </a:p>
          <a:p>
            <a:pPr marL="342900" indent="-342900" eaLnBrk="1" hangingPunct="1">
              <a:spcBef>
                <a:spcPct val="20000"/>
              </a:spcBef>
            </a:pPr>
            <a:r>
              <a:rPr lang="en-US" baseline="0">
                <a:latin typeface="Times New Roman" pitchFamily="18" charset="0"/>
              </a:rPr>
              <a:t>	• Cross Training</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fontScale="90000"/>
          </a:bodyPr>
          <a:lstStyle/>
          <a:p>
            <a:r>
              <a:rPr lang="en-US">
                <a:latin typeface="Times New Roman" pitchFamily="18" charset="0"/>
              </a:rPr>
              <a:t>Semi-Annual Succession Planning Review</a:t>
            </a:r>
          </a:p>
        </p:txBody>
      </p:sp>
      <p:sp>
        <p:nvSpPr>
          <p:cNvPr id="72707" name="Rectangle 3"/>
          <p:cNvSpPr>
            <a:spLocks noGrp="1" noChangeArrowheads="1"/>
          </p:cNvSpPr>
          <p:nvPr>
            <p:ph type="body" idx="1"/>
          </p:nvPr>
        </p:nvSpPr>
        <p:spPr/>
        <p:txBody>
          <a:bodyPr/>
          <a:lstStyle/>
          <a:p>
            <a:r>
              <a:rPr lang="en-US">
                <a:latin typeface="Times New Roman" pitchFamily="18" charset="0"/>
              </a:rPr>
              <a:t>Review of succession candidates and development plans in each organizational unit</a:t>
            </a:r>
          </a:p>
          <a:p>
            <a:r>
              <a:rPr lang="en-US">
                <a:latin typeface="Times New Roman" pitchFamily="18" charset="0"/>
              </a:rPr>
              <a:t>Report development progress and make necessary adjustments to the plan</a:t>
            </a:r>
          </a:p>
          <a:p>
            <a:r>
              <a:rPr lang="en-US">
                <a:latin typeface="Times New Roman" pitchFamily="18" charset="0"/>
              </a:rPr>
              <a:t>Orchestrate moves for the next six months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5831</TotalTime>
  <Words>1016</Words>
  <Application>Microsoft Office PowerPoint</Application>
  <PresentationFormat>On-screen Show (4:3)</PresentationFormat>
  <Paragraphs>296</Paragraphs>
  <Slides>26</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Chart</vt:lpstr>
      <vt:lpstr>Quick Recap of Lecture 4</vt:lpstr>
      <vt:lpstr>Internal and External Trends</vt:lpstr>
      <vt:lpstr>Reasons why HRP&amp;D is becoming more important</vt:lpstr>
      <vt:lpstr>Human Resources/Succession Planning</vt:lpstr>
      <vt:lpstr>Slide 5</vt:lpstr>
      <vt:lpstr>Slide 6</vt:lpstr>
      <vt:lpstr>SUCCESSION PLANNING OVERVIEW</vt:lpstr>
      <vt:lpstr>SUCCESSION PLANNING</vt:lpstr>
      <vt:lpstr>Slide 9</vt:lpstr>
      <vt:lpstr>Slide 10</vt:lpstr>
      <vt:lpstr>Slide 11</vt:lpstr>
      <vt:lpstr>Slide 12</vt:lpstr>
      <vt:lpstr>Slide 13</vt:lpstr>
      <vt:lpstr>Slide 14</vt:lpstr>
      <vt:lpstr>Slide 15</vt:lpstr>
      <vt:lpstr>Slide 16</vt:lpstr>
      <vt:lpstr>Slide 17</vt:lpstr>
      <vt:lpstr>XYZ CONTROLLER COMPETENCIES</vt:lpstr>
      <vt:lpstr>Slide 19</vt:lpstr>
      <vt:lpstr>Slide 20</vt:lpstr>
      <vt:lpstr>Slide 21</vt:lpstr>
      <vt:lpstr>Slide 22</vt:lpstr>
      <vt:lpstr>Slide 23</vt:lpstr>
      <vt:lpstr>Slide 24</vt:lpstr>
      <vt:lpstr>DEVELOPMENT TOOLBOX</vt:lpstr>
      <vt:lpstr>Semi-Annual Succession Planning Review</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Hateem</dc:creator>
  <cp:lastModifiedBy>NTS</cp:lastModifiedBy>
  <cp:revision>77</cp:revision>
  <dcterms:created xsi:type="dcterms:W3CDTF">2012-02-27T05:45:45Z</dcterms:created>
  <dcterms:modified xsi:type="dcterms:W3CDTF">2014-06-20T17:09:48Z</dcterms:modified>
</cp:coreProperties>
</file>