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97" r:id="rId2"/>
    <p:sldId id="380" r:id="rId3"/>
    <p:sldId id="381" r:id="rId4"/>
    <p:sldId id="382" r:id="rId5"/>
    <p:sldId id="383" r:id="rId6"/>
    <p:sldId id="296" r:id="rId7"/>
    <p:sldId id="346" r:id="rId8"/>
    <p:sldId id="348" r:id="rId9"/>
    <p:sldId id="349" r:id="rId10"/>
    <p:sldId id="350" r:id="rId11"/>
    <p:sldId id="351" r:id="rId12"/>
    <p:sldId id="352" r:id="rId13"/>
    <p:sldId id="353" r:id="rId14"/>
    <p:sldId id="354" r:id="rId15"/>
    <p:sldId id="355" r:id="rId16"/>
    <p:sldId id="356" r:id="rId17"/>
    <p:sldId id="357" r:id="rId18"/>
    <p:sldId id="358" r:id="rId19"/>
    <p:sldId id="359" r:id="rId20"/>
    <p:sldId id="360" r:id="rId21"/>
    <p:sldId id="361" r:id="rId22"/>
    <p:sldId id="362" r:id="rId23"/>
    <p:sldId id="363" r:id="rId24"/>
    <p:sldId id="364" r:id="rId25"/>
    <p:sldId id="365" r:id="rId26"/>
    <p:sldId id="366" r:id="rId27"/>
    <p:sldId id="367" r:id="rId28"/>
    <p:sldId id="368" r:id="rId29"/>
    <p:sldId id="369" r:id="rId30"/>
    <p:sldId id="370" r:id="rId31"/>
    <p:sldId id="371" r:id="rId32"/>
    <p:sldId id="372" r:id="rId33"/>
    <p:sldId id="373" r:id="rId34"/>
    <p:sldId id="374" r:id="rId35"/>
    <p:sldId id="375" r:id="rId36"/>
    <p:sldId id="376" r:id="rId37"/>
    <p:sldId id="377" r:id="rId38"/>
    <p:sldId id="378" r:id="rId39"/>
    <p:sldId id="379"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1226D93-C46E-4E52-951C-38DDDA6EA680}" type="datetimeFigureOut">
              <a:rPr lang="en-US"/>
              <a:pPr>
                <a:defRPr/>
              </a:pPr>
              <a:t>6/17/2014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0A2B8B-A4F3-4A24-922A-996F288652A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18C18D-1F0C-4FC6-B350-D183B8712B67}" type="slidenum">
              <a:rPr lang="en-US"/>
              <a:pPr/>
              <a:t>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404133-9F19-478B-8557-B20DBC203F47}" type="slidenum">
              <a:rPr lang="en-US"/>
              <a:pPr/>
              <a:t>3</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52B73B-8C33-41E0-B7F7-913E4806791E}" type="slidenum">
              <a:rPr lang="en-US"/>
              <a:pPr/>
              <a:t>5</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3769233-5840-46A2-B48C-16C96D545399}"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E0F18A-B3C4-4E56-A703-149DAA1C62C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F37A92F-A763-4451-8E64-C586E0BAB349}"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81594D-D9B0-4F86-9ACA-23755CAFB32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1972FD6-4B89-4B15-9161-D218193A8BE8}"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7C7076-2389-4B2C-A8F0-DE85FEBF2E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77B46D9-1D30-4714-9DF1-00939CFEA374}" type="datetimeFigureOut">
              <a:rPr lang="en-US"/>
              <a:pPr>
                <a:defRPr/>
              </a:pPr>
              <a:t>6/17/2014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6FF1F5-3192-4E65-B402-F1335E2710D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C800D08-3C6C-460D-ABD0-BB3B820A47C9}" type="datetimeFigureOut">
              <a:rPr lang="en-US"/>
              <a:pPr>
                <a:defRPr/>
              </a:pPr>
              <a:t>6/17/2014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E403404-6C05-4025-B3AB-8FC1431A3FE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B817280-6C81-4CA6-8952-2660F9D1F611}" type="datetimeFigureOut">
              <a:rPr lang="en-US"/>
              <a:pPr>
                <a:defRPr/>
              </a:pPr>
              <a:t>6/17/2014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55AB73D-588C-4235-BB02-450D831B735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A7C641-4DD1-490C-83B9-CB625B5672C8}" type="datetimeFigureOut">
              <a:rPr lang="en-US"/>
              <a:pPr>
                <a:defRPr/>
              </a:pPr>
              <a:t>6/17/2014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016C6EA-203A-493D-BA18-B968678EF70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6BE60D-E893-4E37-B9B2-4B5952486137}" type="datetimeFigureOut">
              <a:rPr lang="en-US"/>
              <a:pPr>
                <a:defRPr/>
              </a:pPr>
              <a:t>6/17/2014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34A7AE-FBB4-4622-9986-C8055B0DF4C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2F58FC-CB01-47DD-BA49-54C90AD8C55C}" type="datetimeFigureOut">
              <a:rPr lang="en-US"/>
              <a:pPr>
                <a:defRPr/>
              </a:pPr>
              <a:t>6/17/2014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2E790D-F556-49BC-9D62-79F8B4EBA69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218DC5E-802E-4046-9B11-DDB37E275D42}"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FDDBC3-2D1D-4AD9-A82F-470B582F475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409C12-EB88-4157-BC4F-0A986645A17F}"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CD3D7B-5A2C-4248-B505-42DE530E2B7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DC36343-1F52-4D30-954B-8EEA6FCC515F}" type="datetimeFigureOut">
              <a:rPr lang="en-US"/>
              <a:pPr>
                <a:defRPr/>
              </a:pPr>
              <a:t>6/17/2014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F6B37A3-FC17-4844-B36F-EA5BDB24B0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0"/>
            <a:ext cx="8229600" cy="1143000"/>
          </a:xfrm>
        </p:spPr>
        <p:txBody>
          <a:bodyPr/>
          <a:lstStyle/>
          <a:p>
            <a:r>
              <a:rPr lang="en-US" dirty="0" smtClean="0"/>
              <a:t>Quick Recap of Lecture 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da-DK"/>
              <a:t>”Soft” and ”Hard” HRM</a:t>
            </a:r>
          </a:p>
        </p:txBody>
      </p:sp>
      <p:sp>
        <p:nvSpPr>
          <p:cNvPr id="25603" name="Rectangle 3"/>
          <p:cNvSpPr>
            <a:spLocks noGrp="1" noChangeArrowheads="1"/>
          </p:cNvSpPr>
          <p:nvPr>
            <p:ph type="body" idx="1"/>
          </p:nvPr>
        </p:nvSpPr>
        <p:spPr>
          <a:xfrm>
            <a:off x="457200" y="1524000"/>
            <a:ext cx="8229600" cy="4525963"/>
          </a:xfrm>
        </p:spPr>
        <p:txBody>
          <a:bodyPr/>
          <a:lstStyle/>
          <a:p>
            <a:pPr algn="just">
              <a:lnSpc>
                <a:spcPct val="80000"/>
              </a:lnSpc>
            </a:pPr>
            <a:r>
              <a:rPr lang="en-US" dirty="0"/>
              <a:t>Soft HRM emphasizes the importance of high commitment, learning, enlightened leadership; human resources are valuable assets, not variable costs. Models and theories focus on tapping the human potential, based on organizational behavior theories (e.g. Maslow, 1954; Herzberg, 1966; McGregor, 1960)</a:t>
            </a:r>
          </a:p>
          <a:p>
            <a:pPr algn="just">
              <a:lnSpc>
                <a:spcPct val="80000"/>
              </a:lnSpc>
            </a:pPr>
            <a:endParaRPr lang="en-US" dirty="0"/>
          </a:p>
          <a:p>
            <a:pPr algn="just">
              <a:lnSpc>
                <a:spcPct val="80000"/>
              </a:lnSpc>
            </a:pPr>
            <a:r>
              <a:rPr lang="en-US" dirty="0"/>
              <a:t>Hard HRM emphasizes the calculative, quantitative and strategic management aspects of managing the workforce in a rational way (Storey, 1989).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da-DK"/>
              <a:t>Evolution of HRM</a:t>
            </a:r>
          </a:p>
        </p:txBody>
      </p:sp>
      <p:sp>
        <p:nvSpPr>
          <p:cNvPr id="5123" name="Rectangle 3"/>
          <p:cNvSpPr>
            <a:spLocks noGrp="1" noChangeArrowheads="1"/>
          </p:cNvSpPr>
          <p:nvPr>
            <p:ph type="body" idx="1"/>
          </p:nvPr>
        </p:nvSpPr>
        <p:spPr/>
        <p:txBody>
          <a:bodyPr/>
          <a:lstStyle/>
          <a:p>
            <a:pPr algn="just">
              <a:lnSpc>
                <a:spcPct val="90000"/>
              </a:lnSpc>
              <a:buFontTx/>
              <a:buNone/>
            </a:pPr>
            <a:r>
              <a:rPr lang="en-US" sz="2400" b="1" dirty="0"/>
              <a:t>1917-18:</a:t>
            </a:r>
            <a:r>
              <a:rPr lang="en-US" sz="2400" dirty="0"/>
              <a:t> 1st formal personnel department created to deal </a:t>
            </a:r>
            <a:r>
              <a:rPr lang="en-US" sz="2400" dirty="0" smtClean="0"/>
              <a:t>with </a:t>
            </a:r>
            <a:r>
              <a:rPr lang="en-US" sz="2400" dirty="0"/>
              <a:t>tight labor market, high turnover, waste and </a:t>
            </a:r>
            <a:r>
              <a:rPr lang="en-US" sz="2400" dirty="0" smtClean="0"/>
              <a:t>inefficiency</a:t>
            </a:r>
            <a:r>
              <a:rPr lang="en-US" sz="2400" dirty="0"/>
              <a:t>, widespread strikes, union growth</a:t>
            </a:r>
            <a:r>
              <a:rPr lang="en-US" sz="2400" dirty="0" smtClean="0"/>
              <a:t>, </a:t>
            </a:r>
            <a:r>
              <a:rPr lang="en-US" sz="2400" dirty="0"/>
              <a:t>government intervention, takeovers</a:t>
            </a:r>
          </a:p>
          <a:p>
            <a:pPr algn="just">
              <a:lnSpc>
                <a:spcPct val="90000"/>
              </a:lnSpc>
              <a:buFontTx/>
              <a:buNone/>
            </a:pPr>
            <a:endParaRPr lang="en-US" sz="2400" dirty="0"/>
          </a:p>
          <a:p>
            <a:pPr algn="just">
              <a:lnSpc>
                <a:spcPct val="90000"/>
              </a:lnSpc>
              <a:buFontTx/>
              <a:buNone/>
            </a:pPr>
            <a:r>
              <a:rPr lang="en-US" sz="2400" b="1" dirty="0"/>
              <a:t>1920’s:</a:t>
            </a:r>
            <a:r>
              <a:rPr lang="en-US" sz="2400" dirty="0"/>
              <a:t> HR used to “win” worker cooperation, through ensuring job security, benefits, etc. </a:t>
            </a:r>
          </a:p>
          <a:p>
            <a:pPr algn="just">
              <a:lnSpc>
                <a:spcPct val="90000"/>
              </a:lnSpc>
              <a:buFontTx/>
              <a:buNone/>
            </a:pPr>
            <a:endParaRPr lang="en-US" sz="2400" dirty="0"/>
          </a:p>
          <a:p>
            <a:pPr algn="just">
              <a:lnSpc>
                <a:spcPct val="90000"/>
              </a:lnSpc>
              <a:buFontTx/>
              <a:buNone/>
            </a:pPr>
            <a:r>
              <a:rPr lang="en-US" sz="2400" b="1" dirty="0"/>
              <a:t>1930’-50’s:</a:t>
            </a:r>
            <a:r>
              <a:rPr lang="en-US" sz="2400" dirty="0"/>
              <a:t> “Human Relations” recognizes that there are psychological and social influences to worker satisfaction, cooperation, performance; first focus on groups (not teams).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t>Evolution of HRM (cont’s)</a:t>
            </a:r>
          </a:p>
        </p:txBody>
      </p:sp>
      <p:sp>
        <p:nvSpPr>
          <p:cNvPr id="50179" name="Rectangle 3"/>
          <p:cNvSpPr>
            <a:spLocks noGrp="1" noChangeArrowheads="1"/>
          </p:cNvSpPr>
          <p:nvPr>
            <p:ph type="body" idx="1"/>
          </p:nvPr>
        </p:nvSpPr>
        <p:spPr/>
        <p:txBody>
          <a:bodyPr/>
          <a:lstStyle/>
          <a:p>
            <a:pPr algn="just">
              <a:lnSpc>
                <a:spcPct val="80000"/>
              </a:lnSpc>
              <a:buFontTx/>
              <a:buNone/>
            </a:pPr>
            <a:r>
              <a:rPr lang="en-US" sz="2400" b="1" dirty="0"/>
              <a:t>1960’s</a:t>
            </a:r>
            <a:r>
              <a:rPr lang="en-US" sz="2400" dirty="0"/>
              <a:t>: Work design, rather than communication and cooperation in groups, is the key to increasing worker motivation. Small work group design leads to greater employee effort, group work provides opportunities for “self-actualization”; work is more interesting and fulfilling.</a:t>
            </a:r>
          </a:p>
          <a:p>
            <a:pPr algn="just">
              <a:lnSpc>
                <a:spcPct val="80000"/>
              </a:lnSpc>
              <a:buFontTx/>
              <a:buNone/>
            </a:pPr>
            <a:r>
              <a:rPr lang="en-US" sz="2400" b="1" dirty="0"/>
              <a:t>1970’s</a:t>
            </a:r>
            <a:r>
              <a:rPr lang="en-US" sz="2400" dirty="0"/>
              <a:t>: Quality of Work Life (QWL): emphasis on the value of human resources. PM becomes HR.</a:t>
            </a:r>
          </a:p>
          <a:p>
            <a:pPr algn="just">
              <a:lnSpc>
                <a:spcPct val="80000"/>
              </a:lnSpc>
              <a:buFontTx/>
              <a:buNone/>
            </a:pPr>
            <a:endParaRPr lang="en-US" sz="2400" dirty="0"/>
          </a:p>
          <a:p>
            <a:pPr algn="just">
              <a:lnSpc>
                <a:spcPct val="80000"/>
              </a:lnSpc>
              <a:buFontTx/>
              <a:buNone/>
            </a:pPr>
            <a:r>
              <a:rPr lang="en-US" sz="2400" b="1" dirty="0"/>
              <a:t>1990’s-Present</a:t>
            </a:r>
            <a:r>
              <a:rPr lang="en-US" sz="2400" dirty="0"/>
              <a:t>: TQM, reengineering, globalization, strategic HR, new technologies, diversity, contingency models, holistic approaches to HR. HRM models include “high involvement”, “high commitment”, “high performance work system”, “innovative work practices”. HR becomes HRM.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da-DK" sz="4000"/>
              <a:t>Staffing </a:t>
            </a:r>
            <a:br>
              <a:rPr lang="da-DK" sz="4000"/>
            </a:br>
            <a:r>
              <a:rPr lang="da-DK" sz="3600"/>
              <a:t>(Planning, Recruitment, Selection)</a:t>
            </a:r>
          </a:p>
        </p:txBody>
      </p:sp>
      <p:sp>
        <p:nvSpPr>
          <p:cNvPr id="20483" name="Rectangle 3"/>
          <p:cNvSpPr>
            <a:spLocks noGrp="1" noChangeArrowheads="1"/>
          </p:cNvSpPr>
          <p:nvPr>
            <p:ph type="body" idx="1"/>
          </p:nvPr>
        </p:nvSpPr>
        <p:spPr/>
        <p:txBody>
          <a:bodyPr/>
          <a:lstStyle/>
          <a:p>
            <a:pPr algn="just"/>
            <a:r>
              <a:rPr lang="da-DK" sz="2800" dirty="0"/>
              <a:t>Conducting job </a:t>
            </a:r>
            <a:r>
              <a:rPr lang="da-DK" sz="2800" dirty="0" smtClean="0"/>
              <a:t>analysis </a:t>
            </a:r>
            <a:r>
              <a:rPr lang="da-DK" sz="2800" dirty="0"/>
              <a:t>to establish </a:t>
            </a:r>
            <a:r>
              <a:rPr lang="da-DK" sz="2800" dirty="0" smtClean="0"/>
              <a:t>the </a:t>
            </a:r>
            <a:r>
              <a:rPr lang="da-DK" sz="2800" dirty="0"/>
              <a:t>specific requirements of individual jobs within the organization.</a:t>
            </a:r>
          </a:p>
          <a:p>
            <a:pPr algn="just"/>
            <a:r>
              <a:rPr lang="da-DK" sz="2800" dirty="0"/>
              <a:t>Forecasting the human resource requirements the organization needs to achieve its objectives.</a:t>
            </a:r>
          </a:p>
          <a:p>
            <a:pPr algn="just"/>
            <a:r>
              <a:rPr lang="da-DK" sz="2800" dirty="0"/>
              <a:t>Developing tand implementing a plan to meet these requirements.</a:t>
            </a:r>
          </a:p>
          <a:p>
            <a:pPr algn="just"/>
            <a:r>
              <a:rPr lang="da-DK" sz="2800" dirty="0"/>
              <a:t>Recruiting the human resources to fill specific jobs within the organization.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514600"/>
            <a:ext cx="8610600" cy="1600200"/>
          </a:xfrm>
        </p:spPr>
        <p:txBody>
          <a:bodyPr/>
          <a:lstStyle/>
          <a:p>
            <a:pPr eaLnBrk="1" hangingPunct="1">
              <a:buNone/>
            </a:pPr>
            <a:r>
              <a:rPr lang="en-US" sz="2800" b="1" dirty="0" smtClean="0">
                <a:latin typeface="Arial" charset="0"/>
                <a:cs typeface="Arial" charset="0"/>
              </a:rPr>
              <a:t>					</a:t>
            </a:r>
            <a:r>
              <a:rPr lang="en-US" sz="3200" b="1" dirty="0" smtClean="0">
                <a:latin typeface="Arial" charset="0"/>
                <a:cs typeface="Arial" charset="0"/>
              </a:rPr>
              <a:t>Lesson 1</a:t>
            </a:r>
          </a:p>
          <a:p>
            <a:pPr eaLnBrk="1" hangingPunct="1">
              <a:buNone/>
            </a:pPr>
            <a:r>
              <a:rPr lang="en-US" sz="3200" b="1" dirty="0" smtClean="0">
                <a:latin typeface="Arial" charset="0"/>
                <a:cs typeface="Arial" charset="0"/>
              </a:rPr>
              <a:t>					Lecture 4</a:t>
            </a:r>
          </a:p>
          <a:p>
            <a:pPr lvl="1" eaLnBrk="1" hangingPunct="1">
              <a:buNone/>
            </a:pPr>
            <a:r>
              <a:rPr lang="en-US" sz="3200" dirty="0" smtClean="0">
                <a:latin typeface="Arial" charset="0"/>
                <a:cs typeface="Arial" charset="0"/>
              </a:rPr>
              <a:t>			Overview of Human Resources and 			Professional Development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3200400"/>
            <a:ext cx="8229600" cy="1143000"/>
          </a:xfrm>
        </p:spPr>
        <p:txBody>
          <a:bodyPr>
            <a:normAutofit fontScale="90000"/>
          </a:bodyPr>
          <a:lstStyle/>
          <a:p>
            <a:r>
              <a:rPr lang="en-US" b="1" dirty="0"/>
              <a:t>Human Resources Planning and Development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1"/>
              <a:t>Internal and External Trends</a:t>
            </a:r>
            <a:endParaRPr lang="en-US"/>
          </a:p>
        </p:txBody>
      </p:sp>
      <p:sp>
        <p:nvSpPr>
          <p:cNvPr id="3075" name="Rectangle 3"/>
          <p:cNvSpPr>
            <a:spLocks noGrp="1" noChangeArrowheads="1"/>
          </p:cNvSpPr>
          <p:nvPr>
            <p:ph type="body" idx="1"/>
          </p:nvPr>
        </p:nvSpPr>
        <p:spPr>
          <a:xfrm>
            <a:off x="228600" y="1981200"/>
            <a:ext cx="8763000" cy="4114800"/>
          </a:xfrm>
        </p:spPr>
        <p:txBody>
          <a:bodyPr/>
          <a:lstStyle/>
          <a:p>
            <a:pPr marL="0" indent="0" algn="just">
              <a:buFont typeface="Monotype Sorts" pitchFamily="2" charset="2"/>
              <a:buNone/>
            </a:pPr>
            <a:r>
              <a:rPr lang="en-GB" sz="2400" dirty="0"/>
              <a:t>Increasingly, legislative, </a:t>
            </a:r>
            <a:r>
              <a:rPr lang="en-GB" sz="2400" dirty="0" smtClean="0"/>
              <a:t>socio-demographic </a:t>
            </a:r>
            <a:r>
              <a:rPr lang="en-GB" sz="2400" dirty="0"/>
              <a:t>and business trends are exerting pressures for organizational change (Solomon, 1994). Many organizations are finding it easier to make technical changes than to make accompanying human resources changes. In fact, the ability to adapt their human resources to new requirements is proving to be a limiting factor to success for many organizations (Coates, 1990; Towers Perrin, 1992).</a:t>
            </a:r>
            <a:r>
              <a:rPr lang="en-GB" dirty="0"/>
              <a: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381000"/>
            <a:ext cx="7772400" cy="914400"/>
          </a:xfrm>
        </p:spPr>
        <p:txBody>
          <a:bodyPr>
            <a:normAutofit fontScale="90000"/>
          </a:bodyPr>
          <a:lstStyle/>
          <a:p>
            <a:pPr algn="l"/>
            <a:r>
              <a:rPr lang="en-GB" sz="3600" b="1" dirty="0"/>
              <a:t>Reasons why HRP&amp;D is becoming more important</a:t>
            </a:r>
            <a:endParaRPr lang="en-US" dirty="0"/>
          </a:p>
        </p:txBody>
      </p:sp>
      <p:sp>
        <p:nvSpPr>
          <p:cNvPr id="4099" name="Rectangle 3"/>
          <p:cNvSpPr>
            <a:spLocks noGrp="1" noChangeArrowheads="1"/>
          </p:cNvSpPr>
          <p:nvPr>
            <p:ph type="body" idx="1"/>
          </p:nvPr>
        </p:nvSpPr>
        <p:spPr>
          <a:xfrm>
            <a:off x="228600" y="1905000"/>
            <a:ext cx="8610600" cy="4648200"/>
          </a:xfrm>
        </p:spPr>
        <p:txBody>
          <a:bodyPr/>
          <a:lstStyle/>
          <a:p>
            <a:pPr marL="228600" lvl="2" indent="0">
              <a:buFont typeface="Monotype Sorts" pitchFamily="2" charset="2"/>
              <a:buNone/>
              <a:tabLst>
                <a:tab pos="571500" algn="l"/>
              </a:tabLst>
            </a:pPr>
            <a:endParaRPr lang="en-GB" dirty="0"/>
          </a:p>
          <a:p>
            <a:pPr marL="228600" lvl="2" indent="0" algn="just">
              <a:buFont typeface="Monotype Sorts" pitchFamily="2" charset="2"/>
              <a:buNone/>
              <a:tabLst>
                <a:tab pos="571500" algn="l"/>
              </a:tabLst>
            </a:pPr>
            <a:r>
              <a:rPr lang="en-GB" dirty="0"/>
              <a:t/>
            </a:r>
            <a:br>
              <a:rPr lang="en-GB" dirty="0"/>
            </a:br>
            <a:r>
              <a:rPr lang="en-GB" dirty="0"/>
              <a:t>Skill shortages in key areas (e.g., systems analysts, engineers, data base specialist, information/communications specialists) caused by a greater demand for information processing/skills along with a shrinking labour force (the baby bust) making it increasingly important to plan for, and to develop staff effectively.</a:t>
            </a:r>
          </a:p>
          <a:p>
            <a:pPr marL="0" indent="0">
              <a:buFont typeface="Monotype Sorts" pitchFamily="2" charset="2"/>
              <a:buNone/>
              <a:tabLst>
                <a:tab pos="571500" algn="l"/>
              </a:tabLst>
            </a:pP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304800"/>
            <a:ext cx="8534400" cy="1143000"/>
          </a:xfrm>
        </p:spPr>
        <p:txBody>
          <a:bodyPr>
            <a:normAutofit fontScale="90000"/>
          </a:bodyPr>
          <a:lstStyle/>
          <a:p>
            <a:r>
              <a:rPr lang="en-GB" sz="3600" b="1"/>
              <a:t>Reasons why HRP&amp;D is Becoming More Important (Cont’d)</a:t>
            </a:r>
            <a:endParaRPr lang="en-US" sz="3600" b="1"/>
          </a:p>
        </p:txBody>
      </p:sp>
      <p:sp>
        <p:nvSpPr>
          <p:cNvPr id="5123" name="Rectangle 3"/>
          <p:cNvSpPr>
            <a:spLocks noGrp="1" noChangeArrowheads="1"/>
          </p:cNvSpPr>
          <p:nvPr>
            <p:ph type="body" idx="1"/>
          </p:nvPr>
        </p:nvSpPr>
        <p:spPr>
          <a:xfrm>
            <a:off x="685800" y="1676400"/>
            <a:ext cx="7772400" cy="4648200"/>
          </a:xfrm>
        </p:spPr>
        <p:txBody>
          <a:bodyPr/>
          <a:lstStyle/>
          <a:p>
            <a:pPr marL="514350" lvl="2" indent="-285750" algn="just"/>
            <a:r>
              <a:rPr lang="en-GB" dirty="0"/>
              <a:t>the requirement to foster management teams capable of "accomplishing more with less", and with a more diverse workforce.</a:t>
            </a:r>
          </a:p>
          <a:p>
            <a:pPr marL="514350" lvl="2" indent="-285750" algn="just"/>
            <a:r>
              <a:rPr lang="en-GB" dirty="0"/>
              <a:t>the challenge of containing human resources costs in the context of the trend by governments to off-load  training/development, health, benefits, and other costs onto corporations.</a:t>
            </a:r>
          </a:p>
          <a:p>
            <a:pPr marL="514350" lvl="2" indent="-285750" algn="just"/>
            <a:r>
              <a:rPr lang="en-GB" dirty="0"/>
              <a:t>the pressures of accelerating social and legislative changes (e.g., pay equity, employment equity, etc.).</a:t>
            </a:r>
          </a:p>
          <a:p>
            <a:pPr marL="514350" lvl="2" indent="-285750" algn="just"/>
            <a:r>
              <a:rPr lang="en-GB" dirty="0"/>
              <a:t>the challenge of making the most of staff, many of whom are educationally very well qualified, but under utilized.</a:t>
            </a:r>
          </a:p>
          <a:p>
            <a:pPr marL="0" indent="0" algn="just"/>
            <a:endParaRPr lang="en-GB" dirty="0"/>
          </a:p>
          <a:p>
            <a:pPr marL="0" indent="0" algn="just">
              <a:buFont typeface="Monotype Sorts" pitchFamily="2" charset="2"/>
              <a:buNone/>
            </a:pP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609600"/>
            <a:ext cx="8382000" cy="1143000"/>
          </a:xfrm>
        </p:spPr>
        <p:txBody>
          <a:bodyPr>
            <a:normAutofit fontScale="90000"/>
          </a:bodyPr>
          <a:lstStyle/>
          <a:p>
            <a:r>
              <a:rPr lang="en-GB" sz="3600" b="1"/>
              <a:t>Reasons why HRP&amp;D is Becoming More Important (Cont’d)</a:t>
            </a:r>
            <a:endParaRPr lang="en-US" sz="3600" b="1"/>
          </a:p>
        </p:txBody>
      </p:sp>
      <p:sp>
        <p:nvSpPr>
          <p:cNvPr id="6147" name="Rectangle 3"/>
          <p:cNvSpPr>
            <a:spLocks noGrp="1" noChangeArrowheads="1"/>
          </p:cNvSpPr>
          <p:nvPr>
            <p:ph type="body" idx="1"/>
          </p:nvPr>
        </p:nvSpPr>
        <p:spPr>
          <a:xfrm>
            <a:off x="304800" y="1981200"/>
            <a:ext cx="8458200" cy="4114800"/>
          </a:xfrm>
        </p:spPr>
        <p:txBody>
          <a:bodyPr/>
          <a:lstStyle/>
          <a:p>
            <a:pPr marL="0" indent="0" algn="just">
              <a:buFont typeface="Monotype Sorts" pitchFamily="2" charset="2"/>
              <a:buNone/>
            </a:pPr>
            <a:r>
              <a:rPr lang="en-GB" sz="2400" dirty="0"/>
              <a:t>Corporate downsizing, restructuring, and the move to organizational levelling is leading to fewer, and more widely placed rungs on the corporate ladder. This, along with more sophisticated demands in many jobs, will make the transition between levels more difficult, rendering the probability of being able to learn the skills required for successive levels by osmosis alone, less likely.</a:t>
            </a:r>
            <a:r>
              <a:rPr lang="en-GB" dirty="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8600" y="609600"/>
            <a:ext cx="8534400" cy="1143000"/>
          </a:xfrm>
        </p:spPr>
        <p:txBody>
          <a:bodyPr>
            <a:normAutofit fontScale="90000"/>
          </a:bodyPr>
          <a:lstStyle/>
          <a:p>
            <a:r>
              <a:rPr lang="en-GB" sz="3600" b="1"/>
              <a:t>Reasons why HRP&amp;D is Becoming More Important (Cont’d)</a:t>
            </a:r>
            <a:endParaRPr lang="en-US" sz="3600" b="1"/>
          </a:p>
        </p:txBody>
      </p:sp>
      <p:sp>
        <p:nvSpPr>
          <p:cNvPr id="7171" name="Rectangle 3"/>
          <p:cNvSpPr>
            <a:spLocks noGrp="1" noChangeArrowheads="1"/>
          </p:cNvSpPr>
          <p:nvPr>
            <p:ph type="body" idx="1"/>
          </p:nvPr>
        </p:nvSpPr>
        <p:spPr>
          <a:xfrm>
            <a:off x="228600" y="1981200"/>
            <a:ext cx="8915400" cy="4495800"/>
          </a:xfrm>
        </p:spPr>
        <p:txBody>
          <a:bodyPr/>
          <a:lstStyle/>
          <a:p>
            <a:pPr marL="0" indent="0" algn="just">
              <a:buFont typeface="Monotype Sorts" pitchFamily="2" charset="2"/>
              <a:buNone/>
            </a:pPr>
            <a:r>
              <a:rPr lang="en-GB" sz="2400"/>
              <a:t>The available workforce is becoming more diversely based; increasingly composed of new Canadians; women, entering or re-entering the workforce; and members of ethnic minorities (Coates, 1990). Although these individuals will bring many skills and abilities with them,  the ability to assess and keep track of: skills and qualifications; as well as, progress on skills refocusing and upgrading programmes, will  be an increasingly important HRMS function (Liker &amp; Thomas, 1991).</a:t>
            </a:r>
          </a:p>
          <a:p>
            <a:pPr marL="0" indent="0" algn="just">
              <a:buFont typeface="Monotype Sorts" pitchFamily="2" charset="2"/>
              <a:buNone/>
            </a:pPr>
            <a:endParaRPr lang="en-US" sz="24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609600"/>
            <a:ext cx="8686800" cy="1143000"/>
          </a:xfrm>
        </p:spPr>
        <p:txBody>
          <a:bodyPr>
            <a:normAutofit fontScale="90000"/>
          </a:bodyPr>
          <a:lstStyle/>
          <a:p>
            <a:r>
              <a:rPr lang="en-GB" sz="3600" b="1"/>
              <a:t>Reasons why HRP&amp;D is Becoming More Important (Cont’d)</a:t>
            </a:r>
            <a:endParaRPr lang="en-US" sz="3600" b="1"/>
          </a:p>
        </p:txBody>
      </p:sp>
      <p:sp>
        <p:nvSpPr>
          <p:cNvPr id="8195" name="Rectangle 3"/>
          <p:cNvSpPr>
            <a:spLocks noGrp="1" noChangeArrowheads="1"/>
          </p:cNvSpPr>
          <p:nvPr>
            <p:ph type="body" idx="1"/>
          </p:nvPr>
        </p:nvSpPr>
        <p:spPr>
          <a:xfrm>
            <a:off x="228600" y="1981200"/>
            <a:ext cx="8534400" cy="4419600"/>
          </a:xfrm>
        </p:spPr>
        <p:txBody>
          <a:bodyPr/>
          <a:lstStyle/>
          <a:p>
            <a:pPr marL="0" indent="0" algn="just">
              <a:buFont typeface="Monotype Sorts" pitchFamily="2" charset="2"/>
              <a:buNone/>
            </a:pPr>
            <a:r>
              <a:rPr lang="en-GB" sz="2400"/>
              <a:t>Many organizations are finding that alarming numbers of secondary and post-secondary school graduates do not have the  literacy, numeracy, and technical skills that they require (Coates, 1990). Some of these problems may stem from the fact that increasing numbers of employees are working in their second language, while technological and other changes are creating new demands that the educational system cannot respond to quickly enough.</a:t>
            </a:r>
          </a:p>
          <a:p>
            <a:pPr marL="0" indent="0" algn="just">
              <a:buFont typeface="Monotype Sorts" pitchFamily="2" charset="2"/>
              <a:buNone/>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609600"/>
            <a:ext cx="8229600" cy="1143000"/>
          </a:xfrm>
        </p:spPr>
        <p:txBody>
          <a:bodyPr/>
          <a:lstStyle/>
          <a:p>
            <a:r>
              <a:rPr lang="en-US" sz="3600" b="1"/>
              <a:t>Importance of an HRMS</a:t>
            </a:r>
          </a:p>
        </p:txBody>
      </p:sp>
      <p:sp>
        <p:nvSpPr>
          <p:cNvPr id="9219" name="Rectangle 3"/>
          <p:cNvSpPr>
            <a:spLocks noGrp="1" noChangeArrowheads="1"/>
          </p:cNvSpPr>
          <p:nvPr>
            <p:ph type="body" idx="1"/>
          </p:nvPr>
        </p:nvSpPr>
        <p:spPr>
          <a:xfrm>
            <a:off x="304800" y="2133600"/>
            <a:ext cx="8458200" cy="4419600"/>
          </a:xfrm>
        </p:spPr>
        <p:txBody>
          <a:bodyPr/>
          <a:lstStyle/>
          <a:p>
            <a:pPr marL="57150" indent="-57150" algn="just">
              <a:buFont typeface="Monotype Sorts" pitchFamily="2" charset="2"/>
              <a:buNone/>
            </a:pPr>
            <a:r>
              <a:rPr lang="en-GB" sz="2400" dirty="0"/>
              <a:t>The need to plan more systematically for the people required to staff and manage organizations,  now, and into the future is critical (</a:t>
            </a:r>
            <a:r>
              <a:rPr lang="en-GB" sz="2400" dirty="0" err="1"/>
              <a:t>Cascio</a:t>
            </a:r>
            <a:r>
              <a:rPr lang="en-GB" sz="2400" dirty="0"/>
              <a:t> &amp; Thacker, 1994; Dyer &amp; Holder, 1988; </a:t>
            </a:r>
            <a:r>
              <a:rPr lang="en-GB" sz="2400" dirty="0" err="1"/>
              <a:t>Urlich</a:t>
            </a:r>
            <a:r>
              <a:rPr lang="en-GB" sz="2400" dirty="0"/>
              <a:t>, 1986; </a:t>
            </a:r>
            <a:r>
              <a:rPr lang="en-GB" sz="2400" dirty="0" err="1"/>
              <a:t>Wagel</a:t>
            </a:r>
            <a:r>
              <a:rPr lang="en-GB" sz="2400" dirty="0"/>
              <a:t>, 1990). Such planning cannot be done effectively in organizations any size beyond a few hundred employees without the support of an HRMS (</a:t>
            </a:r>
            <a:r>
              <a:rPr lang="en-GB" sz="2400" dirty="0" err="1"/>
              <a:t>Horsfield</a:t>
            </a:r>
            <a:r>
              <a:rPr lang="en-GB" sz="2400" dirty="0"/>
              <a:t>, 1991).  </a:t>
            </a:r>
          </a:p>
          <a:p>
            <a:pPr marL="57150" indent="-57150" algn="just">
              <a:buFont typeface="Monotype Sorts" pitchFamily="2" charset="2"/>
              <a:buNone/>
            </a:pP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609600"/>
            <a:ext cx="8763000" cy="1143000"/>
          </a:xfrm>
        </p:spPr>
        <p:txBody>
          <a:bodyPr/>
          <a:lstStyle/>
          <a:p>
            <a:r>
              <a:rPr lang="en-US" sz="3600" b="1"/>
              <a:t>Importance of an HRMS (Cont’d)</a:t>
            </a:r>
          </a:p>
        </p:txBody>
      </p:sp>
      <p:sp>
        <p:nvSpPr>
          <p:cNvPr id="10243" name="Rectangle 3"/>
          <p:cNvSpPr>
            <a:spLocks noGrp="1" noChangeArrowheads="1"/>
          </p:cNvSpPr>
          <p:nvPr>
            <p:ph type="body" idx="1"/>
          </p:nvPr>
        </p:nvSpPr>
        <p:spPr>
          <a:xfrm>
            <a:off x="304800" y="1981200"/>
            <a:ext cx="8534400" cy="4495800"/>
          </a:xfrm>
        </p:spPr>
        <p:txBody>
          <a:bodyPr/>
          <a:lstStyle/>
          <a:p>
            <a:pPr marL="228600" indent="-228600" algn="just"/>
            <a:r>
              <a:rPr lang="en-GB" sz="2000" dirty="0"/>
              <a:t>With the support of such tools human resources staff have increasingly been able to demonstrate that they have an important contribution to make to bottom line strategic corporate decision-making (</a:t>
            </a:r>
            <a:r>
              <a:rPr lang="en-GB" sz="2000" dirty="0" err="1"/>
              <a:t>Rampton</a:t>
            </a:r>
            <a:r>
              <a:rPr lang="en-GB" sz="2000" dirty="0"/>
              <a:t> &amp; Doran, 1994; Snell, </a:t>
            </a:r>
            <a:r>
              <a:rPr lang="en-GB" sz="2000" dirty="0" err="1"/>
              <a:t>Pedigo</a:t>
            </a:r>
            <a:r>
              <a:rPr lang="en-GB" sz="2000" dirty="0"/>
              <a:t>, </a:t>
            </a:r>
            <a:r>
              <a:rPr lang="en-GB" sz="2000" dirty="0" err="1"/>
              <a:t>Krawiec</a:t>
            </a:r>
            <a:r>
              <a:rPr lang="en-GB" sz="2000" dirty="0"/>
              <a:t>, 1994). </a:t>
            </a:r>
          </a:p>
          <a:p>
            <a:pPr marL="228600" indent="-228600" algn="just"/>
            <a:r>
              <a:rPr lang="en-GB" sz="2000" dirty="0"/>
              <a:t>Those human resources executives that have been able to show that they have something important to contribute to the bottom-line success of the organization are increasingly being welcomed to sit on senior executive committees (Dyer &amp; Holder, 1988; </a:t>
            </a:r>
            <a:r>
              <a:rPr lang="en-GB" sz="2000" dirty="0" err="1"/>
              <a:t>Wagel</a:t>
            </a:r>
            <a:r>
              <a:rPr lang="en-GB" sz="2000" dirty="0"/>
              <a:t>, 1990).</a:t>
            </a:r>
          </a:p>
          <a:p>
            <a:pPr marL="228600" indent="-228600" algn="just"/>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b="1"/>
              <a:t>Human Resources Planning(Cont’d)</a:t>
            </a:r>
          </a:p>
        </p:txBody>
      </p:sp>
      <p:sp>
        <p:nvSpPr>
          <p:cNvPr id="15363" name="Rectangle 3"/>
          <p:cNvSpPr>
            <a:spLocks noGrp="1" noChangeArrowheads="1"/>
          </p:cNvSpPr>
          <p:nvPr>
            <p:ph type="body" idx="1"/>
          </p:nvPr>
        </p:nvSpPr>
        <p:spPr/>
        <p:txBody>
          <a:bodyPr/>
          <a:lstStyle/>
          <a:p>
            <a:pPr marL="0" indent="0" algn="just">
              <a:buFont typeface="Monotype Sorts" pitchFamily="2" charset="2"/>
              <a:buNone/>
            </a:pPr>
            <a:r>
              <a:rPr lang="en-GB"/>
              <a:t>The objective of human resources planning is to ensure that there are sufficient numbers of competent and motivated employees to meet an organization's need now, and for the foreseeable future. </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b="1"/>
              <a:t>Human Resources Planning</a:t>
            </a:r>
            <a:endParaRPr lang="en-US"/>
          </a:p>
        </p:txBody>
      </p:sp>
      <p:sp>
        <p:nvSpPr>
          <p:cNvPr id="12291" name="Rectangle 3"/>
          <p:cNvSpPr>
            <a:spLocks noGrp="1" noChangeArrowheads="1"/>
          </p:cNvSpPr>
          <p:nvPr>
            <p:ph type="body" idx="1"/>
          </p:nvPr>
        </p:nvSpPr>
        <p:spPr>
          <a:xfrm>
            <a:off x="228600" y="1752600"/>
            <a:ext cx="8915400" cy="4114800"/>
          </a:xfrm>
        </p:spPr>
        <p:txBody>
          <a:bodyPr/>
          <a:lstStyle/>
          <a:p>
            <a:pPr marL="228600" indent="-228600" algn="just">
              <a:buFont typeface="Monotype Sorts" pitchFamily="2" charset="2"/>
              <a:buNone/>
            </a:pPr>
            <a:r>
              <a:rPr lang="en-GB" dirty="0"/>
              <a:t>The use of an HRMS in strategic corporate decision-making should result in improved:</a:t>
            </a:r>
          </a:p>
          <a:p>
            <a:pPr marL="228600" indent="-228600" algn="just">
              <a:buFont typeface="Monotype Sorts" pitchFamily="2" charset="2"/>
              <a:buNone/>
            </a:pPr>
            <a:endParaRPr lang="en-GB" dirty="0"/>
          </a:p>
          <a:p>
            <a:pPr marL="228600" indent="-228600"/>
            <a:r>
              <a:rPr lang="en-GB" dirty="0"/>
              <a:t>understanding of the human resources implications </a:t>
            </a:r>
            <a:r>
              <a:rPr lang="en-GB" dirty="0" smtClean="0"/>
              <a:t>of business/operational </a:t>
            </a:r>
            <a:r>
              <a:rPr lang="en-GB" dirty="0"/>
              <a:t>strategies;</a:t>
            </a:r>
          </a:p>
          <a:p>
            <a:pPr marL="228600" indent="-228600"/>
            <a:r>
              <a:rPr lang="en-GB" dirty="0"/>
              <a:t>awareness of the experience, knowledge and ability in the organization's employees;</a:t>
            </a:r>
          </a:p>
          <a:p>
            <a:pPr marL="228600" indent="-228600"/>
            <a:r>
              <a:rPr lang="en-GB" dirty="0"/>
              <a:t>productivity;</a:t>
            </a:r>
          </a:p>
          <a:p>
            <a:pPr marL="228600" indent="-228600"/>
            <a:r>
              <a:rPr lang="en-GB" dirty="0"/>
              <a:t>selection/development of potential replacements for key/vulnerable positions.</a:t>
            </a:r>
          </a:p>
          <a:p>
            <a:pPr marL="228600" indent="-228600">
              <a:buFont typeface="Monotype Sorts" pitchFamily="2" charset="2"/>
              <a:buNone/>
            </a:pP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b="1" dirty="0"/>
              <a:t>Demand and Supply Forecasting</a:t>
            </a:r>
            <a:endParaRPr lang="en-US" dirty="0"/>
          </a:p>
        </p:txBody>
      </p:sp>
      <p:sp>
        <p:nvSpPr>
          <p:cNvPr id="13315" name="Rectangle 3"/>
          <p:cNvSpPr>
            <a:spLocks noGrp="1" noChangeArrowheads="1"/>
          </p:cNvSpPr>
          <p:nvPr>
            <p:ph type="body" idx="1"/>
          </p:nvPr>
        </p:nvSpPr>
        <p:spPr>
          <a:xfrm>
            <a:off x="228600" y="1981200"/>
            <a:ext cx="8610600" cy="4495800"/>
          </a:xfrm>
        </p:spPr>
        <p:txBody>
          <a:bodyPr/>
          <a:lstStyle/>
          <a:p>
            <a:pPr marL="285750" indent="-285750" algn="just"/>
            <a:r>
              <a:rPr lang="en-GB" sz="2400"/>
              <a:t>The structure of an organization's workforce, including the number of employees that may be required, with specified skills, in defined positions should be determined from the organization's strategic/business  plans through </a:t>
            </a:r>
            <a:r>
              <a:rPr lang="en-GB" sz="2400" b="1"/>
              <a:t>Demand Forecasting</a:t>
            </a:r>
            <a:r>
              <a:rPr lang="en-GB"/>
              <a:t> </a:t>
            </a:r>
          </a:p>
          <a:p>
            <a:pPr marL="285750" indent="-285750" algn="just"/>
            <a:r>
              <a:rPr lang="en-GB" sz="2400"/>
              <a:t>The availability of human resources to meet these demands, whether from within the organization, or from the external labour market may be determined through </a:t>
            </a:r>
            <a:r>
              <a:rPr lang="en-GB" sz="2400" b="1"/>
              <a:t>Supply Forecasting</a:t>
            </a:r>
            <a:endParaRPr lang="en-US" sz="2400" b="1"/>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38200" y="342900"/>
            <a:ext cx="7772400" cy="1028700"/>
          </a:xfrm>
        </p:spPr>
        <p:txBody>
          <a:bodyPr>
            <a:normAutofit fontScale="90000"/>
          </a:bodyPr>
          <a:lstStyle/>
          <a:p>
            <a:r>
              <a:rPr lang="en-US" sz="4000" b="1"/>
              <a:t>Human Resources/Succession Planning</a:t>
            </a:r>
          </a:p>
        </p:txBody>
      </p:sp>
      <p:sp>
        <p:nvSpPr>
          <p:cNvPr id="11267" name="Rectangle 3"/>
          <p:cNvSpPr>
            <a:spLocks noGrp="1" noChangeArrowheads="1"/>
          </p:cNvSpPr>
          <p:nvPr>
            <p:ph type="body" idx="1"/>
          </p:nvPr>
        </p:nvSpPr>
        <p:spPr>
          <a:xfrm>
            <a:off x="228600" y="1447800"/>
            <a:ext cx="8610600" cy="5029200"/>
          </a:xfrm>
        </p:spPr>
        <p:txBody>
          <a:bodyPr/>
          <a:lstStyle/>
          <a:p>
            <a:pPr marL="228600" indent="-228600" algn="just">
              <a:buFont typeface="Monotype Sorts" pitchFamily="2" charset="2"/>
              <a:buNone/>
            </a:pPr>
            <a:r>
              <a:rPr lang="en-GB" dirty="0"/>
              <a:t>There is sometimes confusion in the difference between human resources and succession planning. We have found the following rule of thumb to be useful in distinguishing between the two (see also, Walker, 1980):</a:t>
            </a:r>
          </a:p>
          <a:p>
            <a:pPr marL="228600" indent="-228600" algn="just">
              <a:lnSpc>
                <a:spcPct val="90000"/>
              </a:lnSpc>
            </a:pPr>
            <a:r>
              <a:rPr lang="en-GB" u="sng" dirty="0"/>
              <a:t>human resources planning</a:t>
            </a:r>
            <a:r>
              <a:rPr lang="en-GB" dirty="0"/>
              <a:t> is aimed at resolving gaps that may exist for human resources of certain skills, whether across the organization, or in specific organizational units.</a:t>
            </a:r>
          </a:p>
          <a:p>
            <a:pPr marL="228600" indent="-228600" algn="just"/>
            <a:r>
              <a:rPr lang="en-GB" u="sng" dirty="0"/>
              <a:t>Succession planning</a:t>
            </a:r>
            <a:r>
              <a:rPr lang="en-GB" dirty="0"/>
              <a:t>, is aimed at determining how specific key, and/or vulnerable positions are to be filled appropriately.</a:t>
            </a:r>
          </a:p>
          <a:p>
            <a:pPr marL="228600" indent="-228600" algn="just">
              <a:buFont typeface="Monotype Sorts" pitchFamily="2" charset="2"/>
              <a:buNone/>
            </a:pPr>
            <a:r>
              <a:rPr lang="en-GB" dirty="0"/>
              <a:t>Thus, in operating specifically at the position, or individual level succession planning may be regarded as a subset or special application of human resources planning.</a:t>
            </a:r>
          </a:p>
          <a:p>
            <a:pPr marL="228600" indent="-228600" algn="just">
              <a:buFont typeface="Monotype Sorts" pitchFamily="2" charset="2"/>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228600"/>
            <a:ext cx="7772400" cy="762000"/>
          </a:xfrm>
        </p:spPr>
        <p:txBody>
          <a:bodyPr/>
          <a:lstStyle/>
          <a:p>
            <a:r>
              <a:rPr lang="en-US" b="1"/>
              <a:t>Human Resources Reports</a:t>
            </a:r>
            <a:endParaRPr lang="en-US"/>
          </a:p>
        </p:txBody>
      </p:sp>
      <p:sp>
        <p:nvSpPr>
          <p:cNvPr id="16387" name="Rectangle 3"/>
          <p:cNvSpPr>
            <a:spLocks noGrp="1" noChangeArrowheads="1"/>
          </p:cNvSpPr>
          <p:nvPr>
            <p:ph type="body" idx="1"/>
          </p:nvPr>
        </p:nvSpPr>
        <p:spPr>
          <a:xfrm>
            <a:off x="0" y="990600"/>
            <a:ext cx="8915400" cy="5410200"/>
          </a:xfrm>
        </p:spPr>
        <p:txBody>
          <a:bodyPr/>
          <a:lstStyle/>
          <a:p>
            <a:pPr marL="0" indent="0" algn="just">
              <a:buFont typeface="Monotype Sorts" pitchFamily="2" charset="2"/>
              <a:buNone/>
            </a:pPr>
            <a:r>
              <a:rPr lang="en-GB" sz="2000" dirty="0"/>
              <a:t>Using information contained in the position, person, and organization </a:t>
            </a:r>
            <a:r>
              <a:rPr lang="en-GB" sz="2000" dirty="0" err="1"/>
              <a:t>modules,of</a:t>
            </a:r>
            <a:r>
              <a:rPr lang="en-GB" sz="2000" dirty="0"/>
              <a:t> an HRMS reports can be done on:</a:t>
            </a:r>
          </a:p>
          <a:p>
            <a:pPr lvl="2" algn="just"/>
            <a:r>
              <a:rPr lang="en-GB" sz="2000" dirty="0"/>
              <a:t>the structure of the organization, as well as units within it relative to defined organizational requirements;</a:t>
            </a:r>
          </a:p>
          <a:p>
            <a:pPr lvl="2" algn="just"/>
            <a:r>
              <a:rPr lang="en-GB" sz="2000" dirty="0"/>
              <a:t>the numbers of unfilled positions;</a:t>
            </a:r>
          </a:p>
          <a:p>
            <a:pPr lvl="2" algn="just"/>
            <a:r>
              <a:rPr lang="en-GB" sz="2000" dirty="0"/>
              <a:t>the qualifications and assessed performance of the workforce relative to present and future defined requirements;</a:t>
            </a:r>
          </a:p>
          <a:p>
            <a:pPr lvl="2" algn="just"/>
            <a:r>
              <a:rPr lang="en-GB" sz="2000" dirty="0"/>
              <a:t>the age distribution of the workforce, across the organization, within organizational units, and within specific functions;</a:t>
            </a:r>
          </a:p>
          <a:p>
            <a:pPr lvl="2" algn="just"/>
            <a:r>
              <a:rPr lang="en-GB" sz="2000" dirty="0"/>
              <a:t>employment equity reports, including the distribution of women, individuals with disabilities, native people, and visible minorities in the workforce relative to the distribution of such individuals in the population;</a:t>
            </a:r>
          </a:p>
          <a:p>
            <a:pPr lvl="2" algn="just"/>
            <a:r>
              <a:rPr lang="en-GB" sz="2000" dirty="0"/>
              <a:t>turnover statistics by unit, function, qualifications, employment equity category, etc.</a:t>
            </a:r>
          </a:p>
          <a:p>
            <a:pPr marL="0" indent="0" algn="just">
              <a:buFont typeface="Monotype Sorts" pitchFamily="2" charset="2"/>
              <a:buNone/>
            </a:pPr>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8600" y="304800"/>
            <a:ext cx="8686800" cy="685800"/>
          </a:xfrm>
        </p:spPr>
        <p:txBody>
          <a:bodyPr>
            <a:normAutofit fontScale="90000"/>
          </a:bodyPr>
          <a:lstStyle/>
          <a:p>
            <a:r>
              <a:rPr lang="en-US" sz="4000" b="1"/>
              <a:t>Human Resources Reports (Cont’d)</a:t>
            </a:r>
            <a:endParaRPr lang="en-US" b="1"/>
          </a:p>
        </p:txBody>
      </p:sp>
      <p:sp>
        <p:nvSpPr>
          <p:cNvPr id="17411" name="Rectangle 3"/>
          <p:cNvSpPr>
            <a:spLocks noGrp="1" noChangeArrowheads="1"/>
          </p:cNvSpPr>
          <p:nvPr>
            <p:ph type="body" idx="1"/>
          </p:nvPr>
        </p:nvSpPr>
        <p:spPr>
          <a:xfrm>
            <a:off x="0" y="990600"/>
            <a:ext cx="8839200" cy="5257800"/>
          </a:xfrm>
        </p:spPr>
        <p:txBody>
          <a:bodyPr/>
          <a:lstStyle/>
          <a:p>
            <a:pPr marL="0" indent="0" algn="just">
              <a:buFont typeface="Monotype Sorts" pitchFamily="2" charset="2"/>
              <a:buNone/>
            </a:pPr>
            <a:r>
              <a:rPr lang="en-US" dirty="0"/>
              <a:t>May be used to help line management answer such questions as:</a:t>
            </a:r>
          </a:p>
          <a:p>
            <a:pPr lvl="2" algn="just"/>
            <a:r>
              <a:rPr lang="en-GB" dirty="0"/>
              <a:t>are there any special business/economic factors that are likely to have major effects on the organization over the next one to five years?</a:t>
            </a:r>
          </a:p>
          <a:p>
            <a:pPr lvl="2" algn="just"/>
            <a:r>
              <a:rPr lang="en-GB" dirty="0"/>
              <a:t>what will the organizational unit look like one year from now? Two years from now? Three years from now? </a:t>
            </a:r>
          </a:p>
          <a:p>
            <a:pPr lvl="2" algn="just"/>
            <a:r>
              <a:rPr lang="en-GB" dirty="0"/>
              <a:t>what organizational problems are being experienced? </a:t>
            </a:r>
          </a:p>
          <a:p>
            <a:pPr lvl="2" algn="just"/>
            <a:r>
              <a:rPr lang="en-GB" dirty="0"/>
              <a:t>what human resources problems are being experienced?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609600"/>
            <a:ext cx="8382000" cy="990600"/>
          </a:xfrm>
        </p:spPr>
        <p:txBody>
          <a:bodyPr>
            <a:normAutofit fontScale="90000"/>
          </a:bodyPr>
          <a:lstStyle/>
          <a:p>
            <a:r>
              <a:rPr lang="en-US" sz="3600" b="1" dirty="0"/>
              <a:t>Human Resources/Succession Planning </a:t>
            </a:r>
          </a:p>
        </p:txBody>
      </p:sp>
      <p:sp>
        <p:nvSpPr>
          <p:cNvPr id="18438" name="Rectangle 6"/>
          <p:cNvSpPr>
            <a:spLocks noGrp="1" noChangeArrowheads="1"/>
          </p:cNvSpPr>
          <p:nvPr>
            <p:ph type="body" idx="1"/>
          </p:nvPr>
        </p:nvSpPr>
        <p:spPr/>
        <p:txBody>
          <a:bodyPr/>
          <a:lstStyle/>
          <a:p>
            <a:pPr marL="0" indent="0" algn="just">
              <a:buFont typeface="Monotype Sorts" pitchFamily="2" charset="2"/>
              <a:buNone/>
            </a:pPr>
            <a:r>
              <a:rPr lang="en-GB" sz="2400" dirty="0"/>
              <a:t>Significant parts of the  data required for human resources planning (e.g., performance appraisal results, academic qualifications, skills inventories, applicant data, turnover data, job description and job requirements data) should be resident in the HRMS,  as should an analysis capability so that relationships may be drawn in the data, and the results of these analysis reported in clear, "user-friendly" form.</a:t>
            </a:r>
            <a:r>
              <a:rPr lang="en-GB" dirty="0"/>
              <a: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sz="3600" b="1"/>
              <a:t>Human Resources/Succession Planning (Cont’d)</a:t>
            </a:r>
          </a:p>
        </p:txBody>
      </p:sp>
      <p:sp>
        <p:nvSpPr>
          <p:cNvPr id="19460" name="Rectangle 4"/>
          <p:cNvSpPr>
            <a:spLocks noGrp="1" noChangeArrowheads="1"/>
          </p:cNvSpPr>
          <p:nvPr>
            <p:ph type="body" idx="1"/>
          </p:nvPr>
        </p:nvSpPr>
        <p:spPr/>
        <p:txBody>
          <a:bodyPr/>
          <a:lstStyle/>
          <a:p>
            <a:pPr marL="0" indent="0" algn="just">
              <a:buFont typeface="Monotype Sorts" pitchFamily="2" charset="2"/>
              <a:buNone/>
            </a:pPr>
            <a:r>
              <a:rPr lang="en-GB" sz="2800" dirty="0"/>
              <a:t>Knowing what is on the system, as well as how to conduct the requisite analyses, and report the results provides human resources personnel with a golden opportunity for gaining credibility with line management in an area that is becoming increasingly important to the long-term health of an organization</a:t>
            </a:r>
            <a:r>
              <a:rPr lang="en-GB" dirty="0"/>
              <a:t>.</a:t>
            </a:r>
          </a:p>
          <a:p>
            <a:pPr marL="0" indent="0" algn="just"/>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228600"/>
            <a:ext cx="7772400" cy="838200"/>
          </a:xfrm>
        </p:spPr>
        <p:txBody>
          <a:bodyPr>
            <a:normAutofit fontScale="90000"/>
          </a:bodyPr>
          <a:lstStyle/>
          <a:p>
            <a:r>
              <a:rPr lang="en-US" sz="3200" b="1"/>
              <a:t>Human Resources/Succession Planning (Cont’d)</a:t>
            </a:r>
          </a:p>
        </p:txBody>
      </p:sp>
      <p:sp>
        <p:nvSpPr>
          <p:cNvPr id="20483" name="Rectangle 3"/>
          <p:cNvSpPr>
            <a:spLocks noGrp="1" noChangeArrowheads="1"/>
          </p:cNvSpPr>
          <p:nvPr>
            <p:ph type="body" idx="1"/>
          </p:nvPr>
        </p:nvSpPr>
        <p:spPr>
          <a:xfrm>
            <a:off x="304800" y="1219200"/>
            <a:ext cx="8534400" cy="4724400"/>
          </a:xfrm>
        </p:spPr>
        <p:txBody>
          <a:bodyPr/>
          <a:lstStyle/>
          <a:p>
            <a:pPr marL="0" indent="0" algn="just">
              <a:buFont typeface="Monotype Sorts" pitchFamily="2" charset="2"/>
              <a:buNone/>
            </a:pPr>
            <a:r>
              <a:rPr lang="en-GB" sz="2000" b="1" dirty="0"/>
              <a:t>The human resources practitioner should be able to use the HRMS to provide statistical overviews for the whole organization, as well as each unit involved in human resources/succession planning. The overview should summarize flow data, such as recruitment, separations, promotions, transfers and turnover, and personal data such as sex,  designated group for employment equity purposes, language(s),  group and level, age, and years of service. A preliminary estimate of potential vacancies based on retirement projections should also be provided. More detailed assessments of these data  may be conducted with line management wherein information can be added that is not formally contained on the HRMS, but may be known in the work environment, such as possible transfers, promotions, resignations, retirements, and so on</a:t>
            </a:r>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228600"/>
            <a:ext cx="7772400" cy="1143000"/>
          </a:xfrm>
        </p:spPr>
        <p:txBody>
          <a:bodyPr>
            <a:normAutofit fontScale="90000"/>
          </a:bodyPr>
          <a:lstStyle/>
          <a:p>
            <a:r>
              <a:rPr lang="en-US" sz="3600" b="1"/>
              <a:t>Human Resources/Succession Planning (Cont’d)</a:t>
            </a:r>
          </a:p>
        </p:txBody>
      </p:sp>
      <p:sp>
        <p:nvSpPr>
          <p:cNvPr id="21507" name="Rectangle 3"/>
          <p:cNvSpPr>
            <a:spLocks noGrp="1" noChangeArrowheads="1"/>
          </p:cNvSpPr>
          <p:nvPr>
            <p:ph type="body" idx="1"/>
          </p:nvPr>
        </p:nvSpPr>
        <p:spPr>
          <a:xfrm>
            <a:off x="228600" y="1981200"/>
            <a:ext cx="8610600" cy="4419600"/>
          </a:xfrm>
        </p:spPr>
        <p:txBody>
          <a:bodyPr/>
          <a:lstStyle/>
          <a:p>
            <a:pPr marL="0" indent="0" algn="just">
              <a:buFont typeface="Monotype Sorts" pitchFamily="2" charset="2"/>
              <a:buNone/>
            </a:pPr>
            <a:r>
              <a:rPr lang="en-GB" dirty="0"/>
              <a:t>The HRMS should contain, or at least have access to job description information that can be related to its module(s) containing detailed information on the positions and organizational structure. It should have the capability of presenting this information quickly and flexibly, in "user-friendly" form.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0"/>
            <a:ext cx="7772400" cy="914400"/>
          </a:xfrm>
        </p:spPr>
        <p:txBody>
          <a:bodyPr>
            <a:normAutofit fontScale="90000"/>
          </a:bodyPr>
          <a:lstStyle/>
          <a:p>
            <a:r>
              <a:rPr lang="en-US" sz="3200" b="1"/>
              <a:t>Human Resources/Succession Planning (Cont’d)</a:t>
            </a:r>
          </a:p>
        </p:txBody>
      </p:sp>
      <p:sp>
        <p:nvSpPr>
          <p:cNvPr id="22531" name="Rectangle 3"/>
          <p:cNvSpPr>
            <a:spLocks noGrp="1" noChangeArrowheads="1"/>
          </p:cNvSpPr>
          <p:nvPr>
            <p:ph type="body" idx="1"/>
          </p:nvPr>
        </p:nvSpPr>
        <p:spPr>
          <a:xfrm>
            <a:off x="228600" y="838200"/>
            <a:ext cx="8534400" cy="4953000"/>
          </a:xfrm>
        </p:spPr>
        <p:txBody>
          <a:bodyPr/>
          <a:lstStyle/>
          <a:p>
            <a:pPr marL="0" indent="0" algn="just">
              <a:buFont typeface="Monotype Sorts" pitchFamily="2" charset="2"/>
              <a:buNone/>
            </a:pPr>
            <a:r>
              <a:rPr lang="en-GB" sz="2400" dirty="0"/>
              <a:t>The human resources practitioner should then do  summary analyses which can be provided to line management in advance of any HRP meetings, and should be prepared to do further "what if" modelling as part of the planning process. Line management should use this information to  review job descriptions/positions that will probably become vacant in the next few years, and or/those that have significant operational impact. The job description information should be examined to help identify the major qualities of experience, knowledge and ability that will be required in successors to the present incumbent</a:t>
            </a:r>
            <a:r>
              <a:rPr lang="en-GB" dirty="0"/>
              <a:t>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sz="3600" b="1"/>
              <a:t>Human Resources/Succession Planning (Cont’d)</a:t>
            </a:r>
          </a:p>
        </p:txBody>
      </p:sp>
      <p:sp>
        <p:nvSpPr>
          <p:cNvPr id="23555" name="Rectangle 3"/>
          <p:cNvSpPr>
            <a:spLocks noGrp="1" noChangeArrowheads="1"/>
          </p:cNvSpPr>
          <p:nvPr>
            <p:ph type="body" idx="1"/>
          </p:nvPr>
        </p:nvSpPr>
        <p:spPr>
          <a:xfrm>
            <a:off x="381000" y="1981200"/>
            <a:ext cx="8382000" cy="3733800"/>
          </a:xfrm>
        </p:spPr>
        <p:txBody>
          <a:bodyPr/>
          <a:lstStyle/>
          <a:p>
            <a:pPr marL="0" indent="0" algn="just">
              <a:buFont typeface="Monotype Sorts" pitchFamily="2" charset="2"/>
              <a:buNone/>
            </a:pPr>
            <a:r>
              <a:rPr lang="en-GB" sz="2400" dirty="0"/>
              <a:t>The HRMS can then be used to provide information on current employees, including latest performance review and career development reports that have been completed and entered on the system. Summary reports of this information prepared by human resources practitioners and supplied to line management beforehand can be used to refresh memories regarding individual strengths, areas that need improvement, career interests, and development plans.</a:t>
            </a:r>
          </a:p>
          <a:p>
            <a:pPr marL="0" indent="0" algn="just">
              <a:buFont typeface="Monotype Sorts" pitchFamily="2" charset="2"/>
              <a:buNone/>
            </a:pPr>
            <a:endParaRPr lang="en-US" sz="2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r>
              <a:rPr lang="en-US" sz="3600" b="1"/>
              <a:t>Human Resources/Succession Planning (Cont’d)</a:t>
            </a:r>
          </a:p>
        </p:txBody>
      </p:sp>
      <p:sp>
        <p:nvSpPr>
          <p:cNvPr id="25603" name="Rectangle 3"/>
          <p:cNvSpPr>
            <a:spLocks noGrp="1" noChangeArrowheads="1"/>
          </p:cNvSpPr>
          <p:nvPr>
            <p:ph type="body" idx="1"/>
          </p:nvPr>
        </p:nvSpPr>
        <p:spPr>
          <a:xfrm>
            <a:off x="304800" y="1600200"/>
            <a:ext cx="8153400" cy="4572000"/>
          </a:xfrm>
        </p:spPr>
        <p:txBody>
          <a:bodyPr/>
          <a:lstStyle/>
          <a:p>
            <a:pPr marL="0" indent="0" algn="just">
              <a:buFont typeface="Monotype Sorts" pitchFamily="2" charset="2"/>
              <a:buNone/>
            </a:pPr>
            <a:r>
              <a:rPr lang="en-GB" dirty="0"/>
              <a:t>A human resources practitioner can help line management identify potential successors for all positions that have been identified as "key and or vulnerable”. (S)he can also play a special role in using the HRMS  in identifying appropriate individuals in organizational units other than the one in question. The human resources/succession planning module of the HRMS should have </a:t>
            </a:r>
            <a:r>
              <a:rPr lang="en-GB" dirty="0" err="1"/>
              <a:t>preestablished</a:t>
            </a:r>
            <a:r>
              <a:rPr lang="en-GB" dirty="0"/>
              <a:t> screens that allow those responsible for human resources/succession planning to document the additional knowledge experience, or formal training that is determined to be necessary for the identified individuals to qualify as a candidates when each position becomes vacant</a:t>
            </a:r>
            <a:r>
              <a:rPr lang="en-GB" dirty="0" smtClean="0"/>
              <a:t>.</a:t>
            </a:r>
            <a:endParaRPr lang="en-GB" dirty="0"/>
          </a:p>
          <a:p>
            <a:pPr marL="0" indent="0" algn="just">
              <a:buFont typeface="Monotype Sorts" pitchFamily="2" charset="2"/>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228600"/>
            <a:ext cx="7772400" cy="838200"/>
          </a:xfrm>
        </p:spPr>
        <p:txBody>
          <a:bodyPr>
            <a:normAutofit fontScale="90000"/>
          </a:bodyPr>
          <a:lstStyle/>
          <a:p>
            <a:r>
              <a:rPr lang="en-US" sz="3600" b="1"/>
              <a:t>Human Resources/Succession Planning (Cont’d)</a:t>
            </a:r>
          </a:p>
        </p:txBody>
      </p:sp>
      <p:sp>
        <p:nvSpPr>
          <p:cNvPr id="26627" name="Rectangle 3"/>
          <p:cNvSpPr>
            <a:spLocks noGrp="1" noChangeArrowheads="1"/>
          </p:cNvSpPr>
          <p:nvPr>
            <p:ph type="body" idx="1"/>
          </p:nvPr>
        </p:nvSpPr>
        <p:spPr>
          <a:xfrm>
            <a:off x="381000" y="1447800"/>
            <a:ext cx="8458200" cy="5029200"/>
          </a:xfrm>
        </p:spPr>
        <p:txBody>
          <a:bodyPr/>
          <a:lstStyle/>
          <a:p>
            <a:pPr marL="0" indent="0" algn="just">
              <a:buFont typeface="Monotype Sorts" pitchFamily="2" charset="2"/>
              <a:buNone/>
            </a:pPr>
            <a:r>
              <a:rPr lang="en-GB" dirty="0"/>
              <a:t>The organizational charting function of an HRMS should be able  to show the relation of such "key or vulnerable" positions to each other, and to other positions in the organizational, thus providing a graphic overview of the health of management "depth" of the organization, as well as where there might be weaknesses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304800"/>
            <a:ext cx="7772400" cy="990600"/>
          </a:xfrm>
        </p:spPr>
        <p:txBody>
          <a:bodyPr>
            <a:normAutofit fontScale="90000"/>
          </a:bodyPr>
          <a:lstStyle/>
          <a:p>
            <a:r>
              <a:rPr lang="en-US" sz="3600" b="1"/>
              <a:t>Human Resources/Succession Planning (Cont’d)</a:t>
            </a:r>
          </a:p>
        </p:txBody>
      </p:sp>
      <p:sp>
        <p:nvSpPr>
          <p:cNvPr id="27652" name="Rectangle 4"/>
          <p:cNvSpPr>
            <a:spLocks noGrp="1" noChangeArrowheads="1"/>
          </p:cNvSpPr>
          <p:nvPr>
            <p:ph type="body" idx="1"/>
          </p:nvPr>
        </p:nvSpPr>
        <p:spPr>
          <a:xfrm>
            <a:off x="685800" y="1676400"/>
            <a:ext cx="7772400" cy="4572000"/>
          </a:xfrm>
        </p:spPr>
        <p:txBody>
          <a:bodyPr/>
          <a:lstStyle/>
          <a:p>
            <a:pPr marL="0" indent="0" algn="just">
              <a:buFont typeface="Monotype Sorts" pitchFamily="2" charset="2"/>
              <a:buNone/>
            </a:pPr>
            <a:r>
              <a:rPr lang="en-GB"/>
              <a:t>Human resources/succession  planning is often done by committees formed from the senior management team of the organizational unit concerned, with  the head of the unit as chair, and a human resources practitioner as a resource person. Such a committee attempts to reconcile the demand of personnel with the required skill mix and the available supply reflected in the career planning and development information, and summary reports available through the HRMS. The committee examines this information in the context of what the unit requires now and for the future, both generally and for specific positions (including employment equity considerations).</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sz="3600" b="1"/>
              <a:t>Human Resources/Succession Planning (Cont’d)</a:t>
            </a:r>
          </a:p>
        </p:txBody>
      </p:sp>
      <p:sp>
        <p:nvSpPr>
          <p:cNvPr id="28675" name="Rectangle 3"/>
          <p:cNvSpPr>
            <a:spLocks noGrp="1" noChangeArrowheads="1"/>
          </p:cNvSpPr>
          <p:nvPr>
            <p:ph type="body" idx="1"/>
          </p:nvPr>
        </p:nvSpPr>
        <p:spPr/>
        <p:txBody>
          <a:bodyPr/>
          <a:lstStyle/>
          <a:p>
            <a:pPr marL="0" indent="0" algn="just">
              <a:buFont typeface="Monotype Sorts" pitchFamily="2" charset="2"/>
              <a:buNone/>
            </a:pPr>
            <a:r>
              <a:rPr lang="en-GB"/>
              <a:t>The main basis for human resources/succession plans are organizational requirements (as determined by the demand/supply forecasts as outlined earlier), along with the resources to make them happen. It is generally more effective and economical to develop human resources internally. When, however, it is evident that certain requirements will not, or may not be met through such efforts, then the human resources plan will have contingencies to ensure that appropriate individuals are recruited externally. </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rcRect/>
          <a:stretch>
            <a:fillRect/>
          </a:stretch>
        </p:blipFill>
        <p:spPr bwMode="auto">
          <a:xfrm>
            <a:off x="2555875" y="1709738"/>
            <a:ext cx="2249488" cy="3460750"/>
          </a:xfrm>
          <a:prstGeom prst="rect">
            <a:avLst/>
          </a:prstGeom>
          <a:noFill/>
          <a:ln w="9525">
            <a:noFill/>
            <a:miter lim="800000"/>
            <a:headEnd/>
            <a:tailEnd/>
          </a:ln>
        </p:spPr>
      </p:pic>
      <p:sp>
        <p:nvSpPr>
          <p:cNvPr id="5" name="TextBox 4"/>
          <p:cNvSpPr txBox="1"/>
          <p:nvPr/>
        </p:nvSpPr>
        <p:spPr>
          <a:xfrm>
            <a:off x="3563938" y="549275"/>
            <a:ext cx="4824412" cy="954088"/>
          </a:xfrm>
          <a:prstGeom prst="rect">
            <a:avLst/>
          </a:prstGeom>
          <a:noFill/>
        </p:spPr>
        <p:txBody>
          <a:bodyPr>
            <a:spAutoFit/>
          </a:bodyPr>
          <a:lstStyle/>
          <a:p>
            <a:pPr algn="ctr" fontAlgn="auto">
              <a:spcBef>
                <a:spcPts val="0"/>
              </a:spcBef>
              <a:spcAft>
                <a:spcPts val="0"/>
              </a:spcAft>
              <a:defRPr/>
            </a:pPr>
            <a:r>
              <a:rPr lang="en-GB" sz="2800" b="1" dirty="0">
                <a:latin typeface="Arial" pitchFamily="34" charset="0"/>
                <a:cs typeface="Arial" pitchFamily="34" charset="0"/>
              </a:rPr>
              <a:t>What is a Personal Development Plan?</a:t>
            </a:r>
          </a:p>
        </p:txBody>
      </p:sp>
      <p:sp>
        <p:nvSpPr>
          <p:cNvPr id="12" name="TextBox 11"/>
          <p:cNvSpPr txBox="1">
            <a:spLocks noChangeArrowheads="1"/>
          </p:cNvSpPr>
          <p:nvPr/>
        </p:nvSpPr>
        <p:spPr bwMode="auto">
          <a:xfrm>
            <a:off x="4284663" y="1519238"/>
            <a:ext cx="4248150" cy="1631950"/>
          </a:xfrm>
          <a:prstGeom prst="rect">
            <a:avLst/>
          </a:prstGeom>
          <a:noFill/>
          <a:ln w="9525">
            <a:noFill/>
            <a:miter lim="800000"/>
            <a:headEnd/>
            <a:tailEnd/>
          </a:ln>
        </p:spPr>
        <p:txBody>
          <a:bodyPr>
            <a:spAutoFit/>
          </a:bodyPr>
          <a:lstStyle/>
          <a:p>
            <a:pPr algn="just"/>
            <a:r>
              <a:rPr lang="en-GB" sz="2000" dirty="0">
                <a:latin typeface="Arial" pitchFamily="34" charset="0"/>
                <a:cs typeface="Arial" pitchFamily="34" charset="0"/>
              </a:rPr>
              <a:t>Organisations are increasingly using </a:t>
            </a:r>
            <a:r>
              <a:rPr lang="en-GB" sz="2000" b="1" dirty="0">
                <a:latin typeface="Arial" pitchFamily="34" charset="0"/>
                <a:cs typeface="Arial" pitchFamily="34" charset="0"/>
              </a:rPr>
              <a:t>Personal Development Plans </a:t>
            </a:r>
            <a:r>
              <a:rPr lang="en-GB" sz="2000" dirty="0">
                <a:latin typeface="Arial" pitchFamily="34" charset="0"/>
                <a:cs typeface="Arial" pitchFamily="34" charset="0"/>
              </a:rPr>
              <a:t>as a way to form the basis of training and career development of individuals. </a:t>
            </a:r>
          </a:p>
        </p:txBody>
      </p:sp>
      <p:sp>
        <p:nvSpPr>
          <p:cNvPr id="13" name="TextBox 12"/>
          <p:cNvSpPr txBox="1">
            <a:spLocks noChangeArrowheads="1"/>
          </p:cNvSpPr>
          <p:nvPr/>
        </p:nvSpPr>
        <p:spPr bwMode="auto">
          <a:xfrm>
            <a:off x="4284663" y="3238500"/>
            <a:ext cx="4248150" cy="1322388"/>
          </a:xfrm>
          <a:prstGeom prst="rect">
            <a:avLst/>
          </a:prstGeom>
          <a:noFill/>
          <a:ln w="9525">
            <a:noFill/>
            <a:miter lim="800000"/>
            <a:headEnd/>
            <a:tailEnd/>
          </a:ln>
        </p:spPr>
        <p:txBody>
          <a:bodyPr>
            <a:spAutoFit/>
          </a:bodyPr>
          <a:lstStyle/>
          <a:p>
            <a:pPr algn="just"/>
            <a:r>
              <a:rPr lang="en-GB" sz="2000" dirty="0">
                <a:latin typeface="Arial" pitchFamily="34" charset="0"/>
                <a:cs typeface="Arial" pitchFamily="34" charset="0"/>
              </a:rPr>
              <a:t>Learners hoping to continue studies into higher education are likely to be expected to complete a Personal Development Plan. </a:t>
            </a:r>
          </a:p>
        </p:txBody>
      </p:sp>
    </p:spTree>
  </p:cSld>
  <p:clrMapOvr>
    <a:masterClrMapping/>
  </p:clrMapOvr>
  <p:transition spd="slow" advClick="0" advTm="1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100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childTnLst>
                                </p:cTn>
                              </p:par>
                            </p:childTnLst>
                          </p:cTn>
                        </p:par>
                        <p:par>
                          <p:cTn id="15" fill="hold">
                            <p:stCondLst>
                              <p:cond delay="3000"/>
                            </p:stCondLst>
                            <p:childTnLst>
                              <p:par>
                                <p:cTn id="16" presetID="10" presetClass="entr" presetSubtype="0" fill="hold" grpId="0" nodeType="afterEffect">
                                  <p:stCondLst>
                                    <p:cond delay="50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rcRect/>
          <a:stretch>
            <a:fillRect/>
          </a:stretch>
        </p:blipFill>
        <p:spPr bwMode="auto">
          <a:xfrm>
            <a:off x="3059113" y="1916113"/>
            <a:ext cx="4762500" cy="3638550"/>
          </a:xfrm>
          <a:prstGeom prst="rect">
            <a:avLst/>
          </a:prstGeom>
          <a:noFill/>
          <a:ln w="9525">
            <a:noFill/>
            <a:miter lim="800000"/>
            <a:headEnd/>
            <a:tailEnd/>
          </a:ln>
        </p:spPr>
      </p:pic>
      <p:sp>
        <p:nvSpPr>
          <p:cNvPr id="16" name="TextBox 15"/>
          <p:cNvSpPr txBox="1"/>
          <p:nvPr/>
        </p:nvSpPr>
        <p:spPr>
          <a:xfrm>
            <a:off x="3563938" y="549275"/>
            <a:ext cx="4824412" cy="954088"/>
          </a:xfrm>
          <a:prstGeom prst="rect">
            <a:avLst/>
          </a:prstGeom>
          <a:noFill/>
        </p:spPr>
        <p:txBody>
          <a:bodyPr>
            <a:spAutoFit/>
          </a:bodyPr>
          <a:lstStyle/>
          <a:p>
            <a:pPr algn="ctr" fontAlgn="auto">
              <a:spcBef>
                <a:spcPts val="0"/>
              </a:spcBef>
              <a:spcAft>
                <a:spcPts val="0"/>
              </a:spcAft>
              <a:defRPr/>
            </a:pPr>
            <a:r>
              <a:rPr lang="en-GB" sz="2800" b="1" dirty="0">
                <a:latin typeface="Arial" pitchFamily="34" charset="0"/>
                <a:cs typeface="Arial" pitchFamily="34" charset="0"/>
              </a:rPr>
              <a:t>Personal Development Plan – Key questions</a:t>
            </a:r>
          </a:p>
        </p:txBody>
      </p:sp>
      <p:sp>
        <p:nvSpPr>
          <p:cNvPr id="17" name="TextBox 16"/>
          <p:cNvSpPr txBox="1">
            <a:spLocks noChangeArrowheads="1"/>
          </p:cNvSpPr>
          <p:nvPr/>
        </p:nvSpPr>
        <p:spPr bwMode="auto">
          <a:xfrm>
            <a:off x="4932363" y="2708275"/>
            <a:ext cx="2952750" cy="461963"/>
          </a:xfrm>
          <a:prstGeom prst="rect">
            <a:avLst/>
          </a:prstGeom>
          <a:noFill/>
          <a:ln w="9525">
            <a:noFill/>
            <a:miter lim="800000"/>
            <a:headEnd/>
            <a:tailEnd/>
          </a:ln>
        </p:spPr>
        <p:txBody>
          <a:bodyPr>
            <a:spAutoFit/>
          </a:bodyPr>
          <a:lstStyle/>
          <a:p>
            <a:r>
              <a:rPr lang="en-GB" sz="2400" b="1">
                <a:latin typeface="Arial" pitchFamily="34" charset="0"/>
                <a:cs typeface="Arial" pitchFamily="34" charset="0"/>
              </a:rPr>
              <a:t>Where am I now?</a:t>
            </a:r>
          </a:p>
        </p:txBody>
      </p:sp>
      <p:sp>
        <p:nvSpPr>
          <p:cNvPr id="18" name="TextBox 17"/>
          <p:cNvSpPr txBox="1">
            <a:spLocks noChangeArrowheads="1"/>
          </p:cNvSpPr>
          <p:nvPr/>
        </p:nvSpPr>
        <p:spPr bwMode="auto">
          <a:xfrm>
            <a:off x="5076825" y="2573338"/>
            <a:ext cx="2352675" cy="830262"/>
          </a:xfrm>
          <a:prstGeom prst="rect">
            <a:avLst/>
          </a:prstGeom>
          <a:noFill/>
          <a:ln w="9525">
            <a:noFill/>
            <a:miter lim="800000"/>
            <a:headEnd/>
            <a:tailEnd/>
          </a:ln>
        </p:spPr>
        <p:txBody>
          <a:bodyPr>
            <a:spAutoFit/>
          </a:bodyPr>
          <a:lstStyle/>
          <a:p>
            <a:pPr algn="ctr"/>
            <a:r>
              <a:rPr lang="en-GB" sz="2400" b="1">
                <a:latin typeface="Arial" pitchFamily="34" charset="0"/>
                <a:cs typeface="Arial" pitchFamily="34" charset="0"/>
              </a:rPr>
              <a:t>Where do I want to go?</a:t>
            </a:r>
          </a:p>
        </p:txBody>
      </p:sp>
      <p:sp>
        <p:nvSpPr>
          <p:cNvPr id="19" name="TextBox 18"/>
          <p:cNvSpPr txBox="1">
            <a:spLocks noChangeArrowheads="1"/>
          </p:cNvSpPr>
          <p:nvPr/>
        </p:nvSpPr>
        <p:spPr bwMode="auto">
          <a:xfrm>
            <a:off x="4992688" y="2547938"/>
            <a:ext cx="2520950" cy="831850"/>
          </a:xfrm>
          <a:prstGeom prst="rect">
            <a:avLst/>
          </a:prstGeom>
          <a:noFill/>
          <a:ln w="9525">
            <a:noFill/>
            <a:miter lim="800000"/>
            <a:headEnd/>
            <a:tailEnd/>
          </a:ln>
        </p:spPr>
        <p:txBody>
          <a:bodyPr>
            <a:spAutoFit/>
          </a:bodyPr>
          <a:lstStyle/>
          <a:p>
            <a:pPr algn="ctr"/>
            <a:r>
              <a:rPr lang="en-GB" sz="2400" b="1" dirty="0">
                <a:latin typeface="Arial" pitchFamily="34" charset="0"/>
                <a:cs typeface="Arial" pitchFamily="34" charset="0"/>
              </a:rPr>
              <a:t>How am I going to get there?</a:t>
            </a:r>
          </a:p>
        </p:txBody>
      </p:sp>
    </p:spTree>
  </p:cSld>
  <p:clrMapOvr>
    <a:masterClrMapping/>
  </p:clrMapOvr>
  <p:transition spd="slow" advClick="0" advTm="2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10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par>
                          <p:cTn id="16" fill="hold">
                            <p:stCondLst>
                              <p:cond delay="4000"/>
                            </p:stCondLst>
                            <p:childTnLst>
                              <p:par>
                                <p:cTn id="17" presetID="10" presetClass="entr" presetSubtype="0" fill="hold" grpId="0" nodeType="afterEffect">
                                  <p:stCondLst>
                                    <p:cond delay="40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par>
                                <p:cTn id="20" presetID="10" presetClass="exit" presetSubtype="0" fill="hold" grpId="1" nodeType="withEffect">
                                  <p:stCondLst>
                                    <p:cond delay="4000"/>
                                  </p:stCondLst>
                                  <p:childTnLst>
                                    <p:animEffect transition="out" filter="fade">
                                      <p:cBhvr>
                                        <p:cTn id="21" dur="1000"/>
                                        <p:tgtEl>
                                          <p:spTgt spid="17"/>
                                        </p:tgtEl>
                                      </p:cBhvr>
                                    </p:animEffect>
                                    <p:set>
                                      <p:cBhvr>
                                        <p:cTn id="22" dur="1" fill="hold">
                                          <p:stCondLst>
                                            <p:cond delay="999"/>
                                          </p:stCondLst>
                                        </p:cTn>
                                        <p:tgtEl>
                                          <p:spTgt spid="17"/>
                                        </p:tgtEl>
                                        <p:attrNameLst>
                                          <p:attrName>style.visibility</p:attrName>
                                        </p:attrNameLst>
                                      </p:cBhvr>
                                      <p:to>
                                        <p:strVal val="hidden"/>
                                      </p:to>
                                    </p:set>
                                  </p:childTnLst>
                                </p:cTn>
                              </p:par>
                            </p:childTnLst>
                          </p:cTn>
                        </p:par>
                        <p:par>
                          <p:cTn id="23" fill="hold">
                            <p:stCondLst>
                              <p:cond delay="9000"/>
                            </p:stCondLst>
                            <p:childTnLst>
                              <p:par>
                                <p:cTn id="24" presetID="10" presetClass="entr" presetSubtype="0" fill="hold" grpId="0" nodeType="afterEffect">
                                  <p:stCondLst>
                                    <p:cond delay="40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childTnLst>
                                </p:cTn>
                              </p:par>
                              <p:par>
                                <p:cTn id="27" presetID="10" presetClass="exit" presetSubtype="0" fill="hold" grpId="1" nodeType="withEffect">
                                  <p:stCondLst>
                                    <p:cond delay="4000"/>
                                  </p:stCondLst>
                                  <p:childTnLst>
                                    <p:animEffect transition="out" filter="fade">
                                      <p:cBhvr>
                                        <p:cTn id="28" dur="1000"/>
                                        <p:tgtEl>
                                          <p:spTgt spid="18"/>
                                        </p:tgtEl>
                                      </p:cBhvr>
                                    </p:animEffect>
                                    <p:set>
                                      <p:cBhvr>
                                        <p:cTn id="29" dur="1" fill="hold">
                                          <p:stCondLst>
                                            <p:cond delay="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7" grpId="1"/>
      <p:bldP spid="18" grpId="0"/>
      <p:bldP spid="18" grpId="1"/>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rcRect/>
          <a:stretch>
            <a:fillRect/>
          </a:stretch>
        </p:blipFill>
        <p:spPr bwMode="auto">
          <a:xfrm>
            <a:off x="1979613" y="3343275"/>
            <a:ext cx="1544637" cy="1930400"/>
          </a:xfrm>
          <a:prstGeom prst="rect">
            <a:avLst/>
          </a:prstGeom>
          <a:noFill/>
          <a:ln w="9525">
            <a:noFill/>
            <a:miter lim="800000"/>
            <a:headEnd/>
            <a:tailEnd/>
          </a:ln>
        </p:spPr>
      </p:pic>
      <p:sp>
        <p:nvSpPr>
          <p:cNvPr id="13" name="TextBox 12"/>
          <p:cNvSpPr txBox="1"/>
          <p:nvPr/>
        </p:nvSpPr>
        <p:spPr>
          <a:xfrm>
            <a:off x="3036888" y="1716088"/>
            <a:ext cx="4248150" cy="400050"/>
          </a:xfrm>
          <a:prstGeom prst="rect">
            <a:avLst/>
          </a:prstGeom>
          <a:noFill/>
        </p:spPr>
        <p:txBody>
          <a:bodyPr>
            <a:spAutoFit/>
          </a:bodyPr>
          <a:lstStyle/>
          <a:p>
            <a:pPr fontAlgn="auto">
              <a:spcBef>
                <a:spcPts val="0"/>
              </a:spcBef>
              <a:spcAft>
                <a:spcPts val="0"/>
              </a:spcAft>
              <a:defRPr/>
            </a:pPr>
            <a:r>
              <a:rPr lang="en-GB" sz="2000" b="1" dirty="0">
                <a:solidFill>
                  <a:schemeClr val="accent1">
                    <a:lumMod val="75000"/>
                  </a:schemeClr>
                </a:solidFill>
                <a:latin typeface="Arial" pitchFamily="34" charset="0"/>
                <a:cs typeface="Arial" pitchFamily="34" charset="0"/>
              </a:rPr>
              <a:t>Where am I now?</a:t>
            </a:r>
          </a:p>
        </p:txBody>
      </p:sp>
      <p:sp>
        <p:nvSpPr>
          <p:cNvPr id="2" name="TextBox 1"/>
          <p:cNvSpPr txBox="1">
            <a:spLocks noChangeArrowheads="1"/>
          </p:cNvSpPr>
          <p:nvPr/>
        </p:nvSpPr>
        <p:spPr bwMode="auto">
          <a:xfrm>
            <a:off x="3049588" y="2513013"/>
            <a:ext cx="2663825" cy="400050"/>
          </a:xfrm>
          <a:prstGeom prst="rect">
            <a:avLst/>
          </a:prstGeom>
          <a:noFill/>
          <a:ln w="9525">
            <a:noFill/>
            <a:miter lim="800000"/>
            <a:headEnd/>
            <a:tailEnd/>
          </a:ln>
        </p:spPr>
        <p:txBody>
          <a:bodyPr>
            <a:spAutoFit/>
          </a:bodyPr>
          <a:lstStyle/>
          <a:p>
            <a:r>
              <a:rPr lang="en-GB" sz="2000" dirty="0">
                <a:latin typeface="Arial" pitchFamily="34" charset="0"/>
                <a:cs typeface="Arial" pitchFamily="34" charset="0"/>
              </a:rPr>
              <a:t>Identifying </a:t>
            </a:r>
            <a:r>
              <a:rPr lang="en-GB" sz="2000" b="1" dirty="0">
                <a:latin typeface="Arial" pitchFamily="34" charset="0"/>
                <a:cs typeface="Arial" pitchFamily="34" charset="0"/>
              </a:rPr>
              <a:t>strengths</a:t>
            </a:r>
          </a:p>
        </p:txBody>
      </p:sp>
      <p:sp>
        <p:nvSpPr>
          <p:cNvPr id="14" name="TextBox 13"/>
          <p:cNvSpPr txBox="1">
            <a:spLocks noChangeArrowheads="1"/>
          </p:cNvSpPr>
          <p:nvPr/>
        </p:nvSpPr>
        <p:spPr bwMode="auto">
          <a:xfrm>
            <a:off x="3049588" y="2943225"/>
            <a:ext cx="3263900" cy="400050"/>
          </a:xfrm>
          <a:prstGeom prst="rect">
            <a:avLst/>
          </a:prstGeom>
          <a:noFill/>
          <a:ln w="9525">
            <a:noFill/>
            <a:miter lim="800000"/>
            <a:headEnd/>
            <a:tailEnd/>
          </a:ln>
        </p:spPr>
        <p:txBody>
          <a:bodyPr>
            <a:spAutoFit/>
          </a:bodyPr>
          <a:lstStyle/>
          <a:p>
            <a:r>
              <a:rPr lang="en-GB" sz="2000">
                <a:latin typeface="Arial" pitchFamily="34" charset="0"/>
                <a:cs typeface="Arial" pitchFamily="34" charset="0"/>
              </a:rPr>
              <a:t>Identifying </a:t>
            </a:r>
            <a:r>
              <a:rPr lang="en-GB" sz="2000" b="1">
                <a:latin typeface="Arial" pitchFamily="34" charset="0"/>
                <a:cs typeface="Arial" pitchFamily="34" charset="0"/>
              </a:rPr>
              <a:t>weaknesses</a:t>
            </a:r>
          </a:p>
        </p:txBody>
      </p:sp>
      <p:sp>
        <p:nvSpPr>
          <p:cNvPr id="15" name="TextBox 14"/>
          <p:cNvSpPr txBox="1">
            <a:spLocks noChangeArrowheads="1"/>
          </p:cNvSpPr>
          <p:nvPr/>
        </p:nvSpPr>
        <p:spPr bwMode="auto">
          <a:xfrm>
            <a:off x="3036888" y="2093913"/>
            <a:ext cx="5630862" cy="400050"/>
          </a:xfrm>
          <a:prstGeom prst="rect">
            <a:avLst/>
          </a:prstGeom>
          <a:noFill/>
          <a:ln w="9525">
            <a:noFill/>
            <a:miter lim="800000"/>
            <a:headEnd/>
            <a:tailEnd/>
          </a:ln>
        </p:spPr>
        <p:txBody>
          <a:bodyPr>
            <a:spAutoFit/>
          </a:bodyPr>
          <a:lstStyle/>
          <a:p>
            <a:r>
              <a:rPr lang="en-GB" sz="2000">
                <a:latin typeface="Arial" pitchFamily="34" charset="0"/>
                <a:cs typeface="Arial" pitchFamily="34" charset="0"/>
              </a:rPr>
              <a:t>Identifying existing </a:t>
            </a:r>
            <a:r>
              <a:rPr lang="en-GB" sz="2000" b="1">
                <a:latin typeface="Arial" pitchFamily="34" charset="0"/>
                <a:cs typeface="Arial" pitchFamily="34" charset="0"/>
              </a:rPr>
              <a:t>skills/qualifications</a:t>
            </a:r>
          </a:p>
        </p:txBody>
      </p:sp>
      <p:sp>
        <p:nvSpPr>
          <p:cNvPr id="16" name="TextBox 15"/>
          <p:cNvSpPr txBox="1"/>
          <p:nvPr/>
        </p:nvSpPr>
        <p:spPr>
          <a:xfrm>
            <a:off x="3203575" y="549275"/>
            <a:ext cx="5113338" cy="954088"/>
          </a:xfrm>
          <a:prstGeom prst="rect">
            <a:avLst/>
          </a:prstGeom>
          <a:noFill/>
        </p:spPr>
        <p:txBody>
          <a:bodyPr>
            <a:spAutoFit/>
          </a:bodyPr>
          <a:lstStyle/>
          <a:p>
            <a:pPr algn="ctr" fontAlgn="auto">
              <a:spcBef>
                <a:spcPts val="0"/>
              </a:spcBef>
              <a:spcAft>
                <a:spcPts val="0"/>
              </a:spcAft>
              <a:defRPr/>
            </a:pPr>
            <a:r>
              <a:rPr lang="en-GB" sz="2800" b="1" dirty="0">
                <a:latin typeface="Arial" pitchFamily="34" charset="0"/>
                <a:cs typeface="Arial" pitchFamily="34" charset="0"/>
              </a:rPr>
              <a:t>What are the features of a  Personal Development Plan</a:t>
            </a:r>
          </a:p>
        </p:txBody>
      </p:sp>
    </p:spTree>
  </p:cSld>
  <p:clrMapOvr>
    <a:masterClrMapping/>
  </p:clrMapOvr>
  <p:transition spd="slow" advClick="0" advTm="2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10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childTnLst>
                                </p:cTn>
                              </p:par>
                              <p:par>
                                <p:cTn id="15" presetID="42" presetClass="path" presetSubtype="0" accel="50000" decel="50000" fill="hold" nodeType="withEffect">
                                  <p:stCondLst>
                                    <p:cond delay="0"/>
                                  </p:stCondLst>
                                  <p:childTnLst>
                                    <p:animMotion origin="layout" path="M 1.94444E-6 -4.76521E-6 L 0.54566 -0.06523 " pathEditMode="relative" rAng="0" ptsTypes="AA">
                                      <p:cBhvr>
                                        <p:cTn id="16" dur="7000" fill="hold"/>
                                        <p:tgtEl>
                                          <p:spTgt spid="3"/>
                                        </p:tgtEl>
                                        <p:attrNameLst>
                                          <p:attrName>ppt_x</p:attrName>
                                          <p:attrName>ppt_y</p:attrName>
                                        </p:attrNameLst>
                                      </p:cBhvr>
                                      <p:rCtr x="273" y="-33"/>
                                    </p:animMotion>
                                  </p:childTnLst>
                                </p:cTn>
                              </p:par>
                              <p:par>
                                <p:cTn id="17" presetID="6" presetClass="emph" presetSubtype="0" fill="hold" nodeType="withEffect">
                                  <p:stCondLst>
                                    <p:cond delay="0"/>
                                  </p:stCondLst>
                                  <p:childTnLst>
                                    <p:animScale>
                                      <p:cBhvr>
                                        <p:cTn id="18" dur="7000" fill="hold"/>
                                        <p:tgtEl>
                                          <p:spTgt spid="3"/>
                                        </p:tgtEl>
                                      </p:cBhvr>
                                      <p:by x="150000" y="150000"/>
                                    </p:animScale>
                                  </p:childTnLst>
                                </p:cTn>
                              </p:par>
                            </p:childTnLst>
                          </p:cTn>
                        </p:par>
                        <p:par>
                          <p:cTn id="19" fill="hold">
                            <p:stCondLst>
                              <p:cond delay="8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childTnLst>
                                </p:cTn>
                              </p:par>
                            </p:childTnLst>
                          </p:cTn>
                        </p:par>
                        <p:par>
                          <p:cTn id="23" fill="hold">
                            <p:stCondLst>
                              <p:cond delay="9000"/>
                            </p:stCondLst>
                            <p:childTnLst>
                              <p:par>
                                <p:cTn id="24" presetID="10" presetClass="entr" presetSubtype="0" fill="hold" grpId="0" nodeType="afterEffect">
                                  <p:stCondLst>
                                    <p:cond delay="200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childTnLst>
                                </p:cTn>
                              </p:par>
                            </p:childTnLst>
                          </p:cTn>
                        </p:par>
                        <p:par>
                          <p:cTn id="27" fill="hold">
                            <p:stCondLst>
                              <p:cond delay="12000"/>
                            </p:stCondLst>
                            <p:childTnLst>
                              <p:par>
                                <p:cTn id="28" presetID="10" presetClass="entr" presetSubtype="0" fill="hold" grpId="0" nodeType="afterEffect">
                                  <p:stCondLst>
                                    <p:cond delay="20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4"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rcRect/>
          <a:stretch>
            <a:fillRect/>
          </a:stretch>
        </p:blipFill>
        <p:spPr bwMode="auto">
          <a:xfrm flipH="1">
            <a:off x="6443663" y="1716088"/>
            <a:ext cx="2051050" cy="3943350"/>
          </a:xfrm>
          <a:prstGeom prst="rect">
            <a:avLst/>
          </a:prstGeom>
          <a:noFill/>
          <a:ln w="9525">
            <a:noFill/>
            <a:miter lim="800000"/>
            <a:headEnd/>
            <a:tailEnd/>
          </a:ln>
        </p:spPr>
      </p:pic>
      <p:sp>
        <p:nvSpPr>
          <p:cNvPr id="14" name="TextBox 13"/>
          <p:cNvSpPr txBox="1"/>
          <p:nvPr/>
        </p:nvSpPr>
        <p:spPr>
          <a:xfrm>
            <a:off x="3203575" y="549275"/>
            <a:ext cx="5113338" cy="954088"/>
          </a:xfrm>
          <a:prstGeom prst="rect">
            <a:avLst/>
          </a:prstGeom>
          <a:noFill/>
        </p:spPr>
        <p:txBody>
          <a:bodyPr>
            <a:spAutoFit/>
          </a:bodyPr>
          <a:lstStyle/>
          <a:p>
            <a:pPr algn="ctr" fontAlgn="auto">
              <a:spcBef>
                <a:spcPts val="0"/>
              </a:spcBef>
              <a:spcAft>
                <a:spcPts val="0"/>
              </a:spcAft>
              <a:defRPr/>
            </a:pPr>
            <a:r>
              <a:rPr lang="en-GB" sz="2800" b="1" dirty="0">
                <a:latin typeface="Arial" pitchFamily="34" charset="0"/>
                <a:cs typeface="Arial" pitchFamily="34" charset="0"/>
              </a:rPr>
              <a:t>What are the features of a  Personal Development Plan</a:t>
            </a:r>
          </a:p>
        </p:txBody>
      </p:sp>
      <p:sp>
        <p:nvSpPr>
          <p:cNvPr id="15" name="TextBox 14"/>
          <p:cNvSpPr txBox="1"/>
          <p:nvPr/>
        </p:nvSpPr>
        <p:spPr>
          <a:xfrm>
            <a:off x="3036888" y="2312988"/>
            <a:ext cx="4248150" cy="400050"/>
          </a:xfrm>
          <a:prstGeom prst="rect">
            <a:avLst/>
          </a:prstGeom>
          <a:noFill/>
        </p:spPr>
        <p:txBody>
          <a:bodyPr>
            <a:spAutoFit/>
          </a:bodyPr>
          <a:lstStyle/>
          <a:p>
            <a:pPr fontAlgn="auto">
              <a:spcBef>
                <a:spcPts val="0"/>
              </a:spcBef>
              <a:spcAft>
                <a:spcPts val="0"/>
              </a:spcAft>
              <a:defRPr/>
            </a:pPr>
            <a:r>
              <a:rPr lang="en-GB" sz="2000" b="1" dirty="0">
                <a:solidFill>
                  <a:schemeClr val="accent1">
                    <a:lumMod val="75000"/>
                  </a:schemeClr>
                </a:solidFill>
                <a:latin typeface="Arial" pitchFamily="34" charset="0"/>
                <a:cs typeface="Arial" pitchFamily="34" charset="0"/>
              </a:rPr>
              <a:t>Where do I want to go?</a:t>
            </a:r>
          </a:p>
        </p:txBody>
      </p:sp>
      <p:sp>
        <p:nvSpPr>
          <p:cNvPr id="16" name="TextBox 15"/>
          <p:cNvSpPr txBox="1">
            <a:spLocks noChangeArrowheads="1"/>
          </p:cNvSpPr>
          <p:nvPr/>
        </p:nvSpPr>
        <p:spPr bwMode="auto">
          <a:xfrm>
            <a:off x="3049588" y="3108325"/>
            <a:ext cx="4762500" cy="708025"/>
          </a:xfrm>
          <a:prstGeom prst="rect">
            <a:avLst/>
          </a:prstGeom>
          <a:noFill/>
          <a:ln w="9525">
            <a:noFill/>
            <a:miter lim="800000"/>
            <a:headEnd/>
            <a:tailEnd/>
          </a:ln>
        </p:spPr>
        <p:txBody>
          <a:bodyPr>
            <a:spAutoFit/>
          </a:bodyPr>
          <a:lstStyle/>
          <a:p>
            <a:r>
              <a:rPr lang="en-GB" sz="2000">
                <a:latin typeface="Arial" pitchFamily="34" charset="0"/>
                <a:cs typeface="Arial" pitchFamily="34" charset="0"/>
              </a:rPr>
              <a:t>Identifying </a:t>
            </a:r>
            <a:r>
              <a:rPr lang="en-GB" sz="2000" b="1">
                <a:latin typeface="Arial" pitchFamily="34" charset="0"/>
                <a:cs typeface="Arial" pitchFamily="34" charset="0"/>
              </a:rPr>
              <a:t>future required skills/qualifications</a:t>
            </a:r>
          </a:p>
        </p:txBody>
      </p:sp>
      <p:sp>
        <p:nvSpPr>
          <p:cNvPr id="18" name="TextBox 17"/>
          <p:cNvSpPr txBox="1">
            <a:spLocks noChangeArrowheads="1"/>
          </p:cNvSpPr>
          <p:nvPr/>
        </p:nvSpPr>
        <p:spPr bwMode="auto">
          <a:xfrm>
            <a:off x="3036888" y="2689225"/>
            <a:ext cx="5630862" cy="400050"/>
          </a:xfrm>
          <a:prstGeom prst="rect">
            <a:avLst/>
          </a:prstGeom>
          <a:noFill/>
          <a:ln w="9525">
            <a:noFill/>
            <a:miter lim="800000"/>
            <a:headEnd/>
            <a:tailEnd/>
          </a:ln>
        </p:spPr>
        <p:txBody>
          <a:bodyPr>
            <a:spAutoFit/>
          </a:bodyPr>
          <a:lstStyle/>
          <a:p>
            <a:r>
              <a:rPr lang="en-GB" sz="2000" dirty="0">
                <a:latin typeface="Arial" pitchFamily="34" charset="0"/>
                <a:cs typeface="Arial" pitchFamily="34" charset="0"/>
              </a:rPr>
              <a:t>Identifying </a:t>
            </a:r>
            <a:r>
              <a:rPr lang="en-GB" sz="2000" b="1" dirty="0">
                <a:latin typeface="Arial" pitchFamily="34" charset="0"/>
                <a:cs typeface="Arial" pitchFamily="34" charset="0"/>
              </a:rPr>
              <a:t>long term aims</a:t>
            </a:r>
          </a:p>
        </p:txBody>
      </p:sp>
    </p:spTree>
  </p:cSld>
  <p:clrMapOvr>
    <a:masterClrMapping/>
  </p:clrMapOvr>
  <p:transition spd="slow" advClick="0" advTm="1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100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childTnLst>
                                </p:cTn>
                              </p:par>
                            </p:childTnLst>
                          </p:cTn>
                        </p:par>
                        <p:par>
                          <p:cTn id="19" fill="hold">
                            <p:stCondLst>
                              <p:cond delay="4000"/>
                            </p:stCondLst>
                            <p:childTnLst>
                              <p:par>
                                <p:cTn id="20" presetID="10" presetClass="entr" presetSubtype="0" fill="hold" grpId="0" nodeType="afterEffect">
                                  <p:stCondLst>
                                    <p:cond delay="2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p:cNvPicPr>
            <a:picLocks noChangeAspect="1"/>
          </p:cNvPicPr>
          <p:nvPr/>
        </p:nvPicPr>
        <p:blipFill>
          <a:blip r:embed="rId2" cstate="print"/>
          <a:srcRect/>
          <a:stretch>
            <a:fillRect/>
          </a:stretch>
        </p:blipFill>
        <p:spPr bwMode="auto">
          <a:xfrm>
            <a:off x="5651500" y="1503363"/>
            <a:ext cx="3575050" cy="3813175"/>
          </a:xfrm>
          <a:prstGeom prst="rect">
            <a:avLst/>
          </a:prstGeom>
          <a:noFill/>
          <a:ln w="9525">
            <a:noFill/>
            <a:miter lim="800000"/>
            <a:headEnd/>
            <a:tailEnd/>
          </a:ln>
        </p:spPr>
      </p:pic>
      <p:sp>
        <p:nvSpPr>
          <p:cNvPr id="12" name="TextBox 11"/>
          <p:cNvSpPr txBox="1"/>
          <p:nvPr/>
        </p:nvSpPr>
        <p:spPr>
          <a:xfrm>
            <a:off x="3203575" y="549275"/>
            <a:ext cx="5113338" cy="954107"/>
          </a:xfrm>
          <a:prstGeom prst="rect">
            <a:avLst/>
          </a:prstGeom>
          <a:noFill/>
        </p:spPr>
        <p:txBody>
          <a:bodyPr>
            <a:spAutoFit/>
          </a:bodyPr>
          <a:lstStyle/>
          <a:p>
            <a:pPr algn="ctr" fontAlgn="auto">
              <a:spcBef>
                <a:spcPts val="0"/>
              </a:spcBef>
              <a:spcAft>
                <a:spcPts val="0"/>
              </a:spcAft>
              <a:defRPr/>
            </a:pPr>
            <a:r>
              <a:rPr lang="en-GB" sz="2800" b="1" dirty="0">
                <a:latin typeface="Arial" pitchFamily="34" charset="0"/>
                <a:cs typeface="Arial" pitchFamily="34" charset="0"/>
              </a:rPr>
              <a:t>What are the features of a  Personal Development Plan</a:t>
            </a:r>
          </a:p>
        </p:txBody>
      </p:sp>
      <p:sp>
        <p:nvSpPr>
          <p:cNvPr id="17" name="TextBox 16"/>
          <p:cNvSpPr txBox="1"/>
          <p:nvPr/>
        </p:nvSpPr>
        <p:spPr>
          <a:xfrm>
            <a:off x="2700338" y="1700213"/>
            <a:ext cx="4248150" cy="400050"/>
          </a:xfrm>
          <a:prstGeom prst="rect">
            <a:avLst/>
          </a:prstGeom>
          <a:noFill/>
        </p:spPr>
        <p:txBody>
          <a:bodyPr>
            <a:spAutoFit/>
          </a:bodyPr>
          <a:lstStyle/>
          <a:p>
            <a:pPr fontAlgn="auto">
              <a:spcBef>
                <a:spcPts val="0"/>
              </a:spcBef>
              <a:spcAft>
                <a:spcPts val="0"/>
              </a:spcAft>
              <a:defRPr/>
            </a:pPr>
            <a:r>
              <a:rPr lang="en-GB" sz="2000" b="1" dirty="0">
                <a:solidFill>
                  <a:schemeClr val="accent1">
                    <a:lumMod val="75000"/>
                  </a:schemeClr>
                </a:solidFill>
                <a:latin typeface="Arial" pitchFamily="34" charset="0"/>
                <a:cs typeface="Arial" pitchFamily="34" charset="0"/>
              </a:rPr>
              <a:t>How am I going to get there?</a:t>
            </a:r>
          </a:p>
        </p:txBody>
      </p:sp>
      <p:sp>
        <p:nvSpPr>
          <p:cNvPr id="18" name="TextBox 17"/>
          <p:cNvSpPr txBox="1">
            <a:spLocks noChangeArrowheads="1"/>
          </p:cNvSpPr>
          <p:nvPr/>
        </p:nvSpPr>
        <p:spPr bwMode="auto">
          <a:xfrm>
            <a:off x="2678113" y="2741613"/>
            <a:ext cx="3187700" cy="400050"/>
          </a:xfrm>
          <a:prstGeom prst="rect">
            <a:avLst/>
          </a:prstGeom>
          <a:noFill/>
          <a:ln w="9525">
            <a:noFill/>
            <a:miter lim="800000"/>
            <a:headEnd/>
            <a:tailEnd/>
          </a:ln>
        </p:spPr>
        <p:txBody>
          <a:bodyPr>
            <a:spAutoFit/>
          </a:bodyPr>
          <a:lstStyle/>
          <a:p>
            <a:r>
              <a:rPr lang="en-GB" sz="2000" dirty="0">
                <a:latin typeface="Arial" pitchFamily="34" charset="0"/>
                <a:cs typeface="Arial" pitchFamily="34" charset="0"/>
              </a:rPr>
              <a:t>Setting </a:t>
            </a:r>
            <a:r>
              <a:rPr lang="en-GB" sz="2000" b="1" dirty="0">
                <a:latin typeface="Arial" pitchFamily="34" charset="0"/>
                <a:cs typeface="Arial" pitchFamily="34" charset="0"/>
              </a:rPr>
              <a:t>short-term goals</a:t>
            </a:r>
          </a:p>
        </p:txBody>
      </p:sp>
      <p:sp>
        <p:nvSpPr>
          <p:cNvPr id="19" name="TextBox 18"/>
          <p:cNvSpPr txBox="1">
            <a:spLocks noChangeArrowheads="1"/>
          </p:cNvSpPr>
          <p:nvPr/>
        </p:nvSpPr>
        <p:spPr bwMode="auto">
          <a:xfrm>
            <a:off x="2682875" y="2246313"/>
            <a:ext cx="2247900" cy="400050"/>
          </a:xfrm>
          <a:prstGeom prst="rect">
            <a:avLst/>
          </a:prstGeom>
          <a:noFill/>
          <a:ln w="9525">
            <a:noFill/>
            <a:miter lim="800000"/>
            <a:headEnd/>
            <a:tailEnd/>
          </a:ln>
        </p:spPr>
        <p:txBody>
          <a:bodyPr>
            <a:spAutoFit/>
          </a:bodyPr>
          <a:lstStyle/>
          <a:p>
            <a:r>
              <a:rPr lang="en-GB" sz="2000">
                <a:latin typeface="Arial" pitchFamily="34" charset="0"/>
                <a:cs typeface="Arial" pitchFamily="34" charset="0"/>
              </a:rPr>
              <a:t>Setting </a:t>
            </a:r>
            <a:r>
              <a:rPr lang="en-GB" sz="2000" b="1">
                <a:latin typeface="Arial" pitchFamily="34" charset="0"/>
                <a:cs typeface="Arial" pitchFamily="34" charset="0"/>
              </a:rPr>
              <a:t>timeline</a:t>
            </a:r>
          </a:p>
        </p:txBody>
      </p:sp>
      <p:sp>
        <p:nvSpPr>
          <p:cNvPr id="3" name="TextBox 2"/>
          <p:cNvSpPr txBox="1"/>
          <p:nvPr/>
        </p:nvSpPr>
        <p:spPr>
          <a:xfrm rot="21180937">
            <a:off x="6384925" y="2211388"/>
            <a:ext cx="1516063" cy="307975"/>
          </a:xfrm>
          <a:prstGeom prst="rect">
            <a:avLst/>
          </a:prstGeom>
          <a:noFill/>
        </p:spPr>
        <p:txBody>
          <a:bodyPr>
            <a:spAutoFit/>
          </a:bodyPr>
          <a:lstStyle/>
          <a:p>
            <a:pPr fontAlgn="auto">
              <a:spcBef>
                <a:spcPts val="0"/>
              </a:spcBef>
              <a:spcAft>
                <a:spcPts val="0"/>
              </a:spcAft>
              <a:defRPr/>
            </a:pPr>
            <a:r>
              <a:rPr lang="en-GB" sz="1400" dirty="0">
                <a:solidFill>
                  <a:schemeClr val="accent1">
                    <a:lumMod val="50000"/>
                  </a:schemeClr>
                </a:solidFill>
                <a:latin typeface="Lucida Handwriting" pitchFamily="66" charset="0"/>
              </a:rPr>
              <a:t>Start/now</a:t>
            </a:r>
          </a:p>
        </p:txBody>
      </p:sp>
      <p:sp>
        <p:nvSpPr>
          <p:cNvPr id="21" name="TextBox 20"/>
          <p:cNvSpPr txBox="1"/>
          <p:nvPr/>
        </p:nvSpPr>
        <p:spPr>
          <a:xfrm rot="21180937">
            <a:off x="6408738" y="2665413"/>
            <a:ext cx="2143125" cy="307975"/>
          </a:xfrm>
          <a:prstGeom prst="rect">
            <a:avLst/>
          </a:prstGeom>
          <a:noFill/>
        </p:spPr>
        <p:txBody>
          <a:bodyPr>
            <a:spAutoFit/>
          </a:bodyPr>
          <a:lstStyle/>
          <a:p>
            <a:pPr fontAlgn="auto">
              <a:spcBef>
                <a:spcPts val="0"/>
              </a:spcBef>
              <a:spcAft>
                <a:spcPts val="0"/>
              </a:spcAft>
              <a:defRPr/>
            </a:pPr>
            <a:r>
              <a:rPr lang="en-GB" sz="1400" dirty="0">
                <a:solidFill>
                  <a:schemeClr val="accent1">
                    <a:lumMod val="50000"/>
                  </a:schemeClr>
                </a:solidFill>
                <a:latin typeface="Lucida Handwriting" pitchFamily="66" charset="0"/>
              </a:rPr>
              <a:t>Attend all lessons</a:t>
            </a:r>
          </a:p>
        </p:txBody>
      </p:sp>
      <p:sp>
        <p:nvSpPr>
          <p:cNvPr id="22" name="TextBox 21"/>
          <p:cNvSpPr txBox="1"/>
          <p:nvPr/>
        </p:nvSpPr>
        <p:spPr>
          <a:xfrm rot="21180937">
            <a:off x="6454775" y="3119438"/>
            <a:ext cx="2143125" cy="307975"/>
          </a:xfrm>
          <a:prstGeom prst="rect">
            <a:avLst/>
          </a:prstGeom>
          <a:noFill/>
        </p:spPr>
        <p:txBody>
          <a:bodyPr>
            <a:spAutoFit/>
          </a:bodyPr>
          <a:lstStyle/>
          <a:p>
            <a:pPr fontAlgn="auto">
              <a:spcBef>
                <a:spcPts val="0"/>
              </a:spcBef>
              <a:spcAft>
                <a:spcPts val="0"/>
              </a:spcAft>
              <a:defRPr/>
            </a:pPr>
            <a:r>
              <a:rPr lang="en-GB" sz="1400" dirty="0">
                <a:solidFill>
                  <a:schemeClr val="accent1">
                    <a:lumMod val="50000"/>
                  </a:schemeClr>
                </a:solidFill>
                <a:latin typeface="Lucida Handwriting" pitchFamily="66" charset="0"/>
              </a:rPr>
              <a:t>Work hard</a:t>
            </a:r>
          </a:p>
        </p:txBody>
      </p:sp>
      <p:sp>
        <p:nvSpPr>
          <p:cNvPr id="23" name="TextBox 22"/>
          <p:cNvSpPr txBox="1"/>
          <p:nvPr/>
        </p:nvSpPr>
        <p:spPr>
          <a:xfrm rot="21180937">
            <a:off x="6540500" y="3541713"/>
            <a:ext cx="2141538" cy="523875"/>
          </a:xfrm>
          <a:prstGeom prst="rect">
            <a:avLst/>
          </a:prstGeom>
          <a:noFill/>
        </p:spPr>
        <p:txBody>
          <a:bodyPr>
            <a:spAutoFit/>
          </a:bodyPr>
          <a:lstStyle/>
          <a:p>
            <a:pPr fontAlgn="auto">
              <a:spcBef>
                <a:spcPts val="0"/>
              </a:spcBef>
              <a:spcAft>
                <a:spcPts val="0"/>
              </a:spcAft>
              <a:defRPr/>
            </a:pPr>
            <a:r>
              <a:rPr lang="en-GB" sz="1400" dirty="0">
                <a:solidFill>
                  <a:schemeClr val="accent1">
                    <a:lumMod val="50000"/>
                  </a:schemeClr>
                </a:solidFill>
                <a:latin typeface="Lucida Handwriting" pitchFamily="66" charset="0"/>
              </a:rPr>
              <a:t>Pass exams /</a:t>
            </a:r>
            <a:br>
              <a:rPr lang="en-GB" sz="1400" dirty="0">
                <a:solidFill>
                  <a:schemeClr val="accent1">
                    <a:lumMod val="50000"/>
                  </a:schemeClr>
                </a:solidFill>
                <a:latin typeface="Lucida Handwriting" pitchFamily="66" charset="0"/>
              </a:rPr>
            </a:br>
            <a:r>
              <a:rPr lang="en-GB" sz="1400" dirty="0">
                <a:solidFill>
                  <a:schemeClr val="accent1">
                    <a:lumMod val="50000"/>
                  </a:schemeClr>
                </a:solidFill>
                <a:latin typeface="Lucida Handwriting" pitchFamily="66" charset="0"/>
              </a:rPr>
              <a:t>coursework</a:t>
            </a:r>
          </a:p>
        </p:txBody>
      </p:sp>
      <p:sp>
        <p:nvSpPr>
          <p:cNvPr id="24" name="TextBox 23"/>
          <p:cNvSpPr txBox="1"/>
          <p:nvPr/>
        </p:nvSpPr>
        <p:spPr>
          <a:xfrm rot="21180937">
            <a:off x="6611938" y="4178300"/>
            <a:ext cx="2143125" cy="523875"/>
          </a:xfrm>
          <a:prstGeom prst="rect">
            <a:avLst/>
          </a:prstGeom>
          <a:noFill/>
        </p:spPr>
        <p:txBody>
          <a:bodyPr>
            <a:spAutoFit/>
          </a:bodyPr>
          <a:lstStyle/>
          <a:p>
            <a:pPr fontAlgn="auto">
              <a:spcBef>
                <a:spcPts val="0"/>
              </a:spcBef>
              <a:spcAft>
                <a:spcPts val="0"/>
              </a:spcAft>
              <a:defRPr/>
            </a:pPr>
            <a:r>
              <a:rPr lang="en-GB" sz="1400" dirty="0">
                <a:solidFill>
                  <a:schemeClr val="accent1">
                    <a:lumMod val="50000"/>
                  </a:schemeClr>
                </a:solidFill>
                <a:latin typeface="Lucida Handwriting" pitchFamily="66" charset="0"/>
              </a:rPr>
              <a:t>Start University / Work</a:t>
            </a:r>
          </a:p>
        </p:txBody>
      </p:sp>
      <p:sp>
        <p:nvSpPr>
          <p:cNvPr id="25" name="Oval 24"/>
          <p:cNvSpPr/>
          <p:nvPr/>
        </p:nvSpPr>
        <p:spPr>
          <a:xfrm rot="21270353">
            <a:off x="6357938" y="2554288"/>
            <a:ext cx="2093912" cy="5461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 name="Oval 25"/>
          <p:cNvSpPr/>
          <p:nvPr/>
        </p:nvSpPr>
        <p:spPr>
          <a:xfrm rot="21270353">
            <a:off x="6376988" y="3117850"/>
            <a:ext cx="1520825" cy="4159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7" name="Oval 26"/>
          <p:cNvSpPr/>
          <p:nvPr/>
        </p:nvSpPr>
        <p:spPr>
          <a:xfrm rot="21270353">
            <a:off x="6454775" y="3552825"/>
            <a:ext cx="1789113" cy="584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transition spd="slow" advClick="0" advTm="2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10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childTnLst>
                          </p:cTn>
                        </p:par>
                        <p:par>
                          <p:cTn id="12" fill="hold">
                            <p:stCondLst>
                              <p:cond delay="3000"/>
                            </p:stCondLst>
                            <p:childTnLst>
                              <p:par>
                                <p:cTn id="13" presetID="10" presetClass="entr" presetSubtype="0" fill="hold" grpId="0" nodeType="afterEffect">
                                  <p:stCondLst>
                                    <p:cond delay="10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p:stCondLst>
                              <p:cond delay="5000"/>
                            </p:stCondLst>
                            <p:childTnLst>
                              <p:par>
                                <p:cTn id="17" presetID="10" presetClass="entr" presetSubtype="0" fill="hold" grpId="0" nodeType="afterEffect">
                                  <p:stCondLst>
                                    <p:cond delay="20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childTnLst>
                          </p:cTn>
                        </p:par>
                        <p:par>
                          <p:cTn id="20" fill="hold">
                            <p:stCondLst>
                              <p:cond delay="8000"/>
                            </p:stCondLst>
                            <p:childTnLst>
                              <p:par>
                                <p:cTn id="21" presetID="21" presetClass="entr" presetSubtype="1" fill="hold" grpId="0" nodeType="afterEffect">
                                  <p:stCondLst>
                                    <p:cond delay="1500"/>
                                  </p:stCondLst>
                                  <p:childTnLst>
                                    <p:set>
                                      <p:cBhvr>
                                        <p:cTn id="22" dur="1" fill="hold">
                                          <p:stCondLst>
                                            <p:cond delay="0"/>
                                          </p:stCondLst>
                                        </p:cTn>
                                        <p:tgtEl>
                                          <p:spTgt spid="25"/>
                                        </p:tgtEl>
                                        <p:attrNameLst>
                                          <p:attrName>style.visibility</p:attrName>
                                        </p:attrNameLst>
                                      </p:cBhvr>
                                      <p:to>
                                        <p:strVal val="visible"/>
                                      </p:to>
                                    </p:set>
                                    <p:animEffect transition="in" filter="wheel(1)">
                                      <p:cBhvr>
                                        <p:cTn id="23" dur="1000"/>
                                        <p:tgtEl>
                                          <p:spTgt spid="25"/>
                                        </p:tgtEl>
                                      </p:cBhvr>
                                    </p:animEffect>
                                  </p:childTnLst>
                                </p:cTn>
                              </p:par>
                            </p:childTnLst>
                          </p:cTn>
                        </p:par>
                        <p:par>
                          <p:cTn id="24" fill="hold">
                            <p:stCondLst>
                              <p:cond delay="10500"/>
                            </p:stCondLst>
                            <p:childTnLst>
                              <p:par>
                                <p:cTn id="25" presetID="21" presetClass="entr" presetSubtype="1" fill="hold" grpId="0" nodeType="afterEffect">
                                  <p:stCondLst>
                                    <p:cond delay="3000"/>
                                  </p:stCondLst>
                                  <p:childTnLst>
                                    <p:set>
                                      <p:cBhvr>
                                        <p:cTn id="26" dur="1" fill="hold">
                                          <p:stCondLst>
                                            <p:cond delay="0"/>
                                          </p:stCondLst>
                                        </p:cTn>
                                        <p:tgtEl>
                                          <p:spTgt spid="26"/>
                                        </p:tgtEl>
                                        <p:attrNameLst>
                                          <p:attrName>style.visibility</p:attrName>
                                        </p:attrNameLst>
                                      </p:cBhvr>
                                      <p:to>
                                        <p:strVal val="visible"/>
                                      </p:to>
                                    </p:set>
                                    <p:animEffect transition="in" filter="wheel(1)">
                                      <p:cBhvr>
                                        <p:cTn id="27" dur="1000"/>
                                        <p:tgtEl>
                                          <p:spTgt spid="26"/>
                                        </p:tgtEl>
                                      </p:cBhvr>
                                    </p:animEffect>
                                  </p:childTnLst>
                                </p:cTn>
                              </p:par>
                            </p:childTnLst>
                          </p:cTn>
                        </p:par>
                        <p:par>
                          <p:cTn id="28" fill="hold">
                            <p:stCondLst>
                              <p:cond delay="14500"/>
                            </p:stCondLst>
                            <p:childTnLst>
                              <p:par>
                                <p:cTn id="29" presetID="21" presetClass="entr" presetSubtype="1" fill="hold" grpId="0" nodeType="afterEffect">
                                  <p:stCondLst>
                                    <p:cond delay="300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P spid="19" grpId="0"/>
      <p:bldP spid="25" grpId="0" animBg="1"/>
      <p:bldP spid="26" grpId="0" animBg="1"/>
      <p:bldP spid="2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rcRect/>
          <a:stretch>
            <a:fillRect/>
          </a:stretch>
        </p:blipFill>
        <p:spPr bwMode="auto">
          <a:xfrm>
            <a:off x="5867400" y="2620963"/>
            <a:ext cx="3040063" cy="3040062"/>
          </a:xfrm>
          <a:prstGeom prst="rect">
            <a:avLst/>
          </a:prstGeom>
          <a:noFill/>
          <a:ln w="9525">
            <a:noFill/>
            <a:miter lim="800000"/>
            <a:headEnd/>
            <a:tailEnd/>
          </a:ln>
        </p:spPr>
      </p:pic>
      <p:sp>
        <p:nvSpPr>
          <p:cNvPr id="15" name="TextBox 14"/>
          <p:cNvSpPr txBox="1"/>
          <p:nvPr/>
        </p:nvSpPr>
        <p:spPr>
          <a:xfrm>
            <a:off x="3203575" y="549275"/>
            <a:ext cx="5113338" cy="522288"/>
          </a:xfrm>
          <a:prstGeom prst="rect">
            <a:avLst/>
          </a:prstGeom>
          <a:noFill/>
        </p:spPr>
        <p:txBody>
          <a:bodyPr>
            <a:spAutoFit/>
          </a:bodyPr>
          <a:lstStyle/>
          <a:p>
            <a:pPr algn="ctr" fontAlgn="auto">
              <a:spcBef>
                <a:spcPts val="0"/>
              </a:spcBef>
              <a:spcAft>
                <a:spcPts val="0"/>
              </a:spcAft>
              <a:defRPr/>
            </a:pPr>
            <a:r>
              <a:rPr lang="en-GB" sz="2800" b="1" dirty="0">
                <a:latin typeface="Arial" pitchFamily="34" charset="0"/>
                <a:cs typeface="Arial" pitchFamily="34" charset="0"/>
              </a:rPr>
              <a:t>Benefits and risks</a:t>
            </a:r>
          </a:p>
        </p:txBody>
      </p:sp>
      <p:sp>
        <p:nvSpPr>
          <p:cNvPr id="17" name="TextBox 16"/>
          <p:cNvSpPr txBox="1"/>
          <p:nvPr/>
        </p:nvSpPr>
        <p:spPr>
          <a:xfrm>
            <a:off x="2843213" y="1844675"/>
            <a:ext cx="5632450" cy="708025"/>
          </a:xfrm>
          <a:prstGeom prst="rect">
            <a:avLst/>
          </a:prstGeom>
          <a:noFill/>
        </p:spPr>
        <p:txBody>
          <a:bodyPr>
            <a:spAutoFit/>
          </a:bodyPr>
          <a:lstStyle/>
          <a:p>
            <a:pPr fontAlgn="auto">
              <a:spcBef>
                <a:spcPts val="0"/>
              </a:spcBef>
              <a:spcAft>
                <a:spcPts val="0"/>
              </a:spcAft>
              <a:defRPr/>
            </a:pPr>
            <a:r>
              <a:rPr lang="en-GB" sz="2000" dirty="0">
                <a:latin typeface="Arial" pitchFamily="34" charset="0"/>
                <a:cs typeface="Arial" pitchFamily="34" charset="0"/>
              </a:rPr>
              <a:t>What are the </a:t>
            </a:r>
            <a:r>
              <a:rPr lang="en-GB" sz="2000" b="1" dirty="0">
                <a:solidFill>
                  <a:schemeClr val="tx2">
                    <a:lumMod val="75000"/>
                  </a:schemeClr>
                </a:solidFill>
                <a:latin typeface="Arial" pitchFamily="34" charset="0"/>
                <a:cs typeface="Arial" pitchFamily="34" charset="0"/>
              </a:rPr>
              <a:t>benefits</a:t>
            </a:r>
            <a:r>
              <a:rPr lang="en-GB" sz="2000" dirty="0">
                <a:latin typeface="Arial" pitchFamily="34" charset="0"/>
                <a:cs typeface="Arial" pitchFamily="34" charset="0"/>
              </a:rPr>
              <a:t> of completing a Personal Development Plan?</a:t>
            </a:r>
          </a:p>
        </p:txBody>
      </p:sp>
      <p:sp>
        <p:nvSpPr>
          <p:cNvPr id="18" name="TextBox 17"/>
          <p:cNvSpPr txBox="1">
            <a:spLocks noChangeArrowheads="1"/>
          </p:cNvSpPr>
          <p:nvPr/>
        </p:nvSpPr>
        <p:spPr bwMode="auto">
          <a:xfrm>
            <a:off x="2871788" y="2703513"/>
            <a:ext cx="5630862" cy="1016000"/>
          </a:xfrm>
          <a:prstGeom prst="rect">
            <a:avLst/>
          </a:prstGeom>
          <a:noFill/>
          <a:ln w="9525">
            <a:noFill/>
            <a:miter lim="800000"/>
            <a:headEnd/>
            <a:tailEnd/>
          </a:ln>
        </p:spPr>
        <p:txBody>
          <a:bodyPr>
            <a:spAutoFit/>
          </a:bodyPr>
          <a:lstStyle/>
          <a:p>
            <a:r>
              <a:rPr lang="en-GB" sz="2000" dirty="0">
                <a:latin typeface="Arial" pitchFamily="34" charset="0"/>
                <a:cs typeface="Arial" pitchFamily="34" charset="0"/>
              </a:rPr>
              <a:t>What are the </a:t>
            </a:r>
            <a:r>
              <a:rPr lang="en-GB" sz="2000" b="1" dirty="0">
                <a:solidFill>
                  <a:srgbClr val="FF0000"/>
                </a:solidFill>
                <a:latin typeface="Arial" pitchFamily="34" charset="0"/>
                <a:cs typeface="Arial" pitchFamily="34" charset="0"/>
              </a:rPr>
              <a:t>risks</a:t>
            </a:r>
            <a:r>
              <a:rPr lang="en-GB" sz="2000" dirty="0">
                <a:latin typeface="Arial" pitchFamily="34" charset="0"/>
                <a:cs typeface="Arial" pitchFamily="34" charset="0"/>
              </a:rPr>
              <a:t> of </a:t>
            </a:r>
          </a:p>
          <a:p>
            <a:r>
              <a:rPr lang="en-GB" sz="2000" dirty="0">
                <a:latin typeface="Arial" pitchFamily="34" charset="0"/>
                <a:cs typeface="Arial" pitchFamily="34" charset="0"/>
              </a:rPr>
              <a:t>completing a Personal </a:t>
            </a:r>
          </a:p>
          <a:p>
            <a:r>
              <a:rPr lang="en-GB" sz="2000" dirty="0">
                <a:latin typeface="Arial" pitchFamily="34" charset="0"/>
                <a:cs typeface="Arial" pitchFamily="34" charset="0"/>
              </a:rPr>
              <a:t>Development Plan?</a:t>
            </a:r>
          </a:p>
        </p:txBody>
      </p:sp>
    </p:spTree>
  </p:cSld>
  <p:clrMapOvr>
    <a:masterClrMapping/>
  </p:clrMapOvr>
  <p:transition spd="slow" advClick="0" advTm="1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10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par>
                          <p:cTn id="16" fill="hold">
                            <p:stCondLst>
                              <p:cond delay="4000"/>
                            </p:stCondLst>
                            <p:childTnLst>
                              <p:par>
                                <p:cTn id="17" presetID="10" presetClass="entr" presetSubtype="0" fill="hold" grpId="0" nodeType="afterEffect">
                                  <p:stCondLst>
                                    <p:cond delay="40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srcRect/>
          <a:stretch>
            <a:fillRect/>
          </a:stretch>
        </p:blipFill>
        <p:spPr bwMode="auto">
          <a:xfrm>
            <a:off x="2484438" y="1268413"/>
            <a:ext cx="2195512" cy="4392612"/>
          </a:xfrm>
          <a:prstGeom prst="rect">
            <a:avLst/>
          </a:prstGeom>
          <a:noFill/>
          <a:ln w="9525">
            <a:noFill/>
            <a:miter lim="800000"/>
            <a:headEnd/>
            <a:tailEnd/>
          </a:ln>
        </p:spPr>
      </p:pic>
      <p:sp>
        <p:nvSpPr>
          <p:cNvPr id="5" name="TextBox 4"/>
          <p:cNvSpPr txBox="1"/>
          <p:nvPr/>
        </p:nvSpPr>
        <p:spPr>
          <a:xfrm>
            <a:off x="3203575" y="533400"/>
            <a:ext cx="5113338" cy="522288"/>
          </a:xfrm>
          <a:prstGeom prst="rect">
            <a:avLst/>
          </a:prstGeom>
          <a:noFill/>
        </p:spPr>
        <p:txBody>
          <a:bodyPr>
            <a:spAutoFit/>
          </a:bodyPr>
          <a:lstStyle/>
          <a:p>
            <a:pPr algn="ctr" fontAlgn="auto">
              <a:spcBef>
                <a:spcPts val="0"/>
              </a:spcBef>
              <a:spcAft>
                <a:spcPts val="0"/>
              </a:spcAft>
              <a:defRPr/>
            </a:pPr>
            <a:r>
              <a:rPr lang="en-GB" sz="2800" b="1" dirty="0">
                <a:latin typeface="Arial" pitchFamily="34" charset="0"/>
                <a:cs typeface="Arial" pitchFamily="34" charset="0"/>
              </a:rPr>
              <a:t>The benefits</a:t>
            </a:r>
          </a:p>
        </p:txBody>
      </p:sp>
      <p:sp>
        <p:nvSpPr>
          <p:cNvPr id="7" name="TextBox 6"/>
          <p:cNvSpPr txBox="1">
            <a:spLocks noChangeArrowheads="1"/>
          </p:cNvSpPr>
          <p:nvPr/>
        </p:nvSpPr>
        <p:spPr bwMode="auto">
          <a:xfrm>
            <a:off x="4532313" y="1268413"/>
            <a:ext cx="3744912" cy="646112"/>
          </a:xfrm>
          <a:prstGeom prst="rect">
            <a:avLst/>
          </a:prstGeom>
          <a:noFill/>
          <a:ln w="9525">
            <a:noFill/>
            <a:miter lim="800000"/>
            <a:headEnd/>
            <a:tailEnd/>
          </a:ln>
        </p:spPr>
        <p:txBody>
          <a:bodyPr>
            <a:spAutoFit/>
          </a:bodyPr>
          <a:lstStyle/>
          <a:p>
            <a:pPr>
              <a:lnSpc>
                <a:spcPct val="90000"/>
              </a:lnSpc>
              <a:buFont typeface="Wingdings" pitchFamily="2" charset="2"/>
              <a:buNone/>
            </a:pPr>
            <a:r>
              <a:rPr lang="en-GB" sz="2000" dirty="0">
                <a:latin typeface="Arial" pitchFamily="34" charset="0"/>
                <a:cs typeface="Arial" pitchFamily="34" charset="0"/>
              </a:rPr>
              <a:t>There are both benefits for the </a:t>
            </a:r>
            <a:r>
              <a:rPr lang="en-GB" sz="2000" b="1" dirty="0">
                <a:latin typeface="Arial" pitchFamily="34" charset="0"/>
                <a:cs typeface="Arial" pitchFamily="34" charset="0"/>
              </a:rPr>
              <a:t>individual</a:t>
            </a:r>
            <a:r>
              <a:rPr lang="en-GB" sz="2000" dirty="0">
                <a:latin typeface="Arial" pitchFamily="34" charset="0"/>
                <a:cs typeface="Arial" pitchFamily="34" charset="0"/>
              </a:rPr>
              <a:t> and </a:t>
            </a:r>
            <a:r>
              <a:rPr lang="en-GB" sz="2000" b="1" dirty="0">
                <a:latin typeface="Arial" pitchFamily="34" charset="0"/>
                <a:cs typeface="Arial" pitchFamily="34" charset="0"/>
              </a:rPr>
              <a:t>employer:</a:t>
            </a:r>
          </a:p>
        </p:txBody>
      </p:sp>
      <p:sp>
        <p:nvSpPr>
          <p:cNvPr id="8" name="TextBox 7"/>
          <p:cNvSpPr txBox="1">
            <a:spLocks noChangeArrowheads="1"/>
          </p:cNvSpPr>
          <p:nvPr/>
        </p:nvSpPr>
        <p:spPr bwMode="auto">
          <a:xfrm>
            <a:off x="4532313" y="2006600"/>
            <a:ext cx="3744912" cy="646113"/>
          </a:xfrm>
          <a:prstGeom prst="rect">
            <a:avLst/>
          </a:prstGeom>
          <a:noFill/>
          <a:ln w="9525">
            <a:noFill/>
            <a:miter lim="800000"/>
            <a:headEnd/>
            <a:tailEnd/>
          </a:ln>
        </p:spPr>
        <p:txBody>
          <a:bodyPr>
            <a:spAutoFit/>
          </a:bodyPr>
          <a:lstStyle/>
          <a:p>
            <a:pPr marL="342900" indent="-342900">
              <a:lnSpc>
                <a:spcPct val="90000"/>
              </a:lnSpc>
              <a:buFont typeface="Arial" pitchFamily="34" charset="0"/>
              <a:buChar char="•"/>
            </a:pPr>
            <a:r>
              <a:rPr lang="en-GB" sz="2000" b="1" dirty="0">
                <a:latin typeface="Arial" pitchFamily="34" charset="0"/>
                <a:cs typeface="Arial" pitchFamily="34" charset="0"/>
              </a:rPr>
              <a:t>Individual: </a:t>
            </a:r>
            <a:r>
              <a:rPr lang="en-GB" sz="2000" dirty="0">
                <a:latin typeface="Arial" pitchFamily="34" charset="0"/>
                <a:cs typeface="Arial" pitchFamily="34" charset="0"/>
              </a:rPr>
              <a:t>The plan can be a motivating factor</a:t>
            </a:r>
          </a:p>
        </p:txBody>
      </p:sp>
      <p:sp>
        <p:nvSpPr>
          <p:cNvPr id="9" name="TextBox 8"/>
          <p:cNvSpPr txBox="1">
            <a:spLocks noChangeArrowheads="1"/>
          </p:cNvSpPr>
          <p:nvPr/>
        </p:nvSpPr>
        <p:spPr bwMode="auto">
          <a:xfrm>
            <a:off x="4532313" y="2744788"/>
            <a:ext cx="4503737" cy="923925"/>
          </a:xfrm>
          <a:prstGeom prst="rect">
            <a:avLst/>
          </a:prstGeom>
          <a:noFill/>
          <a:ln w="9525">
            <a:noFill/>
            <a:miter lim="800000"/>
            <a:headEnd/>
            <a:tailEnd/>
          </a:ln>
        </p:spPr>
        <p:txBody>
          <a:bodyPr>
            <a:spAutoFit/>
          </a:bodyPr>
          <a:lstStyle/>
          <a:p>
            <a:pPr marL="342900" indent="-342900">
              <a:lnSpc>
                <a:spcPct val="90000"/>
              </a:lnSpc>
              <a:buFont typeface="Arial" pitchFamily="34" charset="0"/>
              <a:buChar char="•"/>
            </a:pPr>
            <a:r>
              <a:rPr lang="en-GB" sz="2000">
                <a:latin typeface="Arial" pitchFamily="34" charset="0"/>
                <a:cs typeface="Arial" pitchFamily="34" charset="0"/>
              </a:rPr>
              <a:t>Become focused on </a:t>
            </a:r>
            <a:r>
              <a:rPr lang="en-GB" sz="2000" b="1">
                <a:latin typeface="Arial" pitchFamily="34" charset="0"/>
                <a:cs typeface="Arial" pitchFamily="34" charset="0"/>
              </a:rPr>
              <a:t>self-improvement</a:t>
            </a:r>
            <a:r>
              <a:rPr lang="en-GB" sz="2000">
                <a:latin typeface="Arial" pitchFamily="34" charset="0"/>
                <a:cs typeface="Arial" pitchFamily="34" charset="0"/>
              </a:rPr>
              <a:t> and understand the long-term implications of efforts</a:t>
            </a:r>
          </a:p>
        </p:txBody>
      </p:sp>
      <p:sp>
        <p:nvSpPr>
          <p:cNvPr id="10" name="TextBox 9"/>
          <p:cNvSpPr txBox="1">
            <a:spLocks noChangeArrowheads="1"/>
          </p:cNvSpPr>
          <p:nvPr/>
        </p:nvSpPr>
        <p:spPr bwMode="auto">
          <a:xfrm>
            <a:off x="4532313" y="3760788"/>
            <a:ext cx="3744912" cy="1200150"/>
          </a:xfrm>
          <a:prstGeom prst="rect">
            <a:avLst/>
          </a:prstGeom>
          <a:noFill/>
          <a:ln w="9525">
            <a:noFill/>
            <a:miter lim="800000"/>
            <a:headEnd/>
            <a:tailEnd/>
          </a:ln>
        </p:spPr>
        <p:txBody>
          <a:bodyPr>
            <a:spAutoFit/>
          </a:bodyPr>
          <a:lstStyle/>
          <a:p>
            <a:pPr marL="342900" indent="-342900">
              <a:lnSpc>
                <a:spcPct val="90000"/>
              </a:lnSpc>
              <a:buFont typeface="Arial" pitchFamily="34" charset="0"/>
              <a:buChar char="•"/>
            </a:pPr>
            <a:r>
              <a:rPr lang="en-GB" sz="2000" b="1">
                <a:latin typeface="Arial" pitchFamily="34" charset="0"/>
                <a:cs typeface="Arial" pitchFamily="34" charset="0"/>
              </a:rPr>
              <a:t>Employer’s point of view: </a:t>
            </a:r>
            <a:r>
              <a:rPr lang="en-GB" sz="2000">
                <a:latin typeface="Arial" pitchFamily="34" charset="0"/>
                <a:cs typeface="Arial" pitchFamily="34" charset="0"/>
              </a:rPr>
              <a:t>The plans encourage employees to be proactive about their career planning</a:t>
            </a:r>
          </a:p>
        </p:txBody>
      </p:sp>
    </p:spTree>
  </p:cSld>
  <p:clrMapOvr>
    <a:masterClrMapping/>
  </p:clrMapOvr>
  <p:transition spd="slow" advClick="0" advTm="2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grpId="0" nodeType="afterEffect">
                                  <p:stCondLst>
                                    <p:cond delay="10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childTnLst>
                          </p:cTn>
                        </p:par>
                        <p:par>
                          <p:cTn id="15" fill="hold">
                            <p:stCondLst>
                              <p:cond delay="3000"/>
                            </p:stCondLst>
                            <p:childTnLst>
                              <p:par>
                                <p:cTn id="16" presetID="10" presetClass="entr" presetSubtype="0" fill="hold" grpId="0" nodeType="afterEffect">
                                  <p:stCondLst>
                                    <p:cond delay="3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par>
                          <p:cTn id="19" fill="hold">
                            <p:stCondLst>
                              <p:cond delay="7000"/>
                            </p:stCondLst>
                            <p:childTnLst>
                              <p:par>
                                <p:cTn id="20" presetID="10" presetClass="entr" presetSubtype="0" fill="hold" grpId="0" nodeType="afterEffect">
                                  <p:stCondLst>
                                    <p:cond delay="3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childTnLst>
                                </p:cTn>
                              </p:par>
                            </p:childTnLst>
                          </p:cTn>
                        </p:par>
                        <p:par>
                          <p:cTn id="23" fill="hold">
                            <p:stCondLst>
                              <p:cond delay="11500"/>
                            </p:stCondLst>
                            <p:childTnLst>
                              <p:par>
                                <p:cTn id="24" presetID="10" presetClass="entr" presetSubtype="0" fill="hold" grpId="0" nodeType="afterEffect">
                                  <p:stCondLst>
                                    <p:cond delay="375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rcRect/>
          <a:stretch>
            <a:fillRect/>
          </a:stretch>
        </p:blipFill>
        <p:spPr bwMode="auto">
          <a:xfrm>
            <a:off x="6516688" y="1092200"/>
            <a:ext cx="2268537" cy="4537075"/>
          </a:xfrm>
          <a:prstGeom prst="rect">
            <a:avLst/>
          </a:prstGeom>
          <a:noFill/>
          <a:ln w="9525">
            <a:noFill/>
            <a:miter lim="800000"/>
            <a:headEnd/>
            <a:tailEnd/>
          </a:ln>
        </p:spPr>
      </p:pic>
      <p:sp>
        <p:nvSpPr>
          <p:cNvPr id="5" name="TextBox 4"/>
          <p:cNvSpPr txBox="1"/>
          <p:nvPr/>
        </p:nvSpPr>
        <p:spPr>
          <a:xfrm>
            <a:off x="1828800" y="304800"/>
            <a:ext cx="5113338" cy="584775"/>
          </a:xfrm>
          <a:prstGeom prst="rect">
            <a:avLst/>
          </a:prstGeom>
          <a:noFill/>
        </p:spPr>
        <p:txBody>
          <a:bodyPr>
            <a:spAutoFit/>
          </a:bodyPr>
          <a:lstStyle/>
          <a:p>
            <a:pPr algn="ctr" fontAlgn="auto">
              <a:spcBef>
                <a:spcPts val="0"/>
              </a:spcBef>
              <a:spcAft>
                <a:spcPts val="0"/>
              </a:spcAft>
              <a:defRPr/>
            </a:pPr>
            <a:r>
              <a:rPr lang="en-GB" sz="3200" b="1" dirty="0">
                <a:latin typeface="Arial" pitchFamily="34" charset="0"/>
                <a:cs typeface="Arial" pitchFamily="34" charset="0"/>
              </a:rPr>
              <a:t>The risks</a:t>
            </a:r>
          </a:p>
        </p:txBody>
      </p:sp>
      <p:sp>
        <p:nvSpPr>
          <p:cNvPr id="8" name="TextBox 7"/>
          <p:cNvSpPr txBox="1">
            <a:spLocks noChangeArrowheads="1"/>
          </p:cNvSpPr>
          <p:nvPr/>
        </p:nvSpPr>
        <p:spPr bwMode="auto">
          <a:xfrm>
            <a:off x="2843213" y="1844675"/>
            <a:ext cx="4249737" cy="2032000"/>
          </a:xfrm>
          <a:prstGeom prst="rect">
            <a:avLst/>
          </a:prstGeom>
          <a:noFill/>
          <a:ln w="9525">
            <a:noFill/>
            <a:miter lim="800000"/>
            <a:headEnd/>
            <a:tailEnd/>
          </a:ln>
        </p:spPr>
        <p:txBody>
          <a:bodyPr>
            <a:spAutoFit/>
          </a:bodyPr>
          <a:lstStyle/>
          <a:p>
            <a:pPr marL="342900" indent="-342900" algn="just">
              <a:lnSpc>
                <a:spcPct val="90000"/>
              </a:lnSpc>
              <a:buFont typeface="Arial" pitchFamily="34" charset="0"/>
              <a:buChar char="•"/>
            </a:pPr>
            <a:r>
              <a:rPr lang="en-GB" sz="2000" dirty="0">
                <a:latin typeface="Arial" pitchFamily="34" charset="0"/>
                <a:cs typeface="Arial" pitchFamily="34" charset="0"/>
              </a:rPr>
              <a:t>Businesses will be constantly assessing whether raising expectations of the opportunities that may be presented to employees could cause more damage than </a:t>
            </a:r>
            <a:r>
              <a:rPr lang="en-GB" sz="2000" b="1" dirty="0">
                <a:latin typeface="Arial" pitchFamily="34" charset="0"/>
                <a:cs typeface="Arial" pitchFamily="34" charset="0"/>
              </a:rPr>
              <a:t>not offering </a:t>
            </a:r>
            <a:r>
              <a:rPr lang="en-GB" sz="2000" dirty="0">
                <a:latin typeface="Arial" pitchFamily="34" charset="0"/>
                <a:cs typeface="Arial" pitchFamily="34" charset="0"/>
              </a:rPr>
              <a:t>a PDP programme at all.</a:t>
            </a:r>
          </a:p>
        </p:txBody>
      </p:sp>
    </p:spTree>
  </p:cSld>
  <p:clrMapOvr>
    <a:masterClrMapping/>
  </p:clrMapOvr>
  <p:transition spd="slow"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par>
                          <p:cTn id="11" fill="hold">
                            <p:stCondLst>
                              <p:cond delay="1000"/>
                            </p:stCondLst>
                            <p:childTnLst>
                              <p:par>
                                <p:cTn id="12" presetID="10" presetClass="entr" presetSubtype="0" fill="hold" grpId="0" nodeType="afterEffect">
                                  <p:stCondLst>
                                    <p:cond delay="1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1309</TotalTime>
  <Words>2600</Words>
  <Application>Microsoft Office PowerPoint</Application>
  <PresentationFormat>On-screen Show (4:3)</PresentationFormat>
  <Paragraphs>137</Paragraphs>
  <Slides>39</Slides>
  <Notes>3</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Quick Recap of Lecture 3</vt:lpstr>
      <vt:lpstr>”Soft” and ”Hard” HRM</vt:lpstr>
      <vt:lpstr>Evolution of HRM</vt:lpstr>
      <vt:lpstr>Evolution of HRM (cont’s)</vt:lpstr>
      <vt:lpstr>Staffing  (Planning, Recruitment, Selection)</vt:lpstr>
      <vt:lpstr>Slide 6</vt:lpstr>
      <vt:lpstr>Human Resources Planning and Development</vt:lpstr>
      <vt:lpstr>Internal and External Trends</vt:lpstr>
      <vt:lpstr>Reasons why HRP&amp;D is becoming more important</vt:lpstr>
      <vt:lpstr>Reasons why HRP&amp;D is Becoming More Important (Cont’d)</vt:lpstr>
      <vt:lpstr>Reasons why HRP&amp;D is Becoming More Important (Cont’d)</vt:lpstr>
      <vt:lpstr>Reasons why HRP&amp;D is Becoming More Important (Cont’d)</vt:lpstr>
      <vt:lpstr>Reasons why HRP&amp;D is Becoming More Important (Cont’d)</vt:lpstr>
      <vt:lpstr>Importance of an HRMS</vt:lpstr>
      <vt:lpstr>Importance of an HRMS (Cont’d)</vt:lpstr>
      <vt:lpstr>Human Resources Planning(Cont’d)</vt:lpstr>
      <vt:lpstr>Human Resources Planning</vt:lpstr>
      <vt:lpstr>Demand and Supply Forecasting</vt:lpstr>
      <vt:lpstr>Human Resources/Succession Planning</vt:lpstr>
      <vt:lpstr>Human Resources Reports</vt:lpstr>
      <vt:lpstr>Human Resources Reports (Cont’d)</vt:lpstr>
      <vt:lpstr>Human Resources/Succession Planning </vt:lpstr>
      <vt:lpstr>Human Resources/Succession Planning (Cont’d)</vt:lpstr>
      <vt:lpstr>Human Resources/Succession Planning (Cont’d)</vt:lpstr>
      <vt:lpstr>Human Resources/Succession Planning (Cont’d)</vt:lpstr>
      <vt:lpstr>Human Resources/Succession Planning (Cont’d)</vt:lpstr>
      <vt:lpstr>Human Resources/Succession Planning (Cont’d)</vt:lpstr>
      <vt:lpstr>Human Resources/Succession Planning (Cont’d)</vt:lpstr>
      <vt:lpstr>Human Resources/Succession Planning (Cont’d)</vt:lpstr>
      <vt:lpstr>Human Resources/Succession Planning (Cont’d)</vt:lpstr>
      <vt:lpstr>Human Resources/Succession Planning (Cont’d)</vt:lpstr>
      <vt:lpstr>Slide 32</vt:lpstr>
      <vt:lpstr>Slide 33</vt:lpstr>
      <vt:lpstr>Slide 34</vt:lpstr>
      <vt:lpstr>Slide 35</vt:lpstr>
      <vt:lpstr>Slide 36</vt:lpstr>
      <vt:lpstr>Slide 37</vt:lpstr>
      <vt:lpstr>Slide 38</vt:lpstr>
      <vt:lpstr>Slide 39</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Hateem</dc:creator>
  <cp:lastModifiedBy>Administrator</cp:lastModifiedBy>
  <cp:revision>67</cp:revision>
  <dcterms:created xsi:type="dcterms:W3CDTF">2012-02-27T05:45:45Z</dcterms:created>
  <dcterms:modified xsi:type="dcterms:W3CDTF">2014-06-17T12:05:43Z</dcterms:modified>
</cp:coreProperties>
</file>