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2"/>
  </p:notesMasterIdLst>
  <p:handoutMasterIdLst>
    <p:handoutMasterId r:id="rId43"/>
  </p:handoutMasterIdLst>
  <p:sldIdLst>
    <p:sldId id="318" r:id="rId2"/>
    <p:sldId id="256" r:id="rId3"/>
    <p:sldId id="257" r:id="rId4"/>
    <p:sldId id="260" r:id="rId5"/>
    <p:sldId id="259" r:id="rId6"/>
    <p:sldId id="268" r:id="rId7"/>
    <p:sldId id="269" r:id="rId8"/>
    <p:sldId id="272" r:id="rId9"/>
    <p:sldId id="279" r:id="rId10"/>
    <p:sldId id="282" r:id="rId11"/>
    <p:sldId id="280" r:id="rId12"/>
    <p:sldId id="275" r:id="rId13"/>
    <p:sldId id="310" r:id="rId14"/>
    <p:sldId id="306" r:id="rId15"/>
    <p:sldId id="278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17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11" r:id="rId37"/>
    <p:sldId id="291" r:id="rId38"/>
    <p:sldId id="292" r:id="rId39"/>
    <p:sldId id="307" r:id="rId40"/>
    <p:sldId id="293" r:id="rId4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8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ahoma" pitchFamily="34" charset="0"/>
              </a:defRPr>
            </a:lvl1pPr>
          </a:lstStyle>
          <a:p>
            <a:fld id="{EED22699-1215-42F6-917D-9591D0BA6758}" type="datetime1">
              <a:rPr lang="en-US"/>
              <a:pPr/>
              <a:t>7/5/2014</a:t>
            </a:fld>
            <a:endParaRPr 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ahoma" pitchFamily="34" charset="0"/>
              </a:defRPr>
            </a:lvl1pPr>
          </a:lstStyle>
          <a:p>
            <a:r>
              <a:rPr lang="en-US"/>
              <a:t>THRD-160-2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ahoma" pitchFamily="34" charset="0"/>
              </a:defRPr>
            </a:lvl1pPr>
          </a:lstStyle>
          <a:p>
            <a:fld id="{90CC21F0-FFAD-41CF-A9EC-65D6E5F6217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fld id="{63E8C4BE-DF3E-4C3E-A483-741D8516546B}" type="datetime1">
              <a:rPr lang="en-US"/>
              <a:pPr/>
              <a:t>7/5/2014</a:t>
            </a:fld>
            <a:endParaRPr lang="en-US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</a:defRPr>
            </a:lvl1pPr>
          </a:lstStyle>
          <a:p>
            <a:r>
              <a:rPr lang="en-US"/>
              <a:t>THRD-160-2</a:t>
            </a:r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fld id="{BDCD19A1-EA07-46E0-A811-CC06C33ABB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82276" name="Picture 4" descr="UBD logo"/>
          <p:cNvPicPr>
            <a:picLocks noChangeAspect="1" noChangeArrowheads="1"/>
          </p:cNvPicPr>
          <p:nvPr/>
        </p:nvPicPr>
        <p:blipFill>
          <a:blip r:embed="rId13" cstate="print">
            <a:lum contrast="24000"/>
          </a:blip>
          <a:srcRect/>
          <a:stretch>
            <a:fillRect/>
          </a:stretch>
        </p:blipFill>
        <p:spPr bwMode="auto">
          <a:xfrm>
            <a:off x="2895600" y="61722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277" name="Rectangle 5"/>
          <p:cNvSpPr>
            <a:spLocks noChangeArrowheads="1"/>
          </p:cNvSpPr>
          <p:nvPr/>
        </p:nvSpPr>
        <p:spPr bwMode="auto">
          <a:xfrm>
            <a:off x="3429000" y="6240463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1200" b="1">
                <a:solidFill>
                  <a:schemeClr val="accent2"/>
                </a:solidFill>
                <a:latin typeface="Bookman Old Style" pitchFamily="18" charset="0"/>
              </a:rPr>
              <a:t>Department of Business and Management</a:t>
            </a:r>
          </a:p>
          <a:p>
            <a:pPr algn="ctr"/>
            <a:r>
              <a:rPr lang="en-US" sz="1200" b="1">
                <a:solidFill>
                  <a:schemeClr val="accent2"/>
                </a:solidFill>
                <a:latin typeface="Bookman Old Style" pitchFamily="18" charset="0"/>
              </a:rPr>
              <a:t>Universiti Brunei Darussalam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pperplate Gothic Bold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 Narrow" pitchFamily="34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32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Human </a:t>
            </a:r>
            <a:r>
              <a:rPr lang="en-US" dirty="0"/>
              <a:t>Resource </a:t>
            </a:r>
            <a:r>
              <a:rPr lang="en-US" dirty="0" smtClean="0"/>
              <a:t>Development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Course Summary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 of HRD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b="0"/>
              <a:t>A set of systematic and planned activities designed by an organization to provide its members with the necessary skills to meet current and future job demands.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Emergence of HRD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402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0"/>
              <a:t>Employee needs extend beyond the training classroom</a:t>
            </a:r>
          </a:p>
          <a:p>
            <a:pPr>
              <a:lnSpc>
                <a:spcPct val="90000"/>
              </a:lnSpc>
            </a:pPr>
            <a:r>
              <a:rPr lang="en-US" b="0"/>
              <a:t>Includes coaching, group work, and problem solving</a:t>
            </a:r>
          </a:p>
          <a:p>
            <a:pPr>
              <a:lnSpc>
                <a:spcPct val="90000"/>
              </a:lnSpc>
            </a:pPr>
            <a:r>
              <a:rPr lang="en-US" b="0"/>
              <a:t>Need for basic employee development</a:t>
            </a:r>
          </a:p>
          <a:p>
            <a:pPr>
              <a:lnSpc>
                <a:spcPct val="90000"/>
              </a:lnSpc>
            </a:pPr>
            <a:r>
              <a:rPr lang="en-US" b="0"/>
              <a:t>Need for structured career development</a:t>
            </a:r>
          </a:p>
          <a:p>
            <a:pPr>
              <a:lnSpc>
                <a:spcPct val="90000"/>
              </a:lnSpc>
            </a:pPr>
            <a:r>
              <a:rPr lang="en-US" b="0"/>
              <a:t>ASTD changes its name to the </a:t>
            </a:r>
            <a:r>
              <a:rPr lang="en-US" b="0" i="1"/>
              <a:t>American Society for Training and Development</a:t>
            </a:r>
            <a:r>
              <a:rPr lang="en-US" b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Relationship Between HRM and HRD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Human resource management (HRM) encompasses many functions</a:t>
            </a:r>
          </a:p>
          <a:p>
            <a:r>
              <a:rPr lang="en-US" smtClean="0"/>
              <a:t>Human resource development (HRD) is just one of the functions within HRM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Functions of HRM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Human resource planning </a:t>
            </a:r>
          </a:p>
          <a:p>
            <a:r>
              <a:rPr lang="en-US"/>
              <a:t>Equal employment opportunity</a:t>
            </a:r>
          </a:p>
          <a:p>
            <a:r>
              <a:rPr lang="en-US"/>
              <a:t>Staffing (recruitment and selection)</a:t>
            </a:r>
          </a:p>
          <a:p>
            <a:r>
              <a:rPr lang="en-US"/>
              <a:t>Compensation and benefits</a:t>
            </a:r>
          </a:p>
          <a:p>
            <a:r>
              <a:rPr lang="en-US"/>
              <a:t>Employee and labor relations</a:t>
            </a:r>
          </a:p>
          <a:p>
            <a:r>
              <a:rPr lang="en-US"/>
              <a:t>Health, safety, and security</a:t>
            </a:r>
          </a:p>
          <a:p>
            <a:r>
              <a:rPr lang="en-US"/>
              <a:t>Human resource development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Secondary HRM Functions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Organization and job design</a:t>
            </a:r>
          </a:p>
          <a:p>
            <a:r>
              <a:rPr lang="en-US"/>
              <a:t>Performance management/ performance appraisal systems</a:t>
            </a:r>
          </a:p>
          <a:p>
            <a:r>
              <a:rPr lang="en-US"/>
              <a:t>Research and information systems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HRD Functions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Training and development (T&amp;D)</a:t>
            </a:r>
          </a:p>
          <a:p>
            <a:r>
              <a:rPr lang="en-US"/>
              <a:t>Organizational development</a:t>
            </a:r>
          </a:p>
          <a:p>
            <a:r>
              <a:rPr lang="en-US"/>
              <a:t>Career development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and Development (T&amp;D)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Training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improving the knowledge, skills and attitudes of employees for the short-term, particular to a specific job or task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e.g.,</a:t>
            </a:r>
          </a:p>
          <a:p>
            <a:pPr lvl="1"/>
            <a:r>
              <a:rPr lang="en-US"/>
              <a:t>Employee orientation</a:t>
            </a:r>
          </a:p>
          <a:p>
            <a:pPr lvl="1"/>
            <a:r>
              <a:rPr lang="en-US"/>
              <a:t>Skills &amp; technical training</a:t>
            </a:r>
          </a:p>
          <a:p>
            <a:pPr lvl="1"/>
            <a:r>
              <a:rPr lang="en-US"/>
              <a:t>Coaching</a:t>
            </a:r>
          </a:p>
          <a:p>
            <a:pPr lvl="1"/>
            <a:r>
              <a:rPr lang="en-US"/>
              <a:t>Counseling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and Development (T&amp;D)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Development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preparing for future responsibilities, while increasing the capacity to perform at a current job</a:t>
            </a:r>
          </a:p>
          <a:p>
            <a:pPr lvl="1"/>
            <a:r>
              <a:rPr lang="en-US"/>
              <a:t>Management training</a:t>
            </a:r>
          </a:p>
          <a:p>
            <a:pPr lvl="1"/>
            <a:r>
              <a:rPr lang="en-US"/>
              <a:t>Supervisor development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Development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process of improving an organization’s effectiveness and member’s well-being through the application of behavioral science concepts</a:t>
            </a:r>
          </a:p>
          <a:p>
            <a:pPr>
              <a:lnSpc>
                <a:spcPct val="90000"/>
              </a:lnSpc>
            </a:pPr>
            <a:r>
              <a:rPr lang="en-US"/>
              <a:t>Focuses on both macro- and micro-levels</a:t>
            </a:r>
          </a:p>
          <a:p>
            <a:pPr>
              <a:lnSpc>
                <a:spcPct val="90000"/>
              </a:lnSpc>
            </a:pPr>
            <a:r>
              <a:rPr lang="en-US"/>
              <a:t>HRD plays the role of a </a:t>
            </a:r>
            <a:r>
              <a:rPr lang="en-US" i="1"/>
              <a:t>change agent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Career Development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Ongoing process by which individuals progress through series of changes until they achieve their personal level of maximum achievement.</a:t>
            </a:r>
          </a:p>
          <a:p>
            <a:pPr lvl="1">
              <a:lnSpc>
                <a:spcPct val="120000"/>
              </a:lnSpc>
            </a:pPr>
            <a:r>
              <a:rPr lang="en-US"/>
              <a:t>Career planning</a:t>
            </a:r>
          </a:p>
          <a:p>
            <a:pPr lvl="1">
              <a:lnSpc>
                <a:spcPct val="120000"/>
              </a:lnSpc>
            </a:pPr>
            <a:r>
              <a:rPr lang="en-US"/>
              <a:t>Career 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&amp; Performance</a:t>
            </a:r>
          </a:p>
        </p:txBody>
      </p:sp>
      <p:pic>
        <p:nvPicPr>
          <p:cNvPr id="129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676400"/>
            <a:ext cx="39147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152400" y="56388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>
                <a:latin typeface="Tahoma" pitchFamily="34" charset="0"/>
              </a:rPr>
              <a:t>By Permission: Naughton &amp; Rothwell (2004)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Supervisor’s Role in HRD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Implements HRD programs and procedures</a:t>
            </a:r>
          </a:p>
          <a:p>
            <a:r>
              <a:rPr lang="en-US"/>
              <a:t>On-the-job training (OJT)</a:t>
            </a:r>
          </a:p>
          <a:p>
            <a:r>
              <a:rPr lang="en-US"/>
              <a:t>Coaching/mentoring/counseling</a:t>
            </a:r>
          </a:p>
          <a:p>
            <a:r>
              <a:rPr lang="en-US"/>
              <a:t>Career and employee development</a:t>
            </a:r>
          </a:p>
          <a:p>
            <a:r>
              <a:rPr lang="en-US"/>
              <a:t>A “front-line participant” in HRD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of HRD Departments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Depends on company size, industry and maturity</a:t>
            </a:r>
          </a:p>
          <a:p>
            <a:r>
              <a:rPr lang="en-US"/>
              <a:t>No single structure used</a:t>
            </a:r>
          </a:p>
          <a:p>
            <a:r>
              <a:rPr lang="en-US"/>
              <a:t>Depends in large part on how well the HRD manager becomes an institutional part of the company – i.e., a revenue contributor, not just a revenue user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HRD Jobs/Roles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Executive/Manager</a:t>
            </a:r>
          </a:p>
          <a:p>
            <a:r>
              <a:rPr lang="en-US"/>
              <a:t>HR Strategic Advisor</a:t>
            </a:r>
          </a:p>
          <a:p>
            <a:r>
              <a:rPr lang="en-US"/>
              <a:t>HR Systems Designer/Developer</a:t>
            </a:r>
          </a:p>
          <a:p>
            <a:r>
              <a:rPr lang="en-US"/>
              <a:t>Organization Change Agent</a:t>
            </a:r>
          </a:p>
          <a:p>
            <a:r>
              <a:rPr lang="en-US"/>
              <a:t>Organization Design Consultant</a:t>
            </a:r>
          </a:p>
          <a:p>
            <a:r>
              <a:rPr lang="en-US"/>
              <a:t>Learning Program Specialist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HRD Jobs/Roles – 2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Instructor/Facilitator</a:t>
            </a:r>
          </a:p>
          <a:p>
            <a:r>
              <a:rPr lang="en-US"/>
              <a:t>Individual Development and Career Counselor</a:t>
            </a:r>
          </a:p>
          <a:p>
            <a:r>
              <a:rPr lang="en-US"/>
              <a:t>Performance Consultant (Coach)</a:t>
            </a:r>
          </a:p>
          <a:p>
            <a:r>
              <a:rPr lang="en-US"/>
              <a:t>Researcher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 Manager Role</a:t>
            </a:r>
          </a:p>
        </p:txBody>
      </p:sp>
      <p:sp>
        <p:nvSpPr>
          <p:cNvPr id="993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Integrates HRD with organizational goals and strategies</a:t>
            </a:r>
          </a:p>
          <a:p>
            <a:r>
              <a:rPr lang="en-US"/>
              <a:t>Promotes HRD as a profit enhancer</a:t>
            </a:r>
          </a:p>
          <a:p>
            <a:r>
              <a:rPr lang="en-US"/>
              <a:t>Tailors HRD to corporate needs and budget</a:t>
            </a:r>
          </a:p>
          <a:p>
            <a:r>
              <a:rPr lang="en-US"/>
              <a:t>Institutionalizes performance enhancement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 Strategic Advisor Role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Consults with corporate strategic thinkers</a:t>
            </a:r>
          </a:p>
          <a:p>
            <a:r>
              <a:rPr lang="en-US"/>
              <a:t>Helps to articulate goals and strategies</a:t>
            </a:r>
          </a:p>
          <a:p>
            <a:r>
              <a:rPr lang="en-US"/>
              <a:t>Develops HR plans</a:t>
            </a:r>
          </a:p>
          <a:p>
            <a:r>
              <a:rPr lang="en-US"/>
              <a:t>Develops strategic planning education and training programs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 Systems Designer/Developer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Assists HR manager in the design and development of HR systems</a:t>
            </a:r>
          </a:p>
          <a:p>
            <a:r>
              <a:rPr lang="en-US"/>
              <a:t>Designs HR programs</a:t>
            </a:r>
          </a:p>
          <a:p>
            <a:r>
              <a:rPr lang="en-US"/>
              <a:t>Develops intervention strategies</a:t>
            </a:r>
          </a:p>
          <a:p>
            <a:r>
              <a:rPr lang="en-US"/>
              <a:t>Plans HR implementation actions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 Change Agent</a:t>
            </a:r>
          </a:p>
        </p:txBody>
      </p:sp>
      <p:sp>
        <p:nvSpPr>
          <p:cNvPr id="1054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Develops more efficient work teams</a:t>
            </a:r>
          </a:p>
          <a:p>
            <a:r>
              <a:rPr lang="en-US"/>
              <a:t>Improves quality management</a:t>
            </a:r>
          </a:p>
          <a:p>
            <a:r>
              <a:rPr lang="en-US"/>
              <a:t>Implements intervention strategies</a:t>
            </a:r>
          </a:p>
          <a:p>
            <a:r>
              <a:rPr lang="en-US"/>
              <a:t>Develops change reports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 Design Consultant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Designs work systems</a:t>
            </a:r>
          </a:p>
          <a:p>
            <a:r>
              <a:rPr lang="en-US"/>
              <a:t>Develops effective alternative work designs</a:t>
            </a:r>
          </a:p>
          <a:p>
            <a:r>
              <a:rPr lang="en-US"/>
              <a:t>Implements changed systems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Program Specialist</a:t>
            </a:r>
          </a:p>
        </p:txBody>
      </p:sp>
      <p:sp>
        <p:nvSpPr>
          <p:cNvPr id="11059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Identifies needs of learners</a:t>
            </a:r>
          </a:p>
          <a:p>
            <a:r>
              <a:rPr lang="en-US"/>
              <a:t>Develops and designs learning programs</a:t>
            </a:r>
          </a:p>
          <a:p>
            <a:r>
              <a:rPr lang="en-US"/>
              <a:t>Prepares learning materials and learning aids</a:t>
            </a:r>
          </a:p>
          <a:p>
            <a:r>
              <a:rPr lang="en-US"/>
              <a:t>Develops program objectives, lesson plans, and strategies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Instructor/Facilitator</a:t>
            </a:r>
          </a:p>
        </p:txBody>
      </p:sp>
      <p:sp>
        <p:nvSpPr>
          <p:cNvPr id="11264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Presents learning materials</a:t>
            </a:r>
          </a:p>
          <a:p>
            <a:r>
              <a:rPr lang="en-US"/>
              <a:t>Leads and facilitates structured learning experiences</a:t>
            </a:r>
          </a:p>
          <a:p>
            <a:r>
              <a:rPr lang="en-US"/>
              <a:t>Selects appropriate instructional methods and techniques</a:t>
            </a:r>
          </a:p>
          <a:p>
            <a:r>
              <a:rPr lang="en-US"/>
              <a:t>Delivers instruction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Individual Development and Career Counselor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Assists individuals in career planning</a:t>
            </a:r>
          </a:p>
          <a:p>
            <a:r>
              <a:rPr lang="en-US"/>
              <a:t>Develops individual assessments</a:t>
            </a:r>
          </a:p>
          <a:p>
            <a:r>
              <a:rPr lang="en-US"/>
              <a:t>Facilitates career workshops</a:t>
            </a:r>
          </a:p>
          <a:p>
            <a:r>
              <a:rPr lang="en-US"/>
              <a:t>Provides career guidance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Consultant (Coach)</a:t>
            </a:r>
          </a:p>
        </p:txBody>
      </p:sp>
      <p:sp>
        <p:nvSpPr>
          <p:cNvPr id="1167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Advises line management on appropriate interventions to improve individual and group performance</a:t>
            </a:r>
          </a:p>
          <a:p>
            <a:r>
              <a:rPr lang="en-US"/>
              <a:t>Provides intervention strategies</a:t>
            </a:r>
          </a:p>
          <a:p>
            <a:r>
              <a:rPr lang="en-US"/>
              <a:t>Develops and provides coaching designs</a:t>
            </a:r>
          </a:p>
          <a:p>
            <a:r>
              <a:rPr lang="en-US"/>
              <a:t>Implements coaching activities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Researcher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898900"/>
          </a:xfrm>
        </p:spPr>
        <p:txBody>
          <a:bodyPr/>
          <a:lstStyle/>
          <a:p>
            <a:r>
              <a:rPr lang="en-US"/>
              <a:t>Assesses HRD practices and programs</a:t>
            </a:r>
          </a:p>
          <a:p>
            <a:r>
              <a:rPr lang="en-US"/>
              <a:t>Determines HRD program effectiveness </a:t>
            </a:r>
          </a:p>
          <a:p>
            <a:r>
              <a:rPr lang="en-US"/>
              <a:t>Develops requirements for changing HRD programs to address current and future problems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3" y="381000"/>
            <a:ext cx="825817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for HRD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Changing workforce demographics</a:t>
            </a:r>
          </a:p>
          <a:p>
            <a:r>
              <a:rPr lang="en-US"/>
              <a:t>Competing in global economy</a:t>
            </a:r>
          </a:p>
          <a:p>
            <a:r>
              <a:rPr lang="en-US"/>
              <a:t>Eliminating the skills gap</a:t>
            </a:r>
          </a:p>
          <a:p>
            <a:r>
              <a:rPr lang="en-US"/>
              <a:t>Need for lifelong learning</a:t>
            </a:r>
          </a:p>
          <a:p>
            <a:r>
              <a:rPr lang="en-US"/>
              <a:t>Need for organizational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Changing Demographics in the Workplace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/>
              <a:t>By 2020, it is predicted that:</a:t>
            </a:r>
          </a:p>
          <a:p>
            <a:r>
              <a:rPr lang="en-US" sz="2400"/>
              <a:t>African-Americans will remain at 11%</a:t>
            </a:r>
          </a:p>
          <a:p>
            <a:r>
              <a:rPr lang="en-US" sz="2400"/>
              <a:t>Hispanics will increase from 9% to 14%</a:t>
            </a:r>
          </a:p>
          <a:p>
            <a:r>
              <a:rPr lang="en-US" sz="2400"/>
              <a:t>Asians will increase from 4% to 6%</a:t>
            </a:r>
          </a:p>
          <a:p>
            <a:r>
              <a:rPr lang="en-US" sz="2400"/>
              <a:t>Whites will decrease from 76% to 68%</a:t>
            </a:r>
          </a:p>
          <a:p>
            <a:r>
              <a:rPr lang="en-US" sz="2400"/>
              <a:t>Women will increase from 46% to 50%</a:t>
            </a:r>
          </a:p>
          <a:p>
            <a:r>
              <a:rPr lang="en-US" sz="2400"/>
              <a:t>Older workers (&gt;55) will increase to 25%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Competing in the Global Economy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technologies</a:t>
            </a:r>
          </a:p>
          <a:p>
            <a:r>
              <a:rPr lang="en-US"/>
              <a:t>Need for more skilled and educated workers</a:t>
            </a:r>
          </a:p>
          <a:p>
            <a:r>
              <a:rPr lang="en-US"/>
              <a:t>Cultural sensitivity required</a:t>
            </a:r>
          </a:p>
          <a:p>
            <a:r>
              <a:rPr lang="en-US"/>
              <a:t>Team involvement</a:t>
            </a:r>
          </a:p>
          <a:p>
            <a:r>
              <a:rPr lang="en-US"/>
              <a:t>Problem solving</a:t>
            </a:r>
          </a:p>
          <a:p>
            <a:r>
              <a:rPr lang="en-US"/>
              <a:t>Better communications skills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Eliminating the Skills Gap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Example: In South Carolina, 47% of entering high school freshmen don’t graduate.</a:t>
            </a:r>
          </a:p>
          <a:p>
            <a:pPr lvl="1"/>
            <a:r>
              <a:rPr lang="en-US" sz="2400"/>
              <a:t>Best state is Vermont, with 81% graduating</a:t>
            </a:r>
          </a:p>
          <a:p>
            <a:r>
              <a:rPr lang="en-US" sz="2400"/>
              <a:t>Employees need to be taught basic skills:</a:t>
            </a:r>
          </a:p>
          <a:p>
            <a:pPr lvl="1"/>
            <a:r>
              <a:rPr lang="en-US" sz="2400"/>
              <a:t>Math</a:t>
            </a:r>
          </a:p>
          <a:p>
            <a:pPr lvl="1"/>
            <a:r>
              <a:rPr lang="en-US" sz="2400"/>
              <a:t>Reading</a:t>
            </a:r>
          </a:p>
          <a:p>
            <a:pPr lvl="1"/>
            <a:r>
              <a:rPr lang="en-US" sz="2400"/>
              <a:t>Applied subjects</a:t>
            </a:r>
          </a:p>
          <a:p>
            <a:r>
              <a:rPr lang="en-US" sz="2400"/>
              <a:t>Need to improve U.S. schools!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for Lifelong Learning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Organizations change</a:t>
            </a:r>
          </a:p>
          <a:p>
            <a:r>
              <a:rPr lang="en-US"/>
              <a:t>Technologies change</a:t>
            </a:r>
          </a:p>
          <a:p>
            <a:r>
              <a:rPr lang="en-US"/>
              <a:t>Products change</a:t>
            </a:r>
          </a:p>
          <a:p>
            <a:r>
              <a:rPr lang="en-US"/>
              <a:t>Processes change</a:t>
            </a:r>
          </a:p>
          <a:p>
            <a:r>
              <a:rPr lang="en-US"/>
              <a:t>PEOPLE must change!!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for Organizational Learning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Organizations must be able to learn, adapt, and change</a:t>
            </a:r>
          </a:p>
          <a:p>
            <a:pPr>
              <a:lnSpc>
                <a:spcPct val="90000"/>
              </a:lnSpc>
            </a:pPr>
            <a:r>
              <a:rPr lang="en-US"/>
              <a:t>Principles:</a:t>
            </a:r>
          </a:p>
          <a:p>
            <a:pPr lvl="1">
              <a:lnSpc>
                <a:spcPct val="90000"/>
              </a:lnSpc>
            </a:pPr>
            <a:r>
              <a:rPr lang="en-US"/>
              <a:t>Systems thinking</a:t>
            </a:r>
          </a:p>
          <a:p>
            <a:pPr lvl="1">
              <a:lnSpc>
                <a:spcPct val="90000"/>
              </a:lnSpc>
            </a:pPr>
            <a:r>
              <a:rPr lang="en-US"/>
              <a:t>Personal mastery</a:t>
            </a:r>
          </a:p>
          <a:p>
            <a:pPr lvl="1">
              <a:lnSpc>
                <a:spcPct val="90000"/>
              </a:lnSpc>
            </a:pPr>
            <a:r>
              <a:rPr lang="en-US"/>
              <a:t>Mental models</a:t>
            </a:r>
          </a:p>
          <a:p>
            <a:pPr lvl="1">
              <a:lnSpc>
                <a:spcPct val="90000"/>
              </a:lnSpc>
            </a:pPr>
            <a:r>
              <a:rPr lang="en-US"/>
              <a:t>Shared visions</a:t>
            </a:r>
          </a:p>
          <a:p>
            <a:pPr lvl="1">
              <a:lnSpc>
                <a:spcPct val="90000"/>
              </a:lnSpc>
            </a:pPr>
            <a:r>
              <a:rPr lang="en-US"/>
              <a:t>Team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Framework for the HRD Process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	HRD efforts should use the following four phases (or stages):</a:t>
            </a:r>
          </a:p>
          <a:p>
            <a:pPr>
              <a:lnSpc>
                <a:spcPct val="110000"/>
              </a:lnSpc>
            </a:pPr>
            <a:r>
              <a:rPr lang="en-US"/>
              <a:t>Need assessment</a:t>
            </a:r>
          </a:p>
          <a:p>
            <a:r>
              <a:rPr lang="en-US"/>
              <a:t>Design</a:t>
            </a:r>
          </a:p>
          <a:p>
            <a:r>
              <a:rPr lang="en-US"/>
              <a:t>Implementation</a:t>
            </a:r>
          </a:p>
          <a:p>
            <a:r>
              <a:rPr lang="en-US"/>
              <a:t>Evaluation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&amp; HRD Process Model</a:t>
            </a:r>
          </a:p>
        </p:txBody>
      </p:sp>
      <p:pic>
        <p:nvPicPr>
          <p:cNvPr id="133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05000"/>
            <a:ext cx="5094288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Needs Assessment Phase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Establishing HRD priorities</a:t>
            </a:r>
          </a:p>
          <a:p>
            <a:r>
              <a:rPr lang="en-US"/>
              <a:t>Defining specific training and objectives</a:t>
            </a:r>
          </a:p>
          <a:p>
            <a:r>
              <a:rPr lang="en-US"/>
              <a:t>Establishing evaluation criteria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Phase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Selecting who delivers program</a:t>
            </a:r>
          </a:p>
          <a:p>
            <a:r>
              <a:rPr lang="en-US"/>
              <a:t>Selecting and developing program content</a:t>
            </a:r>
          </a:p>
          <a:p>
            <a:r>
              <a:rPr lang="en-US"/>
              <a:t>Scheduling the training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Implementation Phase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Implementing or delivering the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Phase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Determining program effectiveness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e.g.,</a:t>
            </a:r>
          </a:p>
          <a:p>
            <a:pPr>
              <a:lnSpc>
                <a:spcPct val="110000"/>
              </a:lnSpc>
            </a:pPr>
            <a:r>
              <a:rPr lang="en-US"/>
              <a:t>Keep or change providers?</a:t>
            </a:r>
          </a:p>
          <a:p>
            <a:r>
              <a:rPr lang="en-US"/>
              <a:t>Offer it again?</a:t>
            </a:r>
          </a:p>
          <a:p>
            <a:r>
              <a:rPr lang="en-US"/>
              <a:t>What are the true costs?</a:t>
            </a:r>
          </a:p>
          <a:p>
            <a:r>
              <a:rPr lang="en-US"/>
              <a:t>Can we do it another way?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Copperplate Gothic Bold"/>
        <a:ea typeface=""/>
        <a:cs typeface=""/>
      </a:majorFont>
      <a:minorFont>
        <a:latin typeface="Arial Rounded MT Bold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ubd1</Template>
  <TotalTime>728</TotalTime>
  <Words>909</Words>
  <Application>Microsoft Office PowerPoint</Application>
  <PresentationFormat>On-screen Show (4:3)</PresentationFormat>
  <Paragraphs>185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1_Default Design</vt:lpstr>
      <vt:lpstr>Lecture 32</vt:lpstr>
      <vt:lpstr>Human Resource Development   Course Summary </vt:lpstr>
      <vt:lpstr>Definition of HRD</vt:lpstr>
      <vt:lpstr>Emergence of HRD</vt:lpstr>
      <vt:lpstr>Relationship Between HRM and HRD</vt:lpstr>
      <vt:lpstr>Primary Functions of HRM</vt:lpstr>
      <vt:lpstr>Secondary HRM Functions</vt:lpstr>
      <vt:lpstr>HRD Functions</vt:lpstr>
      <vt:lpstr>Training and Development (T&amp;D)</vt:lpstr>
      <vt:lpstr>Training and Development (T&amp;D)</vt:lpstr>
      <vt:lpstr>Organizational Development</vt:lpstr>
      <vt:lpstr>Career Development</vt:lpstr>
      <vt:lpstr>Learning &amp; Performance</vt:lpstr>
      <vt:lpstr>Supervisor’s Role in HRD</vt:lpstr>
      <vt:lpstr>Organizational Structure of HRD Departments</vt:lpstr>
      <vt:lpstr>Sample HRD Jobs/Roles</vt:lpstr>
      <vt:lpstr>Sample HRD Jobs/Roles – 2</vt:lpstr>
      <vt:lpstr>HR Manager Role</vt:lpstr>
      <vt:lpstr>HR Strategic Advisor Role</vt:lpstr>
      <vt:lpstr>HR Systems Designer/Developer</vt:lpstr>
      <vt:lpstr>Organization Change Agent</vt:lpstr>
      <vt:lpstr>Organization Design Consultant</vt:lpstr>
      <vt:lpstr>Learning Program Specialist</vt:lpstr>
      <vt:lpstr>Instructor/Facilitator</vt:lpstr>
      <vt:lpstr>Individual Development and Career Counselor</vt:lpstr>
      <vt:lpstr>Performance Consultant (Coach)</vt:lpstr>
      <vt:lpstr>Researcher</vt:lpstr>
      <vt:lpstr>Slide 28</vt:lpstr>
      <vt:lpstr>Challenges for HRD</vt:lpstr>
      <vt:lpstr>Changing Demographics in the Workplace</vt:lpstr>
      <vt:lpstr>Competing in the Global Economy</vt:lpstr>
      <vt:lpstr>Eliminating the Skills Gap</vt:lpstr>
      <vt:lpstr>Need for Lifelong Learning</vt:lpstr>
      <vt:lpstr>Need for Organizational Learning</vt:lpstr>
      <vt:lpstr>A Framework for the HRD Process</vt:lpstr>
      <vt:lpstr>Training &amp; HRD Process Model</vt:lpstr>
      <vt:lpstr>Needs Assessment Phase</vt:lpstr>
      <vt:lpstr>Design Phase</vt:lpstr>
      <vt:lpstr>Implementation Phase</vt:lpstr>
      <vt:lpstr>Evaluation Phase</vt:lpstr>
    </vt:vector>
  </TitlesOfParts>
  <Company>Self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Human Resource Development (HRD)</dc:title>
  <dc:creator>Dr Wells Doty</dc:creator>
  <cp:lastModifiedBy>Administrator</cp:lastModifiedBy>
  <cp:revision>53</cp:revision>
  <dcterms:created xsi:type="dcterms:W3CDTF">2002-01-07T13:43:24Z</dcterms:created>
  <dcterms:modified xsi:type="dcterms:W3CDTF">2014-07-04T20:32:27Z</dcterms:modified>
</cp:coreProperties>
</file>