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ls" ContentType="application/vnd.ms-exce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saveSubsetFonts="1">
  <p:sldMasterIdLst>
    <p:sldMasterId id="2147483674" r:id="rId1"/>
  </p:sldMasterIdLst>
  <p:notesMasterIdLst>
    <p:notesMasterId r:id="rId36"/>
  </p:notesMasterIdLst>
  <p:handoutMasterIdLst>
    <p:handoutMasterId r:id="rId37"/>
  </p:handoutMasterIdLst>
  <p:sldIdLst>
    <p:sldId id="425" r:id="rId2"/>
    <p:sldId id="392" r:id="rId3"/>
    <p:sldId id="393" r:id="rId4"/>
    <p:sldId id="394" r:id="rId5"/>
    <p:sldId id="395" r:id="rId6"/>
    <p:sldId id="396" r:id="rId7"/>
    <p:sldId id="397" r:id="rId8"/>
    <p:sldId id="398" r:id="rId9"/>
    <p:sldId id="399" r:id="rId10"/>
    <p:sldId id="400" r:id="rId11"/>
    <p:sldId id="401" r:id="rId12"/>
    <p:sldId id="402" r:id="rId13"/>
    <p:sldId id="403" r:id="rId14"/>
    <p:sldId id="404" r:id="rId15"/>
    <p:sldId id="405" r:id="rId16"/>
    <p:sldId id="406" r:id="rId17"/>
    <p:sldId id="407" r:id="rId18"/>
    <p:sldId id="408" r:id="rId19"/>
    <p:sldId id="409" r:id="rId20"/>
    <p:sldId id="410" r:id="rId21"/>
    <p:sldId id="411" r:id="rId22"/>
    <p:sldId id="412" r:id="rId23"/>
    <p:sldId id="413" r:id="rId24"/>
    <p:sldId id="414" r:id="rId25"/>
    <p:sldId id="415" r:id="rId26"/>
    <p:sldId id="416" r:id="rId27"/>
    <p:sldId id="417" r:id="rId28"/>
    <p:sldId id="418" r:id="rId29"/>
    <p:sldId id="419" r:id="rId30"/>
    <p:sldId id="420" r:id="rId31"/>
    <p:sldId id="421" r:id="rId32"/>
    <p:sldId id="422" r:id="rId33"/>
    <p:sldId id="423" r:id="rId34"/>
    <p:sldId id="424" r:id="rId35"/>
  </p:sldIdLst>
  <p:sldSz cx="9144000" cy="6858000" type="screen4x3"/>
  <p:notesSz cx="6858000" cy="9117013"/>
  <p:defaultTextStyle>
    <a:defPPr>
      <a:defRPr lang="en-US"/>
    </a:defPPr>
    <a:lvl1pPr algn="l" rtl="0" fontAlgn="base">
      <a:spcBef>
        <a:spcPct val="0"/>
      </a:spcBef>
      <a:spcAft>
        <a:spcPct val="0"/>
      </a:spcAft>
      <a:defRPr sz="2400" kern="1200">
        <a:solidFill>
          <a:schemeClr val="tx1"/>
        </a:solidFill>
        <a:latin typeface="Times New Roman" charset="0"/>
        <a:ea typeface="+mn-ea"/>
        <a:cs typeface="+mn-cs"/>
      </a:defRPr>
    </a:lvl1pPr>
    <a:lvl2pPr marL="457200" algn="l" rtl="0" fontAlgn="base">
      <a:spcBef>
        <a:spcPct val="0"/>
      </a:spcBef>
      <a:spcAft>
        <a:spcPct val="0"/>
      </a:spcAft>
      <a:defRPr sz="2400" kern="1200">
        <a:solidFill>
          <a:schemeClr val="tx1"/>
        </a:solidFill>
        <a:latin typeface="Times New Roman" charset="0"/>
        <a:ea typeface="+mn-ea"/>
        <a:cs typeface="+mn-cs"/>
      </a:defRPr>
    </a:lvl2pPr>
    <a:lvl3pPr marL="914400" algn="l" rtl="0" fontAlgn="base">
      <a:spcBef>
        <a:spcPct val="0"/>
      </a:spcBef>
      <a:spcAft>
        <a:spcPct val="0"/>
      </a:spcAft>
      <a:defRPr sz="2400" kern="1200">
        <a:solidFill>
          <a:schemeClr val="tx1"/>
        </a:solidFill>
        <a:latin typeface="Times New Roman" charset="0"/>
        <a:ea typeface="+mn-ea"/>
        <a:cs typeface="+mn-cs"/>
      </a:defRPr>
    </a:lvl3pPr>
    <a:lvl4pPr marL="1371600" algn="l" rtl="0" fontAlgn="base">
      <a:spcBef>
        <a:spcPct val="0"/>
      </a:spcBef>
      <a:spcAft>
        <a:spcPct val="0"/>
      </a:spcAft>
      <a:defRPr sz="2400" kern="1200">
        <a:solidFill>
          <a:schemeClr val="tx1"/>
        </a:solidFill>
        <a:latin typeface="Times New Roman" charset="0"/>
        <a:ea typeface="+mn-ea"/>
        <a:cs typeface="+mn-cs"/>
      </a:defRPr>
    </a:lvl4pPr>
    <a:lvl5pPr marL="1828800" algn="l" rtl="0" fontAlgn="base">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chemeClr val="bg1"/>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2132" autoAdjust="0"/>
    <p:restoredTop sz="90929"/>
  </p:normalViewPr>
  <p:slideViewPr>
    <p:cSldViewPr>
      <p:cViewPr>
        <p:scale>
          <a:sx n="50" d="100"/>
          <a:sy n="50" d="100"/>
        </p:scale>
        <p:origin x="-1378" y="-1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6048"/>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handoutMaster" Target="handoutMasters/handoutMaster1.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5613"/>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eaLnBrk="0" hangingPunct="0">
              <a:defRPr sz="1200"/>
            </a:lvl1pPr>
          </a:lstStyle>
          <a:p>
            <a:endParaRPr lang="en-US"/>
          </a:p>
        </p:txBody>
      </p:sp>
      <p:sp>
        <p:nvSpPr>
          <p:cNvPr id="4099" name="Rectangle 3"/>
          <p:cNvSpPr>
            <a:spLocks noGrp="1" noChangeArrowheads="1"/>
          </p:cNvSpPr>
          <p:nvPr>
            <p:ph type="dt" sz="quarter" idx="1"/>
          </p:nvPr>
        </p:nvSpPr>
        <p:spPr bwMode="auto">
          <a:xfrm>
            <a:off x="3886200" y="0"/>
            <a:ext cx="2971800" cy="455613"/>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eaLnBrk="0" hangingPunct="0">
              <a:defRPr sz="1200"/>
            </a:lvl1pPr>
          </a:lstStyle>
          <a:p>
            <a:endParaRPr lang="en-US"/>
          </a:p>
        </p:txBody>
      </p:sp>
      <p:sp>
        <p:nvSpPr>
          <p:cNvPr id="4100" name="Rectangle 4"/>
          <p:cNvSpPr>
            <a:spLocks noGrp="1" noChangeArrowheads="1"/>
          </p:cNvSpPr>
          <p:nvPr>
            <p:ph type="ftr" sz="quarter" idx="2"/>
          </p:nvPr>
        </p:nvSpPr>
        <p:spPr bwMode="auto">
          <a:xfrm>
            <a:off x="0" y="8661400"/>
            <a:ext cx="2971800" cy="455613"/>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eaLnBrk="0" hangingPunct="0">
              <a:defRPr sz="1200"/>
            </a:lvl1pPr>
          </a:lstStyle>
          <a:p>
            <a:endParaRPr lang="en-US"/>
          </a:p>
        </p:txBody>
      </p:sp>
      <p:sp>
        <p:nvSpPr>
          <p:cNvPr id="4101" name="Rectangle 5"/>
          <p:cNvSpPr>
            <a:spLocks noGrp="1" noChangeArrowheads="1"/>
          </p:cNvSpPr>
          <p:nvPr>
            <p:ph type="sldNum" sz="quarter" idx="3"/>
          </p:nvPr>
        </p:nvSpPr>
        <p:spPr bwMode="auto">
          <a:xfrm>
            <a:off x="3886200" y="8661400"/>
            <a:ext cx="2971800" cy="455613"/>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eaLnBrk="0" hangingPunct="0">
              <a:defRPr sz="1200"/>
            </a:lvl1pPr>
          </a:lstStyle>
          <a:p>
            <a:fld id="{28D3B4C0-7E78-41E4-905A-BE7ED0834C5E}"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hdr" sz="quarter"/>
          </p:nvPr>
        </p:nvSpPr>
        <p:spPr bwMode="auto">
          <a:xfrm>
            <a:off x="0" y="0"/>
            <a:ext cx="2971800" cy="455613"/>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eaLnBrk="0" hangingPunct="0">
              <a:defRPr sz="1200"/>
            </a:lvl1pPr>
          </a:lstStyle>
          <a:p>
            <a:endParaRPr lang="en-US"/>
          </a:p>
        </p:txBody>
      </p:sp>
      <p:sp>
        <p:nvSpPr>
          <p:cNvPr id="2051" name="Rectangle 3"/>
          <p:cNvSpPr>
            <a:spLocks noGrp="1" noChangeArrowheads="1"/>
          </p:cNvSpPr>
          <p:nvPr>
            <p:ph type="dt" idx="1"/>
          </p:nvPr>
        </p:nvSpPr>
        <p:spPr bwMode="auto">
          <a:xfrm>
            <a:off x="3886200" y="0"/>
            <a:ext cx="2971800" cy="455613"/>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lvl1pPr algn="r" eaLnBrk="0" hangingPunct="0">
              <a:defRPr sz="1200"/>
            </a:lvl1pPr>
          </a:lstStyle>
          <a:p>
            <a:endParaRPr lang="en-US"/>
          </a:p>
        </p:txBody>
      </p:sp>
      <p:sp>
        <p:nvSpPr>
          <p:cNvPr id="2052" name="Rectangle 4"/>
          <p:cNvSpPr>
            <a:spLocks noGrp="1" noRot="1" noChangeAspect="1" noChangeArrowheads="1" noTextEdit="1"/>
          </p:cNvSpPr>
          <p:nvPr>
            <p:ph type="sldImg" idx="2"/>
          </p:nvPr>
        </p:nvSpPr>
        <p:spPr bwMode="auto">
          <a:xfrm>
            <a:off x="1152525" y="685800"/>
            <a:ext cx="4552950" cy="3414713"/>
          </a:xfrm>
          <a:prstGeom prst="rect">
            <a:avLst/>
          </a:prstGeom>
          <a:noFill/>
          <a:ln w="12700">
            <a:solidFill>
              <a:srgbClr val="000000"/>
            </a:solidFill>
            <a:miter lim="800000"/>
            <a:headEnd/>
            <a:tailEnd/>
          </a:ln>
          <a:effectLst/>
        </p:spPr>
      </p:sp>
      <p:sp>
        <p:nvSpPr>
          <p:cNvPr id="2053" name="Rectangle 5"/>
          <p:cNvSpPr>
            <a:spLocks noGrp="1" noChangeArrowheads="1"/>
          </p:cNvSpPr>
          <p:nvPr>
            <p:ph type="body" sz="quarter" idx="3"/>
          </p:nvPr>
        </p:nvSpPr>
        <p:spPr bwMode="auto">
          <a:xfrm>
            <a:off x="914400" y="4330700"/>
            <a:ext cx="5029200" cy="4102100"/>
          </a:xfrm>
          <a:prstGeom prst="rect">
            <a:avLst/>
          </a:prstGeom>
          <a:noFill/>
          <a:ln w="9525">
            <a:noFill/>
            <a:miter lim="800000"/>
            <a:headEnd/>
            <a:tailEnd/>
          </a:ln>
          <a:effectLst/>
        </p:spPr>
        <p:txBody>
          <a:bodyPr vert="horz" wrap="square" lIns="92075" tIns="46038" rIns="92075" bIns="4603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2054" name="Rectangle 6"/>
          <p:cNvSpPr>
            <a:spLocks noGrp="1" noChangeArrowheads="1"/>
          </p:cNvSpPr>
          <p:nvPr>
            <p:ph type="ftr" sz="quarter" idx="4"/>
          </p:nvPr>
        </p:nvSpPr>
        <p:spPr bwMode="auto">
          <a:xfrm>
            <a:off x="0" y="8661400"/>
            <a:ext cx="2971800" cy="455613"/>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eaLnBrk="0" hangingPunct="0">
              <a:defRPr sz="1200"/>
            </a:lvl1pPr>
          </a:lstStyle>
          <a:p>
            <a:endParaRPr lang="en-US"/>
          </a:p>
        </p:txBody>
      </p:sp>
      <p:sp>
        <p:nvSpPr>
          <p:cNvPr id="2055" name="Rectangle 7"/>
          <p:cNvSpPr>
            <a:spLocks noGrp="1" noChangeArrowheads="1"/>
          </p:cNvSpPr>
          <p:nvPr>
            <p:ph type="sldNum" sz="quarter" idx="5"/>
          </p:nvPr>
        </p:nvSpPr>
        <p:spPr bwMode="auto">
          <a:xfrm>
            <a:off x="3886200" y="8661400"/>
            <a:ext cx="2971800" cy="455613"/>
          </a:xfrm>
          <a:prstGeom prst="rect">
            <a:avLst/>
          </a:prstGeom>
          <a:noFill/>
          <a:ln w="9525">
            <a:noFill/>
            <a:miter lim="800000"/>
            <a:headEnd/>
            <a:tailEnd/>
          </a:ln>
          <a:effectLst/>
        </p:spPr>
        <p:txBody>
          <a:bodyPr vert="horz" wrap="square" lIns="92075" tIns="46038" rIns="92075" bIns="46038" numCol="1" anchor="b" anchorCtr="0" compatLnSpc="1">
            <a:prstTxWarp prst="textNoShape">
              <a:avLst/>
            </a:prstTxWarp>
          </a:bodyPr>
          <a:lstStyle>
            <a:lvl1pPr algn="r" eaLnBrk="0" hangingPunct="0">
              <a:defRPr sz="1200"/>
            </a:lvl1pPr>
          </a:lstStyle>
          <a:p>
            <a:fld id="{D8723B9A-A541-4E15-B0A7-B26640D09099}" type="slidenum">
              <a:rPr lang="en-US"/>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71010" name="Rectangle 1026"/>
          <p:cNvSpPr>
            <a:spLocks noGrp="1" noChangeArrowheads="1"/>
          </p:cNvSpPr>
          <p:nvPr>
            <p:ph type="ctrTitle" sz="quarter"/>
          </p:nvPr>
        </p:nvSpPr>
        <p:spPr>
          <a:xfrm>
            <a:off x="3581400" y="685800"/>
            <a:ext cx="5561013" cy="3352800"/>
          </a:xfrm>
        </p:spPr>
        <p:txBody>
          <a:bodyPr/>
          <a:lstStyle>
            <a:lvl1pPr>
              <a:defRPr>
                <a:solidFill>
                  <a:schemeClr val="bg2"/>
                </a:solidFill>
                <a:effectLst>
                  <a:outerShdw blurRad="38100" dist="38100" dir="2700000" algn="tl">
                    <a:srgbClr val="000000"/>
                  </a:outerShdw>
                </a:effectLst>
              </a:defRPr>
            </a:lvl1pPr>
          </a:lstStyle>
          <a:p>
            <a:r>
              <a:rPr lang="en-US"/>
              <a:t>Click to edit Master title style</a:t>
            </a:r>
          </a:p>
        </p:txBody>
      </p:sp>
      <p:sp>
        <p:nvSpPr>
          <p:cNvPr id="171011" name="Rectangle 1027"/>
          <p:cNvSpPr>
            <a:spLocks noGrp="1" noChangeArrowheads="1"/>
          </p:cNvSpPr>
          <p:nvPr>
            <p:ph type="subTitle" sz="quarter" idx="1"/>
          </p:nvPr>
        </p:nvSpPr>
        <p:spPr>
          <a:xfrm>
            <a:off x="5181600" y="4038600"/>
            <a:ext cx="3960813" cy="1752600"/>
          </a:xfrm>
          <a:ln w="9525">
            <a:headEnd/>
            <a:tailEnd/>
          </a:ln>
        </p:spPr>
        <p:txBody>
          <a:bodyPr lIns="92075" tIns="46038" rIns="92075" bIns="46038" anchor="ctr"/>
          <a:lstStyle>
            <a:lvl1pPr marL="0" indent="0" algn="ctr">
              <a:buFont typeface="Wingdings" pitchFamily="2" charset="2"/>
              <a:buNone/>
              <a:defRPr>
                <a:solidFill>
                  <a:schemeClr val="bg2"/>
                </a:solidFill>
              </a:defRPr>
            </a:lvl1pPr>
          </a:lstStyle>
          <a:p>
            <a:r>
              <a:rPr lang="en-US"/>
              <a:t>Click to edit Master subtitle style</a:t>
            </a:r>
          </a:p>
        </p:txBody>
      </p:sp>
      <p:sp>
        <p:nvSpPr>
          <p:cNvPr id="171012" name="Rectangle 1028"/>
          <p:cNvSpPr>
            <a:spLocks noGrp="1" noChangeArrowheads="1"/>
          </p:cNvSpPr>
          <p:nvPr>
            <p:ph type="dt" sz="quarter" idx="2"/>
          </p:nvPr>
        </p:nvSpPr>
        <p:spPr>
          <a:xfrm>
            <a:off x="685800" y="6248400"/>
            <a:ext cx="1905000" cy="457200"/>
          </a:xfrm>
          <a:prstGeom prst="rect">
            <a:avLst/>
          </a:prstGeom>
        </p:spPr>
        <p:txBody>
          <a:bodyPr/>
          <a:lstStyle>
            <a:lvl1pPr>
              <a:defRPr>
                <a:solidFill>
                  <a:srgbClr val="EAEAEA"/>
                </a:solidFill>
              </a:defRPr>
            </a:lvl1pPr>
          </a:lstStyle>
          <a:p>
            <a:endParaRPr lang="en-US"/>
          </a:p>
        </p:txBody>
      </p:sp>
      <p:sp>
        <p:nvSpPr>
          <p:cNvPr id="171013" name="Rectangle 1029"/>
          <p:cNvSpPr>
            <a:spLocks noGrp="1" noChangeArrowheads="1"/>
          </p:cNvSpPr>
          <p:nvPr>
            <p:ph type="ftr" sz="quarter" idx="3"/>
          </p:nvPr>
        </p:nvSpPr>
        <p:spPr>
          <a:xfrm>
            <a:off x="3124200" y="6248400"/>
            <a:ext cx="2895600" cy="457200"/>
          </a:xfrm>
          <a:prstGeom prst="rect">
            <a:avLst/>
          </a:prstGeom>
        </p:spPr>
        <p:txBody>
          <a:bodyPr/>
          <a:lstStyle>
            <a:lvl1pPr>
              <a:defRPr>
                <a:solidFill>
                  <a:srgbClr val="EAEAEA"/>
                </a:solidFill>
              </a:defRPr>
            </a:lvl1pPr>
          </a:lstStyle>
          <a:p>
            <a:r>
              <a:rPr lang="en-US"/>
              <a:t>Organizational Behavior: Chapter 19</a:t>
            </a:r>
          </a:p>
        </p:txBody>
      </p:sp>
      <p:sp>
        <p:nvSpPr>
          <p:cNvPr id="171014" name="Rectangle 1030"/>
          <p:cNvSpPr>
            <a:spLocks noGrp="1" noChangeArrowheads="1"/>
          </p:cNvSpPr>
          <p:nvPr>
            <p:ph type="sldNum" sz="quarter" idx="4"/>
          </p:nvPr>
        </p:nvSpPr>
        <p:spPr>
          <a:xfrm>
            <a:off x="6553200" y="6248400"/>
            <a:ext cx="1905000" cy="457200"/>
          </a:xfrm>
          <a:prstGeom prst="rect">
            <a:avLst/>
          </a:prstGeom>
        </p:spPr>
        <p:txBody>
          <a:bodyPr/>
          <a:lstStyle>
            <a:lvl1pPr>
              <a:defRPr>
                <a:solidFill>
                  <a:srgbClr val="EAEAEA"/>
                </a:solidFill>
              </a:defRPr>
            </a:lvl1pPr>
          </a:lstStyle>
          <a:p>
            <a:fld id="{FA7C9E47-A277-4F0D-A643-848D30888CEA}" type="slidenum">
              <a:rPr lang="en-US"/>
              <a:pPr/>
              <a:t>‹#›</a:t>
            </a:fld>
            <a:endParaRPr lang="en-US"/>
          </a:p>
        </p:txBody>
      </p:sp>
    </p:spTree>
  </p:cSld>
  <p:clrMapOvr>
    <a:masterClrMapping/>
  </p:clrMapOvr>
  <p:transition spd="med">
    <p:random/>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7543800" cy="1143000"/>
          </a:xfrm>
        </p:spPr>
        <p:txBody>
          <a:bodyPr/>
          <a:lstStyle/>
          <a:p>
            <a:r>
              <a:rPr lang="en-US" dirty="0" smtClean="0"/>
              <a:t>Click to edit Master title style</a:t>
            </a:r>
            <a:endParaRPr lang="en-US" dirty="0"/>
          </a:p>
        </p:txBody>
      </p:sp>
      <p:sp>
        <p:nvSpPr>
          <p:cNvPr id="3" name="Content Placeholder 2"/>
          <p:cNvSpPr>
            <a:spLocks noGrp="1"/>
          </p:cNvSpPr>
          <p:nvPr>
            <p:ph idx="1"/>
          </p:nvPr>
        </p:nvSpPr>
        <p:spPr>
          <a:xfrm>
            <a:off x="685800" y="1676400"/>
            <a:ext cx="8153400" cy="4267200"/>
          </a:xfrm>
        </p:spPr>
        <p:txBody>
          <a:bodyPr/>
          <a:lstStyle>
            <a:lvl1pPr>
              <a:defRPr>
                <a:solidFill>
                  <a:schemeClr val="tx1">
                    <a:lumMod val="95000"/>
                    <a:lumOff val="5000"/>
                  </a:schemeClr>
                </a:solidFill>
              </a:defRPr>
            </a:lvl1pPr>
            <a:lvl2pPr>
              <a:defRPr>
                <a:solidFill>
                  <a:schemeClr val="tx1">
                    <a:lumMod val="95000"/>
                    <a:lumOff val="5000"/>
                  </a:schemeClr>
                </a:solidFill>
              </a:defRPr>
            </a:lvl2pPr>
            <a:lvl3pPr>
              <a:defRPr>
                <a:solidFill>
                  <a:schemeClr val="tx1">
                    <a:lumMod val="95000"/>
                    <a:lumOff val="5000"/>
                  </a:schemeClr>
                </a:solidFill>
              </a:defRPr>
            </a:lvl3pPr>
            <a:lvl4pPr>
              <a:defRPr>
                <a:solidFill>
                  <a:schemeClr val="tx1">
                    <a:lumMod val="95000"/>
                    <a:lumOff val="5000"/>
                  </a:schemeClr>
                </a:solidFill>
              </a:defRPr>
            </a:lvl4pPr>
            <a:lvl5pPr>
              <a:defRPr>
                <a:solidFill>
                  <a:schemeClr val="tx1">
                    <a:lumMod val="95000"/>
                    <a:lumOff val="5000"/>
                  </a:schemeClr>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a:xfrm>
            <a:off x="1371600" y="6248400"/>
            <a:ext cx="1676400" cy="45720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429000" y="6248400"/>
            <a:ext cx="3429000" cy="457200"/>
          </a:xfrm>
          <a:prstGeom prst="rect">
            <a:avLst/>
          </a:prstGeom>
        </p:spPr>
        <p:txBody>
          <a:bodyPr/>
          <a:lstStyle>
            <a:lvl1pPr>
              <a:defRPr/>
            </a:lvl1pPr>
          </a:lstStyle>
          <a:p>
            <a:r>
              <a:rPr lang="en-US"/>
              <a:t>Organizational Behavior: Chapter 19</a:t>
            </a:r>
          </a:p>
        </p:txBody>
      </p:sp>
      <p:sp>
        <p:nvSpPr>
          <p:cNvPr id="6" name="Slide Number Placeholder 5"/>
          <p:cNvSpPr>
            <a:spLocks noGrp="1"/>
          </p:cNvSpPr>
          <p:nvPr>
            <p:ph type="sldNum" sz="quarter" idx="12"/>
          </p:nvPr>
        </p:nvSpPr>
        <p:spPr>
          <a:xfrm>
            <a:off x="7239000" y="6248400"/>
            <a:ext cx="1905000" cy="457200"/>
          </a:xfrm>
          <a:prstGeom prst="rect">
            <a:avLst/>
          </a:prstGeom>
        </p:spPr>
        <p:txBody>
          <a:bodyPr/>
          <a:lstStyle>
            <a:lvl1pPr>
              <a:defRPr/>
            </a:lvl1pPr>
          </a:lstStyle>
          <a:p>
            <a:fld id="{EE215AE8-D138-47D7-8DF2-23C81147284B}" type="slidenum">
              <a:rPr lang="en-US"/>
              <a:pPr/>
              <a:t>‹#›</a:t>
            </a:fld>
            <a:endParaRPr lang="en-US"/>
          </a:p>
        </p:txBody>
      </p:sp>
    </p:spTree>
  </p:cSld>
  <p:clrMapOvr>
    <a:masterClrMapping/>
  </p:clrMapOvr>
  <p:transition spd="med">
    <p:random/>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a:xfrm>
            <a:off x="1371600" y="6248400"/>
            <a:ext cx="1676400" cy="45720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429000" y="6248400"/>
            <a:ext cx="3429000" cy="457200"/>
          </a:xfrm>
          <a:prstGeom prst="rect">
            <a:avLst/>
          </a:prstGeom>
        </p:spPr>
        <p:txBody>
          <a:bodyPr/>
          <a:lstStyle>
            <a:lvl1pPr>
              <a:defRPr/>
            </a:lvl1pPr>
          </a:lstStyle>
          <a:p>
            <a:r>
              <a:rPr lang="en-US"/>
              <a:t>Organizational Behavior: Chapter 19</a:t>
            </a:r>
          </a:p>
        </p:txBody>
      </p:sp>
      <p:sp>
        <p:nvSpPr>
          <p:cNvPr id="6" name="Slide Number Placeholder 5"/>
          <p:cNvSpPr>
            <a:spLocks noGrp="1"/>
          </p:cNvSpPr>
          <p:nvPr>
            <p:ph type="sldNum" sz="quarter" idx="12"/>
          </p:nvPr>
        </p:nvSpPr>
        <p:spPr>
          <a:xfrm>
            <a:off x="7239000" y="6248400"/>
            <a:ext cx="1905000" cy="457200"/>
          </a:xfrm>
          <a:prstGeom prst="rect">
            <a:avLst/>
          </a:prstGeom>
        </p:spPr>
        <p:txBody>
          <a:bodyPr/>
          <a:lstStyle>
            <a:lvl1pPr>
              <a:defRPr/>
            </a:lvl1pPr>
          </a:lstStyle>
          <a:p>
            <a:fld id="{D94C51DF-EAAB-46F6-97BA-08E030F1B6EF}" type="slidenum">
              <a:rPr lang="en-US"/>
              <a:pPr/>
              <a:t>‹#›</a:t>
            </a:fld>
            <a:endParaRPr lang="en-US"/>
          </a:p>
        </p:txBody>
      </p:sp>
    </p:spTree>
  </p:cSld>
  <p:clrMapOvr>
    <a:masterClrMapping/>
  </p:clrMapOvr>
  <p:transition spd="med">
    <p:random/>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1371600" y="19812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257800" y="1981200"/>
            <a:ext cx="37338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a:xfrm>
            <a:off x="1371600" y="6248400"/>
            <a:ext cx="167640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429000" y="6248400"/>
            <a:ext cx="3429000" cy="457200"/>
          </a:xfrm>
          <a:prstGeom prst="rect">
            <a:avLst/>
          </a:prstGeom>
        </p:spPr>
        <p:txBody>
          <a:bodyPr/>
          <a:lstStyle>
            <a:lvl1pPr>
              <a:defRPr/>
            </a:lvl1pPr>
          </a:lstStyle>
          <a:p>
            <a:r>
              <a:rPr lang="en-US"/>
              <a:t>Organizational Behavior: Chapter 19</a:t>
            </a:r>
          </a:p>
        </p:txBody>
      </p:sp>
      <p:sp>
        <p:nvSpPr>
          <p:cNvPr id="7" name="Slide Number Placeholder 6"/>
          <p:cNvSpPr>
            <a:spLocks noGrp="1"/>
          </p:cNvSpPr>
          <p:nvPr>
            <p:ph type="sldNum" sz="quarter" idx="12"/>
          </p:nvPr>
        </p:nvSpPr>
        <p:spPr>
          <a:xfrm>
            <a:off x="7239000" y="6248400"/>
            <a:ext cx="1905000" cy="457200"/>
          </a:xfrm>
          <a:prstGeom prst="rect">
            <a:avLst/>
          </a:prstGeom>
        </p:spPr>
        <p:txBody>
          <a:bodyPr/>
          <a:lstStyle>
            <a:lvl1pPr>
              <a:defRPr/>
            </a:lvl1pPr>
          </a:lstStyle>
          <a:p>
            <a:fld id="{74EE273D-0C6A-44DF-B387-BAA0CBA44697}" type="slidenum">
              <a:rPr lang="en-US"/>
              <a:pPr/>
              <a:t>‹#›</a:t>
            </a:fld>
            <a:endParaRPr lang="en-US"/>
          </a:p>
        </p:txBody>
      </p:sp>
    </p:spTree>
  </p:cSld>
  <p:clrMapOvr>
    <a:masterClrMapping/>
  </p:clrMapOvr>
  <p:transition spd="med">
    <p:random/>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1371600" y="6248400"/>
            <a:ext cx="1676400" cy="457200"/>
          </a:xfrm>
          <a:prstGeom prst="rect">
            <a:avLst/>
          </a:prstGeom>
        </p:spPr>
        <p:txBody>
          <a:bodyPr/>
          <a:lstStyle>
            <a:lvl1pPr>
              <a:defRPr/>
            </a:lvl1pPr>
          </a:lstStyle>
          <a:p>
            <a:endParaRPr lang="en-US"/>
          </a:p>
        </p:txBody>
      </p:sp>
      <p:sp>
        <p:nvSpPr>
          <p:cNvPr id="8" name="Footer Placeholder 7"/>
          <p:cNvSpPr>
            <a:spLocks noGrp="1"/>
          </p:cNvSpPr>
          <p:nvPr>
            <p:ph type="ftr" sz="quarter" idx="11"/>
          </p:nvPr>
        </p:nvSpPr>
        <p:spPr>
          <a:xfrm>
            <a:off x="3429000" y="6248400"/>
            <a:ext cx="3429000" cy="457200"/>
          </a:xfrm>
          <a:prstGeom prst="rect">
            <a:avLst/>
          </a:prstGeom>
        </p:spPr>
        <p:txBody>
          <a:bodyPr/>
          <a:lstStyle>
            <a:lvl1pPr>
              <a:defRPr/>
            </a:lvl1pPr>
          </a:lstStyle>
          <a:p>
            <a:r>
              <a:rPr lang="en-US"/>
              <a:t>Organizational Behavior: Chapter 19</a:t>
            </a:r>
          </a:p>
        </p:txBody>
      </p:sp>
      <p:sp>
        <p:nvSpPr>
          <p:cNvPr id="9" name="Slide Number Placeholder 8"/>
          <p:cNvSpPr>
            <a:spLocks noGrp="1"/>
          </p:cNvSpPr>
          <p:nvPr>
            <p:ph type="sldNum" sz="quarter" idx="12"/>
          </p:nvPr>
        </p:nvSpPr>
        <p:spPr>
          <a:xfrm>
            <a:off x="7239000" y="6248400"/>
            <a:ext cx="1905000" cy="457200"/>
          </a:xfrm>
          <a:prstGeom prst="rect">
            <a:avLst/>
          </a:prstGeom>
        </p:spPr>
        <p:txBody>
          <a:bodyPr/>
          <a:lstStyle>
            <a:lvl1pPr>
              <a:defRPr/>
            </a:lvl1pPr>
          </a:lstStyle>
          <a:p>
            <a:fld id="{C7151BFE-5804-457F-A6DB-F457F5A676FB}" type="slidenum">
              <a:rPr lang="en-US"/>
              <a:pPr/>
              <a:t>‹#›</a:t>
            </a:fld>
            <a:endParaRPr lang="en-US"/>
          </a:p>
        </p:txBody>
      </p:sp>
    </p:spTree>
  </p:cSld>
  <p:clrMapOvr>
    <a:masterClrMapping/>
  </p:clrMapOvr>
  <p:transition spd="med">
    <p:random/>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1371600" y="6248400"/>
            <a:ext cx="1676400" cy="457200"/>
          </a:xfrm>
          <a:prstGeom prst="rect">
            <a:avLst/>
          </a:prstGeom>
        </p:spPr>
        <p:txBody>
          <a:bodyPr/>
          <a:lstStyle>
            <a:lvl1pPr>
              <a:defRPr/>
            </a:lvl1pPr>
          </a:lstStyle>
          <a:p>
            <a:endParaRPr lang="en-US"/>
          </a:p>
        </p:txBody>
      </p:sp>
      <p:sp>
        <p:nvSpPr>
          <p:cNvPr id="4" name="Footer Placeholder 3"/>
          <p:cNvSpPr>
            <a:spLocks noGrp="1"/>
          </p:cNvSpPr>
          <p:nvPr>
            <p:ph type="ftr" sz="quarter" idx="11"/>
          </p:nvPr>
        </p:nvSpPr>
        <p:spPr>
          <a:xfrm>
            <a:off x="3429000" y="6248400"/>
            <a:ext cx="3429000" cy="457200"/>
          </a:xfrm>
          <a:prstGeom prst="rect">
            <a:avLst/>
          </a:prstGeom>
        </p:spPr>
        <p:txBody>
          <a:bodyPr/>
          <a:lstStyle>
            <a:lvl1pPr>
              <a:defRPr/>
            </a:lvl1pPr>
          </a:lstStyle>
          <a:p>
            <a:r>
              <a:rPr lang="en-US"/>
              <a:t>Organizational Behavior: Chapter 19</a:t>
            </a:r>
          </a:p>
        </p:txBody>
      </p:sp>
      <p:sp>
        <p:nvSpPr>
          <p:cNvPr id="5" name="Slide Number Placeholder 4"/>
          <p:cNvSpPr>
            <a:spLocks noGrp="1"/>
          </p:cNvSpPr>
          <p:nvPr>
            <p:ph type="sldNum" sz="quarter" idx="12"/>
          </p:nvPr>
        </p:nvSpPr>
        <p:spPr>
          <a:xfrm>
            <a:off x="7239000" y="6248400"/>
            <a:ext cx="1905000" cy="457200"/>
          </a:xfrm>
          <a:prstGeom prst="rect">
            <a:avLst/>
          </a:prstGeom>
        </p:spPr>
        <p:txBody>
          <a:bodyPr/>
          <a:lstStyle>
            <a:lvl1pPr>
              <a:defRPr/>
            </a:lvl1pPr>
          </a:lstStyle>
          <a:p>
            <a:fld id="{E263DF96-5DD9-41DF-9DB9-3A4373CF24AC}" type="slidenum">
              <a:rPr lang="en-US"/>
              <a:pPr/>
              <a:t>‹#›</a:t>
            </a:fld>
            <a:endParaRPr lang="en-US"/>
          </a:p>
        </p:txBody>
      </p:sp>
    </p:spTree>
  </p:cSld>
  <p:clrMapOvr>
    <a:masterClrMapping/>
  </p:clrMapOvr>
  <p:transition spd="med">
    <p:random/>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371600" y="6248400"/>
            <a:ext cx="1676400" cy="457200"/>
          </a:xfrm>
          <a:prstGeom prst="rect">
            <a:avLst/>
          </a:prstGeom>
        </p:spPr>
        <p:txBody>
          <a:bodyPr/>
          <a:lstStyle>
            <a:lvl1pPr>
              <a:defRPr/>
            </a:lvl1pPr>
          </a:lstStyle>
          <a:p>
            <a:endParaRPr lang="en-US"/>
          </a:p>
        </p:txBody>
      </p:sp>
      <p:sp>
        <p:nvSpPr>
          <p:cNvPr id="3" name="Footer Placeholder 2"/>
          <p:cNvSpPr>
            <a:spLocks noGrp="1"/>
          </p:cNvSpPr>
          <p:nvPr>
            <p:ph type="ftr" sz="quarter" idx="11"/>
          </p:nvPr>
        </p:nvSpPr>
        <p:spPr>
          <a:xfrm>
            <a:off x="3429000" y="6248400"/>
            <a:ext cx="3429000" cy="457200"/>
          </a:xfrm>
          <a:prstGeom prst="rect">
            <a:avLst/>
          </a:prstGeom>
        </p:spPr>
        <p:txBody>
          <a:bodyPr/>
          <a:lstStyle>
            <a:lvl1pPr>
              <a:defRPr/>
            </a:lvl1pPr>
          </a:lstStyle>
          <a:p>
            <a:r>
              <a:rPr lang="en-US"/>
              <a:t>Organizational Behavior: Chapter 19</a:t>
            </a:r>
          </a:p>
        </p:txBody>
      </p:sp>
      <p:sp>
        <p:nvSpPr>
          <p:cNvPr id="4" name="Slide Number Placeholder 3"/>
          <p:cNvSpPr>
            <a:spLocks noGrp="1"/>
          </p:cNvSpPr>
          <p:nvPr>
            <p:ph type="sldNum" sz="quarter" idx="12"/>
          </p:nvPr>
        </p:nvSpPr>
        <p:spPr>
          <a:xfrm>
            <a:off x="7239000" y="6248400"/>
            <a:ext cx="1905000" cy="457200"/>
          </a:xfrm>
          <a:prstGeom prst="rect">
            <a:avLst/>
          </a:prstGeom>
        </p:spPr>
        <p:txBody>
          <a:bodyPr/>
          <a:lstStyle>
            <a:lvl1pPr>
              <a:defRPr/>
            </a:lvl1pPr>
          </a:lstStyle>
          <a:p>
            <a:fld id="{BA28E70E-928D-4B7E-AAA4-0242535DD367}" type="slidenum">
              <a:rPr lang="en-US"/>
              <a:pPr/>
              <a:t>‹#›</a:t>
            </a:fld>
            <a:endParaRPr lang="en-US"/>
          </a:p>
        </p:txBody>
      </p:sp>
    </p:spTree>
  </p:cSld>
  <p:clrMapOvr>
    <a:masterClrMapping/>
  </p:clrMapOvr>
  <p:transition spd="med">
    <p:random/>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1371600" y="6248400"/>
            <a:ext cx="167640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429000" y="6248400"/>
            <a:ext cx="3429000" cy="457200"/>
          </a:xfrm>
          <a:prstGeom prst="rect">
            <a:avLst/>
          </a:prstGeom>
        </p:spPr>
        <p:txBody>
          <a:bodyPr/>
          <a:lstStyle>
            <a:lvl1pPr>
              <a:defRPr/>
            </a:lvl1pPr>
          </a:lstStyle>
          <a:p>
            <a:r>
              <a:rPr lang="en-US"/>
              <a:t>Organizational Behavior: Chapter 19</a:t>
            </a:r>
          </a:p>
        </p:txBody>
      </p:sp>
      <p:sp>
        <p:nvSpPr>
          <p:cNvPr id="7" name="Slide Number Placeholder 6"/>
          <p:cNvSpPr>
            <a:spLocks noGrp="1"/>
          </p:cNvSpPr>
          <p:nvPr>
            <p:ph type="sldNum" sz="quarter" idx="12"/>
          </p:nvPr>
        </p:nvSpPr>
        <p:spPr>
          <a:xfrm>
            <a:off x="7239000" y="6248400"/>
            <a:ext cx="1905000" cy="457200"/>
          </a:xfrm>
          <a:prstGeom prst="rect">
            <a:avLst/>
          </a:prstGeom>
        </p:spPr>
        <p:txBody>
          <a:bodyPr/>
          <a:lstStyle>
            <a:lvl1pPr>
              <a:defRPr/>
            </a:lvl1pPr>
          </a:lstStyle>
          <a:p>
            <a:fld id="{00EF6B43-5219-493E-AC33-0EB18B184A36}" type="slidenum">
              <a:rPr lang="en-US"/>
              <a:pPr/>
              <a:t>‹#›</a:t>
            </a:fld>
            <a:endParaRPr lang="en-US"/>
          </a:p>
        </p:txBody>
      </p:sp>
    </p:spTree>
  </p:cSld>
  <p:clrMapOvr>
    <a:masterClrMapping/>
  </p:clrMapOvr>
  <p:transition spd="med">
    <p:random/>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1371600" y="6248400"/>
            <a:ext cx="1676400" cy="457200"/>
          </a:xfrm>
          <a:prstGeom prst="rect">
            <a:avLst/>
          </a:prstGeom>
        </p:spPr>
        <p:txBody>
          <a:bodyPr/>
          <a:lstStyle>
            <a:lvl1pPr>
              <a:defRPr/>
            </a:lvl1pPr>
          </a:lstStyle>
          <a:p>
            <a:endParaRPr lang="en-US"/>
          </a:p>
        </p:txBody>
      </p:sp>
      <p:sp>
        <p:nvSpPr>
          <p:cNvPr id="6" name="Footer Placeholder 5"/>
          <p:cNvSpPr>
            <a:spLocks noGrp="1"/>
          </p:cNvSpPr>
          <p:nvPr>
            <p:ph type="ftr" sz="quarter" idx="11"/>
          </p:nvPr>
        </p:nvSpPr>
        <p:spPr>
          <a:xfrm>
            <a:off x="3429000" y="6248400"/>
            <a:ext cx="3429000" cy="457200"/>
          </a:xfrm>
          <a:prstGeom prst="rect">
            <a:avLst/>
          </a:prstGeom>
        </p:spPr>
        <p:txBody>
          <a:bodyPr/>
          <a:lstStyle>
            <a:lvl1pPr>
              <a:defRPr/>
            </a:lvl1pPr>
          </a:lstStyle>
          <a:p>
            <a:r>
              <a:rPr lang="en-US"/>
              <a:t>Organizational Behavior: Chapter 19</a:t>
            </a:r>
          </a:p>
        </p:txBody>
      </p:sp>
      <p:sp>
        <p:nvSpPr>
          <p:cNvPr id="7" name="Slide Number Placeholder 6"/>
          <p:cNvSpPr>
            <a:spLocks noGrp="1"/>
          </p:cNvSpPr>
          <p:nvPr>
            <p:ph type="sldNum" sz="quarter" idx="12"/>
          </p:nvPr>
        </p:nvSpPr>
        <p:spPr>
          <a:xfrm>
            <a:off x="7239000" y="6248400"/>
            <a:ext cx="1905000" cy="457200"/>
          </a:xfrm>
          <a:prstGeom prst="rect">
            <a:avLst/>
          </a:prstGeom>
        </p:spPr>
        <p:txBody>
          <a:bodyPr/>
          <a:lstStyle>
            <a:lvl1pPr>
              <a:defRPr/>
            </a:lvl1pPr>
          </a:lstStyle>
          <a:p>
            <a:fld id="{20FD4945-53CE-4C6F-8F01-A85B99CC1CCA}" type="slidenum">
              <a:rPr lang="en-US"/>
              <a:pPr/>
              <a:t>‹#›</a:t>
            </a:fld>
            <a:endParaRPr lang="en-US"/>
          </a:p>
        </p:txBody>
      </p:sp>
    </p:spTree>
  </p:cSld>
  <p:clrMapOvr>
    <a:masterClrMapping/>
  </p:clrMapOvr>
  <p:transition spd="med">
    <p:random/>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1371600" y="6248400"/>
            <a:ext cx="1676400" cy="45720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429000" y="6248400"/>
            <a:ext cx="3429000" cy="457200"/>
          </a:xfrm>
          <a:prstGeom prst="rect">
            <a:avLst/>
          </a:prstGeom>
        </p:spPr>
        <p:txBody>
          <a:bodyPr/>
          <a:lstStyle>
            <a:lvl1pPr>
              <a:defRPr/>
            </a:lvl1pPr>
          </a:lstStyle>
          <a:p>
            <a:r>
              <a:rPr lang="en-US"/>
              <a:t>Organizational Behavior: Chapter 19</a:t>
            </a:r>
          </a:p>
        </p:txBody>
      </p:sp>
      <p:sp>
        <p:nvSpPr>
          <p:cNvPr id="6" name="Slide Number Placeholder 5"/>
          <p:cNvSpPr>
            <a:spLocks noGrp="1"/>
          </p:cNvSpPr>
          <p:nvPr>
            <p:ph type="sldNum" sz="quarter" idx="12"/>
          </p:nvPr>
        </p:nvSpPr>
        <p:spPr>
          <a:xfrm>
            <a:off x="7239000" y="6248400"/>
            <a:ext cx="1905000" cy="457200"/>
          </a:xfrm>
          <a:prstGeom prst="rect">
            <a:avLst/>
          </a:prstGeom>
        </p:spPr>
        <p:txBody>
          <a:bodyPr/>
          <a:lstStyle>
            <a:lvl1pPr>
              <a:defRPr/>
            </a:lvl1pPr>
          </a:lstStyle>
          <a:p>
            <a:fld id="{9B281879-0FFB-412E-952A-4C38375DFA63}" type="slidenum">
              <a:rPr lang="en-US"/>
              <a:pPr/>
              <a:t>‹#›</a:t>
            </a:fld>
            <a:endParaRPr lang="en-US"/>
          </a:p>
        </p:txBody>
      </p:sp>
    </p:spTree>
  </p:cSld>
  <p:clrMapOvr>
    <a:masterClrMapping/>
  </p:clrMapOvr>
  <p:transition spd="med">
    <p:random/>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6600" y="533400"/>
            <a:ext cx="1905000" cy="5562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371600" y="533400"/>
            <a:ext cx="5562600"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1371600" y="6248400"/>
            <a:ext cx="1676400" cy="457200"/>
          </a:xfrm>
          <a:prstGeom prst="rect">
            <a:avLst/>
          </a:prstGeom>
        </p:spPr>
        <p:txBody>
          <a:bodyPr/>
          <a:lstStyle>
            <a:lvl1pPr>
              <a:defRPr/>
            </a:lvl1pPr>
          </a:lstStyle>
          <a:p>
            <a:endParaRPr lang="en-US"/>
          </a:p>
        </p:txBody>
      </p:sp>
      <p:sp>
        <p:nvSpPr>
          <p:cNvPr id="5" name="Footer Placeholder 4"/>
          <p:cNvSpPr>
            <a:spLocks noGrp="1"/>
          </p:cNvSpPr>
          <p:nvPr>
            <p:ph type="ftr" sz="quarter" idx="11"/>
          </p:nvPr>
        </p:nvSpPr>
        <p:spPr>
          <a:xfrm>
            <a:off x="3429000" y="6248400"/>
            <a:ext cx="3429000" cy="457200"/>
          </a:xfrm>
          <a:prstGeom prst="rect">
            <a:avLst/>
          </a:prstGeom>
        </p:spPr>
        <p:txBody>
          <a:bodyPr/>
          <a:lstStyle>
            <a:lvl1pPr>
              <a:defRPr/>
            </a:lvl1pPr>
          </a:lstStyle>
          <a:p>
            <a:r>
              <a:rPr lang="en-US"/>
              <a:t>Organizational Behavior: Chapter 19</a:t>
            </a:r>
          </a:p>
        </p:txBody>
      </p:sp>
      <p:sp>
        <p:nvSpPr>
          <p:cNvPr id="6" name="Slide Number Placeholder 5"/>
          <p:cNvSpPr>
            <a:spLocks noGrp="1"/>
          </p:cNvSpPr>
          <p:nvPr>
            <p:ph type="sldNum" sz="quarter" idx="12"/>
          </p:nvPr>
        </p:nvSpPr>
        <p:spPr>
          <a:xfrm>
            <a:off x="7239000" y="6248400"/>
            <a:ext cx="1905000" cy="457200"/>
          </a:xfrm>
          <a:prstGeom prst="rect">
            <a:avLst/>
          </a:prstGeom>
        </p:spPr>
        <p:txBody>
          <a:bodyPr/>
          <a:lstStyle>
            <a:lvl1pPr>
              <a:defRPr/>
            </a:lvl1pPr>
          </a:lstStyle>
          <a:p>
            <a:fld id="{A092E23C-8B96-458C-A3AD-35B13A66DE3E}" type="slidenum">
              <a:rPr lang="en-US"/>
              <a:pPr/>
              <a:t>‹#›</a:t>
            </a:fld>
            <a:endParaRPr lang="en-US"/>
          </a:p>
        </p:txBody>
      </p:sp>
    </p:spTree>
  </p:cSld>
  <p:clrMapOvr>
    <a:masterClrMapping/>
  </p:clrMapOvr>
  <p:transition spd="med">
    <p:random/>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lumMod val="20000"/>
            <a:lumOff val="80000"/>
          </a:schemeClr>
        </a:solidFill>
        <a:effectLst/>
      </p:bgPr>
    </p:bg>
    <p:spTree>
      <p:nvGrpSpPr>
        <p:cNvPr id="1" name=""/>
        <p:cNvGrpSpPr/>
        <p:nvPr/>
      </p:nvGrpSpPr>
      <p:grpSpPr>
        <a:xfrm>
          <a:off x="0" y="0"/>
          <a:ext cx="0" cy="0"/>
          <a:chOff x="0" y="0"/>
          <a:chExt cx="0" cy="0"/>
        </a:xfrm>
      </p:grpSpPr>
      <p:sp>
        <p:nvSpPr>
          <p:cNvPr id="169986" name="Rectangle 2"/>
          <p:cNvSpPr>
            <a:spLocks noGrp="1" noChangeArrowheads="1"/>
          </p:cNvSpPr>
          <p:nvPr>
            <p:ph type="title"/>
          </p:nvPr>
        </p:nvSpPr>
        <p:spPr bwMode="auto">
          <a:xfrm>
            <a:off x="1371600" y="533400"/>
            <a:ext cx="75438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smtClean="0"/>
              <a:t>Click to edit Master title style</a:t>
            </a:r>
          </a:p>
        </p:txBody>
      </p:sp>
      <p:sp>
        <p:nvSpPr>
          <p:cNvPr id="169991" name="Rectangle 7"/>
          <p:cNvSpPr>
            <a:spLocks noGrp="1" noChangeArrowheads="1"/>
          </p:cNvSpPr>
          <p:nvPr>
            <p:ph type="body" idx="1"/>
          </p:nvPr>
        </p:nvSpPr>
        <p:spPr bwMode="auto">
          <a:xfrm>
            <a:off x="1371600" y="1981200"/>
            <a:ext cx="7620000" cy="41148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transition spd="med">
    <p:random/>
  </p:transition>
  <p:hf hdr="0" dt="0"/>
  <p:txStyles>
    <p:titleStyle>
      <a:lvl1pPr algn="ctr" rtl="0" fontAlgn="base">
        <a:spcBef>
          <a:spcPct val="0"/>
        </a:spcBef>
        <a:spcAft>
          <a:spcPct val="0"/>
        </a:spcAft>
        <a:defRPr sz="3600" b="1">
          <a:solidFill>
            <a:schemeClr val="tx1">
              <a:lumMod val="95000"/>
              <a:lumOff val="5000"/>
            </a:schemeClr>
          </a:solidFill>
          <a:latin typeface="Arial" pitchFamily="34" charset="0"/>
          <a:ea typeface="+mj-ea"/>
          <a:cs typeface="Arial" pitchFamily="34" charset="0"/>
        </a:defRPr>
      </a:lvl1pPr>
      <a:lvl2pPr algn="ctr" rtl="0" fontAlgn="base">
        <a:spcBef>
          <a:spcPct val="0"/>
        </a:spcBef>
        <a:spcAft>
          <a:spcPct val="0"/>
        </a:spcAft>
        <a:defRPr sz="4400">
          <a:solidFill>
            <a:schemeClr val="tx2"/>
          </a:solidFill>
          <a:latin typeface="Times New Roman" charset="0"/>
        </a:defRPr>
      </a:lvl2pPr>
      <a:lvl3pPr algn="ctr" rtl="0" fontAlgn="base">
        <a:spcBef>
          <a:spcPct val="0"/>
        </a:spcBef>
        <a:spcAft>
          <a:spcPct val="0"/>
        </a:spcAft>
        <a:defRPr sz="4400">
          <a:solidFill>
            <a:schemeClr val="tx2"/>
          </a:solidFill>
          <a:latin typeface="Times New Roman" charset="0"/>
        </a:defRPr>
      </a:lvl3pPr>
      <a:lvl4pPr algn="ctr" rtl="0" fontAlgn="base">
        <a:spcBef>
          <a:spcPct val="0"/>
        </a:spcBef>
        <a:spcAft>
          <a:spcPct val="0"/>
        </a:spcAft>
        <a:defRPr sz="4400">
          <a:solidFill>
            <a:schemeClr val="tx2"/>
          </a:solidFill>
          <a:latin typeface="Times New Roman" charset="0"/>
        </a:defRPr>
      </a:lvl4pPr>
      <a:lvl5pPr algn="ctr" rtl="0" fontAlgn="base">
        <a:spcBef>
          <a:spcPct val="0"/>
        </a:spcBef>
        <a:spcAft>
          <a:spcPct val="0"/>
        </a:spcAft>
        <a:defRPr sz="4400">
          <a:solidFill>
            <a:schemeClr val="tx2"/>
          </a:solidFill>
          <a:latin typeface="Times New Roman" charset="0"/>
        </a:defRPr>
      </a:lvl5pPr>
      <a:lvl6pPr marL="457200" algn="ctr" rtl="0" fontAlgn="base">
        <a:spcBef>
          <a:spcPct val="0"/>
        </a:spcBef>
        <a:spcAft>
          <a:spcPct val="0"/>
        </a:spcAft>
        <a:defRPr sz="4400">
          <a:solidFill>
            <a:schemeClr val="tx2"/>
          </a:solidFill>
          <a:latin typeface="Times New Roman" charset="0"/>
        </a:defRPr>
      </a:lvl6pPr>
      <a:lvl7pPr marL="914400" algn="ctr" rtl="0" fontAlgn="base">
        <a:spcBef>
          <a:spcPct val="0"/>
        </a:spcBef>
        <a:spcAft>
          <a:spcPct val="0"/>
        </a:spcAft>
        <a:defRPr sz="4400">
          <a:solidFill>
            <a:schemeClr val="tx2"/>
          </a:solidFill>
          <a:latin typeface="Times New Roman" charset="0"/>
        </a:defRPr>
      </a:lvl7pPr>
      <a:lvl8pPr marL="1371600" algn="ctr" rtl="0" fontAlgn="base">
        <a:spcBef>
          <a:spcPct val="0"/>
        </a:spcBef>
        <a:spcAft>
          <a:spcPct val="0"/>
        </a:spcAft>
        <a:defRPr sz="4400">
          <a:solidFill>
            <a:schemeClr val="tx2"/>
          </a:solidFill>
          <a:latin typeface="Times New Roman" charset="0"/>
        </a:defRPr>
      </a:lvl8pPr>
      <a:lvl9pPr marL="1828800" algn="ctr" rtl="0" fontAlgn="base">
        <a:spcBef>
          <a:spcPct val="0"/>
        </a:spcBef>
        <a:spcAft>
          <a:spcPct val="0"/>
        </a:spcAft>
        <a:defRPr sz="4400">
          <a:solidFill>
            <a:schemeClr val="tx2"/>
          </a:solidFill>
          <a:latin typeface="Times New Roman" charset="0"/>
        </a:defRPr>
      </a:lvl9pPr>
    </p:titleStyle>
    <p:bodyStyle>
      <a:lvl1pPr marL="342900" indent="-342900" algn="l" rtl="0" fontAlgn="base">
        <a:spcBef>
          <a:spcPct val="20000"/>
        </a:spcBef>
        <a:spcAft>
          <a:spcPct val="0"/>
        </a:spcAft>
        <a:buClr>
          <a:schemeClr val="tx2"/>
        </a:buClr>
        <a:buFont typeface="Wingdings" pitchFamily="2" charset="2"/>
        <a:buChar char="w"/>
        <a:defRPr sz="2400">
          <a:solidFill>
            <a:schemeClr val="tx1">
              <a:lumMod val="95000"/>
              <a:lumOff val="5000"/>
            </a:schemeClr>
          </a:solidFill>
          <a:latin typeface="Arial" pitchFamily="34" charset="0"/>
          <a:ea typeface="+mn-ea"/>
          <a:cs typeface="Arial" pitchFamily="34" charset="0"/>
        </a:defRPr>
      </a:lvl1pPr>
      <a:lvl2pPr marL="742950" indent="-285750" algn="l" rtl="0" fontAlgn="base">
        <a:spcBef>
          <a:spcPct val="20000"/>
        </a:spcBef>
        <a:spcAft>
          <a:spcPct val="0"/>
        </a:spcAft>
        <a:buSzPct val="95000"/>
        <a:buChar char="–"/>
        <a:defRPr sz="2400">
          <a:solidFill>
            <a:schemeClr val="tx1">
              <a:lumMod val="95000"/>
              <a:lumOff val="5000"/>
            </a:schemeClr>
          </a:solidFill>
          <a:latin typeface="Arial" pitchFamily="34" charset="0"/>
          <a:cs typeface="Arial" pitchFamily="34" charset="0"/>
        </a:defRPr>
      </a:lvl2pPr>
      <a:lvl3pPr marL="1143000" indent="-228600" algn="l" rtl="0" fontAlgn="base">
        <a:spcBef>
          <a:spcPct val="20000"/>
        </a:spcBef>
        <a:spcAft>
          <a:spcPct val="0"/>
        </a:spcAft>
        <a:buChar char="•"/>
        <a:defRPr sz="2400">
          <a:solidFill>
            <a:schemeClr val="tx1">
              <a:lumMod val="95000"/>
              <a:lumOff val="5000"/>
            </a:schemeClr>
          </a:solidFill>
          <a:latin typeface="Arial" pitchFamily="34" charset="0"/>
          <a:cs typeface="Arial" pitchFamily="34" charset="0"/>
        </a:defRPr>
      </a:lvl3pPr>
      <a:lvl4pPr marL="1600200" indent="-228600" algn="l" rtl="0" fontAlgn="base">
        <a:spcBef>
          <a:spcPct val="20000"/>
        </a:spcBef>
        <a:spcAft>
          <a:spcPct val="0"/>
        </a:spcAft>
        <a:buChar char="–"/>
        <a:defRPr sz="2400">
          <a:solidFill>
            <a:schemeClr val="tx1">
              <a:lumMod val="95000"/>
              <a:lumOff val="5000"/>
            </a:schemeClr>
          </a:solidFill>
          <a:latin typeface="Arial" pitchFamily="34" charset="0"/>
          <a:cs typeface="Arial" pitchFamily="34" charset="0"/>
        </a:defRPr>
      </a:lvl4pPr>
      <a:lvl5pPr marL="2057400" indent="-228600" algn="l" rtl="0" fontAlgn="base">
        <a:spcBef>
          <a:spcPct val="20000"/>
        </a:spcBef>
        <a:spcAft>
          <a:spcPct val="0"/>
        </a:spcAft>
        <a:buChar char="•"/>
        <a:defRPr sz="2400">
          <a:solidFill>
            <a:schemeClr val="tx1">
              <a:lumMod val="95000"/>
              <a:lumOff val="5000"/>
            </a:schemeClr>
          </a:solidFill>
          <a:latin typeface="Arial" pitchFamily="34" charset="0"/>
          <a:cs typeface="Arial"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Microsoft_Office_Excel_97-2003_Worksheet2.xls"/><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Grp="1" noChangeArrowheads="1"/>
          </p:cNvSpPr>
          <p:nvPr>
            <p:ph type="title"/>
          </p:nvPr>
        </p:nvSpPr>
        <p:spPr>
          <a:xfrm>
            <a:off x="76200" y="1371600"/>
            <a:ext cx="9144000" cy="2590800"/>
          </a:xfrm>
          <a:noFill/>
          <a:ln/>
        </p:spPr>
        <p:txBody>
          <a:bodyPr/>
          <a:lstStyle/>
          <a:p>
            <a:r>
              <a:rPr lang="en-US" dirty="0" smtClean="0"/>
              <a:t>Lecture 31</a:t>
            </a:r>
            <a:endParaRPr lang="en-US" dirty="0"/>
          </a:p>
        </p:txBody>
      </p:sp>
    </p:spTree>
  </p:cSld>
  <p:clrMapOvr>
    <a:masterClrMapping/>
  </p:clrMapOvr>
  <p:transition spd="med">
    <p:random/>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1" name="Rectangle 3"/>
          <p:cNvSpPr>
            <a:spLocks noGrp="1" noChangeArrowheads="1"/>
          </p:cNvSpPr>
          <p:nvPr>
            <p:ph type="title"/>
          </p:nvPr>
        </p:nvSpPr>
        <p:spPr>
          <a:xfrm>
            <a:off x="76200" y="1371600"/>
            <a:ext cx="9144000" cy="2590800"/>
          </a:xfrm>
          <a:noFill/>
          <a:ln/>
        </p:spPr>
        <p:txBody>
          <a:bodyPr/>
          <a:lstStyle/>
          <a:p>
            <a:r>
              <a:rPr lang="en-US" dirty="0"/>
              <a:t>Competency Mapping</a:t>
            </a:r>
            <a:br>
              <a:rPr lang="en-US" dirty="0"/>
            </a:br>
            <a:endParaRPr lang="en-US" dirty="0"/>
          </a:p>
        </p:txBody>
      </p:sp>
    </p:spTree>
  </p:cSld>
  <p:clrMapOvr>
    <a:masterClrMapping/>
  </p:clrMapOvr>
  <p:transition spd="med">
    <p:random/>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ctrTitle"/>
          </p:nvPr>
        </p:nvSpPr>
        <p:spPr>
          <a:xfrm>
            <a:off x="533400" y="304800"/>
            <a:ext cx="7772400" cy="914400"/>
          </a:xfrm>
        </p:spPr>
        <p:txBody>
          <a:bodyPr/>
          <a:lstStyle/>
          <a:p>
            <a:r>
              <a:rPr lang="en-US" dirty="0">
                <a:solidFill>
                  <a:schemeClr val="tx1">
                    <a:lumMod val="95000"/>
                    <a:lumOff val="5000"/>
                  </a:schemeClr>
                </a:solidFill>
                <a:effectLst/>
              </a:rPr>
              <a:t>Competency Mapping </a:t>
            </a:r>
          </a:p>
        </p:txBody>
      </p:sp>
      <p:sp>
        <p:nvSpPr>
          <p:cNvPr id="27651" name="Rectangle 3"/>
          <p:cNvSpPr>
            <a:spLocks noGrp="1" noChangeArrowheads="1"/>
          </p:cNvSpPr>
          <p:nvPr>
            <p:ph type="subTitle" idx="1"/>
          </p:nvPr>
        </p:nvSpPr>
        <p:spPr>
          <a:xfrm>
            <a:off x="1295400" y="2133600"/>
            <a:ext cx="7162800" cy="3048000"/>
          </a:xfrm>
        </p:spPr>
        <p:txBody>
          <a:bodyPr/>
          <a:lstStyle/>
          <a:p>
            <a:pPr algn="l"/>
            <a:r>
              <a:rPr lang="en-US" sz="2800" dirty="0">
                <a:solidFill>
                  <a:schemeClr val="tx1">
                    <a:lumMod val="95000"/>
                    <a:lumOff val="5000"/>
                  </a:schemeClr>
                </a:solidFill>
              </a:rPr>
              <a:t>Why competency mapping ?</a:t>
            </a:r>
          </a:p>
          <a:p>
            <a:pPr algn="l">
              <a:buFont typeface="Wingdings" pitchFamily="2" charset="2"/>
              <a:buChar char="n"/>
            </a:pPr>
            <a:r>
              <a:rPr lang="en-US" sz="2800" dirty="0">
                <a:solidFill>
                  <a:schemeClr val="tx1">
                    <a:lumMod val="95000"/>
                    <a:lumOff val="5000"/>
                  </a:schemeClr>
                </a:solidFill>
              </a:rPr>
              <a:t>Cost of manpower</a:t>
            </a:r>
          </a:p>
          <a:p>
            <a:pPr algn="l">
              <a:buFont typeface="Wingdings" pitchFamily="2" charset="2"/>
              <a:buChar char="n"/>
            </a:pPr>
            <a:r>
              <a:rPr lang="en-US" sz="2800" dirty="0">
                <a:solidFill>
                  <a:schemeClr val="tx1">
                    <a:lumMod val="95000"/>
                    <a:lumOff val="5000"/>
                  </a:schemeClr>
                </a:solidFill>
              </a:rPr>
              <a:t>Cost of incompetence</a:t>
            </a:r>
          </a:p>
          <a:p>
            <a:pPr algn="l">
              <a:buFont typeface="Wingdings" pitchFamily="2" charset="2"/>
              <a:buChar char="n"/>
            </a:pPr>
            <a:r>
              <a:rPr lang="en-US" sz="2800" dirty="0">
                <a:solidFill>
                  <a:schemeClr val="tx1">
                    <a:lumMod val="95000"/>
                    <a:lumOff val="5000"/>
                  </a:schemeClr>
                </a:solidFill>
              </a:rPr>
              <a:t>Planned competency development</a:t>
            </a:r>
          </a:p>
          <a:p>
            <a:pPr algn="l">
              <a:buFont typeface="Wingdings" pitchFamily="2" charset="2"/>
              <a:buChar char="n"/>
            </a:pPr>
            <a:r>
              <a:rPr lang="en-US" sz="2800" dirty="0">
                <a:solidFill>
                  <a:schemeClr val="tx1">
                    <a:lumMod val="95000"/>
                    <a:lumOff val="5000"/>
                  </a:schemeClr>
                </a:solidFill>
              </a:rPr>
              <a:t>Employee engagement</a:t>
            </a:r>
          </a:p>
          <a:p>
            <a:pPr algn="l">
              <a:buFont typeface="Wingdings" pitchFamily="2" charset="2"/>
              <a:buChar char="n"/>
            </a:pPr>
            <a:r>
              <a:rPr lang="en-US" sz="2800" dirty="0">
                <a:solidFill>
                  <a:schemeClr val="tx1">
                    <a:lumMod val="95000"/>
                    <a:lumOff val="5000"/>
                  </a:schemeClr>
                </a:solidFill>
              </a:rPr>
              <a:t>ISO/TS requirement</a:t>
            </a:r>
          </a:p>
        </p:txBody>
      </p:sp>
    </p:spTree>
  </p:cSld>
  <p:clrMapOvr>
    <a:masterClrMapping/>
  </p:clrMapOvr>
  <p:transition spd="med">
    <p:random/>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457200" y="457200"/>
            <a:ext cx="8305800" cy="914400"/>
          </a:xfrm>
          <a:prstGeom prst="rect">
            <a:avLst/>
          </a:prstGeom>
          <a:noFill/>
          <a:ln w="9525">
            <a:noFill/>
            <a:miter lim="800000"/>
            <a:headEnd/>
            <a:tailEnd/>
          </a:ln>
          <a:effectLst/>
        </p:spPr>
        <p:txBody>
          <a:bodyPr anchor="ctr"/>
          <a:lstStyle/>
          <a:p>
            <a:pPr algn="ctr"/>
            <a:r>
              <a:rPr lang="en-US" sz="3600" b="1">
                <a:solidFill>
                  <a:schemeClr val="tx1">
                    <a:lumMod val="95000"/>
                    <a:lumOff val="5000"/>
                  </a:schemeClr>
                </a:solidFill>
                <a:latin typeface="Arial" pitchFamily="34" charset="0"/>
                <a:cs typeface="Arial" pitchFamily="34" charset="0"/>
              </a:rPr>
              <a:t>Competency-based Management practices</a:t>
            </a:r>
            <a:endParaRPr lang="en-US" sz="3500" b="1">
              <a:solidFill>
                <a:schemeClr val="tx1">
                  <a:lumMod val="95000"/>
                  <a:lumOff val="5000"/>
                </a:schemeClr>
              </a:solidFill>
              <a:latin typeface="Arial" pitchFamily="34" charset="0"/>
              <a:cs typeface="Arial" pitchFamily="34" charset="0"/>
            </a:endParaRPr>
          </a:p>
        </p:txBody>
      </p:sp>
      <p:sp>
        <p:nvSpPr>
          <p:cNvPr id="38915" name="Rectangle 3"/>
          <p:cNvSpPr>
            <a:spLocks noChangeArrowheads="1"/>
          </p:cNvSpPr>
          <p:nvPr/>
        </p:nvSpPr>
        <p:spPr bwMode="auto">
          <a:xfrm>
            <a:off x="1030288" y="1752600"/>
            <a:ext cx="7221537" cy="4114800"/>
          </a:xfrm>
          <a:prstGeom prst="rect">
            <a:avLst/>
          </a:prstGeom>
          <a:noFill/>
          <a:ln w="9525">
            <a:noFill/>
            <a:miter lim="800000"/>
            <a:headEnd/>
            <a:tailEnd/>
          </a:ln>
          <a:effectLst/>
        </p:spPr>
        <p:txBody>
          <a:bodyPr/>
          <a:lstStyle/>
          <a:p>
            <a:pPr marL="342900" indent="-342900">
              <a:spcBef>
                <a:spcPct val="20000"/>
              </a:spcBef>
              <a:buClr>
                <a:schemeClr val="tx2"/>
              </a:buClr>
              <a:buSzPct val="75000"/>
              <a:buFont typeface="Wingdings" pitchFamily="2" charset="2"/>
              <a:buNone/>
            </a:pPr>
            <a:r>
              <a:rPr lang="en-US" b="1">
                <a:solidFill>
                  <a:schemeClr val="tx1">
                    <a:lumMod val="95000"/>
                    <a:lumOff val="5000"/>
                  </a:schemeClr>
                </a:solidFill>
                <a:latin typeface="Arial" pitchFamily="34" charset="0"/>
                <a:cs typeface="Arial" pitchFamily="34" charset="0"/>
              </a:rPr>
              <a:t>Acts as a basis for... </a:t>
            </a:r>
          </a:p>
          <a:p>
            <a:pPr marL="342900" indent="-342900">
              <a:spcBef>
                <a:spcPct val="20000"/>
              </a:spcBef>
              <a:buClr>
                <a:schemeClr val="tx1"/>
              </a:buClr>
              <a:buSzPct val="50000"/>
              <a:buFont typeface="Wingdings" pitchFamily="2" charset="2"/>
              <a:buChar char="n"/>
            </a:pPr>
            <a:r>
              <a:rPr lang="en-US" b="1">
                <a:solidFill>
                  <a:schemeClr val="tx1">
                    <a:lumMod val="95000"/>
                    <a:lumOff val="5000"/>
                  </a:schemeClr>
                </a:solidFill>
                <a:latin typeface="Arial" pitchFamily="34" charset="0"/>
                <a:cs typeface="Arial" pitchFamily="34" charset="0"/>
              </a:rPr>
              <a:t>Performance Management</a:t>
            </a:r>
          </a:p>
          <a:p>
            <a:pPr marL="342900" indent="-342900">
              <a:spcBef>
                <a:spcPct val="20000"/>
              </a:spcBef>
              <a:buClr>
                <a:schemeClr val="tx1"/>
              </a:buClr>
              <a:buSzPct val="50000"/>
              <a:buFont typeface="Wingdings" pitchFamily="2" charset="2"/>
              <a:buChar char="n"/>
            </a:pPr>
            <a:r>
              <a:rPr lang="en-US" b="1">
                <a:solidFill>
                  <a:schemeClr val="tx1">
                    <a:lumMod val="95000"/>
                    <a:lumOff val="5000"/>
                  </a:schemeClr>
                </a:solidFill>
                <a:latin typeface="Arial" pitchFamily="34" charset="0"/>
                <a:cs typeface="Arial" pitchFamily="34" charset="0"/>
              </a:rPr>
              <a:t>Learning &amp; Development </a:t>
            </a:r>
          </a:p>
          <a:p>
            <a:pPr marL="342900" indent="-342900">
              <a:spcBef>
                <a:spcPct val="20000"/>
              </a:spcBef>
              <a:buClr>
                <a:schemeClr val="tx1"/>
              </a:buClr>
              <a:buSzPct val="50000"/>
              <a:buFont typeface="Wingdings" pitchFamily="2" charset="2"/>
              <a:buChar char="n"/>
            </a:pPr>
            <a:r>
              <a:rPr lang="en-US" b="1">
                <a:solidFill>
                  <a:schemeClr val="tx1">
                    <a:lumMod val="95000"/>
                    <a:lumOff val="5000"/>
                  </a:schemeClr>
                </a:solidFill>
                <a:latin typeface="Arial" pitchFamily="34" charset="0"/>
                <a:cs typeface="Arial" pitchFamily="34" charset="0"/>
              </a:rPr>
              <a:t>New Assignment / Project allocation</a:t>
            </a:r>
          </a:p>
          <a:p>
            <a:pPr marL="342900" indent="-342900">
              <a:spcBef>
                <a:spcPct val="20000"/>
              </a:spcBef>
              <a:buClr>
                <a:schemeClr val="tx1"/>
              </a:buClr>
              <a:buSzPct val="50000"/>
              <a:buFont typeface="Wingdings" pitchFamily="2" charset="2"/>
              <a:buChar char="n"/>
            </a:pPr>
            <a:r>
              <a:rPr lang="en-US" b="1">
                <a:solidFill>
                  <a:schemeClr val="tx1">
                    <a:lumMod val="95000"/>
                    <a:lumOff val="5000"/>
                  </a:schemeClr>
                </a:solidFill>
                <a:latin typeface="Arial" pitchFamily="34" charset="0"/>
                <a:cs typeface="Arial" pitchFamily="34" charset="0"/>
              </a:rPr>
              <a:t>Job Rotation</a:t>
            </a:r>
          </a:p>
          <a:p>
            <a:pPr marL="342900" indent="-342900">
              <a:spcBef>
                <a:spcPct val="20000"/>
              </a:spcBef>
              <a:buClr>
                <a:schemeClr val="tx1"/>
              </a:buClr>
              <a:buSzPct val="50000"/>
              <a:buFont typeface="Wingdings" pitchFamily="2" charset="2"/>
              <a:buChar char="n"/>
            </a:pPr>
            <a:r>
              <a:rPr lang="en-US" b="1">
                <a:solidFill>
                  <a:schemeClr val="tx1">
                    <a:lumMod val="95000"/>
                    <a:lumOff val="5000"/>
                  </a:schemeClr>
                </a:solidFill>
                <a:latin typeface="Arial" pitchFamily="34" charset="0"/>
                <a:cs typeface="Arial" pitchFamily="34" charset="0"/>
              </a:rPr>
              <a:t>Promotion</a:t>
            </a:r>
          </a:p>
          <a:p>
            <a:pPr marL="342900" indent="-342900">
              <a:spcBef>
                <a:spcPct val="20000"/>
              </a:spcBef>
              <a:buClr>
                <a:schemeClr val="tx1"/>
              </a:buClr>
              <a:buSzPct val="50000"/>
              <a:buFont typeface="Wingdings" pitchFamily="2" charset="2"/>
              <a:buChar char="n"/>
            </a:pPr>
            <a:r>
              <a:rPr lang="en-US" b="1">
                <a:solidFill>
                  <a:schemeClr val="tx1">
                    <a:lumMod val="95000"/>
                    <a:lumOff val="5000"/>
                  </a:schemeClr>
                </a:solidFill>
                <a:latin typeface="Arial" pitchFamily="34" charset="0"/>
                <a:cs typeface="Arial" pitchFamily="34" charset="0"/>
              </a:rPr>
              <a:t>Compensation</a:t>
            </a:r>
          </a:p>
          <a:p>
            <a:pPr marL="342900" indent="-342900">
              <a:spcBef>
                <a:spcPct val="20000"/>
              </a:spcBef>
              <a:buClr>
                <a:schemeClr val="tx1"/>
              </a:buClr>
              <a:buSzPct val="50000"/>
              <a:buFont typeface="Wingdings" pitchFamily="2" charset="2"/>
              <a:buChar char="n"/>
            </a:pPr>
            <a:r>
              <a:rPr lang="en-US" b="1">
                <a:solidFill>
                  <a:schemeClr val="tx1">
                    <a:lumMod val="95000"/>
                    <a:lumOff val="5000"/>
                  </a:schemeClr>
                </a:solidFill>
                <a:latin typeface="Arial" pitchFamily="34" charset="0"/>
                <a:cs typeface="Arial" pitchFamily="34" charset="0"/>
              </a:rPr>
              <a:t>Career Development</a:t>
            </a:r>
          </a:p>
          <a:p>
            <a:pPr marL="342900" indent="-342900">
              <a:spcBef>
                <a:spcPct val="20000"/>
              </a:spcBef>
              <a:buClr>
                <a:schemeClr val="tx1"/>
              </a:buClr>
              <a:buSzPct val="50000"/>
              <a:buFont typeface="Wingdings" pitchFamily="2" charset="2"/>
              <a:buChar char="n"/>
            </a:pPr>
            <a:r>
              <a:rPr lang="en-US" b="1">
                <a:solidFill>
                  <a:schemeClr val="tx1">
                    <a:lumMod val="95000"/>
                    <a:lumOff val="5000"/>
                  </a:schemeClr>
                </a:solidFill>
                <a:latin typeface="Arial" pitchFamily="34" charset="0"/>
                <a:cs typeface="Arial" pitchFamily="34" charset="0"/>
              </a:rPr>
              <a:t>Selection</a:t>
            </a:r>
          </a:p>
        </p:txBody>
      </p:sp>
    </p:spTree>
  </p:cSld>
  <p:clrMapOvr>
    <a:masterClrMapping/>
  </p:clrMapOvr>
  <p:transition spd="med">
    <p:random/>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xfrm>
            <a:off x="762000" y="0"/>
            <a:ext cx="7543800" cy="1143000"/>
          </a:xfrm>
        </p:spPr>
        <p:txBody>
          <a:bodyPr/>
          <a:lstStyle/>
          <a:p>
            <a:r>
              <a:rPr lang="en-US" dirty="0"/>
              <a:t>What is a competency ?</a:t>
            </a:r>
          </a:p>
        </p:txBody>
      </p:sp>
      <p:sp>
        <p:nvSpPr>
          <p:cNvPr id="62467" name="Text Box 3"/>
          <p:cNvSpPr txBox="1">
            <a:spLocks noChangeArrowheads="1"/>
          </p:cNvSpPr>
          <p:nvPr/>
        </p:nvSpPr>
        <p:spPr bwMode="auto">
          <a:xfrm>
            <a:off x="228600" y="1244600"/>
            <a:ext cx="7204216" cy="3785652"/>
          </a:xfrm>
          <a:prstGeom prst="rect">
            <a:avLst/>
          </a:prstGeom>
          <a:noFill/>
          <a:ln w="12700" cap="sq">
            <a:noFill/>
            <a:miter lim="800000"/>
            <a:headEnd type="none" w="sm" len="sm"/>
            <a:tailEnd type="none" w="sm" len="sm"/>
          </a:ln>
          <a:effectLst/>
        </p:spPr>
        <p:txBody>
          <a:bodyPr wrap="none">
            <a:spAutoFit/>
          </a:bodyPr>
          <a:lstStyle/>
          <a:p>
            <a:pPr algn="ctr">
              <a:spcBef>
                <a:spcPct val="50000"/>
              </a:spcBef>
            </a:pPr>
            <a:r>
              <a:rPr lang="en-US">
                <a:latin typeface="Arial" pitchFamily="34" charset="0"/>
                <a:cs typeface="Arial" pitchFamily="34" charset="0"/>
              </a:rPr>
              <a:t> Any underlying characteristic of an individual, </a:t>
            </a:r>
          </a:p>
          <a:p>
            <a:pPr algn="ctr">
              <a:spcBef>
                <a:spcPct val="50000"/>
              </a:spcBef>
            </a:pPr>
            <a:r>
              <a:rPr lang="en-US">
                <a:latin typeface="Arial" pitchFamily="34" charset="0"/>
                <a:cs typeface="Arial" pitchFamily="34" charset="0"/>
              </a:rPr>
              <a:t>an operative thought or behaviour, </a:t>
            </a:r>
          </a:p>
          <a:p>
            <a:pPr algn="ctr">
              <a:spcBef>
                <a:spcPct val="50000"/>
              </a:spcBef>
            </a:pPr>
            <a:r>
              <a:rPr lang="en-US">
                <a:latin typeface="Arial" pitchFamily="34" charset="0"/>
                <a:cs typeface="Arial" pitchFamily="34" charset="0"/>
              </a:rPr>
              <a:t>causally related to superior performance on the job.</a:t>
            </a:r>
          </a:p>
          <a:p>
            <a:pPr algn="ctr">
              <a:spcBef>
                <a:spcPct val="50000"/>
              </a:spcBef>
              <a:buFontTx/>
              <a:buChar char="•"/>
            </a:pPr>
            <a:r>
              <a:rPr lang="en-US">
                <a:latin typeface="Arial" pitchFamily="34" charset="0"/>
                <a:cs typeface="Arial" pitchFamily="34" charset="0"/>
              </a:rPr>
              <a:t>Observable</a:t>
            </a:r>
          </a:p>
          <a:p>
            <a:pPr algn="ctr">
              <a:spcBef>
                <a:spcPct val="50000"/>
              </a:spcBef>
              <a:buFontTx/>
              <a:buChar char="•"/>
            </a:pPr>
            <a:r>
              <a:rPr lang="en-US">
                <a:latin typeface="Arial" pitchFamily="34" charset="0"/>
                <a:cs typeface="Arial" pitchFamily="34" charset="0"/>
              </a:rPr>
              <a:t>Measurable</a:t>
            </a:r>
          </a:p>
          <a:p>
            <a:pPr algn="ctr">
              <a:spcBef>
                <a:spcPct val="50000"/>
              </a:spcBef>
              <a:buFontTx/>
              <a:buChar char="•"/>
            </a:pPr>
            <a:r>
              <a:rPr lang="en-US">
                <a:latin typeface="Arial" pitchFamily="34" charset="0"/>
                <a:cs typeface="Arial" pitchFamily="34" charset="0"/>
              </a:rPr>
              <a:t>Consistent</a:t>
            </a:r>
          </a:p>
          <a:p>
            <a:pPr algn="ctr">
              <a:spcBef>
                <a:spcPct val="50000"/>
              </a:spcBef>
              <a:buFontTx/>
              <a:buChar char="•"/>
            </a:pPr>
            <a:endParaRPr lang="en-US">
              <a:latin typeface="Arial" pitchFamily="34" charset="0"/>
              <a:cs typeface="Arial" pitchFamily="34" charset="0"/>
            </a:endParaRPr>
          </a:p>
        </p:txBody>
      </p:sp>
      <p:sp>
        <p:nvSpPr>
          <p:cNvPr id="62468" name="Text Box 4"/>
          <p:cNvSpPr txBox="1">
            <a:spLocks noChangeArrowheads="1"/>
          </p:cNvSpPr>
          <p:nvPr/>
        </p:nvSpPr>
        <p:spPr bwMode="auto">
          <a:xfrm>
            <a:off x="990600" y="3429000"/>
            <a:ext cx="7315200" cy="3170099"/>
          </a:xfrm>
          <a:prstGeom prst="rect">
            <a:avLst/>
          </a:prstGeom>
          <a:noFill/>
          <a:ln w="12700" cap="sq">
            <a:noFill/>
            <a:miter lim="800000"/>
            <a:headEnd type="none" w="sm" len="sm"/>
            <a:tailEnd type="none" w="sm" len="sm"/>
          </a:ln>
          <a:effectLst/>
        </p:spPr>
        <p:txBody>
          <a:bodyPr>
            <a:spAutoFit/>
          </a:bodyPr>
          <a:lstStyle/>
          <a:p>
            <a:pPr>
              <a:spcBef>
                <a:spcPct val="50000"/>
              </a:spcBef>
            </a:pPr>
            <a:endParaRPr lang="en-US" sz="2000">
              <a:latin typeface="Arial" pitchFamily="34" charset="0"/>
              <a:cs typeface="Arial" pitchFamily="34" charset="0"/>
            </a:endParaRPr>
          </a:p>
          <a:p>
            <a:pPr>
              <a:spcBef>
                <a:spcPct val="50000"/>
              </a:spcBef>
            </a:pPr>
            <a:endParaRPr lang="en-US" sz="2000">
              <a:latin typeface="Arial" pitchFamily="34" charset="0"/>
              <a:cs typeface="Arial" pitchFamily="34" charset="0"/>
            </a:endParaRPr>
          </a:p>
          <a:p>
            <a:pPr>
              <a:spcBef>
                <a:spcPct val="50000"/>
              </a:spcBef>
            </a:pPr>
            <a:endParaRPr lang="en-US" sz="2000">
              <a:latin typeface="Arial" pitchFamily="34" charset="0"/>
              <a:cs typeface="Arial" pitchFamily="34" charset="0"/>
            </a:endParaRPr>
          </a:p>
          <a:p>
            <a:pPr>
              <a:spcBef>
                <a:spcPct val="50000"/>
              </a:spcBef>
            </a:pPr>
            <a:r>
              <a:rPr lang="en-US">
                <a:latin typeface="Arial" pitchFamily="34" charset="0"/>
                <a:cs typeface="Arial" pitchFamily="34" charset="0"/>
              </a:rPr>
              <a:t>Reflected in a pattern of  actions (skills),  thoughts (knowledge)  and   feelings (attitudes) in the individual.</a:t>
            </a:r>
          </a:p>
          <a:p>
            <a:pPr>
              <a:spcBef>
                <a:spcPct val="50000"/>
              </a:spcBef>
            </a:pPr>
            <a:r>
              <a:rPr lang="en-US">
                <a:latin typeface="Arial" pitchFamily="34" charset="0"/>
                <a:cs typeface="Arial" pitchFamily="34" charset="0"/>
              </a:rPr>
              <a:t>			</a:t>
            </a:r>
          </a:p>
        </p:txBody>
      </p:sp>
    </p:spTree>
  </p:cSld>
  <p:clrMapOvr>
    <a:masterClrMapping/>
  </p:clrMapOvr>
  <p:transition spd="med">
    <p:random/>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5" name="Rectangle 3"/>
          <p:cNvSpPr>
            <a:spLocks noChangeArrowheads="1"/>
          </p:cNvSpPr>
          <p:nvPr/>
        </p:nvSpPr>
        <p:spPr bwMode="auto">
          <a:xfrm>
            <a:off x="685800" y="0"/>
            <a:ext cx="7772400" cy="685800"/>
          </a:xfrm>
          <a:prstGeom prst="rect">
            <a:avLst/>
          </a:prstGeom>
          <a:noFill/>
          <a:ln w="9525">
            <a:noFill/>
            <a:miter lim="800000"/>
            <a:headEnd/>
            <a:tailEnd/>
          </a:ln>
          <a:effectLst/>
        </p:spPr>
        <p:txBody>
          <a:bodyPr lIns="92075" tIns="46038" rIns="92075" bIns="46038" anchor="ctr"/>
          <a:lstStyle/>
          <a:p>
            <a:pPr algn="ctr"/>
            <a:r>
              <a:rPr lang="en-US" sz="4400" b="1">
                <a:solidFill>
                  <a:schemeClr val="tx1">
                    <a:lumMod val="95000"/>
                    <a:lumOff val="5000"/>
                  </a:schemeClr>
                </a:solidFill>
                <a:latin typeface="Arial" pitchFamily="34" charset="0"/>
                <a:cs typeface="Arial" pitchFamily="34" charset="0"/>
              </a:rPr>
              <a:t>History of Competencies</a:t>
            </a:r>
          </a:p>
        </p:txBody>
      </p:sp>
      <p:sp>
        <p:nvSpPr>
          <p:cNvPr id="64516" name="Text Box 4"/>
          <p:cNvSpPr txBox="1">
            <a:spLocks noChangeArrowheads="1"/>
          </p:cNvSpPr>
          <p:nvPr/>
        </p:nvSpPr>
        <p:spPr bwMode="auto">
          <a:xfrm>
            <a:off x="685800" y="762000"/>
            <a:ext cx="7924800" cy="3195638"/>
          </a:xfrm>
          <a:prstGeom prst="rect">
            <a:avLst/>
          </a:prstGeom>
          <a:noFill/>
          <a:ln w="12700" cap="sq">
            <a:noFill/>
            <a:miter lim="800000"/>
            <a:headEnd type="none" w="sm" len="sm"/>
            <a:tailEnd type="none" w="sm" len="sm"/>
          </a:ln>
          <a:effectLst/>
        </p:spPr>
        <p:txBody>
          <a:bodyPr>
            <a:spAutoFit/>
          </a:bodyPr>
          <a:lstStyle/>
          <a:p>
            <a:pPr>
              <a:spcBef>
                <a:spcPct val="50000"/>
              </a:spcBef>
            </a:pPr>
            <a:r>
              <a:rPr lang="en-US"/>
              <a:t>Pioneers : 1)  David McClelland, the famous Harvard 			Psychologist: Article in 1973 in American 			Psychologist highlighting the importance of job 		related competencies over IQ &amp; academic 			scores</a:t>
            </a:r>
          </a:p>
          <a:p>
            <a:pPr>
              <a:spcBef>
                <a:spcPct val="50000"/>
              </a:spcBef>
            </a:pPr>
            <a:r>
              <a:rPr lang="en-US"/>
              <a:t>	       2)  Douglas Brey and Associates at AT &amp; T gave 		the concept of assessment centres for predicting 		on the job success</a:t>
            </a:r>
          </a:p>
        </p:txBody>
      </p:sp>
      <p:sp>
        <p:nvSpPr>
          <p:cNvPr id="64518" name="Text Box 6"/>
          <p:cNvSpPr txBox="1">
            <a:spLocks noChangeArrowheads="1"/>
          </p:cNvSpPr>
          <p:nvPr/>
        </p:nvSpPr>
        <p:spPr bwMode="auto">
          <a:xfrm>
            <a:off x="685800" y="4648200"/>
            <a:ext cx="6934200" cy="1552575"/>
          </a:xfrm>
          <a:prstGeom prst="rect">
            <a:avLst/>
          </a:prstGeom>
          <a:noFill/>
          <a:ln w="12700" cap="sq">
            <a:noFill/>
            <a:miter lim="800000"/>
            <a:headEnd type="none" w="sm" len="sm"/>
            <a:tailEnd type="none" w="sm" len="sm"/>
          </a:ln>
          <a:effectLst/>
        </p:spPr>
        <p:txBody>
          <a:bodyPr>
            <a:spAutoFit/>
          </a:bodyPr>
          <a:lstStyle/>
          <a:p>
            <a:pPr>
              <a:spcBef>
                <a:spcPct val="50000"/>
              </a:spcBef>
            </a:pPr>
            <a:r>
              <a:rPr lang="en-US"/>
              <a:t>Later McBer, a consulting firm founded by David McClelland &amp; David Berlew specialised in mapping the competencies and use of behaviour event Interviewing (BEI)</a:t>
            </a:r>
          </a:p>
        </p:txBody>
      </p:sp>
      <p:sp>
        <p:nvSpPr>
          <p:cNvPr id="64519" name="Text Box 7"/>
          <p:cNvSpPr txBox="1">
            <a:spLocks noChangeArrowheads="1"/>
          </p:cNvSpPr>
          <p:nvPr/>
        </p:nvSpPr>
        <p:spPr bwMode="auto">
          <a:xfrm>
            <a:off x="495300" y="4038600"/>
            <a:ext cx="8305800" cy="457200"/>
          </a:xfrm>
          <a:prstGeom prst="rect">
            <a:avLst/>
          </a:prstGeom>
          <a:noFill/>
          <a:ln w="12700" cap="sq">
            <a:noFill/>
            <a:miter lim="800000"/>
            <a:headEnd type="none" w="sm" len="sm"/>
            <a:tailEnd type="none" w="sm" len="sm"/>
          </a:ln>
          <a:effectLst/>
        </p:spPr>
        <p:txBody>
          <a:bodyPr>
            <a:spAutoFit/>
          </a:bodyPr>
          <a:lstStyle/>
          <a:p>
            <a:pPr>
              <a:spcBef>
                <a:spcPct val="50000"/>
              </a:spcBef>
            </a:pPr>
            <a:r>
              <a:rPr lang="en-US"/>
              <a:t>   These two researches popularised the competency concept.</a:t>
            </a:r>
          </a:p>
        </p:txBody>
      </p:sp>
      <p:sp>
        <p:nvSpPr>
          <p:cNvPr id="64520" name="Text Box 8"/>
          <p:cNvSpPr txBox="1">
            <a:spLocks noChangeArrowheads="1"/>
          </p:cNvSpPr>
          <p:nvPr/>
        </p:nvSpPr>
        <p:spPr bwMode="auto">
          <a:xfrm>
            <a:off x="685800" y="6172200"/>
            <a:ext cx="7924800" cy="457200"/>
          </a:xfrm>
          <a:prstGeom prst="rect">
            <a:avLst/>
          </a:prstGeom>
          <a:noFill/>
          <a:ln w="12700" cap="sq">
            <a:noFill/>
            <a:miter lim="800000"/>
            <a:headEnd type="none" w="sm" len="sm"/>
            <a:tailEnd type="none" w="sm" len="sm"/>
          </a:ln>
          <a:effectLst/>
        </p:spPr>
        <p:txBody>
          <a:bodyPr>
            <a:spAutoFit/>
          </a:bodyPr>
          <a:lstStyle/>
          <a:p>
            <a:pPr>
              <a:spcBef>
                <a:spcPct val="50000"/>
              </a:spcBef>
            </a:pPr>
            <a:r>
              <a:rPr lang="en-US"/>
              <a:t>Main trigger &gt; the limitations of Performance Appraisal</a:t>
            </a:r>
          </a:p>
        </p:txBody>
      </p:sp>
    </p:spTree>
  </p:cSld>
  <p:clrMapOvr>
    <a:masterClrMapping/>
  </p:clrMapOvr>
  <p:transition spd="med">
    <p:random/>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Oval 4"/>
          <p:cNvSpPr>
            <a:spLocks noChangeArrowheads="1"/>
          </p:cNvSpPr>
          <p:nvPr/>
        </p:nvSpPr>
        <p:spPr bwMode="auto">
          <a:xfrm>
            <a:off x="4337050" y="1863725"/>
            <a:ext cx="3352800" cy="3352800"/>
          </a:xfrm>
          <a:prstGeom prst="ellipse">
            <a:avLst/>
          </a:prstGeom>
          <a:noFill/>
          <a:ln w="9525">
            <a:solidFill>
              <a:schemeClr val="tx1"/>
            </a:solidFill>
            <a:round/>
            <a:headEnd/>
            <a:tailEnd/>
          </a:ln>
          <a:effectLst/>
        </p:spPr>
        <p:txBody>
          <a:bodyPr wrap="none" anchor="ctr"/>
          <a:lstStyle/>
          <a:p>
            <a:endParaRPr lang="en-US"/>
          </a:p>
        </p:txBody>
      </p:sp>
      <p:sp>
        <p:nvSpPr>
          <p:cNvPr id="31749" name="AutoShape 5"/>
          <p:cNvSpPr>
            <a:spLocks noChangeArrowheads="1"/>
          </p:cNvSpPr>
          <p:nvPr/>
        </p:nvSpPr>
        <p:spPr bwMode="auto">
          <a:xfrm>
            <a:off x="4860925" y="2378075"/>
            <a:ext cx="2286000" cy="22860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noFill/>
          <a:ln w="9525">
            <a:solidFill>
              <a:schemeClr val="tx1"/>
            </a:solidFill>
            <a:round/>
            <a:headEnd/>
            <a:tailEnd/>
          </a:ln>
          <a:effectLst/>
        </p:spPr>
        <p:txBody>
          <a:bodyPr wrap="none" anchor="ctr"/>
          <a:lstStyle/>
          <a:p>
            <a:endParaRPr lang="en-US"/>
          </a:p>
        </p:txBody>
      </p:sp>
      <p:sp>
        <p:nvSpPr>
          <p:cNvPr id="31750" name="Text Box 6"/>
          <p:cNvSpPr txBox="1">
            <a:spLocks noChangeArrowheads="1"/>
          </p:cNvSpPr>
          <p:nvPr/>
        </p:nvSpPr>
        <p:spPr bwMode="auto">
          <a:xfrm>
            <a:off x="5480050" y="3208338"/>
            <a:ext cx="1066800" cy="560387"/>
          </a:xfrm>
          <a:prstGeom prst="rect">
            <a:avLst/>
          </a:prstGeom>
          <a:noFill/>
          <a:ln w="9525">
            <a:noFill/>
            <a:miter lim="800000"/>
            <a:headEnd/>
            <a:tailEnd/>
          </a:ln>
          <a:effectLst/>
        </p:spPr>
        <p:txBody>
          <a:bodyPr>
            <a:spAutoFit/>
          </a:bodyPr>
          <a:lstStyle/>
          <a:p>
            <a:pPr algn="ctr">
              <a:lnSpc>
                <a:spcPct val="60000"/>
              </a:lnSpc>
              <a:spcBef>
                <a:spcPct val="50000"/>
              </a:spcBef>
            </a:pPr>
            <a:r>
              <a:rPr lang="en-US" sz="1600" b="1">
                <a:cs typeface="Times New Roman" pitchFamily="18" charset="0"/>
              </a:rPr>
              <a:t>Trait,</a:t>
            </a:r>
          </a:p>
          <a:p>
            <a:pPr algn="ctr">
              <a:lnSpc>
                <a:spcPct val="60000"/>
              </a:lnSpc>
              <a:spcBef>
                <a:spcPct val="50000"/>
              </a:spcBef>
            </a:pPr>
            <a:r>
              <a:rPr lang="en-US" sz="1600" b="1">
                <a:cs typeface="Times New Roman" pitchFamily="18" charset="0"/>
              </a:rPr>
              <a:t>Motive</a:t>
            </a:r>
          </a:p>
        </p:txBody>
      </p:sp>
      <p:sp>
        <p:nvSpPr>
          <p:cNvPr id="31751" name="Text Box 7"/>
          <p:cNvSpPr txBox="1">
            <a:spLocks noChangeArrowheads="1"/>
          </p:cNvSpPr>
          <p:nvPr/>
        </p:nvSpPr>
        <p:spPr bwMode="auto">
          <a:xfrm>
            <a:off x="5403850" y="2016125"/>
            <a:ext cx="1143000" cy="366713"/>
          </a:xfrm>
          <a:prstGeom prst="rect">
            <a:avLst/>
          </a:prstGeom>
          <a:noFill/>
          <a:ln w="9525">
            <a:noFill/>
            <a:miter lim="800000"/>
            <a:headEnd/>
            <a:tailEnd/>
          </a:ln>
          <a:effectLst/>
        </p:spPr>
        <p:txBody>
          <a:bodyPr>
            <a:spAutoFit/>
          </a:bodyPr>
          <a:lstStyle/>
          <a:p>
            <a:pPr algn="ctr">
              <a:spcBef>
                <a:spcPct val="50000"/>
              </a:spcBef>
            </a:pPr>
            <a:r>
              <a:rPr lang="en-US" sz="1600" b="1">
                <a:cs typeface="Times New Roman" pitchFamily="18" charset="0"/>
              </a:rPr>
              <a:t>Skill</a:t>
            </a:r>
          </a:p>
        </p:txBody>
      </p:sp>
      <p:sp>
        <p:nvSpPr>
          <p:cNvPr id="31752" name="Text Box 8"/>
          <p:cNvSpPr txBox="1">
            <a:spLocks noChangeArrowheads="1"/>
          </p:cNvSpPr>
          <p:nvPr/>
        </p:nvSpPr>
        <p:spPr bwMode="auto">
          <a:xfrm>
            <a:off x="5099050" y="3997325"/>
            <a:ext cx="2057400" cy="366713"/>
          </a:xfrm>
          <a:prstGeom prst="rect">
            <a:avLst/>
          </a:prstGeom>
          <a:noFill/>
          <a:ln w="9525">
            <a:noFill/>
            <a:miter lim="800000"/>
            <a:headEnd/>
            <a:tailEnd/>
          </a:ln>
          <a:effectLst/>
        </p:spPr>
        <p:txBody>
          <a:bodyPr>
            <a:spAutoFit/>
          </a:bodyPr>
          <a:lstStyle/>
          <a:p>
            <a:pPr>
              <a:spcBef>
                <a:spcPct val="50000"/>
              </a:spcBef>
            </a:pPr>
            <a:r>
              <a:rPr lang="en-US" sz="1600" b="1">
                <a:cs typeface="Times New Roman" pitchFamily="18" charset="0"/>
              </a:rPr>
              <a:t>Attitudes, Values</a:t>
            </a:r>
          </a:p>
        </p:txBody>
      </p:sp>
      <p:sp>
        <p:nvSpPr>
          <p:cNvPr id="31753" name="Text Box 9"/>
          <p:cNvSpPr txBox="1">
            <a:spLocks noChangeArrowheads="1"/>
          </p:cNvSpPr>
          <p:nvPr/>
        </p:nvSpPr>
        <p:spPr bwMode="auto">
          <a:xfrm>
            <a:off x="5327650" y="4683125"/>
            <a:ext cx="1447800" cy="366713"/>
          </a:xfrm>
          <a:prstGeom prst="rect">
            <a:avLst/>
          </a:prstGeom>
          <a:noFill/>
          <a:ln w="9525">
            <a:noFill/>
            <a:miter lim="800000"/>
            <a:headEnd/>
            <a:tailEnd/>
          </a:ln>
          <a:effectLst/>
        </p:spPr>
        <p:txBody>
          <a:bodyPr>
            <a:spAutoFit/>
          </a:bodyPr>
          <a:lstStyle/>
          <a:p>
            <a:pPr algn="ctr">
              <a:spcBef>
                <a:spcPct val="50000"/>
              </a:spcBef>
            </a:pPr>
            <a:r>
              <a:rPr lang="en-US" sz="1600" b="1">
                <a:cs typeface="Times New Roman" pitchFamily="18" charset="0"/>
              </a:rPr>
              <a:t>Knowledge</a:t>
            </a:r>
          </a:p>
        </p:txBody>
      </p:sp>
      <p:sp>
        <p:nvSpPr>
          <p:cNvPr id="31754" name="Text Box 10"/>
          <p:cNvSpPr txBox="1">
            <a:spLocks noChangeArrowheads="1"/>
          </p:cNvSpPr>
          <p:nvPr/>
        </p:nvSpPr>
        <p:spPr bwMode="auto">
          <a:xfrm>
            <a:off x="5937250" y="873125"/>
            <a:ext cx="2514600" cy="366713"/>
          </a:xfrm>
          <a:prstGeom prst="rect">
            <a:avLst/>
          </a:prstGeom>
          <a:noFill/>
          <a:ln w="9525">
            <a:noFill/>
            <a:miter lim="800000"/>
            <a:headEnd/>
            <a:tailEnd/>
          </a:ln>
          <a:effectLst/>
        </p:spPr>
        <p:txBody>
          <a:bodyPr>
            <a:spAutoFit/>
          </a:bodyPr>
          <a:lstStyle/>
          <a:p>
            <a:pPr>
              <a:spcBef>
                <a:spcPct val="50000"/>
              </a:spcBef>
            </a:pPr>
            <a:endParaRPr lang="en-US" sz="1600">
              <a:solidFill>
                <a:schemeClr val="accent2"/>
              </a:solidFill>
              <a:latin typeface="Cordia New" pitchFamily="34" charset="-34"/>
              <a:cs typeface="CordiaUPC" pitchFamily="34" charset="-34"/>
            </a:endParaRPr>
          </a:p>
        </p:txBody>
      </p:sp>
      <p:sp>
        <p:nvSpPr>
          <p:cNvPr id="31755" name="Text Box 11"/>
          <p:cNvSpPr txBox="1">
            <a:spLocks noChangeArrowheads="1"/>
          </p:cNvSpPr>
          <p:nvPr/>
        </p:nvSpPr>
        <p:spPr bwMode="auto">
          <a:xfrm>
            <a:off x="6242050" y="998538"/>
            <a:ext cx="2895600" cy="560387"/>
          </a:xfrm>
          <a:prstGeom prst="rect">
            <a:avLst/>
          </a:prstGeom>
          <a:noFill/>
          <a:ln w="9525">
            <a:noFill/>
            <a:miter lim="800000"/>
            <a:headEnd/>
            <a:tailEnd/>
          </a:ln>
          <a:effectLst/>
        </p:spPr>
        <p:txBody>
          <a:bodyPr>
            <a:spAutoFit/>
          </a:bodyPr>
          <a:lstStyle/>
          <a:p>
            <a:pPr>
              <a:lnSpc>
                <a:spcPct val="60000"/>
              </a:lnSpc>
              <a:spcBef>
                <a:spcPct val="50000"/>
              </a:spcBef>
            </a:pPr>
            <a:r>
              <a:rPr lang="en-US" sz="1600" b="1">
                <a:cs typeface="Times New Roman" pitchFamily="18" charset="0"/>
              </a:rPr>
              <a:t>Core Personality:</a:t>
            </a:r>
          </a:p>
          <a:p>
            <a:pPr>
              <a:lnSpc>
                <a:spcPct val="60000"/>
              </a:lnSpc>
              <a:spcBef>
                <a:spcPct val="50000"/>
              </a:spcBef>
            </a:pPr>
            <a:r>
              <a:rPr lang="en-US" sz="1600" b="1" i="1">
                <a:cs typeface="Times New Roman" pitchFamily="18" charset="0"/>
              </a:rPr>
              <a:t>Most difficult to develop</a:t>
            </a:r>
          </a:p>
        </p:txBody>
      </p:sp>
      <p:sp>
        <p:nvSpPr>
          <p:cNvPr id="31756" name="Line 12"/>
          <p:cNvSpPr>
            <a:spLocks noChangeShapeType="1"/>
          </p:cNvSpPr>
          <p:nvPr/>
        </p:nvSpPr>
        <p:spPr bwMode="auto">
          <a:xfrm flipH="1">
            <a:off x="6318250" y="1482725"/>
            <a:ext cx="685800" cy="2057400"/>
          </a:xfrm>
          <a:prstGeom prst="line">
            <a:avLst/>
          </a:prstGeom>
          <a:noFill/>
          <a:ln w="9525">
            <a:solidFill>
              <a:schemeClr val="tx1"/>
            </a:solidFill>
            <a:round/>
            <a:headEnd/>
            <a:tailEnd type="triangle" w="med" len="med"/>
          </a:ln>
          <a:effectLst/>
        </p:spPr>
        <p:txBody>
          <a:bodyPr/>
          <a:lstStyle/>
          <a:p>
            <a:endParaRPr lang="en-US"/>
          </a:p>
        </p:txBody>
      </p:sp>
      <p:sp>
        <p:nvSpPr>
          <p:cNvPr id="31757" name="Text Box 13"/>
          <p:cNvSpPr txBox="1">
            <a:spLocks noChangeArrowheads="1"/>
          </p:cNvSpPr>
          <p:nvPr/>
        </p:nvSpPr>
        <p:spPr bwMode="auto">
          <a:xfrm>
            <a:off x="4184650" y="5916613"/>
            <a:ext cx="2819400" cy="560387"/>
          </a:xfrm>
          <a:prstGeom prst="rect">
            <a:avLst/>
          </a:prstGeom>
          <a:noFill/>
          <a:ln w="9525">
            <a:noFill/>
            <a:miter lim="800000"/>
            <a:headEnd/>
            <a:tailEnd/>
          </a:ln>
          <a:effectLst/>
        </p:spPr>
        <p:txBody>
          <a:bodyPr>
            <a:spAutoFit/>
          </a:bodyPr>
          <a:lstStyle/>
          <a:p>
            <a:pPr>
              <a:lnSpc>
                <a:spcPct val="60000"/>
              </a:lnSpc>
              <a:spcBef>
                <a:spcPct val="50000"/>
              </a:spcBef>
            </a:pPr>
            <a:r>
              <a:rPr lang="en-US" sz="1600" b="1">
                <a:cs typeface="Times New Roman" pitchFamily="18" charset="0"/>
              </a:rPr>
              <a:t>Surface:  </a:t>
            </a:r>
          </a:p>
          <a:p>
            <a:pPr>
              <a:lnSpc>
                <a:spcPct val="60000"/>
              </a:lnSpc>
              <a:spcBef>
                <a:spcPct val="50000"/>
              </a:spcBef>
            </a:pPr>
            <a:r>
              <a:rPr lang="en-US" sz="1600" b="1" i="1">
                <a:cs typeface="Times New Roman" pitchFamily="18" charset="0"/>
              </a:rPr>
              <a:t>Most easily developed</a:t>
            </a:r>
          </a:p>
        </p:txBody>
      </p:sp>
      <p:sp>
        <p:nvSpPr>
          <p:cNvPr id="31758" name="Line 14"/>
          <p:cNvSpPr>
            <a:spLocks noChangeShapeType="1"/>
          </p:cNvSpPr>
          <p:nvPr/>
        </p:nvSpPr>
        <p:spPr bwMode="auto">
          <a:xfrm flipV="1">
            <a:off x="4946650" y="4759325"/>
            <a:ext cx="457200" cy="990600"/>
          </a:xfrm>
          <a:prstGeom prst="line">
            <a:avLst/>
          </a:prstGeom>
          <a:noFill/>
          <a:ln w="9525">
            <a:solidFill>
              <a:schemeClr val="tx1"/>
            </a:solidFill>
            <a:round/>
            <a:headEnd/>
            <a:tailEnd type="triangle" w="med" len="med"/>
          </a:ln>
          <a:effectLst/>
        </p:spPr>
        <p:txBody>
          <a:bodyPr/>
          <a:lstStyle/>
          <a:p>
            <a:endParaRPr lang="en-US"/>
          </a:p>
        </p:txBody>
      </p:sp>
      <p:sp>
        <p:nvSpPr>
          <p:cNvPr id="31759" name="AutoShape 15"/>
          <p:cNvSpPr>
            <a:spLocks noChangeArrowheads="1"/>
          </p:cNvSpPr>
          <p:nvPr/>
        </p:nvSpPr>
        <p:spPr bwMode="auto">
          <a:xfrm>
            <a:off x="831850" y="2244725"/>
            <a:ext cx="3200400" cy="3429000"/>
          </a:xfrm>
          <a:prstGeom prst="triangle">
            <a:avLst>
              <a:gd name="adj" fmla="val 50000"/>
            </a:avLst>
          </a:prstGeom>
          <a:noFill/>
          <a:ln w="9525">
            <a:solidFill>
              <a:schemeClr val="tx1"/>
            </a:solidFill>
            <a:miter lim="800000"/>
            <a:headEnd/>
            <a:tailEnd/>
          </a:ln>
          <a:effectLst/>
        </p:spPr>
        <p:txBody>
          <a:bodyPr wrap="none" anchor="ctr"/>
          <a:lstStyle/>
          <a:p>
            <a:endParaRPr lang="en-US"/>
          </a:p>
        </p:txBody>
      </p:sp>
      <p:sp>
        <p:nvSpPr>
          <p:cNvPr id="31760" name="Text Box 16"/>
          <p:cNvSpPr txBox="1">
            <a:spLocks noChangeArrowheads="1"/>
          </p:cNvSpPr>
          <p:nvPr/>
        </p:nvSpPr>
        <p:spPr bwMode="auto">
          <a:xfrm>
            <a:off x="1060450" y="3159125"/>
            <a:ext cx="1447800" cy="366713"/>
          </a:xfrm>
          <a:prstGeom prst="rect">
            <a:avLst/>
          </a:prstGeom>
          <a:noFill/>
          <a:ln w="9525">
            <a:noFill/>
            <a:miter lim="800000"/>
            <a:headEnd/>
            <a:tailEnd/>
          </a:ln>
          <a:effectLst/>
        </p:spPr>
        <p:txBody>
          <a:bodyPr>
            <a:spAutoFit/>
          </a:bodyPr>
          <a:lstStyle/>
          <a:p>
            <a:pPr>
              <a:spcBef>
                <a:spcPct val="50000"/>
              </a:spcBef>
            </a:pPr>
            <a:endParaRPr lang="en-US" sz="1600">
              <a:solidFill>
                <a:schemeClr val="accent2"/>
              </a:solidFill>
              <a:cs typeface="Times New Roman" pitchFamily="18" charset="0"/>
            </a:endParaRPr>
          </a:p>
        </p:txBody>
      </p:sp>
      <p:sp>
        <p:nvSpPr>
          <p:cNvPr id="31761" name="Text Box 17"/>
          <p:cNvSpPr txBox="1">
            <a:spLocks noChangeArrowheads="1"/>
          </p:cNvSpPr>
          <p:nvPr/>
        </p:nvSpPr>
        <p:spPr bwMode="auto">
          <a:xfrm>
            <a:off x="1822450" y="3208338"/>
            <a:ext cx="1295400" cy="560387"/>
          </a:xfrm>
          <a:prstGeom prst="rect">
            <a:avLst/>
          </a:prstGeom>
          <a:noFill/>
          <a:ln w="9525">
            <a:noFill/>
            <a:miter lim="800000"/>
            <a:headEnd/>
            <a:tailEnd/>
          </a:ln>
          <a:effectLst/>
        </p:spPr>
        <p:txBody>
          <a:bodyPr>
            <a:spAutoFit/>
          </a:bodyPr>
          <a:lstStyle/>
          <a:p>
            <a:pPr algn="ctr">
              <a:lnSpc>
                <a:spcPct val="60000"/>
              </a:lnSpc>
              <a:spcBef>
                <a:spcPct val="50000"/>
              </a:spcBef>
            </a:pPr>
            <a:r>
              <a:rPr lang="en-US" sz="1600" b="1">
                <a:cs typeface="Times New Roman" pitchFamily="18" charset="0"/>
              </a:rPr>
              <a:t>Skill</a:t>
            </a:r>
          </a:p>
          <a:p>
            <a:pPr algn="ctr">
              <a:lnSpc>
                <a:spcPct val="60000"/>
              </a:lnSpc>
              <a:spcBef>
                <a:spcPct val="50000"/>
              </a:spcBef>
            </a:pPr>
            <a:r>
              <a:rPr lang="en-US" sz="1600" b="1">
                <a:cs typeface="Times New Roman" pitchFamily="18" charset="0"/>
              </a:rPr>
              <a:t>Knowledge</a:t>
            </a:r>
          </a:p>
        </p:txBody>
      </p:sp>
      <p:sp>
        <p:nvSpPr>
          <p:cNvPr id="31762" name="Text Box 18"/>
          <p:cNvSpPr txBox="1">
            <a:spLocks noChangeArrowheads="1"/>
          </p:cNvSpPr>
          <p:nvPr/>
        </p:nvSpPr>
        <p:spPr bwMode="auto">
          <a:xfrm>
            <a:off x="298450" y="4378325"/>
            <a:ext cx="990600" cy="366713"/>
          </a:xfrm>
          <a:prstGeom prst="rect">
            <a:avLst/>
          </a:prstGeom>
          <a:noFill/>
          <a:ln w="9525">
            <a:noFill/>
            <a:miter lim="800000"/>
            <a:headEnd/>
            <a:tailEnd/>
          </a:ln>
          <a:effectLst/>
        </p:spPr>
        <p:txBody>
          <a:bodyPr>
            <a:spAutoFit/>
          </a:bodyPr>
          <a:lstStyle/>
          <a:p>
            <a:pPr>
              <a:spcBef>
                <a:spcPct val="50000"/>
              </a:spcBef>
            </a:pPr>
            <a:r>
              <a:rPr lang="en-US" sz="1600" b="1">
                <a:cs typeface="Times New Roman" pitchFamily="18" charset="0"/>
              </a:rPr>
              <a:t>Hidden</a:t>
            </a:r>
          </a:p>
        </p:txBody>
      </p:sp>
      <p:sp>
        <p:nvSpPr>
          <p:cNvPr id="31763" name="Text Box 19"/>
          <p:cNvSpPr txBox="1">
            <a:spLocks noChangeArrowheads="1"/>
          </p:cNvSpPr>
          <p:nvPr/>
        </p:nvSpPr>
        <p:spPr bwMode="auto">
          <a:xfrm>
            <a:off x="679450" y="2930525"/>
            <a:ext cx="1219200" cy="366713"/>
          </a:xfrm>
          <a:prstGeom prst="rect">
            <a:avLst/>
          </a:prstGeom>
          <a:noFill/>
          <a:ln w="9525">
            <a:noFill/>
            <a:miter lim="800000"/>
            <a:headEnd/>
            <a:tailEnd/>
          </a:ln>
          <a:effectLst/>
        </p:spPr>
        <p:txBody>
          <a:bodyPr>
            <a:spAutoFit/>
          </a:bodyPr>
          <a:lstStyle/>
          <a:p>
            <a:pPr>
              <a:spcBef>
                <a:spcPct val="50000"/>
              </a:spcBef>
            </a:pPr>
            <a:r>
              <a:rPr lang="en-US" sz="1600" b="1">
                <a:cs typeface="Times New Roman" pitchFamily="18" charset="0"/>
              </a:rPr>
              <a:t>Visible</a:t>
            </a:r>
          </a:p>
        </p:txBody>
      </p:sp>
      <p:sp>
        <p:nvSpPr>
          <p:cNvPr id="31764" name="AutoShape 20"/>
          <p:cNvSpPr>
            <a:spLocks noChangeArrowheads="1"/>
          </p:cNvSpPr>
          <p:nvPr/>
        </p:nvSpPr>
        <p:spPr bwMode="auto">
          <a:xfrm flipV="1">
            <a:off x="798513" y="4135438"/>
            <a:ext cx="3276600" cy="1600200"/>
          </a:xfrm>
          <a:custGeom>
            <a:avLst/>
            <a:gdLst>
              <a:gd name="G0" fmla="+- 5002 0 0"/>
              <a:gd name="G1" fmla="+- 21600 0 5002"/>
              <a:gd name="G2" fmla="*/ 5002 1 2"/>
              <a:gd name="G3" fmla="+- 21600 0 G2"/>
              <a:gd name="G4" fmla="+/ 5002 21600 2"/>
              <a:gd name="G5" fmla="+/ G1 0 2"/>
              <a:gd name="G6" fmla="*/ 21600 21600 5002"/>
              <a:gd name="G7" fmla="*/ G6 1 2"/>
              <a:gd name="G8" fmla="+- 21600 0 G7"/>
              <a:gd name="G9" fmla="*/ 21600 1 2"/>
              <a:gd name="G10" fmla="+- 5002 0 G9"/>
              <a:gd name="G11" fmla="?: G10 G8 0"/>
              <a:gd name="G12" fmla="?: G10 G7 21600"/>
              <a:gd name="T0" fmla="*/ 19099 w 21600"/>
              <a:gd name="T1" fmla="*/ 10800 h 21600"/>
              <a:gd name="T2" fmla="*/ 10800 w 21600"/>
              <a:gd name="T3" fmla="*/ 21600 h 21600"/>
              <a:gd name="T4" fmla="*/ 2501 w 21600"/>
              <a:gd name="T5" fmla="*/ 10800 h 21600"/>
              <a:gd name="T6" fmla="*/ 10800 w 21600"/>
              <a:gd name="T7" fmla="*/ 0 h 21600"/>
              <a:gd name="T8" fmla="*/ 4301 w 21600"/>
              <a:gd name="T9" fmla="*/ 4301 h 21600"/>
              <a:gd name="T10" fmla="*/ 17299 w 21600"/>
              <a:gd name="T11" fmla="*/ 17299 h 21600"/>
            </a:gdLst>
            <a:ahLst/>
            <a:cxnLst>
              <a:cxn ang="0">
                <a:pos x="T0" y="T1"/>
              </a:cxn>
              <a:cxn ang="0">
                <a:pos x="T2" y="T3"/>
              </a:cxn>
              <a:cxn ang="0">
                <a:pos x="T4" y="T5"/>
              </a:cxn>
              <a:cxn ang="0">
                <a:pos x="T6" y="T7"/>
              </a:cxn>
            </a:cxnLst>
            <a:rect l="T8" t="T9" r="T10" b="T11"/>
            <a:pathLst>
              <a:path w="21600" h="21600">
                <a:moveTo>
                  <a:pt x="0" y="0"/>
                </a:moveTo>
                <a:lnTo>
                  <a:pt x="5002" y="21600"/>
                </a:lnTo>
                <a:lnTo>
                  <a:pt x="16598" y="21600"/>
                </a:lnTo>
                <a:lnTo>
                  <a:pt x="21600" y="0"/>
                </a:lnTo>
                <a:close/>
              </a:path>
            </a:pathLst>
          </a:custGeom>
          <a:solidFill>
            <a:schemeClr val="accent1"/>
          </a:solidFill>
          <a:ln w="9525">
            <a:solidFill>
              <a:schemeClr val="tx1"/>
            </a:solidFill>
            <a:miter lim="800000"/>
            <a:headEnd/>
            <a:tailEnd/>
          </a:ln>
          <a:effectLst/>
        </p:spPr>
        <p:txBody>
          <a:bodyPr wrap="none" anchor="ctr"/>
          <a:lstStyle/>
          <a:p>
            <a:endParaRPr lang="en-US"/>
          </a:p>
        </p:txBody>
      </p:sp>
      <p:grpSp>
        <p:nvGrpSpPr>
          <p:cNvPr id="2" name="Group 21"/>
          <p:cNvGrpSpPr>
            <a:grpSpLocks/>
          </p:cNvGrpSpPr>
          <p:nvPr/>
        </p:nvGrpSpPr>
        <p:grpSpPr bwMode="auto">
          <a:xfrm rot="8204646">
            <a:off x="1470025" y="3235325"/>
            <a:ext cx="1800225" cy="1676400"/>
            <a:chOff x="1008" y="2256"/>
            <a:chExt cx="1134" cy="1056"/>
          </a:xfrm>
        </p:grpSpPr>
        <p:sp>
          <p:nvSpPr>
            <p:cNvPr id="31766" name="Arc 22"/>
            <p:cNvSpPr>
              <a:spLocks/>
            </p:cNvSpPr>
            <p:nvPr/>
          </p:nvSpPr>
          <p:spPr bwMode="auto">
            <a:xfrm>
              <a:off x="1008" y="2256"/>
              <a:ext cx="192" cy="187"/>
            </a:xfrm>
            <a:custGeom>
              <a:avLst/>
              <a:gdLst>
                <a:gd name="G0" fmla="+- 0 0 0"/>
                <a:gd name="G1" fmla="+- 21600 0 0"/>
                <a:gd name="G2" fmla="+- 21600 0 0"/>
                <a:gd name="T0" fmla="*/ 0 w 21600"/>
                <a:gd name="T1" fmla="*/ 0 h 28011"/>
                <a:gd name="T2" fmla="*/ 20627 w 21600"/>
                <a:gd name="T3" fmla="*/ 28011 h 28011"/>
                <a:gd name="T4" fmla="*/ 0 w 21600"/>
                <a:gd name="T5" fmla="*/ 21600 h 28011"/>
              </a:gdLst>
              <a:ahLst/>
              <a:cxnLst>
                <a:cxn ang="0">
                  <a:pos x="T0" y="T1"/>
                </a:cxn>
                <a:cxn ang="0">
                  <a:pos x="T2" y="T3"/>
                </a:cxn>
                <a:cxn ang="0">
                  <a:pos x="T4" y="T5"/>
                </a:cxn>
              </a:cxnLst>
              <a:rect l="0" t="0" r="r" b="b"/>
              <a:pathLst>
                <a:path w="21600" h="28011" fill="none" extrusionOk="0">
                  <a:moveTo>
                    <a:pt x="-1" y="0"/>
                  </a:moveTo>
                  <a:cubicBezTo>
                    <a:pt x="11929" y="0"/>
                    <a:pt x="21600" y="9670"/>
                    <a:pt x="21600" y="21600"/>
                  </a:cubicBezTo>
                  <a:cubicBezTo>
                    <a:pt x="21600" y="23773"/>
                    <a:pt x="21271" y="25935"/>
                    <a:pt x="20626" y="28010"/>
                  </a:cubicBezTo>
                </a:path>
                <a:path w="21600" h="28011" stroke="0" extrusionOk="0">
                  <a:moveTo>
                    <a:pt x="-1" y="0"/>
                  </a:moveTo>
                  <a:cubicBezTo>
                    <a:pt x="11929" y="0"/>
                    <a:pt x="21600" y="9670"/>
                    <a:pt x="21600" y="21600"/>
                  </a:cubicBezTo>
                  <a:cubicBezTo>
                    <a:pt x="21600" y="23773"/>
                    <a:pt x="21271" y="25935"/>
                    <a:pt x="20626" y="28010"/>
                  </a:cubicBezTo>
                  <a:lnTo>
                    <a:pt x="0" y="21600"/>
                  </a:lnTo>
                  <a:close/>
                </a:path>
              </a:pathLst>
            </a:custGeom>
            <a:noFill/>
            <a:ln w="9525">
              <a:solidFill>
                <a:schemeClr val="tx1"/>
              </a:solidFill>
              <a:round/>
              <a:headEnd/>
              <a:tailEnd/>
            </a:ln>
            <a:effectLst/>
          </p:spPr>
          <p:txBody>
            <a:bodyPr wrap="none" anchor="ctr"/>
            <a:lstStyle/>
            <a:p>
              <a:endParaRPr lang="en-US"/>
            </a:p>
          </p:txBody>
        </p:sp>
        <p:sp>
          <p:nvSpPr>
            <p:cNvPr id="31767" name="Arc 23"/>
            <p:cNvSpPr>
              <a:spLocks/>
            </p:cNvSpPr>
            <p:nvPr/>
          </p:nvSpPr>
          <p:spPr bwMode="auto">
            <a:xfrm>
              <a:off x="1202" y="2415"/>
              <a:ext cx="192" cy="187"/>
            </a:xfrm>
            <a:custGeom>
              <a:avLst/>
              <a:gdLst>
                <a:gd name="G0" fmla="+- 0 0 0"/>
                <a:gd name="G1" fmla="+- 21600 0 0"/>
                <a:gd name="G2" fmla="+- 21600 0 0"/>
                <a:gd name="T0" fmla="*/ 0 w 21600"/>
                <a:gd name="T1" fmla="*/ 0 h 28011"/>
                <a:gd name="T2" fmla="*/ 20627 w 21600"/>
                <a:gd name="T3" fmla="*/ 28011 h 28011"/>
                <a:gd name="T4" fmla="*/ 0 w 21600"/>
                <a:gd name="T5" fmla="*/ 21600 h 28011"/>
              </a:gdLst>
              <a:ahLst/>
              <a:cxnLst>
                <a:cxn ang="0">
                  <a:pos x="T0" y="T1"/>
                </a:cxn>
                <a:cxn ang="0">
                  <a:pos x="T2" y="T3"/>
                </a:cxn>
                <a:cxn ang="0">
                  <a:pos x="T4" y="T5"/>
                </a:cxn>
              </a:cxnLst>
              <a:rect l="0" t="0" r="r" b="b"/>
              <a:pathLst>
                <a:path w="21600" h="28011" fill="none" extrusionOk="0">
                  <a:moveTo>
                    <a:pt x="-1" y="0"/>
                  </a:moveTo>
                  <a:cubicBezTo>
                    <a:pt x="11929" y="0"/>
                    <a:pt x="21600" y="9670"/>
                    <a:pt x="21600" y="21600"/>
                  </a:cubicBezTo>
                  <a:cubicBezTo>
                    <a:pt x="21600" y="23773"/>
                    <a:pt x="21271" y="25935"/>
                    <a:pt x="20626" y="28010"/>
                  </a:cubicBezTo>
                </a:path>
                <a:path w="21600" h="28011" stroke="0" extrusionOk="0">
                  <a:moveTo>
                    <a:pt x="-1" y="0"/>
                  </a:moveTo>
                  <a:cubicBezTo>
                    <a:pt x="11929" y="0"/>
                    <a:pt x="21600" y="9670"/>
                    <a:pt x="21600" y="21600"/>
                  </a:cubicBezTo>
                  <a:cubicBezTo>
                    <a:pt x="21600" y="23773"/>
                    <a:pt x="21271" y="25935"/>
                    <a:pt x="20626" y="28010"/>
                  </a:cubicBezTo>
                  <a:lnTo>
                    <a:pt x="0" y="21600"/>
                  </a:lnTo>
                  <a:close/>
                </a:path>
              </a:pathLst>
            </a:custGeom>
            <a:noFill/>
            <a:ln w="9525">
              <a:solidFill>
                <a:schemeClr val="tx1"/>
              </a:solidFill>
              <a:round/>
              <a:headEnd/>
              <a:tailEnd/>
            </a:ln>
            <a:effectLst/>
          </p:spPr>
          <p:txBody>
            <a:bodyPr wrap="none" anchor="ctr"/>
            <a:lstStyle/>
            <a:p>
              <a:endParaRPr lang="en-US"/>
            </a:p>
          </p:txBody>
        </p:sp>
        <p:sp>
          <p:nvSpPr>
            <p:cNvPr id="31768" name="Arc 24"/>
            <p:cNvSpPr>
              <a:spLocks/>
            </p:cNvSpPr>
            <p:nvPr/>
          </p:nvSpPr>
          <p:spPr bwMode="auto">
            <a:xfrm>
              <a:off x="1380" y="2610"/>
              <a:ext cx="192" cy="187"/>
            </a:xfrm>
            <a:custGeom>
              <a:avLst/>
              <a:gdLst>
                <a:gd name="G0" fmla="+- 0 0 0"/>
                <a:gd name="G1" fmla="+- 21600 0 0"/>
                <a:gd name="G2" fmla="+- 21600 0 0"/>
                <a:gd name="T0" fmla="*/ 0 w 21600"/>
                <a:gd name="T1" fmla="*/ 0 h 28011"/>
                <a:gd name="T2" fmla="*/ 20627 w 21600"/>
                <a:gd name="T3" fmla="*/ 28011 h 28011"/>
                <a:gd name="T4" fmla="*/ 0 w 21600"/>
                <a:gd name="T5" fmla="*/ 21600 h 28011"/>
              </a:gdLst>
              <a:ahLst/>
              <a:cxnLst>
                <a:cxn ang="0">
                  <a:pos x="T0" y="T1"/>
                </a:cxn>
                <a:cxn ang="0">
                  <a:pos x="T2" y="T3"/>
                </a:cxn>
                <a:cxn ang="0">
                  <a:pos x="T4" y="T5"/>
                </a:cxn>
              </a:cxnLst>
              <a:rect l="0" t="0" r="r" b="b"/>
              <a:pathLst>
                <a:path w="21600" h="28011" fill="none" extrusionOk="0">
                  <a:moveTo>
                    <a:pt x="-1" y="0"/>
                  </a:moveTo>
                  <a:cubicBezTo>
                    <a:pt x="11929" y="0"/>
                    <a:pt x="21600" y="9670"/>
                    <a:pt x="21600" y="21600"/>
                  </a:cubicBezTo>
                  <a:cubicBezTo>
                    <a:pt x="21600" y="23773"/>
                    <a:pt x="21271" y="25935"/>
                    <a:pt x="20626" y="28010"/>
                  </a:cubicBezTo>
                </a:path>
                <a:path w="21600" h="28011" stroke="0" extrusionOk="0">
                  <a:moveTo>
                    <a:pt x="-1" y="0"/>
                  </a:moveTo>
                  <a:cubicBezTo>
                    <a:pt x="11929" y="0"/>
                    <a:pt x="21600" y="9670"/>
                    <a:pt x="21600" y="21600"/>
                  </a:cubicBezTo>
                  <a:cubicBezTo>
                    <a:pt x="21600" y="23773"/>
                    <a:pt x="21271" y="25935"/>
                    <a:pt x="20626" y="28010"/>
                  </a:cubicBezTo>
                  <a:lnTo>
                    <a:pt x="0" y="21600"/>
                  </a:lnTo>
                  <a:close/>
                </a:path>
              </a:pathLst>
            </a:custGeom>
            <a:noFill/>
            <a:ln w="9525">
              <a:solidFill>
                <a:schemeClr val="tx1"/>
              </a:solidFill>
              <a:round/>
              <a:headEnd/>
              <a:tailEnd/>
            </a:ln>
            <a:effectLst/>
          </p:spPr>
          <p:txBody>
            <a:bodyPr wrap="none" anchor="ctr"/>
            <a:lstStyle/>
            <a:p>
              <a:endParaRPr lang="en-US"/>
            </a:p>
          </p:txBody>
        </p:sp>
        <p:sp>
          <p:nvSpPr>
            <p:cNvPr id="31769" name="Arc 25"/>
            <p:cNvSpPr>
              <a:spLocks/>
            </p:cNvSpPr>
            <p:nvPr/>
          </p:nvSpPr>
          <p:spPr bwMode="auto">
            <a:xfrm>
              <a:off x="1574" y="2769"/>
              <a:ext cx="192" cy="187"/>
            </a:xfrm>
            <a:custGeom>
              <a:avLst/>
              <a:gdLst>
                <a:gd name="G0" fmla="+- 0 0 0"/>
                <a:gd name="G1" fmla="+- 21600 0 0"/>
                <a:gd name="G2" fmla="+- 21600 0 0"/>
                <a:gd name="T0" fmla="*/ 0 w 21600"/>
                <a:gd name="T1" fmla="*/ 0 h 28011"/>
                <a:gd name="T2" fmla="*/ 20627 w 21600"/>
                <a:gd name="T3" fmla="*/ 28011 h 28011"/>
                <a:gd name="T4" fmla="*/ 0 w 21600"/>
                <a:gd name="T5" fmla="*/ 21600 h 28011"/>
              </a:gdLst>
              <a:ahLst/>
              <a:cxnLst>
                <a:cxn ang="0">
                  <a:pos x="T0" y="T1"/>
                </a:cxn>
                <a:cxn ang="0">
                  <a:pos x="T2" y="T3"/>
                </a:cxn>
                <a:cxn ang="0">
                  <a:pos x="T4" y="T5"/>
                </a:cxn>
              </a:cxnLst>
              <a:rect l="0" t="0" r="r" b="b"/>
              <a:pathLst>
                <a:path w="21600" h="28011" fill="none" extrusionOk="0">
                  <a:moveTo>
                    <a:pt x="-1" y="0"/>
                  </a:moveTo>
                  <a:cubicBezTo>
                    <a:pt x="11929" y="0"/>
                    <a:pt x="21600" y="9670"/>
                    <a:pt x="21600" y="21600"/>
                  </a:cubicBezTo>
                  <a:cubicBezTo>
                    <a:pt x="21600" y="23773"/>
                    <a:pt x="21271" y="25935"/>
                    <a:pt x="20626" y="28010"/>
                  </a:cubicBezTo>
                </a:path>
                <a:path w="21600" h="28011" stroke="0" extrusionOk="0">
                  <a:moveTo>
                    <a:pt x="-1" y="0"/>
                  </a:moveTo>
                  <a:cubicBezTo>
                    <a:pt x="11929" y="0"/>
                    <a:pt x="21600" y="9670"/>
                    <a:pt x="21600" y="21600"/>
                  </a:cubicBezTo>
                  <a:cubicBezTo>
                    <a:pt x="21600" y="23773"/>
                    <a:pt x="21271" y="25935"/>
                    <a:pt x="20626" y="28010"/>
                  </a:cubicBezTo>
                  <a:lnTo>
                    <a:pt x="0" y="21600"/>
                  </a:lnTo>
                  <a:close/>
                </a:path>
              </a:pathLst>
            </a:custGeom>
            <a:noFill/>
            <a:ln w="9525">
              <a:solidFill>
                <a:schemeClr val="tx1"/>
              </a:solidFill>
              <a:round/>
              <a:headEnd/>
              <a:tailEnd/>
            </a:ln>
            <a:effectLst/>
          </p:spPr>
          <p:txBody>
            <a:bodyPr wrap="none" anchor="ctr"/>
            <a:lstStyle/>
            <a:p>
              <a:endParaRPr lang="en-US"/>
            </a:p>
          </p:txBody>
        </p:sp>
        <p:sp>
          <p:nvSpPr>
            <p:cNvPr id="31770" name="Arc 26"/>
            <p:cNvSpPr>
              <a:spLocks/>
            </p:cNvSpPr>
            <p:nvPr/>
          </p:nvSpPr>
          <p:spPr bwMode="auto">
            <a:xfrm>
              <a:off x="1756" y="2966"/>
              <a:ext cx="192" cy="187"/>
            </a:xfrm>
            <a:custGeom>
              <a:avLst/>
              <a:gdLst>
                <a:gd name="G0" fmla="+- 0 0 0"/>
                <a:gd name="G1" fmla="+- 21600 0 0"/>
                <a:gd name="G2" fmla="+- 21600 0 0"/>
                <a:gd name="T0" fmla="*/ 0 w 21600"/>
                <a:gd name="T1" fmla="*/ 0 h 28011"/>
                <a:gd name="T2" fmla="*/ 20627 w 21600"/>
                <a:gd name="T3" fmla="*/ 28011 h 28011"/>
                <a:gd name="T4" fmla="*/ 0 w 21600"/>
                <a:gd name="T5" fmla="*/ 21600 h 28011"/>
              </a:gdLst>
              <a:ahLst/>
              <a:cxnLst>
                <a:cxn ang="0">
                  <a:pos x="T0" y="T1"/>
                </a:cxn>
                <a:cxn ang="0">
                  <a:pos x="T2" y="T3"/>
                </a:cxn>
                <a:cxn ang="0">
                  <a:pos x="T4" y="T5"/>
                </a:cxn>
              </a:cxnLst>
              <a:rect l="0" t="0" r="r" b="b"/>
              <a:pathLst>
                <a:path w="21600" h="28011" fill="none" extrusionOk="0">
                  <a:moveTo>
                    <a:pt x="-1" y="0"/>
                  </a:moveTo>
                  <a:cubicBezTo>
                    <a:pt x="11929" y="0"/>
                    <a:pt x="21600" y="9670"/>
                    <a:pt x="21600" y="21600"/>
                  </a:cubicBezTo>
                  <a:cubicBezTo>
                    <a:pt x="21600" y="23773"/>
                    <a:pt x="21271" y="25935"/>
                    <a:pt x="20626" y="28010"/>
                  </a:cubicBezTo>
                </a:path>
                <a:path w="21600" h="28011" stroke="0" extrusionOk="0">
                  <a:moveTo>
                    <a:pt x="-1" y="0"/>
                  </a:moveTo>
                  <a:cubicBezTo>
                    <a:pt x="11929" y="0"/>
                    <a:pt x="21600" y="9670"/>
                    <a:pt x="21600" y="21600"/>
                  </a:cubicBezTo>
                  <a:cubicBezTo>
                    <a:pt x="21600" y="23773"/>
                    <a:pt x="21271" y="25935"/>
                    <a:pt x="20626" y="28010"/>
                  </a:cubicBezTo>
                  <a:lnTo>
                    <a:pt x="0" y="21600"/>
                  </a:lnTo>
                  <a:close/>
                </a:path>
              </a:pathLst>
            </a:custGeom>
            <a:noFill/>
            <a:ln w="9525">
              <a:solidFill>
                <a:schemeClr val="tx1"/>
              </a:solidFill>
              <a:round/>
              <a:headEnd/>
              <a:tailEnd/>
            </a:ln>
            <a:effectLst/>
          </p:spPr>
          <p:txBody>
            <a:bodyPr wrap="none" anchor="ctr"/>
            <a:lstStyle/>
            <a:p>
              <a:endParaRPr lang="en-US"/>
            </a:p>
          </p:txBody>
        </p:sp>
        <p:sp>
          <p:nvSpPr>
            <p:cNvPr id="31771" name="Arc 27"/>
            <p:cNvSpPr>
              <a:spLocks/>
            </p:cNvSpPr>
            <p:nvPr/>
          </p:nvSpPr>
          <p:spPr bwMode="auto">
            <a:xfrm>
              <a:off x="1950" y="3125"/>
              <a:ext cx="192" cy="187"/>
            </a:xfrm>
            <a:custGeom>
              <a:avLst/>
              <a:gdLst>
                <a:gd name="G0" fmla="+- 0 0 0"/>
                <a:gd name="G1" fmla="+- 21600 0 0"/>
                <a:gd name="G2" fmla="+- 21600 0 0"/>
                <a:gd name="T0" fmla="*/ 0 w 21600"/>
                <a:gd name="T1" fmla="*/ 0 h 28011"/>
                <a:gd name="T2" fmla="*/ 20627 w 21600"/>
                <a:gd name="T3" fmla="*/ 28011 h 28011"/>
                <a:gd name="T4" fmla="*/ 0 w 21600"/>
                <a:gd name="T5" fmla="*/ 21600 h 28011"/>
              </a:gdLst>
              <a:ahLst/>
              <a:cxnLst>
                <a:cxn ang="0">
                  <a:pos x="T0" y="T1"/>
                </a:cxn>
                <a:cxn ang="0">
                  <a:pos x="T2" y="T3"/>
                </a:cxn>
                <a:cxn ang="0">
                  <a:pos x="T4" y="T5"/>
                </a:cxn>
              </a:cxnLst>
              <a:rect l="0" t="0" r="r" b="b"/>
              <a:pathLst>
                <a:path w="21600" h="28011" fill="none" extrusionOk="0">
                  <a:moveTo>
                    <a:pt x="-1" y="0"/>
                  </a:moveTo>
                  <a:cubicBezTo>
                    <a:pt x="11929" y="0"/>
                    <a:pt x="21600" y="9670"/>
                    <a:pt x="21600" y="21600"/>
                  </a:cubicBezTo>
                  <a:cubicBezTo>
                    <a:pt x="21600" y="23773"/>
                    <a:pt x="21271" y="25935"/>
                    <a:pt x="20626" y="28010"/>
                  </a:cubicBezTo>
                </a:path>
                <a:path w="21600" h="28011" stroke="0" extrusionOk="0">
                  <a:moveTo>
                    <a:pt x="-1" y="0"/>
                  </a:moveTo>
                  <a:cubicBezTo>
                    <a:pt x="11929" y="0"/>
                    <a:pt x="21600" y="9670"/>
                    <a:pt x="21600" y="21600"/>
                  </a:cubicBezTo>
                  <a:cubicBezTo>
                    <a:pt x="21600" y="23773"/>
                    <a:pt x="21271" y="25935"/>
                    <a:pt x="20626" y="28010"/>
                  </a:cubicBezTo>
                  <a:lnTo>
                    <a:pt x="0" y="21600"/>
                  </a:lnTo>
                  <a:close/>
                </a:path>
              </a:pathLst>
            </a:custGeom>
            <a:noFill/>
            <a:ln w="9525">
              <a:solidFill>
                <a:schemeClr val="tx1"/>
              </a:solidFill>
              <a:round/>
              <a:headEnd/>
              <a:tailEnd/>
            </a:ln>
            <a:effectLst/>
          </p:spPr>
          <p:txBody>
            <a:bodyPr wrap="none" anchor="ctr"/>
            <a:lstStyle/>
            <a:p>
              <a:endParaRPr lang="en-US"/>
            </a:p>
          </p:txBody>
        </p:sp>
      </p:grpSp>
      <p:sp>
        <p:nvSpPr>
          <p:cNvPr id="31772" name="Text Box 28"/>
          <p:cNvSpPr txBox="1">
            <a:spLocks noChangeArrowheads="1"/>
          </p:cNvSpPr>
          <p:nvPr/>
        </p:nvSpPr>
        <p:spPr bwMode="auto">
          <a:xfrm>
            <a:off x="1441450" y="4454525"/>
            <a:ext cx="1981200" cy="1220788"/>
          </a:xfrm>
          <a:prstGeom prst="rect">
            <a:avLst/>
          </a:prstGeom>
          <a:noFill/>
          <a:ln w="9525">
            <a:noFill/>
            <a:miter lim="800000"/>
            <a:headEnd/>
            <a:tailEnd/>
          </a:ln>
          <a:effectLst/>
        </p:spPr>
        <p:txBody>
          <a:bodyPr>
            <a:spAutoFit/>
          </a:bodyPr>
          <a:lstStyle/>
          <a:p>
            <a:pPr algn="ctr">
              <a:lnSpc>
                <a:spcPct val="50000"/>
              </a:lnSpc>
              <a:spcBef>
                <a:spcPct val="70000"/>
              </a:spcBef>
            </a:pPr>
            <a:r>
              <a:rPr lang="en-US" sz="1600" b="1"/>
              <a:t>Attitudes, values</a:t>
            </a:r>
          </a:p>
          <a:p>
            <a:pPr algn="ctr">
              <a:lnSpc>
                <a:spcPct val="50000"/>
              </a:lnSpc>
              <a:spcBef>
                <a:spcPct val="70000"/>
              </a:spcBef>
            </a:pPr>
            <a:r>
              <a:rPr lang="en-US" sz="1600" b="1">
                <a:cs typeface="Times New Roman" pitchFamily="18" charset="0"/>
              </a:rPr>
              <a:t>Self-</a:t>
            </a:r>
            <a:r>
              <a:rPr lang="en-US" sz="1600" b="1"/>
              <a:t>image</a:t>
            </a:r>
            <a:endParaRPr lang="en-US" sz="1600" b="1">
              <a:cs typeface="Times New Roman" pitchFamily="18" charset="0"/>
            </a:endParaRPr>
          </a:p>
          <a:p>
            <a:pPr algn="ctr">
              <a:lnSpc>
                <a:spcPct val="50000"/>
              </a:lnSpc>
              <a:spcBef>
                <a:spcPct val="70000"/>
              </a:spcBef>
            </a:pPr>
            <a:r>
              <a:rPr lang="en-US" sz="1600" b="1">
                <a:cs typeface="Times New Roman" pitchFamily="18" charset="0"/>
              </a:rPr>
              <a:t>Trait</a:t>
            </a:r>
          </a:p>
          <a:p>
            <a:pPr algn="ctr">
              <a:lnSpc>
                <a:spcPct val="50000"/>
              </a:lnSpc>
              <a:spcBef>
                <a:spcPct val="70000"/>
              </a:spcBef>
            </a:pPr>
            <a:r>
              <a:rPr lang="en-US" sz="1600" b="1">
                <a:cs typeface="Times New Roman" pitchFamily="18" charset="0"/>
              </a:rPr>
              <a:t>Motive</a:t>
            </a:r>
          </a:p>
        </p:txBody>
      </p:sp>
      <p:sp>
        <p:nvSpPr>
          <p:cNvPr id="31773" name="AutoShape 29"/>
          <p:cNvSpPr>
            <a:spLocks noChangeArrowheads="1"/>
          </p:cNvSpPr>
          <p:nvPr/>
        </p:nvSpPr>
        <p:spPr bwMode="auto">
          <a:xfrm>
            <a:off x="2279650" y="3844925"/>
            <a:ext cx="304800" cy="533400"/>
          </a:xfrm>
          <a:prstGeom prst="upArrow">
            <a:avLst>
              <a:gd name="adj1" fmla="val 50000"/>
              <a:gd name="adj2" fmla="val 43750"/>
            </a:avLst>
          </a:prstGeom>
          <a:solidFill>
            <a:srgbClr val="CC3300"/>
          </a:solidFill>
          <a:ln w="9525">
            <a:solidFill>
              <a:srgbClr val="CC3300"/>
            </a:solidFill>
            <a:miter lim="800000"/>
            <a:headEnd/>
            <a:tailEnd/>
          </a:ln>
          <a:effectLst/>
        </p:spPr>
        <p:txBody>
          <a:bodyPr wrap="none" anchor="ctr"/>
          <a:lstStyle/>
          <a:p>
            <a:endParaRPr lang="en-US"/>
          </a:p>
        </p:txBody>
      </p:sp>
      <p:sp>
        <p:nvSpPr>
          <p:cNvPr id="31774" name="Text Box 30"/>
          <p:cNvSpPr txBox="1">
            <a:spLocks noChangeArrowheads="1"/>
          </p:cNvSpPr>
          <p:nvPr/>
        </p:nvSpPr>
        <p:spPr bwMode="auto">
          <a:xfrm>
            <a:off x="1060450" y="5840413"/>
            <a:ext cx="2743200" cy="366712"/>
          </a:xfrm>
          <a:prstGeom prst="rect">
            <a:avLst/>
          </a:prstGeom>
          <a:noFill/>
          <a:ln w="9525">
            <a:noFill/>
            <a:miter lim="800000"/>
            <a:headEnd/>
            <a:tailEnd/>
          </a:ln>
          <a:effectLst/>
        </p:spPr>
        <p:txBody>
          <a:bodyPr>
            <a:spAutoFit/>
          </a:bodyPr>
          <a:lstStyle/>
          <a:p>
            <a:pPr algn="ctr">
              <a:spcBef>
                <a:spcPct val="50000"/>
              </a:spcBef>
            </a:pPr>
            <a:r>
              <a:rPr lang="en-US" sz="1600" b="1"/>
              <a:t>The Iceberg Model</a:t>
            </a:r>
          </a:p>
        </p:txBody>
      </p:sp>
      <p:sp>
        <p:nvSpPr>
          <p:cNvPr id="31775" name="Text Box 31"/>
          <p:cNvSpPr txBox="1">
            <a:spLocks noChangeArrowheads="1"/>
          </p:cNvSpPr>
          <p:nvPr/>
        </p:nvSpPr>
        <p:spPr bwMode="auto">
          <a:xfrm>
            <a:off x="5480050" y="2473325"/>
            <a:ext cx="1295400" cy="366713"/>
          </a:xfrm>
          <a:prstGeom prst="rect">
            <a:avLst/>
          </a:prstGeom>
          <a:noFill/>
          <a:ln w="9525">
            <a:noFill/>
            <a:miter lim="800000"/>
            <a:headEnd/>
            <a:tailEnd/>
          </a:ln>
          <a:effectLst/>
        </p:spPr>
        <p:txBody>
          <a:bodyPr>
            <a:spAutoFit/>
          </a:bodyPr>
          <a:lstStyle/>
          <a:p>
            <a:pPr>
              <a:spcBef>
                <a:spcPct val="50000"/>
              </a:spcBef>
            </a:pPr>
            <a:r>
              <a:rPr lang="en-US" sz="1600" b="1">
                <a:cs typeface="Times New Roman" pitchFamily="18" charset="0"/>
              </a:rPr>
              <a:t>Self-image</a:t>
            </a:r>
          </a:p>
        </p:txBody>
      </p:sp>
      <p:sp>
        <p:nvSpPr>
          <p:cNvPr id="31776" name="Text Box 32"/>
          <p:cNvSpPr txBox="1">
            <a:spLocks noChangeArrowheads="1"/>
          </p:cNvSpPr>
          <p:nvPr/>
        </p:nvSpPr>
        <p:spPr bwMode="auto">
          <a:xfrm>
            <a:off x="1517650" y="1025525"/>
            <a:ext cx="1828800" cy="366713"/>
          </a:xfrm>
          <a:prstGeom prst="rect">
            <a:avLst/>
          </a:prstGeom>
          <a:noFill/>
          <a:ln w="9525">
            <a:noFill/>
            <a:miter lim="800000"/>
            <a:headEnd/>
            <a:tailEnd/>
          </a:ln>
          <a:effectLst/>
        </p:spPr>
        <p:txBody>
          <a:bodyPr>
            <a:spAutoFit/>
          </a:bodyPr>
          <a:lstStyle/>
          <a:p>
            <a:pPr algn="ctr">
              <a:spcBef>
                <a:spcPct val="50000"/>
              </a:spcBef>
            </a:pPr>
            <a:r>
              <a:rPr lang="en-US" sz="1600" b="1"/>
              <a:t>“Intent”</a:t>
            </a:r>
          </a:p>
        </p:txBody>
      </p:sp>
      <p:sp>
        <p:nvSpPr>
          <p:cNvPr id="31777" name="Text Box 33"/>
          <p:cNvSpPr txBox="1">
            <a:spLocks noChangeArrowheads="1"/>
          </p:cNvSpPr>
          <p:nvPr/>
        </p:nvSpPr>
        <p:spPr bwMode="auto">
          <a:xfrm>
            <a:off x="1670050" y="152400"/>
            <a:ext cx="6553200" cy="579438"/>
          </a:xfrm>
          <a:prstGeom prst="rect">
            <a:avLst/>
          </a:prstGeom>
          <a:noFill/>
          <a:ln w="9525">
            <a:noFill/>
            <a:miter lim="800000"/>
            <a:headEnd/>
            <a:tailEnd/>
          </a:ln>
          <a:effectLst/>
        </p:spPr>
        <p:txBody>
          <a:bodyPr>
            <a:spAutoFit/>
          </a:bodyPr>
          <a:lstStyle/>
          <a:p>
            <a:pPr algn="ctr">
              <a:spcBef>
                <a:spcPct val="50000"/>
              </a:spcBef>
            </a:pPr>
            <a:r>
              <a:rPr lang="en-US" sz="3200" b="1" i="1">
                <a:solidFill>
                  <a:schemeClr val="tx2"/>
                </a:solidFill>
              </a:rPr>
              <a:t>Competency Ice-berg Model </a:t>
            </a:r>
          </a:p>
        </p:txBody>
      </p:sp>
    </p:spTree>
  </p:cSld>
  <p:clrMapOvr>
    <a:masterClrMapping/>
  </p:clrMapOvr>
  <p:transition spd="med">
    <p:random/>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ChangeArrowheads="1"/>
          </p:cNvSpPr>
          <p:nvPr/>
        </p:nvSpPr>
        <p:spPr bwMode="auto">
          <a:xfrm>
            <a:off x="685800" y="228600"/>
            <a:ext cx="7772400" cy="1143000"/>
          </a:xfrm>
          <a:prstGeom prst="rect">
            <a:avLst/>
          </a:prstGeom>
          <a:noFill/>
          <a:ln w="9525">
            <a:noFill/>
            <a:miter lim="800000"/>
            <a:headEnd/>
            <a:tailEnd/>
          </a:ln>
          <a:effectLst/>
        </p:spPr>
        <p:txBody>
          <a:bodyPr anchor="ctr"/>
          <a:lstStyle/>
          <a:p>
            <a:pPr algn="ctr"/>
            <a:r>
              <a:rPr lang="en-US" sz="4000" b="1" dirty="0">
                <a:solidFill>
                  <a:schemeClr val="tx1">
                    <a:lumMod val="95000"/>
                    <a:lumOff val="5000"/>
                  </a:schemeClr>
                </a:solidFill>
              </a:rPr>
              <a:t>Competency Ice-berg </a:t>
            </a:r>
            <a:r>
              <a:rPr lang="en-US" sz="2000" b="1" dirty="0">
                <a:solidFill>
                  <a:schemeClr val="tx1">
                    <a:lumMod val="95000"/>
                    <a:lumOff val="5000"/>
                  </a:schemeClr>
                </a:solidFill>
              </a:rPr>
              <a:t>(contd.)</a:t>
            </a:r>
            <a:endParaRPr lang="en-US" sz="4400" dirty="0">
              <a:solidFill>
                <a:schemeClr val="tx1">
                  <a:lumMod val="95000"/>
                  <a:lumOff val="5000"/>
                </a:schemeClr>
              </a:solidFill>
            </a:endParaRPr>
          </a:p>
        </p:txBody>
      </p:sp>
      <p:sp>
        <p:nvSpPr>
          <p:cNvPr id="32771" name="Rectangle 3"/>
          <p:cNvSpPr>
            <a:spLocks noChangeArrowheads="1"/>
          </p:cNvSpPr>
          <p:nvPr/>
        </p:nvSpPr>
        <p:spPr bwMode="auto">
          <a:xfrm>
            <a:off x="381000" y="1371600"/>
            <a:ext cx="8458200" cy="1905000"/>
          </a:xfrm>
          <a:prstGeom prst="rect">
            <a:avLst/>
          </a:prstGeom>
          <a:noFill/>
          <a:ln w="9525">
            <a:noFill/>
            <a:miter lim="800000"/>
            <a:headEnd/>
            <a:tailEnd/>
          </a:ln>
          <a:effectLst/>
        </p:spPr>
        <p:txBody>
          <a:bodyPr/>
          <a:lstStyle/>
          <a:p>
            <a:pPr marL="342900" indent="-342900">
              <a:spcBef>
                <a:spcPct val="20000"/>
              </a:spcBef>
              <a:buClr>
                <a:schemeClr val="tx2"/>
              </a:buClr>
              <a:buSzPct val="75000"/>
              <a:buFont typeface="Wingdings" pitchFamily="2" charset="2"/>
              <a:buNone/>
            </a:pPr>
            <a:r>
              <a:rPr lang="en-US" b="1" u="sng">
                <a:solidFill>
                  <a:schemeClr val="tx1">
                    <a:lumMod val="95000"/>
                    <a:lumOff val="5000"/>
                  </a:schemeClr>
                </a:solidFill>
              </a:rPr>
              <a:t>Knowledge</a:t>
            </a:r>
            <a:r>
              <a:rPr lang="en-US">
                <a:solidFill>
                  <a:schemeClr val="tx1">
                    <a:lumMod val="95000"/>
                    <a:lumOff val="5000"/>
                  </a:schemeClr>
                </a:solidFill>
              </a:rPr>
              <a:t> </a:t>
            </a:r>
            <a:r>
              <a:rPr lang="en-US" sz="2000">
                <a:solidFill>
                  <a:schemeClr val="tx1">
                    <a:lumMod val="95000"/>
                    <a:lumOff val="5000"/>
                  </a:schemeClr>
                </a:solidFill>
              </a:rPr>
              <a:t> 	</a:t>
            </a:r>
            <a:r>
              <a:rPr lang="en-US">
                <a:solidFill>
                  <a:schemeClr val="tx1">
                    <a:lumMod val="95000"/>
                    <a:lumOff val="5000"/>
                  </a:schemeClr>
                </a:solidFill>
              </a:rPr>
              <a:t>Content knowledge/information in field of work, </a:t>
            </a:r>
          </a:p>
          <a:p>
            <a:pPr marL="342900" indent="-342900">
              <a:spcBef>
                <a:spcPct val="20000"/>
              </a:spcBef>
              <a:buClr>
                <a:schemeClr val="tx2"/>
              </a:buClr>
              <a:buSzPct val="75000"/>
              <a:buFont typeface="Wingdings" pitchFamily="2" charset="2"/>
              <a:buNone/>
            </a:pPr>
            <a:r>
              <a:rPr lang="en-US" sz="1800">
                <a:solidFill>
                  <a:schemeClr val="tx1">
                    <a:lumMod val="95000"/>
                    <a:lumOff val="5000"/>
                  </a:schemeClr>
                </a:solidFill>
              </a:rPr>
              <a:t> 			 - from education and experience</a:t>
            </a:r>
            <a:endParaRPr lang="en-US" sz="2000">
              <a:solidFill>
                <a:schemeClr val="tx1">
                  <a:lumMod val="95000"/>
                  <a:lumOff val="5000"/>
                </a:schemeClr>
              </a:solidFill>
            </a:endParaRPr>
          </a:p>
          <a:p>
            <a:pPr marL="342900" indent="-342900">
              <a:spcBef>
                <a:spcPct val="20000"/>
              </a:spcBef>
              <a:buClr>
                <a:schemeClr val="tx2"/>
              </a:buClr>
              <a:buSzPct val="75000"/>
              <a:buFont typeface="Wingdings" pitchFamily="2" charset="2"/>
              <a:buNone/>
            </a:pPr>
            <a:r>
              <a:rPr lang="en-US" b="1" u="sng">
                <a:solidFill>
                  <a:schemeClr val="tx1">
                    <a:lumMod val="95000"/>
                    <a:lumOff val="5000"/>
                  </a:schemeClr>
                </a:solidFill>
              </a:rPr>
              <a:t>Skill</a:t>
            </a:r>
            <a:r>
              <a:rPr lang="en-US" sz="3200">
                <a:solidFill>
                  <a:schemeClr val="tx1">
                    <a:lumMod val="95000"/>
                    <a:lumOff val="5000"/>
                  </a:schemeClr>
                </a:solidFill>
              </a:rPr>
              <a:t> </a:t>
            </a:r>
            <a:r>
              <a:rPr lang="en-US">
                <a:solidFill>
                  <a:schemeClr val="tx1">
                    <a:lumMod val="95000"/>
                    <a:lumOff val="5000"/>
                  </a:schemeClr>
                </a:solidFill>
              </a:rPr>
              <a:t>	        </a:t>
            </a:r>
            <a:r>
              <a:rPr lang="en-US" sz="3200">
                <a:solidFill>
                  <a:schemeClr val="tx1">
                    <a:lumMod val="95000"/>
                    <a:lumOff val="5000"/>
                  </a:schemeClr>
                </a:solidFill>
              </a:rPr>
              <a:t> 	</a:t>
            </a:r>
            <a:r>
              <a:rPr lang="en-US">
                <a:solidFill>
                  <a:schemeClr val="tx1">
                    <a:lumMod val="95000"/>
                    <a:lumOff val="5000"/>
                  </a:schemeClr>
                </a:solidFill>
              </a:rPr>
              <a:t>Ability to do something well; most easily trained on	   </a:t>
            </a:r>
            <a:r>
              <a:rPr lang="en-US" sz="1800">
                <a:solidFill>
                  <a:schemeClr val="tx1">
                    <a:lumMod val="95000"/>
                    <a:lumOff val="5000"/>
                  </a:schemeClr>
                </a:solidFill>
              </a:rPr>
              <a:t>		- e.g.  technical skills to use knowledge</a:t>
            </a:r>
            <a:endParaRPr lang="en-US">
              <a:solidFill>
                <a:schemeClr val="tx1">
                  <a:lumMod val="95000"/>
                  <a:lumOff val="5000"/>
                </a:schemeClr>
              </a:solidFill>
            </a:endParaRPr>
          </a:p>
          <a:p>
            <a:pPr marL="342900" indent="-342900">
              <a:spcBef>
                <a:spcPct val="20000"/>
              </a:spcBef>
              <a:buClr>
                <a:schemeClr val="tx2"/>
              </a:buClr>
              <a:buSzPct val="75000"/>
              <a:buFont typeface="Wingdings" pitchFamily="2" charset="2"/>
              <a:buNone/>
            </a:pPr>
            <a:endParaRPr lang="en-US" sz="500">
              <a:solidFill>
                <a:schemeClr val="tx1">
                  <a:lumMod val="95000"/>
                  <a:lumOff val="5000"/>
                </a:schemeClr>
              </a:solidFill>
            </a:endParaRPr>
          </a:p>
        </p:txBody>
      </p:sp>
      <p:sp>
        <p:nvSpPr>
          <p:cNvPr id="32772" name="Text Box 4"/>
          <p:cNvSpPr txBox="1">
            <a:spLocks noChangeArrowheads="1"/>
          </p:cNvSpPr>
          <p:nvPr/>
        </p:nvSpPr>
        <p:spPr bwMode="auto">
          <a:xfrm>
            <a:off x="381000" y="3429000"/>
            <a:ext cx="8534400" cy="3017838"/>
          </a:xfrm>
          <a:prstGeom prst="rect">
            <a:avLst/>
          </a:prstGeom>
          <a:noFill/>
          <a:ln w="9525">
            <a:noFill/>
            <a:miter lim="800000"/>
            <a:headEnd/>
            <a:tailEnd/>
          </a:ln>
          <a:effectLst/>
        </p:spPr>
        <p:txBody>
          <a:bodyPr lIns="92075" tIns="46038" rIns="92075" bIns="46038">
            <a:spAutoFit/>
          </a:bodyPr>
          <a:lstStyle/>
          <a:p>
            <a:r>
              <a:rPr lang="en-US" b="1" u="sng"/>
              <a:t>Social Role</a:t>
            </a:r>
            <a:r>
              <a:rPr lang="en-US"/>
              <a:t>  	How people perceive me; how I present myself</a:t>
            </a:r>
          </a:p>
          <a:p>
            <a:r>
              <a:rPr lang="en-US" sz="800"/>
              <a:t>                                                                     </a:t>
            </a:r>
            <a:r>
              <a:rPr lang="en-US" sz="1800"/>
              <a:t>- e.g. a loyal employee, a leader</a:t>
            </a:r>
            <a:endParaRPr lang="en-US" sz="800"/>
          </a:p>
          <a:p>
            <a:endParaRPr lang="en-US" sz="800"/>
          </a:p>
          <a:p>
            <a:r>
              <a:rPr lang="en-US" b="1" u="sng"/>
              <a:t>Self-Concept</a:t>
            </a:r>
            <a:r>
              <a:rPr lang="en-US"/>
              <a:t>	How people see/view themselves; identity; worth</a:t>
            </a:r>
            <a:endParaRPr lang="en-US" sz="1800"/>
          </a:p>
          <a:p>
            <a:r>
              <a:rPr lang="en-US" sz="1800"/>
              <a:t> 		- e.g.  an expert, a teacher</a:t>
            </a:r>
            <a:endParaRPr lang="en-US" sz="2000"/>
          </a:p>
          <a:p>
            <a:endParaRPr lang="en-US" sz="800"/>
          </a:p>
          <a:p>
            <a:r>
              <a:rPr lang="en-US" b="1" u="sng"/>
              <a:t>Traits</a:t>
            </a:r>
            <a:r>
              <a:rPr lang="en-US"/>
              <a:t>		Habitual / enduring characteristics </a:t>
            </a:r>
            <a:endParaRPr lang="en-US" sz="1800"/>
          </a:p>
          <a:p>
            <a:r>
              <a:rPr lang="en-US" sz="1800"/>
              <a:t> 		- e.g.  flexibility, self-control, good listener</a:t>
            </a:r>
          </a:p>
          <a:p>
            <a:endParaRPr lang="en-US" sz="800"/>
          </a:p>
          <a:p>
            <a:r>
              <a:rPr lang="en-US" b="1" u="sng"/>
              <a:t>Motives</a:t>
            </a:r>
            <a:r>
              <a:rPr lang="en-US"/>
              <a:t>	Unconscious drives that predict behavior</a:t>
            </a:r>
            <a:endParaRPr lang="en-US" sz="1800"/>
          </a:p>
          <a:p>
            <a:r>
              <a:rPr lang="en-US" sz="1800"/>
              <a:t>		- e.g.  achievement, influence/power, affiliation</a:t>
            </a: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 calcmode="lin" valueType="num">
                                      <p:cBhvr additive="base">
                                        <p:cTn id="7" dur="500" fill="hold"/>
                                        <p:tgtEl>
                                          <p:spTgt spid="32771">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2771">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2771">
                                            <p:txEl>
                                              <p:pRg st="1" end="1"/>
                                            </p:txEl>
                                          </p:spTgt>
                                        </p:tgtEl>
                                        <p:attrNameLst>
                                          <p:attrName>style.visibility</p:attrName>
                                        </p:attrNameLst>
                                      </p:cBhvr>
                                      <p:to>
                                        <p:strVal val="visible"/>
                                      </p:to>
                                    </p:set>
                                    <p:anim calcmode="lin" valueType="num">
                                      <p:cBhvr additive="base">
                                        <p:cTn id="12" dur="500" fill="hold"/>
                                        <p:tgtEl>
                                          <p:spTgt spid="32771">
                                            <p:txEl>
                                              <p:pRg st="1" end="1"/>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32771">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2771">
                                            <p:txEl>
                                              <p:pRg st="2" end="2"/>
                                            </p:txEl>
                                          </p:spTgt>
                                        </p:tgtEl>
                                        <p:attrNameLst>
                                          <p:attrName>style.visibility</p:attrName>
                                        </p:attrNameLst>
                                      </p:cBhvr>
                                      <p:to>
                                        <p:strVal val="visible"/>
                                      </p:to>
                                    </p:set>
                                    <p:anim calcmode="lin" valueType="num">
                                      <p:cBhvr additive="base">
                                        <p:cTn id="17" dur="500" fill="hold"/>
                                        <p:tgtEl>
                                          <p:spTgt spid="32771">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2771">
                                            <p:txEl>
                                              <p:pRg st="2" end="2"/>
                                            </p:txEl>
                                          </p:spTgt>
                                        </p:tgtEl>
                                        <p:attrNameLst>
                                          <p:attrName>ppt_y</p:attrName>
                                        </p:attrNameLst>
                                      </p:cBhvr>
                                      <p:tavLst>
                                        <p:tav tm="0">
                                          <p:val>
                                            <p:strVal val="#ppt_y"/>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8" fill="hold" grpId="0" nodeType="clickEffect">
                                  <p:stCondLst>
                                    <p:cond delay="0"/>
                                  </p:stCondLst>
                                  <p:childTnLst>
                                    <p:set>
                                      <p:cBhvr>
                                        <p:cTn id="22" dur="1" fill="hold">
                                          <p:stCondLst>
                                            <p:cond delay="0"/>
                                          </p:stCondLst>
                                        </p:cTn>
                                        <p:tgtEl>
                                          <p:spTgt spid="32772"/>
                                        </p:tgtEl>
                                        <p:attrNameLst>
                                          <p:attrName>style.visibility</p:attrName>
                                        </p:attrNameLst>
                                      </p:cBhvr>
                                      <p:to>
                                        <p:strVal val="visible"/>
                                      </p:to>
                                    </p:set>
                                    <p:anim calcmode="lin" valueType="num">
                                      <p:cBhvr additive="base">
                                        <p:cTn id="23" dur="500" fill="hold"/>
                                        <p:tgtEl>
                                          <p:spTgt spid="32772"/>
                                        </p:tgtEl>
                                        <p:attrNameLst>
                                          <p:attrName>ppt_x</p:attrName>
                                        </p:attrNameLst>
                                      </p:cBhvr>
                                      <p:tavLst>
                                        <p:tav tm="0">
                                          <p:val>
                                            <p:strVal val="0-#ppt_w/2"/>
                                          </p:val>
                                        </p:tav>
                                        <p:tav tm="100000">
                                          <p:val>
                                            <p:strVal val="#ppt_x"/>
                                          </p:val>
                                        </p:tav>
                                      </p:tavLst>
                                    </p:anim>
                                    <p:anim calcmode="lin" valueType="num">
                                      <p:cBhvr additive="base">
                                        <p:cTn id="24" dur="500" fill="hold"/>
                                        <p:tgtEl>
                                          <p:spTgt spid="327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advAuto="0"/>
      <p:bldP spid="32772"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723900" y="2590800"/>
            <a:ext cx="7696200" cy="1676400"/>
          </a:xfrm>
          <a:prstGeom prst="rect">
            <a:avLst/>
          </a:prstGeom>
          <a:noFill/>
          <a:ln w="9525">
            <a:noFill/>
            <a:miter lim="800000"/>
            <a:headEnd/>
            <a:tailEnd/>
          </a:ln>
          <a:effectLst/>
        </p:spPr>
        <p:txBody>
          <a:bodyPr anchor="ctr"/>
          <a:lstStyle/>
          <a:p>
            <a:r>
              <a:rPr lang="en-US" sz="3600" b="1" dirty="0">
                <a:solidFill>
                  <a:schemeClr val="tx1">
                    <a:lumMod val="95000"/>
                    <a:lumOff val="5000"/>
                  </a:schemeClr>
                </a:solidFill>
              </a:rPr>
              <a:t>Generic &amp; functional competencies</a:t>
            </a:r>
            <a:r>
              <a:rPr lang="en-US" sz="4000" dirty="0">
                <a:solidFill>
                  <a:schemeClr val="tx1">
                    <a:lumMod val="95000"/>
                    <a:lumOff val="5000"/>
                  </a:schemeClr>
                </a:solidFill>
              </a:rPr>
              <a:t/>
            </a:r>
            <a:br>
              <a:rPr lang="en-US" sz="4000" dirty="0">
                <a:solidFill>
                  <a:schemeClr val="tx1">
                    <a:lumMod val="95000"/>
                    <a:lumOff val="5000"/>
                  </a:schemeClr>
                </a:solidFill>
              </a:rPr>
            </a:br>
            <a:endParaRPr lang="en-US" sz="4000" dirty="0" smtClean="0">
              <a:solidFill>
                <a:schemeClr val="tx1">
                  <a:lumMod val="95000"/>
                  <a:lumOff val="5000"/>
                </a:schemeClr>
              </a:solidFill>
            </a:endParaRPr>
          </a:p>
          <a:p>
            <a:endParaRPr lang="en-US" sz="4000" dirty="0" smtClean="0">
              <a:solidFill>
                <a:schemeClr val="tx1">
                  <a:lumMod val="95000"/>
                  <a:lumOff val="5000"/>
                </a:schemeClr>
              </a:solidFill>
            </a:endParaRPr>
          </a:p>
          <a:p>
            <a:r>
              <a:rPr lang="en-US" sz="2800" dirty="0" smtClean="0">
                <a:solidFill>
                  <a:schemeClr val="tx1">
                    <a:lumMod val="95000"/>
                    <a:lumOff val="5000"/>
                  </a:schemeClr>
                </a:solidFill>
              </a:rPr>
              <a:t>Generic </a:t>
            </a:r>
            <a:r>
              <a:rPr lang="en-US" sz="2800" dirty="0">
                <a:solidFill>
                  <a:schemeClr val="tx1">
                    <a:lumMod val="95000"/>
                    <a:lumOff val="5000"/>
                  </a:schemeClr>
                </a:solidFill>
              </a:rPr>
              <a:t>competencies are  managerial and cognitive competencies required in small or large measure across functions.</a:t>
            </a:r>
            <a:br>
              <a:rPr lang="en-US" sz="2800" dirty="0">
                <a:solidFill>
                  <a:schemeClr val="tx1">
                    <a:lumMod val="95000"/>
                    <a:lumOff val="5000"/>
                  </a:schemeClr>
                </a:solidFill>
              </a:rPr>
            </a:br>
            <a:r>
              <a:rPr lang="en-US" sz="2800" dirty="0">
                <a:solidFill>
                  <a:schemeClr val="tx1">
                    <a:lumMod val="95000"/>
                    <a:lumOff val="5000"/>
                  </a:schemeClr>
                </a:solidFill>
              </a:rPr>
              <a:t>E.g. analytical skills, customer focus, etc.</a:t>
            </a:r>
            <a:br>
              <a:rPr lang="en-US" sz="2800" dirty="0">
                <a:solidFill>
                  <a:schemeClr val="tx1">
                    <a:lumMod val="95000"/>
                    <a:lumOff val="5000"/>
                  </a:schemeClr>
                </a:solidFill>
              </a:rPr>
            </a:br>
            <a:r>
              <a:rPr lang="en-US" sz="2800" dirty="0">
                <a:solidFill>
                  <a:schemeClr val="tx1">
                    <a:lumMod val="95000"/>
                    <a:lumOff val="5000"/>
                  </a:schemeClr>
                </a:solidFill>
              </a:rPr>
              <a:t/>
            </a:r>
            <a:br>
              <a:rPr lang="en-US" sz="2800" dirty="0">
                <a:solidFill>
                  <a:schemeClr val="tx1">
                    <a:lumMod val="95000"/>
                    <a:lumOff val="5000"/>
                  </a:schemeClr>
                </a:solidFill>
              </a:rPr>
            </a:br>
            <a:r>
              <a:rPr lang="en-US" sz="2800" dirty="0">
                <a:solidFill>
                  <a:schemeClr val="tx1">
                    <a:lumMod val="95000"/>
                    <a:lumOff val="5000"/>
                  </a:schemeClr>
                </a:solidFill>
              </a:rPr>
              <a:t>Functional competencies are those which are required in small or large measure within specific functions.</a:t>
            </a:r>
            <a:br>
              <a:rPr lang="en-US" sz="2800" dirty="0">
                <a:solidFill>
                  <a:schemeClr val="tx1">
                    <a:lumMod val="95000"/>
                    <a:lumOff val="5000"/>
                  </a:schemeClr>
                </a:solidFill>
              </a:rPr>
            </a:br>
            <a:r>
              <a:rPr lang="en-US" sz="2800" dirty="0">
                <a:solidFill>
                  <a:schemeClr val="tx1">
                    <a:lumMod val="95000"/>
                    <a:lumOff val="5000"/>
                  </a:schemeClr>
                </a:solidFill>
              </a:rPr>
              <a:t>E.g. knowledge of products, labor laws, etc.</a:t>
            </a:r>
            <a:r>
              <a:rPr lang="en-US" sz="4000" dirty="0">
                <a:solidFill>
                  <a:schemeClr val="tx1">
                    <a:lumMod val="95000"/>
                    <a:lumOff val="5000"/>
                  </a:schemeClr>
                </a:solidFill>
              </a:rPr>
              <a:t> </a:t>
            </a:r>
          </a:p>
        </p:txBody>
      </p:sp>
    </p:spTree>
  </p:cSld>
  <p:clrMapOvr>
    <a:masterClrMapping/>
  </p:clrMapOvr>
  <p:transition spd="med">
    <p:random/>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ChangeArrowheads="1"/>
          </p:cNvSpPr>
          <p:nvPr>
            <p:ph type="title"/>
          </p:nvPr>
        </p:nvSpPr>
        <p:spPr>
          <a:xfrm>
            <a:off x="990600" y="533400"/>
            <a:ext cx="7772400" cy="1219200"/>
          </a:xfrm>
        </p:spPr>
        <p:txBody>
          <a:bodyPr/>
          <a:lstStyle/>
          <a:p>
            <a:pPr algn="l"/>
            <a:r>
              <a:rPr lang="en-US"/>
              <a:t/>
            </a:r>
            <a:br>
              <a:rPr lang="en-US"/>
            </a:br>
            <a:r>
              <a:rPr lang="en-US"/>
              <a:t/>
            </a:r>
            <a:br>
              <a:rPr lang="en-US"/>
            </a:br>
            <a:endParaRPr lang="en-US"/>
          </a:p>
        </p:txBody>
      </p:sp>
      <p:sp>
        <p:nvSpPr>
          <p:cNvPr id="28679" name="Text Box 1031"/>
          <p:cNvSpPr txBox="1">
            <a:spLocks noChangeArrowheads="1"/>
          </p:cNvSpPr>
          <p:nvPr/>
        </p:nvSpPr>
        <p:spPr bwMode="auto">
          <a:xfrm>
            <a:off x="838200" y="685800"/>
            <a:ext cx="7543800" cy="1200329"/>
          </a:xfrm>
          <a:prstGeom prst="rect">
            <a:avLst/>
          </a:prstGeom>
          <a:noFill/>
          <a:ln w="12700" cap="sq">
            <a:noFill/>
            <a:miter lim="800000"/>
            <a:headEnd type="none" w="sm" len="sm"/>
            <a:tailEnd type="none" w="sm" len="sm"/>
          </a:ln>
          <a:effectLst/>
        </p:spPr>
        <p:txBody>
          <a:bodyPr>
            <a:spAutoFit/>
          </a:bodyPr>
          <a:lstStyle/>
          <a:p>
            <a:pPr>
              <a:spcBef>
                <a:spcPct val="50000"/>
              </a:spcBef>
            </a:pPr>
            <a:r>
              <a:rPr lang="en-US" sz="3600" b="1">
                <a:solidFill>
                  <a:schemeClr val="tx1">
                    <a:lumMod val="95000"/>
                    <a:lumOff val="5000"/>
                  </a:schemeClr>
                </a:solidFill>
              </a:rPr>
              <a:t>Threshold &amp; Differentiating Competencies</a:t>
            </a:r>
          </a:p>
        </p:txBody>
      </p:sp>
      <p:sp>
        <p:nvSpPr>
          <p:cNvPr id="28681" name="Text Box 1033"/>
          <p:cNvSpPr txBox="1">
            <a:spLocks noChangeArrowheads="1"/>
          </p:cNvSpPr>
          <p:nvPr/>
        </p:nvSpPr>
        <p:spPr bwMode="auto">
          <a:xfrm>
            <a:off x="762000" y="2590800"/>
            <a:ext cx="6781800" cy="3743325"/>
          </a:xfrm>
          <a:prstGeom prst="rect">
            <a:avLst/>
          </a:prstGeom>
          <a:noFill/>
          <a:ln w="12700" cap="sq">
            <a:noFill/>
            <a:miter lim="800000"/>
            <a:headEnd type="none" w="sm" len="sm"/>
            <a:tailEnd type="none" w="sm" len="sm"/>
          </a:ln>
          <a:effectLst/>
        </p:spPr>
        <p:txBody>
          <a:bodyPr>
            <a:spAutoFit/>
          </a:bodyPr>
          <a:lstStyle/>
          <a:p>
            <a:pPr>
              <a:spcBef>
                <a:spcPct val="50000"/>
              </a:spcBef>
            </a:pPr>
            <a:r>
              <a:rPr lang="en-US"/>
              <a:t>Threshold competencies are the characteristics which any job holder needs to have to do the job effectively – but do not distinguish the average from superior performer. E.g. language skills, computer skills etc.</a:t>
            </a:r>
          </a:p>
          <a:p>
            <a:pPr>
              <a:spcBef>
                <a:spcPct val="50000"/>
              </a:spcBef>
            </a:pPr>
            <a:endParaRPr lang="en-US"/>
          </a:p>
          <a:p>
            <a:pPr>
              <a:spcBef>
                <a:spcPct val="50000"/>
              </a:spcBef>
            </a:pPr>
            <a:r>
              <a:rPr lang="en-US"/>
              <a:t>Differentiating competencies are those characteristics which superior performers have but are not present in the average performers. E.g. empathy, ability to scan the environment for opportunities, etc.</a:t>
            </a:r>
          </a:p>
        </p:txBody>
      </p:sp>
    </p:spTree>
  </p:cSld>
  <p:clrMapOvr>
    <a:masterClrMapping/>
  </p:clrMapOvr>
  <p:transition spd="med">
    <p:random/>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t>Competency Dictionary</a:t>
            </a:r>
          </a:p>
        </p:txBody>
      </p:sp>
      <p:sp>
        <p:nvSpPr>
          <p:cNvPr id="30734" name="Text Box 14"/>
          <p:cNvSpPr txBox="1">
            <a:spLocks noChangeArrowheads="1"/>
          </p:cNvSpPr>
          <p:nvPr/>
        </p:nvSpPr>
        <p:spPr bwMode="auto">
          <a:xfrm>
            <a:off x="914400" y="1600200"/>
            <a:ext cx="7772400" cy="1554163"/>
          </a:xfrm>
          <a:prstGeom prst="rect">
            <a:avLst/>
          </a:prstGeom>
          <a:noFill/>
          <a:ln w="12700" cap="sq">
            <a:noFill/>
            <a:miter lim="800000"/>
            <a:headEnd type="none" w="sm" len="sm"/>
            <a:tailEnd type="none" w="sm" len="sm"/>
          </a:ln>
          <a:effectLst/>
        </p:spPr>
        <p:txBody>
          <a:bodyPr>
            <a:spAutoFit/>
          </a:bodyPr>
          <a:lstStyle/>
          <a:p>
            <a:pPr>
              <a:spcBef>
                <a:spcPct val="50000"/>
              </a:spcBef>
            </a:pPr>
            <a:r>
              <a:rPr lang="en-US" sz="3200"/>
              <a:t>Documented combination of competencies and their description in a language specific to an organisation, its functions and levels.</a:t>
            </a:r>
          </a:p>
        </p:txBody>
      </p:sp>
      <p:sp>
        <p:nvSpPr>
          <p:cNvPr id="30735" name="Text Box 15"/>
          <p:cNvSpPr txBox="1">
            <a:spLocks noChangeArrowheads="1"/>
          </p:cNvSpPr>
          <p:nvPr/>
        </p:nvSpPr>
        <p:spPr bwMode="auto">
          <a:xfrm>
            <a:off x="914400" y="3733800"/>
            <a:ext cx="7467600" cy="2041525"/>
          </a:xfrm>
          <a:prstGeom prst="rect">
            <a:avLst/>
          </a:prstGeom>
          <a:noFill/>
          <a:ln w="12700" cap="sq">
            <a:noFill/>
            <a:miter lim="800000"/>
            <a:headEnd type="none" w="sm" len="sm"/>
            <a:tailEnd type="none" w="sm" len="sm"/>
          </a:ln>
          <a:effectLst/>
        </p:spPr>
        <p:txBody>
          <a:bodyPr>
            <a:spAutoFit/>
          </a:bodyPr>
          <a:lstStyle/>
          <a:p>
            <a:pPr>
              <a:spcBef>
                <a:spcPct val="50000"/>
              </a:spcBef>
            </a:pPr>
            <a:r>
              <a:rPr lang="en-US" sz="3200"/>
              <a:t>It often also describes each competency in behavioral terms at different levels of proficiency, like Basic, Advanced and Expert</a:t>
            </a:r>
          </a:p>
        </p:txBody>
      </p:sp>
    </p:spTree>
  </p:cSld>
  <p:clrMapOvr>
    <a:masterClrMapping/>
  </p:clrMapOvr>
  <p:transition spd="med">
    <p:random/>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533400" y="152400"/>
            <a:ext cx="7543800" cy="1143000"/>
          </a:xfrm>
        </p:spPr>
        <p:txBody>
          <a:bodyPr/>
          <a:lstStyle/>
          <a:p>
            <a:r>
              <a:rPr lang="en-US" sz="3600" dirty="0"/>
              <a:t>ACPL- Generic Competencies</a:t>
            </a:r>
            <a:br>
              <a:rPr lang="en-US" sz="3600" dirty="0"/>
            </a:br>
            <a:r>
              <a:rPr lang="en-US" sz="3200" dirty="0"/>
              <a:t>common to all managers</a:t>
            </a:r>
          </a:p>
        </p:txBody>
      </p:sp>
      <p:sp>
        <p:nvSpPr>
          <p:cNvPr id="47107" name="Text Box 3"/>
          <p:cNvSpPr txBox="1">
            <a:spLocks noChangeArrowheads="1"/>
          </p:cNvSpPr>
          <p:nvPr/>
        </p:nvSpPr>
        <p:spPr bwMode="auto">
          <a:xfrm>
            <a:off x="304800" y="1905000"/>
            <a:ext cx="8785225" cy="3140075"/>
          </a:xfrm>
          <a:prstGeom prst="rect">
            <a:avLst/>
          </a:prstGeom>
          <a:noFill/>
          <a:ln w="12700" cap="sq">
            <a:noFill/>
            <a:miter lim="800000"/>
            <a:headEnd type="none" w="sm" len="sm"/>
            <a:tailEnd type="none" w="sm" len="sm"/>
          </a:ln>
          <a:effectLst/>
        </p:spPr>
        <p:txBody>
          <a:bodyPr wrap="none">
            <a:spAutoFit/>
          </a:bodyPr>
          <a:lstStyle/>
          <a:p>
            <a:pPr>
              <a:spcBef>
                <a:spcPct val="50000"/>
              </a:spcBef>
            </a:pPr>
            <a:r>
              <a:rPr lang="en-US" sz="2000"/>
              <a:t>1. Communication                             Written, verbal, Presentation, Listening,</a:t>
            </a:r>
          </a:p>
          <a:p>
            <a:pPr>
              <a:spcBef>
                <a:spcPct val="50000"/>
              </a:spcBef>
            </a:pPr>
            <a:r>
              <a:rPr lang="en-US" sz="2000"/>
              <a:t>				  Negotiation, Non-verbal, Body </a:t>
            </a:r>
          </a:p>
          <a:p>
            <a:pPr>
              <a:spcBef>
                <a:spcPct val="50000"/>
              </a:spcBef>
            </a:pPr>
            <a:r>
              <a:rPr lang="en-US" sz="2000"/>
              <a:t>				  Language, Listening to the unsaid, with </a:t>
            </a:r>
          </a:p>
          <a:p>
            <a:pPr>
              <a:spcBef>
                <a:spcPct val="50000"/>
              </a:spcBef>
            </a:pPr>
            <a:r>
              <a:rPr lang="en-US" sz="2000"/>
              <a:t>				  holding giving concepts, concerns in</a:t>
            </a:r>
          </a:p>
          <a:p>
            <a:pPr>
              <a:spcBef>
                <a:spcPct val="50000"/>
              </a:spcBef>
            </a:pPr>
            <a:r>
              <a:rPr lang="en-US" sz="2000"/>
              <a:t>				  communication, Put forth own proposal / point </a:t>
            </a:r>
          </a:p>
          <a:p>
            <a:pPr>
              <a:spcBef>
                <a:spcPct val="50000"/>
              </a:spcBef>
            </a:pPr>
            <a:r>
              <a:rPr lang="en-US" sz="2000"/>
              <a:t>				  of view so that it do not gets turned down.</a:t>
            </a:r>
          </a:p>
          <a:p>
            <a:pPr>
              <a:spcBef>
                <a:spcPct val="50000"/>
              </a:spcBef>
            </a:pPr>
            <a:r>
              <a:rPr lang="en-US" sz="2000"/>
              <a:t>				   </a:t>
            </a:r>
          </a:p>
        </p:txBody>
      </p:sp>
      <p:sp>
        <p:nvSpPr>
          <p:cNvPr id="47108" name="Text Box 4"/>
          <p:cNvSpPr txBox="1">
            <a:spLocks noChangeArrowheads="1"/>
          </p:cNvSpPr>
          <p:nvPr/>
        </p:nvSpPr>
        <p:spPr bwMode="auto">
          <a:xfrm>
            <a:off x="838200" y="1295400"/>
            <a:ext cx="2386013" cy="457200"/>
          </a:xfrm>
          <a:prstGeom prst="rect">
            <a:avLst/>
          </a:prstGeom>
          <a:noFill/>
          <a:ln w="12700" cap="sq">
            <a:noFill/>
            <a:miter lim="800000"/>
            <a:headEnd type="none" w="sm" len="sm"/>
            <a:tailEnd type="none" w="sm" len="sm"/>
          </a:ln>
          <a:effectLst/>
        </p:spPr>
        <p:txBody>
          <a:bodyPr wrap="none">
            <a:spAutoFit/>
          </a:bodyPr>
          <a:lstStyle/>
          <a:p>
            <a:pPr>
              <a:spcBef>
                <a:spcPct val="50000"/>
              </a:spcBef>
            </a:pPr>
            <a:r>
              <a:rPr lang="en-US" b="1"/>
              <a:t>COMPETENCY</a:t>
            </a:r>
          </a:p>
        </p:txBody>
      </p:sp>
      <p:sp>
        <p:nvSpPr>
          <p:cNvPr id="47109" name="Text Box 5"/>
          <p:cNvSpPr txBox="1">
            <a:spLocks noChangeArrowheads="1"/>
          </p:cNvSpPr>
          <p:nvPr/>
        </p:nvSpPr>
        <p:spPr bwMode="auto">
          <a:xfrm>
            <a:off x="5468938" y="1295400"/>
            <a:ext cx="2303462" cy="457200"/>
          </a:xfrm>
          <a:prstGeom prst="rect">
            <a:avLst/>
          </a:prstGeom>
          <a:noFill/>
          <a:ln w="12700" cap="sq">
            <a:noFill/>
            <a:miter lim="800000"/>
            <a:headEnd type="none" w="sm" len="sm"/>
            <a:tailEnd type="none" w="sm" len="sm"/>
          </a:ln>
          <a:effectLst/>
        </p:spPr>
        <p:txBody>
          <a:bodyPr wrap="none">
            <a:spAutoFit/>
          </a:bodyPr>
          <a:lstStyle/>
          <a:p>
            <a:pPr>
              <a:spcBef>
                <a:spcPct val="50000"/>
              </a:spcBef>
            </a:pPr>
            <a:r>
              <a:rPr lang="en-US" b="1"/>
              <a:t>DESCRIPTION</a:t>
            </a:r>
          </a:p>
        </p:txBody>
      </p:sp>
      <p:sp>
        <p:nvSpPr>
          <p:cNvPr id="47110" name="Line 6"/>
          <p:cNvSpPr>
            <a:spLocks noChangeShapeType="1"/>
          </p:cNvSpPr>
          <p:nvPr/>
        </p:nvSpPr>
        <p:spPr bwMode="auto">
          <a:xfrm>
            <a:off x="3505200" y="1600200"/>
            <a:ext cx="1676400" cy="0"/>
          </a:xfrm>
          <a:prstGeom prst="line">
            <a:avLst/>
          </a:prstGeom>
          <a:noFill/>
          <a:ln w="38100" cap="sq">
            <a:solidFill>
              <a:schemeClr val="tx1"/>
            </a:solidFill>
            <a:round/>
            <a:headEnd type="none" w="sm" len="sm"/>
            <a:tailEnd type="triangle" w="sm" len="sm"/>
          </a:ln>
          <a:effectLst/>
        </p:spPr>
        <p:txBody>
          <a:bodyPr wrap="none" anchor="ctr"/>
          <a:lstStyle/>
          <a:p>
            <a:endParaRPr lang="en-US"/>
          </a:p>
        </p:txBody>
      </p:sp>
      <p:sp>
        <p:nvSpPr>
          <p:cNvPr id="47111" name="Text Box 7"/>
          <p:cNvSpPr txBox="1">
            <a:spLocks noChangeArrowheads="1"/>
          </p:cNvSpPr>
          <p:nvPr/>
        </p:nvSpPr>
        <p:spPr bwMode="auto">
          <a:xfrm>
            <a:off x="533400" y="4876800"/>
            <a:ext cx="8594725" cy="854075"/>
          </a:xfrm>
          <a:prstGeom prst="rect">
            <a:avLst/>
          </a:prstGeom>
          <a:noFill/>
          <a:ln w="12700" cap="sq">
            <a:noFill/>
            <a:miter lim="800000"/>
            <a:headEnd type="none" w="sm" len="sm"/>
            <a:tailEnd type="none" w="sm" len="sm"/>
          </a:ln>
          <a:effectLst/>
        </p:spPr>
        <p:txBody>
          <a:bodyPr wrap="none">
            <a:spAutoFit/>
          </a:bodyPr>
          <a:lstStyle/>
          <a:p>
            <a:pPr>
              <a:spcBef>
                <a:spcPct val="50000"/>
              </a:spcBef>
            </a:pPr>
            <a:r>
              <a:rPr lang="en-US" sz="2000"/>
              <a:t>2. Analytical Ability	             Ability to analyze the situation in the context of</a:t>
            </a:r>
          </a:p>
          <a:p>
            <a:pPr>
              <a:spcBef>
                <a:spcPct val="50000"/>
              </a:spcBef>
            </a:pPr>
            <a:r>
              <a:rPr lang="en-US" sz="2000"/>
              <a:t>			            business.</a:t>
            </a:r>
          </a:p>
        </p:txBody>
      </p:sp>
      <p:sp>
        <p:nvSpPr>
          <p:cNvPr id="47112" name="Text Box 8"/>
          <p:cNvSpPr txBox="1">
            <a:spLocks noChangeArrowheads="1"/>
          </p:cNvSpPr>
          <p:nvPr/>
        </p:nvSpPr>
        <p:spPr bwMode="auto">
          <a:xfrm>
            <a:off x="609600" y="6019800"/>
            <a:ext cx="8215313" cy="854075"/>
          </a:xfrm>
          <a:prstGeom prst="rect">
            <a:avLst/>
          </a:prstGeom>
          <a:noFill/>
          <a:ln w="12700" cap="sq">
            <a:noFill/>
            <a:miter lim="800000"/>
            <a:headEnd type="none" w="sm" len="sm"/>
            <a:tailEnd type="none" w="sm" len="sm"/>
          </a:ln>
          <a:effectLst/>
        </p:spPr>
        <p:txBody>
          <a:bodyPr wrap="none">
            <a:spAutoFit/>
          </a:bodyPr>
          <a:lstStyle/>
          <a:p>
            <a:pPr>
              <a:spcBef>
                <a:spcPct val="50000"/>
              </a:spcBef>
            </a:pPr>
            <a:r>
              <a:rPr lang="en-US" sz="2000"/>
              <a:t>3. Decision Making                      Ability to take good decision considering the </a:t>
            </a:r>
          </a:p>
          <a:p>
            <a:pPr>
              <a:spcBef>
                <a:spcPct val="50000"/>
              </a:spcBef>
            </a:pPr>
            <a:r>
              <a:rPr lang="en-US" sz="2000"/>
              <a:t>			          alternatives.</a:t>
            </a:r>
          </a:p>
        </p:txBody>
      </p:sp>
    </p:spTree>
  </p:cSld>
  <p:clrMapOvr>
    <a:masterClrMapping/>
  </p:clrMapOvr>
  <p:transition spd="med">
    <p:random/>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1" name="Rectangle 1027"/>
          <p:cNvSpPr>
            <a:spLocks noChangeArrowheads="1"/>
          </p:cNvSpPr>
          <p:nvPr/>
        </p:nvSpPr>
        <p:spPr bwMode="auto">
          <a:xfrm>
            <a:off x="762000" y="381000"/>
            <a:ext cx="7772400" cy="457200"/>
          </a:xfrm>
          <a:prstGeom prst="rect">
            <a:avLst/>
          </a:prstGeom>
          <a:noFill/>
          <a:ln w="9525">
            <a:noFill/>
            <a:miter lim="800000"/>
            <a:headEnd/>
            <a:tailEnd/>
          </a:ln>
          <a:effectLst/>
        </p:spPr>
        <p:txBody>
          <a:bodyPr lIns="92075" tIns="46038" rIns="92075" bIns="46038" anchor="ctr"/>
          <a:lstStyle/>
          <a:p>
            <a:pPr algn="ctr"/>
            <a:r>
              <a:rPr lang="en-US" sz="3600" b="1">
                <a:solidFill>
                  <a:schemeClr val="tx1">
                    <a:lumMod val="95000"/>
                    <a:lumOff val="5000"/>
                  </a:schemeClr>
                </a:solidFill>
              </a:rPr>
              <a:t>ACPL- Generic Competencies</a:t>
            </a:r>
          </a:p>
        </p:txBody>
      </p:sp>
      <p:sp>
        <p:nvSpPr>
          <p:cNvPr id="48132" name="Text Box 1028"/>
          <p:cNvSpPr txBox="1">
            <a:spLocks noChangeArrowheads="1"/>
          </p:cNvSpPr>
          <p:nvPr/>
        </p:nvSpPr>
        <p:spPr bwMode="auto">
          <a:xfrm>
            <a:off x="304800" y="1892300"/>
            <a:ext cx="8367713" cy="1158875"/>
          </a:xfrm>
          <a:prstGeom prst="rect">
            <a:avLst/>
          </a:prstGeom>
          <a:noFill/>
          <a:ln w="12700" cap="sq">
            <a:noFill/>
            <a:miter lim="800000"/>
            <a:headEnd type="none" w="sm" len="sm"/>
            <a:tailEnd type="none" w="sm" len="sm"/>
          </a:ln>
          <a:effectLst/>
        </p:spPr>
        <p:txBody>
          <a:bodyPr>
            <a:spAutoFit/>
          </a:bodyPr>
          <a:lstStyle/>
          <a:p>
            <a:pPr>
              <a:spcBef>
                <a:spcPct val="50000"/>
              </a:spcBef>
            </a:pPr>
            <a:r>
              <a:rPr lang="en-US" sz="2000"/>
              <a:t>4. Creative Thinking 		Out of the box thinking/ability to challenge/ </a:t>
            </a:r>
          </a:p>
          <a:p>
            <a:pPr>
              <a:spcBef>
                <a:spcPct val="50000"/>
              </a:spcBef>
            </a:pPr>
            <a:r>
              <a:rPr lang="en-US" sz="2000"/>
              <a:t>(Not Innovation)                               appreciate status quo being challenged. 			   </a:t>
            </a:r>
          </a:p>
        </p:txBody>
      </p:sp>
      <p:sp>
        <p:nvSpPr>
          <p:cNvPr id="48133" name="Text Box 1029"/>
          <p:cNvSpPr txBox="1">
            <a:spLocks noChangeArrowheads="1"/>
          </p:cNvSpPr>
          <p:nvPr/>
        </p:nvSpPr>
        <p:spPr bwMode="auto">
          <a:xfrm>
            <a:off x="838200" y="1282700"/>
            <a:ext cx="2386013" cy="457200"/>
          </a:xfrm>
          <a:prstGeom prst="rect">
            <a:avLst/>
          </a:prstGeom>
          <a:noFill/>
          <a:ln w="12700" cap="sq">
            <a:noFill/>
            <a:miter lim="800000"/>
            <a:headEnd type="none" w="sm" len="sm"/>
            <a:tailEnd type="none" w="sm" len="sm"/>
          </a:ln>
          <a:effectLst/>
        </p:spPr>
        <p:txBody>
          <a:bodyPr wrap="none">
            <a:spAutoFit/>
          </a:bodyPr>
          <a:lstStyle/>
          <a:p>
            <a:pPr>
              <a:spcBef>
                <a:spcPct val="50000"/>
              </a:spcBef>
            </a:pPr>
            <a:r>
              <a:rPr lang="en-US" b="1"/>
              <a:t>COMPETENCY</a:t>
            </a:r>
          </a:p>
        </p:txBody>
      </p:sp>
      <p:sp>
        <p:nvSpPr>
          <p:cNvPr id="48134" name="Text Box 1030"/>
          <p:cNvSpPr txBox="1">
            <a:spLocks noChangeArrowheads="1"/>
          </p:cNvSpPr>
          <p:nvPr/>
        </p:nvSpPr>
        <p:spPr bwMode="auto">
          <a:xfrm>
            <a:off x="5468938" y="1282700"/>
            <a:ext cx="2303462" cy="457200"/>
          </a:xfrm>
          <a:prstGeom prst="rect">
            <a:avLst/>
          </a:prstGeom>
          <a:noFill/>
          <a:ln w="12700" cap="sq">
            <a:noFill/>
            <a:miter lim="800000"/>
            <a:headEnd type="none" w="sm" len="sm"/>
            <a:tailEnd type="none" w="sm" len="sm"/>
          </a:ln>
          <a:effectLst/>
        </p:spPr>
        <p:txBody>
          <a:bodyPr wrap="none">
            <a:spAutoFit/>
          </a:bodyPr>
          <a:lstStyle/>
          <a:p>
            <a:pPr>
              <a:spcBef>
                <a:spcPct val="50000"/>
              </a:spcBef>
            </a:pPr>
            <a:r>
              <a:rPr lang="en-US" b="1"/>
              <a:t>DESCRIPTION</a:t>
            </a:r>
          </a:p>
        </p:txBody>
      </p:sp>
      <p:sp>
        <p:nvSpPr>
          <p:cNvPr id="48135" name="Line 1031"/>
          <p:cNvSpPr>
            <a:spLocks noChangeShapeType="1"/>
          </p:cNvSpPr>
          <p:nvPr/>
        </p:nvSpPr>
        <p:spPr bwMode="auto">
          <a:xfrm>
            <a:off x="3505200" y="1587500"/>
            <a:ext cx="1676400" cy="0"/>
          </a:xfrm>
          <a:prstGeom prst="line">
            <a:avLst/>
          </a:prstGeom>
          <a:noFill/>
          <a:ln w="38100" cap="sq">
            <a:solidFill>
              <a:schemeClr val="tx1"/>
            </a:solidFill>
            <a:round/>
            <a:headEnd type="none" w="sm" len="sm"/>
            <a:tailEnd type="triangle" w="sm" len="sm"/>
          </a:ln>
          <a:effectLst/>
        </p:spPr>
        <p:txBody>
          <a:bodyPr wrap="none" anchor="ctr"/>
          <a:lstStyle/>
          <a:p>
            <a:endParaRPr lang="en-US"/>
          </a:p>
        </p:txBody>
      </p:sp>
      <p:sp>
        <p:nvSpPr>
          <p:cNvPr id="48136" name="Text Box 1032"/>
          <p:cNvSpPr txBox="1">
            <a:spLocks noChangeArrowheads="1"/>
          </p:cNvSpPr>
          <p:nvPr/>
        </p:nvSpPr>
        <p:spPr bwMode="auto">
          <a:xfrm>
            <a:off x="304800" y="2955925"/>
            <a:ext cx="8756650" cy="1311275"/>
          </a:xfrm>
          <a:prstGeom prst="rect">
            <a:avLst/>
          </a:prstGeom>
          <a:noFill/>
          <a:ln w="12700" cap="sq">
            <a:noFill/>
            <a:miter lim="800000"/>
            <a:headEnd type="none" w="sm" len="sm"/>
            <a:tailEnd type="none" w="sm" len="sm"/>
          </a:ln>
          <a:effectLst/>
        </p:spPr>
        <p:txBody>
          <a:bodyPr wrap="none">
            <a:spAutoFit/>
          </a:bodyPr>
          <a:lstStyle/>
          <a:p>
            <a:pPr>
              <a:spcBef>
                <a:spcPct val="50000"/>
              </a:spcBef>
            </a:pPr>
            <a:r>
              <a:rPr lang="en-US" sz="2000"/>
              <a:t>5. Customer focus	              Focus on internal as well as external customers </a:t>
            </a:r>
          </a:p>
          <a:p>
            <a:pPr>
              <a:spcBef>
                <a:spcPct val="50000"/>
              </a:spcBef>
            </a:pPr>
            <a:r>
              <a:rPr lang="en-US" sz="2000"/>
              <a:t>				with a view to meet their changing expectations </a:t>
            </a:r>
          </a:p>
          <a:p>
            <a:pPr>
              <a:spcBef>
                <a:spcPct val="50000"/>
              </a:spcBef>
            </a:pPr>
            <a:r>
              <a:rPr lang="en-US" sz="2000"/>
              <a:t>				(By setting benchmarks).</a:t>
            </a:r>
          </a:p>
        </p:txBody>
      </p:sp>
      <p:sp>
        <p:nvSpPr>
          <p:cNvPr id="48137" name="Text Box 1033"/>
          <p:cNvSpPr txBox="1">
            <a:spLocks noChangeArrowheads="1"/>
          </p:cNvSpPr>
          <p:nvPr/>
        </p:nvSpPr>
        <p:spPr bwMode="auto">
          <a:xfrm>
            <a:off x="304800" y="4572000"/>
            <a:ext cx="8767763" cy="2225675"/>
          </a:xfrm>
          <a:prstGeom prst="rect">
            <a:avLst/>
          </a:prstGeom>
          <a:noFill/>
          <a:ln w="12700" cap="sq">
            <a:noFill/>
            <a:miter lim="800000"/>
            <a:headEnd type="none" w="sm" len="sm"/>
            <a:tailEnd type="none" w="sm" len="sm"/>
          </a:ln>
          <a:effectLst/>
        </p:spPr>
        <p:txBody>
          <a:bodyPr wrap="none">
            <a:spAutoFit/>
          </a:bodyPr>
          <a:lstStyle/>
          <a:p>
            <a:pPr>
              <a:spcBef>
                <a:spcPct val="50000"/>
              </a:spcBef>
            </a:pPr>
            <a:r>
              <a:rPr lang="en-US" sz="2000"/>
              <a:t>6. Emotional Intelligence                More team work ‘not being a passenger,</a:t>
            </a:r>
          </a:p>
          <a:p>
            <a:pPr>
              <a:spcBef>
                <a:spcPct val="50000"/>
              </a:spcBef>
            </a:pPr>
            <a:r>
              <a:rPr lang="en-US" sz="2000"/>
              <a:t>			 	dependable, inter-personal skills through self-</a:t>
            </a:r>
          </a:p>
          <a:p>
            <a:pPr>
              <a:spcBef>
                <a:spcPct val="50000"/>
              </a:spcBef>
            </a:pPr>
            <a:r>
              <a:rPr lang="en-US" sz="2000"/>
              <a:t>				awareness of strengths/weakness, awareness of</a:t>
            </a:r>
          </a:p>
          <a:p>
            <a:pPr>
              <a:spcBef>
                <a:spcPct val="50000"/>
              </a:spcBef>
            </a:pPr>
            <a:r>
              <a:rPr lang="en-US" sz="2000"/>
              <a:t>				environment, social circles, impulse control and </a:t>
            </a:r>
          </a:p>
          <a:p>
            <a:pPr>
              <a:spcBef>
                <a:spcPct val="50000"/>
              </a:spcBef>
            </a:pPr>
            <a:r>
              <a:rPr lang="en-US" sz="2000"/>
              <a:t>				perseverance.</a:t>
            </a:r>
          </a:p>
        </p:txBody>
      </p:sp>
    </p:spTree>
  </p:cSld>
  <p:clrMapOvr>
    <a:masterClrMapping/>
  </p:clrMapOvr>
  <p:transition spd="med">
    <p:random/>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ChangeArrowheads="1"/>
          </p:cNvSpPr>
          <p:nvPr/>
        </p:nvSpPr>
        <p:spPr bwMode="auto">
          <a:xfrm>
            <a:off x="685800" y="228600"/>
            <a:ext cx="7772400" cy="546100"/>
          </a:xfrm>
          <a:prstGeom prst="rect">
            <a:avLst/>
          </a:prstGeom>
          <a:noFill/>
          <a:ln w="9525">
            <a:noFill/>
            <a:miter lim="800000"/>
            <a:headEnd/>
            <a:tailEnd/>
          </a:ln>
          <a:effectLst/>
        </p:spPr>
        <p:txBody>
          <a:bodyPr lIns="92075" tIns="46038" rIns="92075" bIns="46038" anchor="ctr"/>
          <a:lstStyle/>
          <a:p>
            <a:pPr algn="ctr"/>
            <a:r>
              <a:rPr lang="en-US" sz="3600" b="1">
                <a:solidFill>
                  <a:schemeClr val="tx1">
                    <a:lumMod val="95000"/>
                    <a:lumOff val="5000"/>
                  </a:schemeClr>
                </a:solidFill>
              </a:rPr>
              <a:t>ACPL- Generic Competencies</a:t>
            </a:r>
          </a:p>
        </p:txBody>
      </p:sp>
      <p:sp>
        <p:nvSpPr>
          <p:cNvPr id="49155" name="Text Box 3"/>
          <p:cNvSpPr txBox="1">
            <a:spLocks noChangeArrowheads="1"/>
          </p:cNvSpPr>
          <p:nvPr/>
        </p:nvSpPr>
        <p:spPr bwMode="auto">
          <a:xfrm>
            <a:off x="304800" y="1524000"/>
            <a:ext cx="7708900" cy="854075"/>
          </a:xfrm>
          <a:prstGeom prst="rect">
            <a:avLst/>
          </a:prstGeom>
          <a:noFill/>
          <a:ln w="12700" cap="sq">
            <a:noFill/>
            <a:miter lim="800000"/>
            <a:headEnd type="none" w="sm" len="sm"/>
            <a:tailEnd type="none" w="sm" len="sm"/>
          </a:ln>
          <a:effectLst/>
        </p:spPr>
        <p:txBody>
          <a:bodyPr wrap="none">
            <a:spAutoFit/>
          </a:bodyPr>
          <a:lstStyle/>
          <a:p>
            <a:pPr>
              <a:spcBef>
                <a:spcPct val="50000"/>
              </a:spcBef>
            </a:pPr>
            <a:r>
              <a:rPr lang="en-US" sz="2000"/>
              <a:t>7. Achievement Motivation    	Sets his own benchmark, Self-driven, </a:t>
            </a:r>
          </a:p>
          <a:p>
            <a:pPr>
              <a:spcBef>
                <a:spcPct val="50000"/>
              </a:spcBef>
            </a:pPr>
            <a:r>
              <a:rPr lang="en-US" sz="2000"/>
              <a:t>  (Applied Learning)                        Assertiveness, Self-motivated.</a:t>
            </a:r>
          </a:p>
        </p:txBody>
      </p:sp>
      <p:sp>
        <p:nvSpPr>
          <p:cNvPr id="49156" name="Text Box 4"/>
          <p:cNvSpPr txBox="1">
            <a:spLocks noChangeArrowheads="1"/>
          </p:cNvSpPr>
          <p:nvPr/>
        </p:nvSpPr>
        <p:spPr bwMode="auto">
          <a:xfrm>
            <a:off x="838200" y="990600"/>
            <a:ext cx="2386013" cy="457200"/>
          </a:xfrm>
          <a:prstGeom prst="rect">
            <a:avLst/>
          </a:prstGeom>
          <a:noFill/>
          <a:ln w="12700" cap="sq">
            <a:noFill/>
            <a:miter lim="800000"/>
            <a:headEnd type="none" w="sm" len="sm"/>
            <a:tailEnd type="none" w="sm" len="sm"/>
          </a:ln>
          <a:effectLst/>
        </p:spPr>
        <p:txBody>
          <a:bodyPr wrap="none">
            <a:spAutoFit/>
          </a:bodyPr>
          <a:lstStyle/>
          <a:p>
            <a:pPr>
              <a:spcBef>
                <a:spcPct val="50000"/>
              </a:spcBef>
            </a:pPr>
            <a:r>
              <a:rPr lang="en-US" b="1"/>
              <a:t>COMPETENCY</a:t>
            </a:r>
          </a:p>
        </p:txBody>
      </p:sp>
      <p:sp>
        <p:nvSpPr>
          <p:cNvPr id="49157" name="Text Box 5"/>
          <p:cNvSpPr txBox="1">
            <a:spLocks noChangeArrowheads="1"/>
          </p:cNvSpPr>
          <p:nvPr/>
        </p:nvSpPr>
        <p:spPr bwMode="auto">
          <a:xfrm>
            <a:off x="5468938" y="990600"/>
            <a:ext cx="2303462" cy="457200"/>
          </a:xfrm>
          <a:prstGeom prst="rect">
            <a:avLst/>
          </a:prstGeom>
          <a:noFill/>
          <a:ln w="12700" cap="sq">
            <a:noFill/>
            <a:miter lim="800000"/>
            <a:headEnd type="none" w="sm" len="sm"/>
            <a:tailEnd type="none" w="sm" len="sm"/>
          </a:ln>
          <a:effectLst/>
        </p:spPr>
        <p:txBody>
          <a:bodyPr>
            <a:spAutoFit/>
          </a:bodyPr>
          <a:lstStyle/>
          <a:p>
            <a:pPr>
              <a:spcBef>
                <a:spcPct val="50000"/>
              </a:spcBef>
            </a:pPr>
            <a:r>
              <a:rPr lang="en-US" b="1"/>
              <a:t>DESCRIPTION</a:t>
            </a:r>
          </a:p>
        </p:txBody>
      </p:sp>
      <p:sp>
        <p:nvSpPr>
          <p:cNvPr id="49158" name="Line 6"/>
          <p:cNvSpPr>
            <a:spLocks noChangeShapeType="1"/>
          </p:cNvSpPr>
          <p:nvPr/>
        </p:nvSpPr>
        <p:spPr bwMode="auto">
          <a:xfrm>
            <a:off x="3505200" y="1295400"/>
            <a:ext cx="1676400" cy="0"/>
          </a:xfrm>
          <a:prstGeom prst="line">
            <a:avLst/>
          </a:prstGeom>
          <a:noFill/>
          <a:ln w="38100" cap="sq">
            <a:solidFill>
              <a:schemeClr val="tx1"/>
            </a:solidFill>
            <a:round/>
            <a:headEnd type="none" w="sm" len="sm"/>
            <a:tailEnd type="triangle" w="sm" len="sm"/>
          </a:ln>
          <a:effectLst/>
        </p:spPr>
        <p:txBody>
          <a:bodyPr wrap="none" anchor="ctr"/>
          <a:lstStyle/>
          <a:p>
            <a:endParaRPr lang="en-US"/>
          </a:p>
        </p:txBody>
      </p:sp>
      <p:sp>
        <p:nvSpPr>
          <p:cNvPr id="49159" name="Text Box 7"/>
          <p:cNvSpPr txBox="1">
            <a:spLocks noChangeArrowheads="1"/>
          </p:cNvSpPr>
          <p:nvPr/>
        </p:nvSpPr>
        <p:spPr bwMode="auto">
          <a:xfrm>
            <a:off x="304800" y="2438400"/>
            <a:ext cx="7735888" cy="854075"/>
          </a:xfrm>
          <a:prstGeom prst="rect">
            <a:avLst/>
          </a:prstGeom>
          <a:noFill/>
          <a:ln w="12700" cap="sq">
            <a:noFill/>
            <a:miter lim="800000"/>
            <a:headEnd type="none" w="sm" len="sm"/>
            <a:tailEnd type="none" w="sm" len="sm"/>
          </a:ln>
          <a:effectLst/>
        </p:spPr>
        <p:txBody>
          <a:bodyPr wrap="none">
            <a:spAutoFit/>
          </a:bodyPr>
          <a:lstStyle/>
          <a:p>
            <a:pPr>
              <a:spcBef>
                <a:spcPct val="50000"/>
              </a:spcBef>
            </a:pPr>
            <a:r>
              <a:rPr lang="en-US" sz="2000"/>
              <a:t>8. Conceptual  Ability	             Ability to think abstractly as an aid for </a:t>
            </a:r>
          </a:p>
          <a:p>
            <a:pPr>
              <a:spcBef>
                <a:spcPct val="50000"/>
              </a:spcBef>
            </a:pPr>
            <a:r>
              <a:rPr lang="en-US" sz="2000"/>
              <a:t>   (for strategic thinking)	             formulation of strategy.</a:t>
            </a:r>
          </a:p>
        </p:txBody>
      </p:sp>
      <p:sp>
        <p:nvSpPr>
          <p:cNvPr id="49160" name="Text Box 8"/>
          <p:cNvSpPr txBox="1">
            <a:spLocks noChangeArrowheads="1"/>
          </p:cNvSpPr>
          <p:nvPr/>
        </p:nvSpPr>
        <p:spPr bwMode="auto">
          <a:xfrm>
            <a:off x="242888" y="3352800"/>
            <a:ext cx="8594725" cy="1311275"/>
          </a:xfrm>
          <a:prstGeom prst="rect">
            <a:avLst/>
          </a:prstGeom>
          <a:noFill/>
          <a:ln w="12700" cap="sq">
            <a:noFill/>
            <a:miter lim="800000"/>
            <a:headEnd type="none" w="sm" len="sm"/>
            <a:tailEnd type="none" w="sm" len="sm"/>
          </a:ln>
          <a:effectLst/>
        </p:spPr>
        <p:txBody>
          <a:bodyPr wrap="none">
            <a:spAutoFit/>
          </a:bodyPr>
          <a:lstStyle/>
          <a:p>
            <a:pPr>
              <a:spcBef>
                <a:spcPct val="50000"/>
              </a:spcBef>
            </a:pPr>
            <a:r>
              <a:rPr lang="en-US" sz="2000"/>
              <a:t> 9. Business Literacy                 	Cost consciousness, understanding P&amp;L /</a:t>
            </a:r>
          </a:p>
          <a:p>
            <a:pPr>
              <a:spcBef>
                <a:spcPct val="50000"/>
              </a:spcBef>
            </a:pPr>
            <a:r>
              <a:rPr lang="en-US" sz="2000"/>
              <a:t>				payback etc., Keeping holistic business picture</a:t>
            </a:r>
          </a:p>
          <a:p>
            <a:pPr>
              <a:spcBef>
                <a:spcPct val="50000"/>
              </a:spcBef>
            </a:pPr>
            <a:r>
              <a:rPr lang="en-US" sz="2000"/>
              <a:t>				in mind.</a:t>
            </a:r>
          </a:p>
        </p:txBody>
      </p:sp>
      <p:sp>
        <p:nvSpPr>
          <p:cNvPr id="49163" name="Text Box 11"/>
          <p:cNvSpPr txBox="1">
            <a:spLocks noChangeArrowheads="1"/>
          </p:cNvSpPr>
          <p:nvPr/>
        </p:nvSpPr>
        <p:spPr bwMode="auto">
          <a:xfrm>
            <a:off x="381000" y="4648200"/>
            <a:ext cx="8847138" cy="1311275"/>
          </a:xfrm>
          <a:prstGeom prst="rect">
            <a:avLst/>
          </a:prstGeom>
          <a:noFill/>
          <a:ln w="12700" cap="sq">
            <a:noFill/>
            <a:miter lim="800000"/>
            <a:headEnd type="none" w="sm" len="sm"/>
            <a:tailEnd type="none" w="sm" len="sm"/>
          </a:ln>
          <a:effectLst/>
        </p:spPr>
        <p:txBody>
          <a:bodyPr wrap="none">
            <a:spAutoFit/>
          </a:bodyPr>
          <a:lstStyle/>
          <a:p>
            <a:pPr>
              <a:spcBef>
                <a:spcPct val="50000"/>
              </a:spcBef>
            </a:pPr>
            <a:r>
              <a:rPr lang="en-US" sz="2000"/>
              <a:t>10. Systems orientation                  Appreciation of Quality systems/GMP/ISO,</a:t>
            </a:r>
          </a:p>
          <a:p>
            <a:pPr>
              <a:spcBef>
                <a:spcPct val="50000"/>
              </a:spcBef>
            </a:pPr>
            <a:r>
              <a:rPr lang="en-US" sz="2000"/>
              <a:t>			            Management systems &amp; Operative systems/ ability</a:t>
            </a:r>
          </a:p>
          <a:p>
            <a:pPr>
              <a:spcBef>
                <a:spcPct val="50000"/>
              </a:spcBef>
            </a:pPr>
            <a:r>
              <a:rPr lang="en-US" sz="2000"/>
              <a:t>			            to take corrective action rather than disposition. </a:t>
            </a:r>
          </a:p>
        </p:txBody>
      </p:sp>
      <p:sp>
        <p:nvSpPr>
          <p:cNvPr id="49164" name="Text Box 12"/>
          <p:cNvSpPr txBox="1">
            <a:spLocks noChangeArrowheads="1"/>
          </p:cNvSpPr>
          <p:nvPr/>
        </p:nvSpPr>
        <p:spPr bwMode="auto">
          <a:xfrm>
            <a:off x="457200" y="5943600"/>
            <a:ext cx="7886700" cy="854075"/>
          </a:xfrm>
          <a:prstGeom prst="rect">
            <a:avLst/>
          </a:prstGeom>
          <a:noFill/>
          <a:ln w="12700" cap="sq">
            <a:noFill/>
            <a:miter lim="800000"/>
            <a:headEnd type="none" w="sm" len="sm"/>
            <a:tailEnd type="none" w="sm" len="sm"/>
          </a:ln>
          <a:effectLst/>
        </p:spPr>
        <p:txBody>
          <a:bodyPr wrap="none">
            <a:spAutoFit/>
          </a:bodyPr>
          <a:lstStyle/>
          <a:p>
            <a:pPr>
              <a:spcBef>
                <a:spcPct val="50000"/>
              </a:spcBef>
            </a:pPr>
            <a:r>
              <a:rPr lang="en-US" sz="2000"/>
              <a:t>11. Planning                                  Business planning and planning of all the </a:t>
            </a:r>
          </a:p>
          <a:p>
            <a:pPr>
              <a:spcBef>
                <a:spcPct val="50000"/>
              </a:spcBef>
            </a:pPr>
            <a:r>
              <a:rPr lang="en-US" sz="2000"/>
              <a:t>			           resources.  </a:t>
            </a:r>
          </a:p>
        </p:txBody>
      </p:sp>
    </p:spTree>
  </p:cSld>
  <p:clrMapOvr>
    <a:masterClrMapping/>
  </p:clrMapOvr>
  <p:transition spd="med">
    <p:random/>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9" name="Rectangle 3"/>
          <p:cNvSpPr>
            <a:spLocks noChangeArrowheads="1"/>
          </p:cNvSpPr>
          <p:nvPr/>
        </p:nvSpPr>
        <p:spPr bwMode="auto">
          <a:xfrm>
            <a:off x="685800" y="215900"/>
            <a:ext cx="7772400" cy="546100"/>
          </a:xfrm>
          <a:prstGeom prst="rect">
            <a:avLst/>
          </a:prstGeom>
          <a:noFill/>
          <a:ln w="9525">
            <a:noFill/>
            <a:miter lim="800000"/>
            <a:headEnd/>
            <a:tailEnd/>
          </a:ln>
          <a:effectLst/>
        </p:spPr>
        <p:txBody>
          <a:bodyPr lIns="92075" tIns="46038" rIns="92075" bIns="46038" anchor="ctr"/>
          <a:lstStyle/>
          <a:p>
            <a:pPr algn="ctr"/>
            <a:r>
              <a:rPr lang="en-US" sz="3600" b="1">
                <a:solidFill>
                  <a:schemeClr val="tx1">
                    <a:lumMod val="95000"/>
                    <a:lumOff val="5000"/>
                  </a:schemeClr>
                </a:solidFill>
              </a:rPr>
              <a:t>ACPL- Functional Competencies</a:t>
            </a:r>
          </a:p>
        </p:txBody>
      </p:sp>
      <p:sp>
        <p:nvSpPr>
          <p:cNvPr id="50180" name="Text Box 4"/>
          <p:cNvSpPr txBox="1">
            <a:spLocks noChangeArrowheads="1"/>
          </p:cNvSpPr>
          <p:nvPr/>
        </p:nvSpPr>
        <p:spPr bwMode="auto">
          <a:xfrm>
            <a:off x="381000" y="1571625"/>
            <a:ext cx="7672388" cy="1552575"/>
          </a:xfrm>
          <a:prstGeom prst="rect">
            <a:avLst/>
          </a:prstGeom>
          <a:noFill/>
          <a:ln w="12700" cap="sq">
            <a:noFill/>
            <a:miter lim="800000"/>
            <a:headEnd type="none" w="sm" len="sm"/>
            <a:tailEnd type="none" w="sm" len="sm"/>
          </a:ln>
          <a:effectLst/>
        </p:spPr>
        <p:txBody>
          <a:bodyPr wrap="none">
            <a:spAutoFit/>
          </a:bodyPr>
          <a:lstStyle/>
          <a:p>
            <a:pPr>
              <a:spcBef>
                <a:spcPct val="50000"/>
              </a:spcBef>
              <a:buFontTx/>
              <a:buChar char="•"/>
            </a:pPr>
            <a:r>
              <a:rPr lang="en-US" b="1" i="1">
                <a:solidFill>
                  <a:schemeClr val="tx2"/>
                </a:solidFill>
              </a:rPr>
              <a:t> Role: General Manager - Manufacturing</a:t>
            </a:r>
            <a:endParaRPr lang="en-US" b="1"/>
          </a:p>
          <a:p>
            <a:pPr>
              <a:spcBef>
                <a:spcPct val="50000"/>
              </a:spcBef>
            </a:pPr>
            <a:r>
              <a:rPr lang="en-US" b="1"/>
              <a:t>1. Sound Engineering concepts.</a:t>
            </a:r>
          </a:p>
          <a:p>
            <a:pPr>
              <a:spcBef>
                <a:spcPct val="50000"/>
              </a:spcBef>
            </a:pPr>
            <a:r>
              <a:rPr lang="en-US" b="1"/>
              <a:t>2. Sound understanding of Quality Management Systems.</a:t>
            </a:r>
          </a:p>
        </p:txBody>
      </p:sp>
      <p:sp>
        <p:nvSpPr>
          <p:cNvPr id="50181" name="Text Box 5"/>
          <p:cNvSpPr txBox="1">
            <a:spLocks noChangeArrowheads="1"/>
          </p:cNvSpPr>
          <p:nvPr/>
        </p:nvSpPr>
        <p:spPr bwMode="auto">
          <a:xfrm>
            <a:off x="533400" y="3905250"/>
            <a:ext cx="6908800" cy="2647950"/>
          </a:xfrm>
          <a:prstGeom prst="rect">
            <a:avLst/>
          </a:prstGeom>
          <a:noFill/>
          <a:ln w="12700" cap="sq">
            <a:noFill/>
            <a:miter lim="800000"/>
            <a:headEnd type="none" w="sm" len="sm"/>
            <a:tailEnd type="none" w="sm" len="sm"/>
          </a:ln>
          <a:effectLst/>
        </p:spPr>
        <p:txBody>
          <a:bodyPr wrap="none">
            <a:spAutoFit/>
          </a:bodyPr>
          <a:lstStyle/>
          <a:p>
            <a:pPr>
              <a:spcBef>
                <a:spcPct val="50000"/>
              </a:spcBef>
              <a:buFontTx/>
              <a:buChar char="•"/>
            </a:pPr>
            <a:r>
              <a:rPr lang="en-US" b="1" i="1">
                <a:solidFill>
                  <a:schemeClr val="tx2"/>
                </a:solidFill>
              </a:rPr>
              <a:t> Role: General Manager - Commercial</a:t>
            </a:r>
            <a:r>
              <a:rPr lang="en-US" b="1"/>
              <a:t> </a:t>
            </a:r>
          </a:p>
          <a:p>
            <a:pPr>
              <a:spcBef>
                <a:spcPct val="50000"/>
              </a:spcBef>
            </a:pPr>
            <a:r>
              <a:rPr lang="en-US" b="1"/>
              <a:t>1. Business acumen</a:t>
            </a:r>
          </a:p>
          <a:p>
            <a:pPr>
              <a:spcBef>
                <a:spcPct val="50000"/>
              </a:spcBef>
            </a:pPr>
            <a:r>
              <a:rPr lang="en-US" b="1"/>
              <a:t>2. Customer relationship management (CRM)</a:t>
            </a:r>
          </a:p>
          <a:p>
            <a:pPr>
              <a:spcBef>
                <a:spcPct val="50000"/>
              </a:spcBef>
            </a:pPr>
            <a:r>
              <a:rPr lang="en-US" b="1"/>
              <a:t>3. Understand and Navigate statutory requirements</a:t>
            </a:r>
          </a:p>
          <a:p>
            <a:pPr>
              <a:spcBef>
                <a:spcPct val="50000"/>
              </a:spcBef>
            </a:pPr>
            <a:r>
              <a:rPr lang="en-US" b="1"/>
              <a:t> </a:t>
            </a:r>
          </a:p>
        </p:txBody>
      </p:sp>
    </p:spTree>
  </p:cSld>
  <p:clrMapOvr>
    <a:masterClrMapping/>
  </p:clrMapOvr>
  <p:transition spd="med">
    <p:random/>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ChangeArrowheads="1"/>
          </p:cNvSpPr>
          <p:nvPr/>
        </p:nvSpPr>
        <p:spPr bwMode="auto">
          <a:xfrm>
            <a:off x="685800" y="215900"/>
            <a:ext cx="7772400" cy="546100"/>
          </a:xfrm>
          <a:prstGeom prst="rect">
            <a:avLst/>
          </a:prstGeom>
          <a:noFill/>
          <a:ln w="9525">
            <a:noFill/>
            <a:miter lim="800000"/>
            <a:headEnd/>
            <a:tailEnd/>
          </a:ln>
          <a:effectLst/>
        </p:spPr>
        <p:txBody>
          <a:bodyPr lIns="92075" tIns="46038" rIns="92075" bIns="46038" anchor="ctr"/>
          <a:lstStyle/>
          <a:p>
            <a:pPr algn="ctr"/>
            <a:r>
              <a:rPr lang="en-US" sz="3600">
                <a:solidFill>
                  <a:schemeClr val="tx1">
                    <a:lumMod val="95000"/>
                    <a:lumOff val="5000"/>
                  </a:schemeClr>
                </a:solidFill>
                <a:effectLst>
                  <a:outerShdw blurRad="38100" dist="38100" dir="2700000" algn="tl">
                    <a:srgbClr val="000000"/>
                  </a:outerShdw>
                </a:effectLst>
              </a:rPr>
              <a:t>ACPL- Functional Competencies</a:t>
            </a:r>
          </a:p>
        </p:txBody>
      </p:sp>
      <p:sp>
        <p:nvSpPr>
          <p:cNvPr id="52227" name="Text Box 3"/>
          <p:cNvSpPr txBox="1">
            <a:spLocks noChangeArrowheads="1"/>
          </p:cNvSpPr>
          <p:nvPr/>
        </p:nvSpPr>
        <p:spPr bwMode="auto">
          <a:xfrm>
            <a:off x="381000" y="1571625"/>
            <a:ext cx="7672388" cy="2100263"/>
          </a:xfrm>
          <a:prstGeom prst="rect">
            <a:avLst/>
          </a:prstGeom>
          <a:noFill/>
          <a:ln w="12700" cap="sq">
            <a:noFill/>
            <a:miter lim="800000"/>
            <a:headEnd type="none" w="sm" len="sm"/>
            <a:tailEnd type="none" w="sm" len="sm"/>
          </a:ln>
          <a:effectLst/>
        </p:spPr>
        <p:txBody>
          <a:bodyPr wrap="none">
            <a:spAutoFit/>
          </a:bodyPr>
          <a:lstStyle/>
          <a:p>
            <a:pPr>
              <a:spcBef>
                <a:spcPct val="50000"/>
              </a:spcBef>
              <a:buFontTx/>
              <a:buChar char="•"/>
            </a:pPr>
            <a:r>
              <a:rPr lang="en-US" b="1" i="1">
                <a:solidFill>
                  <a:schemeClr val="tx2"/>
                </a:solidFill>
              </a:rPr>
              <a:t> Role: General Manager - Operations</a:t>
            </a:r>
            <a:endParaRPr lang="en-US" b="1"/>
          </a:p>
          <a:p>
            <a:pPr>
              <a:spcBef>
                <a:spcPct val="50000"/>
              </a:spcBef>
            </a:pPr>
            <a:r>
              <a:rPr lang="en-US" b="1"/>
              <a:t>1. Sound Engineering concepts.</a:t>
            </a:r>
          </a:p>
          <a:p>
            <a:pPr>
              <a:spcBef>
                <a:spcPct val="50000"/>
              </a:spcBef>
            </a:pPr>
            <a:r>
              <a:rPr lang="en-US" b="1"/>
              <a:t>2. Sound understanding of Quality Management Systems.</a:t>
            </a:r>
          </a:p>
          <a:p>
            <a:pPr>
              <a:spcBef>
                <a:spcPct val="50000"/>
              </a:spcBef>
            </a:pPr>
            <a:r>
              <a:rPr lang="en-US" b="1"/>
              <a:t>3. Versatility in handling a range of functions.</a:t>
            </a:r>
          </a:p>
        </p:txBody>
      </p:sp>
      <p:sp>
        <p:nvSpPr>
          <p:cNvPr id="52228" name="Text Box 4"/>
          <p:cNvSpPr txBox="1">
            <a:spLocks noChangeArrowheads="1"/>
          </p:cNvSpPr>
          <p:nvPr/>
        </p:nvSpPr>
        <p:spPr bwMode="auto">
          <a:xfrm>
            <a:off x="533400" y="3905250"/>
            <a:ext cx="8096250" cy="2647950"/>
          </a:xfrm>
          <a:prstGeom prst="rect">
            <a:avLst/>
          </a:prstGeom>
          <a:noFill/>
          <a:ln w="12700" cap="sq">
            <a:noFill/>
            <a:miter lim="800000"/>
            <a:headEnd type="none" w="sm" len="sm"/>
            <a:tailEnd type="none" w="sm" len="sm"/>
          </a:ln>
          <a:effectLst/>
        </p:spPr>
        <p:txBody>
          <a:bodyPr wrap="none">
            <a:spAutoFit/>
          </a:bodyPr>
          <a:lstStyle/>
          <a:p>
            <a:pPr>
              <a:spcBef>
                <a:spcPct val="50000"/>
              </a:spcBef>
              <a:buFontTx/>
              <a:buChar char="•"/>
            </a:pPr>
            <a:r>
              <a:rPr lang="en-US" b="1" i="1">
                <a:solidFill>
                  <a:schemeClr val="tx2"/>
                </a:solidFill>
              </a:rPr>
              <a:t> Role: Senior Manager - Personnel &amp; Administration</a:t>
            </a:r>
            <a:r>
              <a:rPr lang="en-US" b="1"/>
              <a:t> </a:t>
            </a:r>
          </a:p>
          <a:p>
            <a:pPr>
              <a:spcBef>
                <a:spcPct val="50000"/>
              </a:spcBef>
            </a:pPr>
            <a:r>
              <a:rPr lang="en-US" b="1"/>
              <a:t>1. Sound knowledge of HRD concepts / tools and Labor laws.</a:t>
            </a:r>
          </a:p>
          <a:p>
            <a:pPr>
              <a:spcBef>
                <a:spcPct val="50000"/>
              </a:spcBef>
            </a:pPr>
            <a:r>
              <a:rPr lang="en-US" b="1"/>
              <a:t>2. Union (IR) negotiation skills.</a:t>
            </a:r>
          </a:p>
          <a:p>
            <a:pPr>
              <a:spcBef>
                <a:spcPct val="50000"/>
              </a:spcBef>
            </a:pPr>
            <a:r>
              <a:rPr lang="en-US" b="1"/>
              <a:t>3. Group process facilitation skills.</a:t>
            </a:r>
          </a:p>
          <a:p>
            <a:pPr>
              <a:spcBef>
                <a:spcPct val="50000"/>
              </a:spcBef>
            </a:pPr>
            <a:r>
              <a:rPr lang="en-US" b="1"/>
              <a:t> </a:t>
            </a:r>
          </a:p>
        </p:txBody>
      </p:sp>
    </p:spTree>
  </p:cSld>
  <p:clrMapOvr>
    <a:masterClrMapping/>
  </p:clrMapOvr>
  <p:transition spd="med">
    <p:random/>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ChangeArrowheads="1"/>
          </p:cNvSpPr>
          <p:nvPr/>
        </p:nvSpPr>
        <p:spPr bwMode="auto">
          <a:xfrm>
            <a:off x="685800" y="215900"/>
            <a:ext cx="7772400" cy="546100"/>
          </a:xfrm>
          <a:prstGeom prst="rect">
            <a:avLst/>
          </a:prstGeom>
          <a:noFill/>
          <a:ln w="9525">
            <a:noFill/>
            <a:miter lim="800000"/>
            <a:headEnd/>
            <a:tailEnd/>
          </a:ln>
          <a:effectLst/>
        </p:spPr>
        <p:txBody>
          <a:bodyPr lIns="92075" tIns="46038" rIns="92075" bIns="46038" anchor="ctr"/>
          <a:lstStyle/>
          <a:p>
            <a:pPr algn="ctr"/>
            <a:r>
              <a:rPr lang="en-US" sz="3600" b="1" dirty="0">
                <a:solidFill>
                  <a:schemeClr val="tx1">
                    <a:lumMod val="95000"/>
                    <a:lumOff val="5000"/>
                  </a:schemeClr>
                </a:solidFill>
              </a:rPr>
              <a:t>ACPL- Functional Competencies</a:t>
            </a:r>
          </a:p>
        </p:txBody>
      </p:sp>
      <p:sp>
        <p:nvSpPr>
          <p:cNvPr id="51203" name="Text Box 3"/>
          <p:cNvSpPr txBox="1">
            <a:spLocks noChangeArrowheads="1"/>
          </p:cNvSpPr>
          <p:nvPr/>
        </p:nvSpPr>
        <p:spPr bwMode="auto">
          <a:xfrm>
            <a:off x="381000" y="1571625"/>
            <a:ext cx="8083550" cy="2100263"/>
          </a:xfrm>
          <a:prstGeom prst="rect">
            <a:avLst/>
          </a:prstGeom>
          <a:noFill/>
          <a:ln w="12700" cap="sq">
            <a:noFill/>
            <a:miter lim="800000"/>
            <a:headEnd type="none" w="sm" len="sm"/>
            <a:tailEnd type="none" w="sm" len="sm"/>
          </a:ln>
          <a:effectLst/>
        </p:spPr>
        <p:txBody>
          <a:bodyPr wrap="none">
            <a:spAutoFit/>
          </a:bodyPr>
          <a:lstStyle/>
          <a:p>
            <a:pPr>
              <a:spcBef>
                <a:spcPct val="50000"/>
              </a:spcBef>
              <a:buFontTx/>
              <a:buChar char="•"/>
            </a:pPr>
            <a:r>
              <a:rPr lang="en-US" b="1" i="1">
                <a:solidFill>
                  <a:schemeClr val="tx2"/>
                </a:solidFill>
              </a:rPr>
              <a:t> Role: DGM - PFD &amp; Projects</a:t>
            </a:r>
            <a:endParaRPr lang="en-US" b="1"/>
          </a:p>
          <a:p>
            <a:pPr>
              <a:spcBef>
                <a:spcPct val="50000"/>
              </a:spcBef>
            </a:pPr>
            <a:r>
              <a:rPr lang="en-US" b="1"/>
              <a:t>1. Sound Engineering concepts &amp; project management skills.</a:t>
            </a:r>
          </a:p>
          <a:p>
            <a:pPr>
              <a:spcBef>
                <a:spcPct val="50000"/>
              </a:spcBef>
            </a:pPr>
            <a:r>
              <a:rPr lang="en-US" b="1"/>
              <a:t>2. Management of logistics. </a:t>
            </a:r>
          </a:p>
          <a:p>
            <a:pPr>
              <a:spcBef>
                <a:spcPct val="50000"/>
              </a:spcBef>
            </a:pPr>
            <a:r>
              <a:rPr lang="en-US" b="1"/>
              <a:t>3. Sound understanding of Quality Management Systems.</a:t>
            </a:r>
          </a:p>
        </p:txBody>
      </p:sp>
      <p:sp>
        <p:nvSpPr>
          <p:cNvPr id="51204" name="Text Box 4"/>
          <p:cNvSpPr txBox="1">
            <a:spLocks noChangeArrowheads="1"/>
          </p:cNvSpPr>
          <p:nvPr/>
        </p:nvSpPr>
        <p:spPr bwMode="auto">
          <a:xfrm>
            <a:off x="533400" y="3905250"/>
            <a:ext cx="8355013" cy="2647950"/>
          </a:xfrm>
          <a:prstGeom prst="rect">
            <a:avLst/>
          </a:prstGeom>
          <a:noFill/>
          <a:ln w="12700" cap="sq">
            <a:noFill/>
            <a:miter lim="800000"/>
            <a:headEnd type="none" w="sm" len="sm"/>
            <a:tailEnd type="none" w="sm" len="sm"/>
          </a:ln>
          <a:effectLst/>
        </p:spPr>
        <p:txBody>
          <a:bodyPr wrap="none">
            <a:spAutoFit/>
          </a:bodyPr>
          <a:lstStyle/>
          <a:p>
            <a:pPr>
              <a:spcBef>
                <a:spcPct val="50000"/>
              </a:spcBef>
              <a:buFontTx/>
              <a:buChar char="•"/>
            </a:pPr>
            <a:r>
              <a:rPr lang="en-US" b="1" i="1">
                <a:solidFill>
                  <a:schemeClr val="tx2"/>
                </a:solidFill>
              </a:rPr>
              <a:t> Role: Manager - Quality Assurance</a:t>
            </a:r>
            <a:r>
              <a:rPr lang="en-US" b="1"/>
              <a:t> </a:t>
            </a:r>
          </a:p>
          <a:p>
            <a:pPr>
              <a:spcBef>
                <a:spcPct val="50000"/>
              </a:spcBef>
            </a:pPr>
            <a:r>
              <a:rPr lang="en-US" b="1"/>
              <a:t>1. Sound knowledge of Quality Management Systems.</a:t>
            </a:r>
          </a:p>
          <a:p>
            <a:pPr>
              <a:spcBef>
                <a:spcPct val="50000"/>
              </a:spcBef>
            </a:pPr>
            <a:r>
              <a:rPr lang="en-US" b="1"/>
              <a:t>2. Sound Knowledge of statutory and regulatory requirements.</a:t>
            </a:r>
          </a:p>
          <a:p>
            <a:pPr>
              <a:spcBef>
                <a:spcPct val="50000"/>
              </a:spcBef>
            </a:pPr>
            <a:r>
              <a:rPr lang="en-US" b="1"/>
              <a:t>3. Sound Pharma Concepts.</a:t>
            </a:r>
          </a:p>
          <a:p>
            <a:pPr>
              <a:spcBef>
                <a:spcPct val="50000"/>
              </a:spcBef>
            </a:pPr>
            <a:r>
              <a:rPr lang="en-US" b="1"/>
              <a:t> </a:t>
            </a:r>
          </a:p>
        </p:txBody>
      </p:sp>
    </p:spTree>
  </p:cSld>
  <p:clrMapOvr>
    <a:masterClrMapping/>
  </p:clrMapOvr>
  <p:transition spd="med">
    <p:random/>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ChangeArrowheads="1"/>
          </p:cNvSpPr>
          <p:nvPr/>
        </p:nvSpPr>
        <p:spPr bwMode="auto">
          <a:xfrm>
            <a:off x="679450" y="304800"/>
            <a:ext cx="7772400" cy="1143000"/>
          </a:xfrm>
          <a:prstGeom prst="rect">
            <a:avLst/>
          </a:prstGeom>
          <a:noFill/>
          <a:ln w="9525">
            <a:noFill/>
            <a:miter lim="800000"/>
            <a:headEnd/>
            <a:tailEnd/>
          </a:ln>
          <a:effectLst/>
        </p:spPr>
        <p:txBody>
          <a:bodyPr anchor="ctr"/>
          <a:lstStyle/>
          <a:p>
            <a:pPr algn="ctr"/>
            <a:r>
              <a:rPr lang="en-US" sz="4000" b="1" dirty="0">
                <a:solidFill>
                  <a:schemeClr val="tx1">
                    <a:lumMod val="95000"/>
                    <a:lumOff val="5000"/>
                  </a:schemeClr>
                </a:solidFill>
              </a:rPr>
              <a:t>Competency </a:t>
            </a:r>
            <a:r>
              <a:rPr lang="en-US" sz="4000" b="1" dirty="0" err="1">
                <a:solidFill>
                  <a:schemeClr val="tx1">
                    <a:lumMod val="95000"/>
                    <a:lumOff val="5000"/>
                  </a:schemeClr>
                </a:solidFill>
              </a:rPr>
              <a:t>fundas</a:t>
            </a:r>
            <a:endParaRPr lang="en-US" sz="4000" b="1" dirty="0">
              <a:solidFill>
                <a:schemeClr val="tx1">
                  <a:lumMod val="95000"/>
                  <a:lumOff val="5000"/>
                </a:schemeClr>
              </a:solidFill>
            </a:endParaRPr>
          </a:p>
        </p:txBody>
      </p:sp>
      <p:sp>
        <p:nvSpPr>
          <p:cNvPr id="34819" name="Rectangle 3"/>
          <p:cNvSpPr>
            <a:spLocks noChangeArrowheads="1"/>
          </p:cNvSpPr>
          <p:nvPr/>
        </p:nvSpPr>
        <p:spPr bwMode="auto">
          <a:xfrm>
            <a:off x="222250" y="1676400"/>
            <a:ext cx="8763000" cy="1752600"/>
          </a:xfrm>
          <a:prstGeom prst="rect">
            <a:avLst/>
          </a:prstGeom>
          <a:noFill/>
          <a:ln w="9525">
            <a:noFill/>
            <a:miter lim="800000"/>
            <a:headEnd/>
            <a:tailEnd/>
          </a:ln>
          <a:effectLst/>
        </p:spPr>
        <p:txBody>
          <a:bodyPr/>
          <a:lstStyle/>
          <a:p>
            <a:pPr marL="342900" indent="-342900">
              <a:spcBef>
                <a:spcPct val="20000"/>
              </a:spcBef>
              <a:buClr>
                <a:schemeClr val="tx2"/>
              </a:buClr>
              <a:buSzPct val="75000"/>
              <a:buFont typeface="Wingdings" pitchFamily="2" charset="2"/>
              <a:buChar char="n"/>
            </a:pPr>
            <a:r>
              <a:rPr lang="en-US" dirty="0">
                <a:solidFill>
                  <a:schemeClr val="tx1">
                    <a:lumMod val="95000"/>
                    <a:lumOff val="5000"/>
                  </a:schemeClr>
                </a:solidFill>
              </a:rPr>
              <a:t>The ultimate aim of the exercise is performance – the individual’s &amp; the organization’s</a:t>
            </a:r>
          </a:p>
          <a:p>
            <a:pPr marL="342900" indent="-342900">
              <a:spcBef>
                <a:spcPct val="20000"/>
              </a:spcBef>
              <a:buClr>
                <a:schemeClr val="tx2"/>
              </a:buClr>
              <a:buSzPct val="75000"/>
              <a:buFont typeface="Wingdings" pitchFamily="2" charset="2"/>
              <a:buChar char="n"/>
            </a:pPr>
            <a:r>
              <a:rPr lang="en-US" dirty="0">
                <a:solidFill>
                  <a:schemeClr val="tx1">
                    <a:lumMod val="95000"/>
                    <a:lumOff val="5000"/>
                  </a:schemeClr>
                </a:solidFill>
              </a:rPr>
              <a:t>All organization members must have a reasonable proficiency in a few key competencies determined by its business and strategy</a:t>
            </a:r>
          </a:p>
          <a:p>
            <a:pPr marL="342900" indent="-342900">
              <a:spcBef>
                <a:spcPct val="20000"/>
              </a:spcBef>
              <a:buClr>
                <a:schemeClr val="tx2"/>
              </a:buClr>
              <a:buSzPct val="75000"/>
              <a:buFont typeface="Wingdings" pitchFamily="2" charset="2"/>
              <a:buChar char="n"/>
            </a:pPr>
            <a:r>
              <a:rPr lang="en-US" dirty="0">
                <a:solidFill>
                  <a:schemeClr val="tx1">
                    <a:lumMod val="95000"/>
                    <a:lumOff val="5000"/>
                  </a:schemeClr>
                </a:solidFill>
              </a:rPr>
              <a:t>A majority of key competencies are generic in nature, with a few knowledge competencies specific to the nature of business</a:t>
            </a:r>
          </a:p>
          <a:p>
            <a:pPr marL="342900" indent="-342900">
              <a:spcBef>
                <a:spcPct val="20000"/>
              </a:spcBef>
              <a:buClr>
                <a:schemeClr val="tx2"/>
              </a:buClr>
              <a:buSzPct val="75000"/>
              <a:buFont typeface="Wingdings" pitchFamily="2" charset="2"/>
              <a:buChar char="n"/>
            </a:pPr>
            <a:r>
              <a:rPr lang="en-US" dirty="0">
                <a:solidFill>
                  <a:schemeClr val="tx1">
                    <a:lumMod val="95000"/>
                    <a:lumOff val="5000"/>
                  </a:schemeClr>
                </a:solidFill>
              </a:rPr>
              <a:t>A clear understanding of every member’s job profile is crucial to competency mapping</a:t>
            </a:r>
          </a:p>
          <a:p>
            <a:pPr marL="342900" indent="-342900">
              <a:spcBef>
                <a:spcPct val="20000"/>
              </a:spcBef>
              <a:buClr>
                <a:schemeClr val="tx2"/>
              </a:buClr>
              <a:buSzPct val="75000"/>
              <a:buFont typeface="Wingdings" pitchFamily="2" charset="2"/>
              <a:buChar char="n"/>
            </a:pPr>
            <a:r>
              <a:rPr lang="en-US" dirty="0">
                <a:solidFill>
                  <a:schemeClr val="tx1">
                    <a:lumMod val="95000"/>
                    <a:lumOff val="5000"/>
                  </a:schemeClr>
                </a:solidFill>
              </a:rPr>
              <a:t>Stake holder expectations define a job and its competency requirements </a:t>
            </a:r>
          </a:p>
          <a:p>
            <a:pPr marL="342900" indent="-342900">
              <a:spcBef>
                <a:spcPct val="20000"/>
              </a:spcBef>
              <a:buClr>
                <a:schemeClr val="tx2"/>
              </a:buClr>
              <a:buSzPct val="75000"/>
              <a:buFont typeface="Wingdings" pitchFamily="2" charset="2"/>
              <a:buChar char="n"/>
            </a:pPr>
            <a:r>
              <a:rPr lang="en-US" dirty="0">
                <a:solidFill>
                  <a:schemeClr val="tx1">
                    <a:lumMod val="95000"/>
                    <a:lumOff val="5000"/>
                  </a:schemeClr>
                </a:solidFill>
              </a:rPr>
              <a:t>Competencies are reflected in the proficiency of performing the key activities of a job</a:t>
            </a:r>
          </a:p>
          <a:p>
            <a:pPr marL="342900" indent="-342900">
              <a:spcBef>
                <a:spcPct val="20000"/>
              </a:spcBef>
              <a:buClr>
                <a:schemeClr val="tx2"/>
              </a:buClr>
              <a:buSzPct val="75000"/>
              <a:buFont typeface="Wingdings" pitchFamily="2" charset="2"/>
              <a:buChar char="n"/>
            </a:pPr>
            <a:endParaRPr lang="en-US" sz="2800" b="1" i="1" dirty="0">
              <a:solidFill>
                <a:schemeClr val="tx1">
                  <a:lumMod val="95000"/>
                  <a:lumOff val="5000"/>
                </a:schemeClr>
              </a:solidFill>
            </a:endParaRPr>
          </a:p>
        </p:txBody>
      </p:sp>
    </p:spTree>
  </p:cSld>
  <p:clrMapOvr>
    <a:masterClrMapping/>
  </p:clrMapOvr>
  <p:transition spd="med">
    <p:random/>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4819">
                                            <p:txEl>
                                              <p:pRg st="0" end="0"/>
                                            </p:txEl>
                                          </p:spTgt>
                                        </p:tgtEl>
                                        <p:attrNameLst>
                                          <p:attrName>style.visibility</p:attrName>
                                        </p:attrNameLst>
                                      </p:cBhvr>
                                      <p:to>
                                        <p:strVal val="visible"/>
                                      </p:to>
                                    </p:set>
                                    <p:anim calcmode="lin" valueType="num">
                                      <p:cBhvr additive="base">
                                        <p:cTn id="7" dur="500" fill="hold"/>
                                        <p:tgtEl>
                                          <p:spTgt spid="3481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4819">
                                            <p:txEl>
                                              <p:pRg st="0" end="0"/>
                                            </p:txEl>
                                          </p:spTgt>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4819">
                                            <p:txEl>
                                              <p:pRg st="1" end="1"/>
                                            </p:txEl>
                                          </p:spTgt>
                                        </p:tgtEl>
                                        <p:attrNameLst>
                                          <p:attrName>style.visibility</p:attrName>
                                        </p:attrNameLst>
                                      </p:cBhvr>
                                      <p:to>
                                        <p:strVal val="visible"/>
                                      </p:to>
                                    </p:set>
                                    <p:anim calcmode="lin" valueType="num">
                                      <p:cBhvr additive="base">
                                        <p:cTn id="12" dur="500" fill="hold"/>
                                        <p:tgtEl>
                                          <p:spTgt spid="34819">
                                            <p:txEl>
                                              <p:pRg st="1" end="1"/>
                                            </p:txEl>
                                          </p:spTgt>
                                        </p:tgtEl>
                                        <p:attrNameLst>
                                          <p:attrName>ppt_x</p:attrName>
                                        </p:attrNameLst>
                                      </p:cBhvr>
                                      <p:tavLst>
                                        <p:tav tm="0">
                                          <p:val>
                                            <p:strVal val="0-#ppt_w/2"/>
                                          </p:val>
                                        </p:tav>
                                        <p:tav tm="100000">
                                          <p:val>
                                            <p:strVal val="#ppt_x"/>
                                          </p:val>
                                        </p:tav>
                                      </p:tavLst>
                                    </p:anim>
                                    <p:anim calcmode="lin" valueType="num">
                                      <p:cBhvr additive="base">
                                        <p:cTn id="13" dur="500" fill="hold"/>
                                        <p:tgtEl>
                                          <p:spTgt spid="34819">
                                            <p:txEl>
                                              <p:pRg st="1" end="1"/>
                                            </p:txEl>
                                          </p:spTgt>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34819">
                                            <p:txEl>
                                              <p:pRg st="2" end="2"/>
                                            </p:txEl>
                                          </p:spTgt>
                                        </p:tgtEl>
                                        <p:attrNameLst>
                                          <p:attrName>style.visibility</p:attrName>
                                        </p:attrNameLst>
                                      </p:cBhvr>
                                      <p:to>
                                        <p:strVal val="visible"/>
                                      </p:to>
                                    </p:set>
                                    <p:anim calcmode="lin" valueType="num">
                                      <p:cBhvr additive="base">
                                        <p:cTn id="17" dur="500" fill="hold"/>
                                        <p:tgtEl>
                                          <p:spTgt spid="34819">
                                            <p:txEl>
                                              <p:pRg st="2" end="2"/>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34819">
                                            <p:txEl>
                                              <p:pRg st="2" end="2"/>
                                            </p:txEl>
                                          </p:spTgt>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34819">
                                            <p:txEl>
                                              <p:pRg st="3" end="3"/>
                                            </p:txEl>
                                          </p:spTgt>
                                        </p:tgtEl>
                                        <p:attrNameLst>
                                          <p:attrName>style.visibility</p:attrName>
                                        </p:attrNameLst>
                                      </p:cBhvr>
                                      <p:to>
                                        <p:strVal val="visible"/>
                                      </p:to>
                                    </p:set>
                                    <p:anim calcmode="lin" valueType="num">
                                      <p:cBhvr additive="base">
                                        <p:cTn id="22" dur="500" fill="hold"/>
                                        <p:tgtEl>
                                          <p:spTgt spid="34819">
                                            <p:txEl>
                                              <p:pRg st="3" end="3"/>
                                            </p:txEl>
                                          </p:spTgt>
                                        </p:tgtEl>
                                        <p:attrNameLst>
                                          <p:attrName>ppt_x</p:attrName>
                                        </p:attrNameLst>
                                      </p:cBhvr>
                                      <p:tavLst>
                                        <p:tav tm="0">
                                          <p:val>
                                            <p:strVal val="0-#ppt_w/2"/>
                                          </p:val>
                                        </p:tav>
                                        <p:tav tm="100000">
                                          <p:val>
                                            <p:strVal val="#ppt_x"/>
                                          </p:val>
                                        </p:tav>
                                      </p:tavLst>
                                    </p:anim>
                                    <p:anim calcmode="lin" valueType="num">
                                      <p:cBhvr additive="base">
                                        <p:cTn id="23" dur="500" fill="hold"/>
                                        <p:tgtEl>
                                          <p:spTgt spid="34819">
                                            <p:txEl>
                                              <p:pRg st="3" end="3"/>
                                            </p:txEl>
                                          </p:spTgt>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grpId="0" nodeType="afterEffect">
                                  <p:stCondLst>
                                    <p:cond delay="0"/>
                                  </p:stCondLst>
                                  <p:childTnLst>
                                    <p:set>
                                      <p:cBhvr>
                                        <p:cTn id="26" dur="1" fill="hold">
                                          <p:stCondLst>
                                            <p:cond delay="0"/>
                                          </p:stCondLst>
                                        </p:cTn>
                                        <p:tgtEl>
                                          <p:spTgt spid="34819">
                                            <p:txEl>
                                              <p:pRg st="4" end="4"/>
                                            </p:txEl>
                                          </p:spTgt>
                                        </p:tgtEl>
                                        <p:attrNameLst>
                                          <p:attrName>style.visibility</p:attrName>
                                        </p:attrNameLst>
                                      </p:cBhvr>
                                      <p:to>
                                        <p:strVal val="visible"/>
                                      </p:to>
                                    </p:set>
                                    <p:anim calcmode="lin" valueType="num">
                                      <p:cBhvr additive="base">
                                        <p:cTn id="27" dur="500" fill="hold"/>
                                        <p:tgtEl>
                                          <p:spTgt spid="34819">
                                            <p:txEl>
                                              <p:pRg st="4" end="4"/>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34819">
                                            <p:txEl>
                                              <p:pRg st="4" end="4"/>
                                            </p:txEl>
                                          </p:spTgt>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34819">
                                            <p:txEl>
                                              <p:pRg st="5" end="5"/>
                                            </p:txEl>
                                          </p:spTgt>
                                        </p:tgtEl>
                                        <p:attrNameLst>
                                          <p:attrName>style.visibility</p:attrName>
                                        </p:attrNameLst>
                                      </p:cBhvr>
                                      <p:to>
                                        <p:strVal val="visible"/>
                                      </p:to>
                                    </p:set>
                                    <p:anim calcmode="lin" valueType="num">
                                      <p:cBhvr additive="base">
                                        <p:cTn id="32" dur="500" fill="hold"/>
                                        <p:tgtEl>
                                          <p:spTgt spid="34819">
                                            <p:txEl>
                                              <p:pRg st="5" end="5"/>
                                            </p:txEl>
                                          </p:spTgt>
                                        </p:tgtEl>
                                        <p:attrNameLst>
                                          <p:attrName>ppt_x</p:attrName>
                                        </p:attrNameLst>
                                      </p:cBhvr>
                                      <p:tavLst>
                                        <p:tav tm="0">
                                          <p:val>
                                            <p:strVal val="0-#ppt_w/2"/>
                                          </p:val>
                                        </p:tav>
                                        <p:tav tm="100000">
                                          <p:val>
                                            <p:strVal val="#ppt_x"/>
                                          </p:val>
                                        </p:tav>
                                      </p:tavLst>
                                    </p:anim>
                                    <p:anim calcmode="lin" valueType="num">
                                      <p:cBhvr additive="base">
                                        <p:cTn id="33" dur="500" fill="hold"/>
                                        <p:tgtEl>
                                          <p:spTgt spid="34819">
                                            <p:txEl>
                                              <p:pRg st="5" end="5"/>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819" grpId="0" build="p" autoUpdateAnimBg="0" advAuto="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ChangeArrowheads="1"/>
          </p:cNvSpPr>
          <p:nvPr/>
        </p:nvSpPr>
        <p:spPr bwMode="auto">
          <a:xfrm>
            <a:off x="2487613" y="3078163"/>
            <a:ext cx="5044971" cy="707886"/>
          </a:xfrm>
          <a:prstGeom prst="rect">
            <a:avLst/>
          </a:prstGeom>
          <a:noFill/>
          <a:ln w="12700" cap="sq">
            <a:noFill/>
            <a:miter lim="800000"/>
            <a:headEnd type="none" w="sm" len="sm"/>
            <a:tailEnd type="none" w="sm" len="sm"/>
          </a:ln>
          <a:effectLst/>
        </p:spPr>
        <p:txBody>
          <a:bodyPr wrap="none">
            <a:spAutoFit/>
          </a:bodyPr>
          <a:lstStyle/>
          <a:p>
            <a:r>
              <a:rPr lang="en-US" sz="4000" b="1">
                <a:solidFill>
                  <a:schemeClr val="tx1">
                    <a:lumMod val="95000"/>
                    <a:lumOff val="5000"/>
                  </a:schemeClr>
                </a:solidFill>
              </a:rPr>
              <a:t>Competency Mapping</a:t>
            </a:r>
          </a:p>
        </p:txBody>
      </p:sp>
    </p:spTree>
  </p:cSld>
  <p:clrMapOvr>
    <a:masterClrMapping/>
  </p:clrMapOvr>
  <p:transition spd="med">
    <p:random/>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ChangeArrowheads="1"/>
          </p:cNvSpPr>
          <p:nvPr/>
        </p:nvSpPr>
        <p:spPr bwMode="auto">
          <a:xfrm>
            <a:off x="685800" y="228600"/>
            <a:ext cx="7772400" cy="1219200"/>
          </a:xfrm>
          <a:prstGeom prst="rect">
            <a:avLst/>
          </a:prstGeom>
          <a:noFill/>
          <a:ln w="9525">
            <a:noFill/>
            <a:miter lim="800000"/>
            <a:headEnd/>
            <a:tailEnd/>
          </a:ln>
          <a:effectLst/>
        </p:spPr>
        <p:txBody>
          <a:bodyPr lIns="92075" tIns="46038" rIns="92075" bIns="46038" anchor="ctr"/>
          <a:lstStyle/>
          <a:p>
            <a:pPr algn="ctr"/>
            <a:r>
              <a:rPr lang="en-US" sz="4000" b="1">
                <a:solidFill>
                  <a:schemeClr val="tx1">
                    <a:lumMod val="95000"/>
                    <a:lumOff val="5000"/>
                  </a:schemeClr>
                </a:solidFill>
              </a:rPr>
              <a:t>What is Competency Mapping?</a:t>
            </a:r>
          </a:p>
        </p:txBody>
      </p:sp>
      <p:sp>
        <p:nvSpPr>
          <p:cNvPr id="65540" name="Text Box 4"/>
          <p:cNvSpPr txBox="1">
            <a:spLocks noChangeArrowheads="1"/>
          </p:cNvSpPr>
          <p:nvPr/>
        </p:nvSpPr>
        <p:spPr bwMode="auto">
          <a:xfrm>
            <a:off x="838200" y="1676400"/>
            <a:ext cx="7239000" cy="4278094"/>
          </a:xfrm>
          <a:prstGeom prst="rect">
            <a:avLst/>
          </a:prstGeom>
          <a:noFill/>
          <a:ln w="12700" cap="sq">
            <a:noFill/>
            <a:miter lim="800000"/>
            <a:headEnd type="none" w="sm" len="sm"/>
            <a:tailEnd type="none" w="sm" len="sm"/>
          </a:ln>
          <a:effectLst/>
        </p:spPr>
        <p:txBody>
          <a:bodyPr>
            <a:spAutoFit/>
          </a:bodyPr>
          <a:lstStyle/>
          <a:p>
            <a:pPr algn="just">
              <a:spcBef>
                <a:spcPct val="50000"/>
              </a:spcBef>
              <a:buFontTx/>
              <a:buChar char="•"/>
            </a:pPr>
            <a:r>
              <a:rPr lang="en-US" sz="3200" dirty="0"/>
              <a:t> The process of identification of the </a:t>
            </a:r>
            <a:r>
              <a:rPr lang="en-US" sz="3200" dirty="0" smtClean="0"/>
              <a:t>competencies required </a:t>
            </a:r>
            <a:r>
              <a:rPr lang="en-US" sz="3200" dirty="0"/>
              <a:t>to perform successfully a given job or role or a set of tasks at a given point in time</a:t>
            </a:r>
          </a:p>
          <a:p>
            <a:pPr algn="just">
              <a:spcBef>
                <a:spcPct val="50000"/>
              </a:spcBef>
              <a:buFontTx/>
              <a:buChar char="•"/>
            </a:pPr>
            <a:r>
              <a:rPr lang="en-US" dirty="0" smtClean="0"/>
              <a:t> </a:t>
            </a:r>
            <a:r>
              <a:rPr lang="en-US" sz="3200" dirty="0"/>
              <a:t>It consist of breaking a given role or job into its constituent tasks or activities and identifying the competencies needed to perform the same successfully</a:t>
            </a:r>
          </a:p>
        </p:txBody>
      </p:sp>
    </p:spTree>
  </p:cSld>
  <p:clrMapOvr>
    <a:masterClrMapping/>
  </p:clrMapOvr>
  <p:transition spd="med">
    <p:random/>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a:xfrm>
            <a:off x="685800" y="228600"/>
            <a:ext cx="7772400" cy="533400"/>
          </a:xfrm>
        </p:spPr>
        <p:txBody>
          <a:bodyPr/>
          <a:lstStyle/>
          <a:p>
            <a:r>
              <a:rPr lang="en-US"/>
              <a:t>Competency Mapping Methods</a:t>
            </a:r>
          </a:p>
        </p:txBody>
      </p:sp>
      <p:sp>
        <p:nvSpPr>
          <p:cNvPr id="61443" name="Text Box 3"/>
          <p:cNvSpPr txBox="1">
            <a:spLocks noChangeArrowheads="1"/>
          </p:cNvSpPr>
          <p:nvPr/>
        </p:nvSpPr>
        <p:spPr bwMode="auto">
          <a:xfrm>
            <a:off x="863600" y="990600"/>
            <a:ext cx="6765925" cy="4238625"/>
          </a:xfrm>
          <a:prstGeom prst="rect">
            <a:avLst/>
          </a:prstGeom>
          <a:noFill/>
          <a:ln w="12700" cap="sq">
            <a:noFill/>
            <a:miter lim="800000"/>
            <a:headEnd type="none" w="sm" len="sm"/>
            <a:tailEnd type="none" w="sm" len="sm"/>
          </a:ln>
          <a:effectLst/>
        </p:spPr>
        <p:txBody>
          <a:bodyPr wrap="none">
            <a:spAutoFit/>
          </a:bodyPr>
          <a:lstStyle/>
          <a:p>
            <a:pPr>
              <a:spcBef>
                <a:spcPct val="50000"/>
              </a:spcBef>
              <a:buFontTx/>
              <a:buChar char="•"/>
            </a:pPr>
            <a:endParaRPr lang="en-US" sz="3200" b="1" i="1"/>
          </a:p>
          <a:p>
            <a:pPr>
              <a:spcBef>
                <a:spcPct val="50000"/>
              </a:spcBef>
              <a:buFontTx/>
              <a:buChar char="•"/>
            </a:pPr>
            <a:r>
              <a:rPr lang="en-US" sz="3200" b="1" i="1"/>
              <a:t>The Behavioral Event Interview (BEI)</a:t>
            </a:r>
          </a:p>
          <a:p>
            <a:pPr>
              <a:spcBef>
                <a:spcPct val="50000"/>
              </a:spcBef>
              <a:buFontTx/>
              <a:buChar char="•"/>
            </a:pPr>
            <a:r>
              <a:rPr lang="en-US" sz="3200" b="1" i="1"/>
              <a:t>Expert panels</a:t>
            </a:r>
          </a:p>
          <a:p>
            <a:pPr>
              <a:spcBef>
                <a:spcPct val="50000"/>
              </a:spcBef>
              <a:buFontTx/>
              <a:buChar char="•"/>
            </a:pPr>
            <a:r>
              <a:rPr lang="en-US" sz="3200" b="1" i="1"/>
              <a:t>Focus groups</a:t>
            </a:r>
          </a:p>
          <a:p>
            <a:pPr>
              <a:spcBef>
                <a:spcPct val="50000"/>
              </a:spcBef>
              <a:buFontTx/>
              <a:buChar char="•"/>
            </a:pPr>
            <a:r>
              <a:rPr lang="en-US" sz="3200" b="1" i="1"/>
              <a:t>Surveys</a:t>
            </a:r>
          </a:p>
          <a:p>
            <a:pPr>
              <a:spcBef>
                <a:spcPct val="50000"/>
              </a:spcBef>
              <a:buFontTx/>
              <a:buChar char="•"/>
            </a:pPr>
            <a:r>
              <a:rPr lang="en-US" sz="3200" b="1" i="1"/>
              <a:t>Psychometric tests</a:t>
            </a:r>
          </a:p>
        </p:txBody>
      </p:sp>
    </p:spTree>
  </p:cSld>
  <p:clrMapOvr>
    <a:masterClrMapping/>
  </p:clrMapOvr>
  <p:transition spd="med">
    <p:random/>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a:xfrm>
            <a:off x="762000" y="2819400"/>
            <a:ext cx="7772400" cy="1219200"/>
          </a:xfrm>
        </p:spPr>
        <p:txBody>
          <a:bodyPr/>
          <a:lstStyle/>
          <a:p>
            <a:r>
              <a:rPr lang="en-US"/>
              <a:t>Competency Assessment</a:t>
            </a:r>
          </a:p>
        </p:txBody>
      </p:sp>
    </p:spTree>
  </p:cSld>
  <p:clrMapOvr>
    <a:masterClrMapping/>
  </p:clrMapOvr>
  <p:transition spd="med">
    <p:random/>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762000" y="1295400"/>
            <a:ext cx="7772400" cy="1219200"/>
          </a:xfrm>
        </p:spPr>
        <p:txBody>
          <a:bodyPr/>
          <a:lstStyle/>
          <a:p>
            <a:pPr algn="l"/>
            <a:r>
              <a:rPr lang="en-US" sz="2400" dirty="0" smtClean="0"/>
              <a:t>The Behavioral </a:t>
            </a:r>
            <a:r>
              <a:rPr lang="en-US" sz="2400" dirty="0"/>
              <a:t>Event Interview</a:t>
            </a:r>
            <a:br>
              <a:rPr lang="en-US" sz="2400" dirty="0"/>
            </a:br>
            <a:r>
              <a:rPr lang="en-US" sz="2400" dirty="0"/>
              <a:t/>
            </a:r>
            <a:br>
              <a:rPr lang="en-US" sz="2400" dirty="0"/>
            </a:br>
            <a:r>
              <a:rPr lang="en-US" sz="2400" b="0" dirty="0">
                <a:solidFill>
                  <a:schemeClr val="tx1"/>
                </a:solidFill>
              </a:rPr>
              <a:t>It is a structured interview to identify specific behaviors which produce successful results. It identifies and compares thoughts, feelings, behaviors and outcomes reported by outstanding performers with those reported by average performers and is a tool for identifying differentiating competencies.</a:t>
            </a:r>
            <a:r>
              <a:rPr lang="en-US" sz="2400" b="0" dirty="0"/>
              <a:t>   </a:t>
            </a:r>
          </a:p>
        </p:txBody>
      </p:sp>
    </p:spTree>
  </p:cSld>
  <p:clrMapOvr>
    <a:masterClrMapping/>
  </p:clrMapOvr>
  <p:transition spd="med">
    <p:random/>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026"/>
          <p:cNvSpPr>
            <a:spLocks noChangeArrowheads="1"/>
          </p:cNvSpPr>
          <p:nvPr/>
        </p:nvSpPr>
        <p:spPr bwMode="auto">
          <a:xfrm>
            <a:off x="685800" y="228600"/>
            <a:ext cx="7772400" cy="1219200"/>
          </a:xfrm>
          <a:prstGeom prst="rect">
            <a:avLst/>
          </a:prstGeom>
          <a:noFill/>
          <a:ln w="9525">
            <a:noFill/>
            <a:miter lim="800000"/>
            <a:headEnd/>
            <a:tailEnd/>
          </a:ln>
          <a:effectLst/>
        </p:spPr>
        <p:txBody>
          <a:bodyPr lIns="92075" tIns="46038" rIns="92075" bIns="46038" anchor="ctr"/>
          <a:lstStyle/>
          <a:p>
            <a:pPr algn="ctr"/>
            <a:r>
              <a:rPr lang="en-US" sz="4400" b="1" dirty="0">
                <a:solidFill>
                  <a:schemeClr val="tx1">
                    <a:lumMod val="95000"/>
                    <a:lumOff val="5000"/>
                  </a:schemeClr>
                </a:solidFill>
              </a:rPr>
              <a:t>Competency Assessment</a:t>
            </a:r>
          </a:p>
        </p:txBody>
      </p:sp>
      <p:sp>
        <p:nvSpPr>
          <p:cNvPr id="66563" name="Text Box 1027"/>
          <p:cNvSpPr txBox="1">
            <a:spLocks noChangeArrowheads="1"/>
          </p:cNvSpPr>
          <p:nvPr/>
        </p:nvSpPr>
        <p:spPr bwMode="auto">
          <a:xfrm>
            <a:off x="1371600" y="2133600"/>
            <a:ext cx="6477000" cy="2528888"/>
          </a:xfrm>
          <a:prstGeom prst="rect">
            <a:avLst/>
          </a:prstGeom>
          <a:noFill/>
          <a:ln w="12700" cap="sq">
            <a:noFill/>
            <a:miter lim="800000"/>
            <a:headEnd type="none" w="sm" len="sm"/>
            <a:tailEnd type="none" w="sm" len="sm"/>
          </a:ln>
          <a:effectLst/>
        </p:spPr>
        <p:txBody>
          <a:bodyPr>
            <a:spAutoFit/>
          </a:bodyPr>
          <a:lstStyle/>
          <a:p>
            <a:pPr>
              <a:spcBef>
                <a:spcPct val="50000"/>
              </a:spcBef>
            </a:pPr>
            <a:r>
              <a:rPr lang="en-US" sz="3200"/>
              <a:t>Evaluation of the extent to which a given individual or a set of individuals possess these competencies required by a given role or set of roles or levels of jobs.</a:t>
            </a:r>
          </a:p>
        </p:txBody>
      </p:sp>
    </p:spTree>
  </p:cSld>
  <p:clrMapOvr>
    <a:masterClrMapping/>
  </p:clrMapOvr>
  <p:transition spd="med">
    <p:random/>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ChangeArrowheads="1"/>
          </p:cNvSpPr>
          <p:nvPr/>
        </p:nvSpPr>
        <p:spPr bwMode="auto">
          <a:xfrm>
            <a:off x="685800" y="228600"/>
            <a:ext cx="7772400" cy="1219200"/>
          </a:xfrm>
          <a:prstGeom prst="rect">
            <a:avLst/>
          </a:prstGeom>
          <a:noFill/>
          <a:ln w="9525">
            <a:noFill/>
            <a:miter lim="800000"/>
            <a:headEnd/>
            <a:tailEnd/>
          </a:ln>
          <a:effectLst/>
        </p:spPr>
        <p:txBody>
          <a:bodyPr lIns="92075" tIns="46038" rIns="92075" bIns="46038" anchor="ctr"/>
          <a:lstStyle/>
          <a:p>
            <a:pPr algn="ctr"/>
            <a:r>
              <a:rPr lang="en-US" sz="4400" b="1" dirty="0">
                <a:solidFill>
                  <a:schemeClr val="tx1">
                    <a:lumMod val="95000"/>
                    <a:lumOff val="5000"/>
                  </a:schemeClr>
                </a:solidFill>
              </a:rPr>
              <a:t>Competency Assessment Methods</a:t>
            </a:r>
          </a:p>
        </p:txBody>
      </p:sp>
      <p:sp>
        <p:nvSpPr>
          <p:cNvPr id="59395" name="Text Box 3"/>
          <p:cNvSpPr txBox="1">
            <a:spLocks noChangeArrowheads="1"/>
          </p:cNvSpPr>
          <p:nvPr/>
        </p:nvSpPr>
        <p:spPr bwMode="auto">
          <a:xfrm>
            <a:off x="2209800" y="1981200"/>
            <a:ext cx="4110038" cy="3384550"/>
          </a:xfrm>
          <a:prstGeom prst="rect">
            <a:avLst/>
          </a:prstGeom>
          <a:noFill/>
          <a:ln w="12700" cap="sq">
            <a:noFill/>
            <a:miter lim="800000"/>
            <a:headEnd type="none" w="sm" len="sm"/>
            <a:tailEnd type="none" w="sm" len="sm"/>
          </a:ln>
          <a:effectLst/>
        </p:spPr>
        <p:txBody>
          <a:bodyPr wrap="none">
            <a:spAutoFit/>
          </a:bodyPr>
          <a:lstStyle/>
          <a:p>
            <a:pPr>
              <a:spcBef>
                <a:spcPct val="50000"/>
              </a:spcBef>
            </a:pPr>
            <a:r>
              <a:rPr lang="en-US"/>
              <a:t> </a:t>
            </a:r>
          </a:p>
          <a:p>
            <a:pPr>
              <a:spcBef>
                <a:spcPct val="50000"/>
              </a:spcBef>
              <a:buFontTx/>
              <a:buChar char="•"/>
            </a:pPr>
            <a:r>
              <a:rPr lang="en-US" sz="3200" b="1"/>
              <a:t>Assessment Centers</a:t>
            </a:r>
          </a:p>
          <a:p>
            <a:pPr>
              <a:spcBef>
                <a:spcPct val="50000"/>
              </a:spcBef>
              <a:buFontTx/>
              <a:buChar char="•"/>
            </a:pPr>
            <a:r>
              <a:rPr lang="en-US" sz="3200" b="1"/>
              <a:t> 360 degrees feedback</a:t>
            </a:r>
          </a:p>
          <a:p>
            <a:pPr>
              <a:spcBef>
                <a:spcPct val="50000"/>
              </a:spcBef>
              <a:buFontTx/>
              <a:buChar char="•"/>
            </a:pPr>
            <a:r>
              <a:rPr lang="en-US" sz="3200" b="1"/>
              <a:t> Psychometric tests</a:t>
            </a:r>
          </a:p>
          <a:p>
            <a:pPr>
              <a:spcBef>
                <a:spcPct val="50000"/>
              </a:spcBef>
              <a:buFontTx/>
              <a:buChar char="•"/>
            </a:pPr>
            <a:endParaRPr lang="en-US" sz="3200" b="1"/>
          </a:p>
        </p:txBody>
      </p:sp>
    </p:spTree>
  </p:cSld>
  <p:clrMapOvr>
    <a:masterClrMapping/>
  </p:clrMapOvr>
  <p:transition spd="med">
    <p:random/>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ChangeArrowheads="1"/>
          </p:cNvSpPr>
          <p:nvPr/>
        </p:nvSpPr>
        <p:spPr bwMode="auto">
          <a:xfrm>
            <a:off x="685800" y="228600"/>
            <a:ext cx="7772400" cy="1219200"/>
          </a:xfrm>
          <a:prstGeom prst="rect">
            <a:avLst/>
          </a:prstGeom>
          <a:noFill/>
          <a:ln w="9525">
            <a:noFill/>
            <a:miter lim="800000"/>
            <a:headEnd/>
            <a:tailEnd/>
          </a:ln>
          <a:effectLst/>
        </p:spPr>
        <p:txBody>
          <a:bodyPr lIns="92075" tIns="46038" rIns="92075" bIns="46038" anchor="ctr"/>
          <a:lstStyle/>
          <a:p>
            <a:pPr algn="ctr"/>
            <a:r>
              <a:rPr lang="en-US" sz="4400" b="1">
                <a:solidFill>
                  <a:schemeClr val="tx1">
                    <a:lumMod val="95000"/>
                    <a:lumOff val="5000"/>
                  </a:schemeClr>
                </a:solidFill>
              </a:rPr>
              <a:t>Origin of Assessment Centres</a:t>
            </a:r>
          </a:p>
        </p:txBody>
      </p:sp>
      <p:sp>
        <p:nvSpPr>
          <p:cNvPr id="67587" name="Text Box 3"/>
          <p:cNvSpPr txBox="1">
            <a:spLocks noChangeArrowheads="1"/>
          </p:cNvSpPr>
          <p:nvPr/>
        </p:nvSpPr>
        <p:spPr bwMode="auto">
          <a:xfrm>
            <a:off x="685800" y="2209800"/>
            <a:ext cx="7924800" cy="457200"/>
          </a:xfrm>
          <a:prstGeom prst="rect">
            <a:avLst/>
          </a:prstGeom>
          <a:noFill/>
          <a:ln w="12700" cap="sq">
            <a:noFill/>
            <a:miter lim="800000"/>
            <a:headEnd type="none" w="sm" len="sm"/>
            <a:tailEnd type="none" w="sm" len="sm"/>
          </a:ln>
          <a:effectLst/>
        </p:spPr>
        <p:txBody>
          <a:bodyPr>
            <a:spAutoFit/>
          </a:bodyPr>
          <a:lstStyle/>
          <a:p>
            <a:pPr>
              <a:spcBef>
                <a:spcPct val="50000"/>
              </a:spcBef>
              <a:buFontTx/>
              <a:buChar char="•"/>
            </a:pPr>
            <a:endParaRPr lang="en-US"/>
          </a:p>
        </p:txBody>
      </p:sp>
      <p:sp>
        <p:nvSpPr>
          <p:cNvPr id="67589" name="Text Box 5"/>
          <p:cNvSpPr txBox="1">
            <a:spLocks noChangeArrowheads="1"/>
          </p:cNvSpPr>
          <p:nvPr/>
        </p:nvSpPr>
        <p:spPr bwMode="auto">
          <a:xfrm>
            <a:off x="1066800" y="1752600"/>
            <a:ext cx="7010400" cy="4291013"/>
          </a:xfrm>
          <a:prstGeom prst="rect">
            <a:avLst/>
          </a:prstGeom>
          <a:noFill/>
          <a:ln w="12700" cap="sq">
            <a:noFill/>
            <a:miter lim="800000"/>
            <a:headEnd type="none" w="sm" len="sm"/>
            <a:tailEnd type="none" w="sm" len="sm"/>
          </a:ln>
          <a:effectLst/>
        </p:spPr>
        <p:txBody>
          <a:bodyPr>
            <a:spAutoFit/>
          </a:bodyPr>
          <a:lstStyle/>
          <a:p>
            <a:pPr>
              <a:spcBef>
                <a:spcPct val="50000"/>
              </a:spcBef>
              <a:buFontTx/>
              <a:buChar char="•"/>
            </a:pPr>
            <a:r>
              <a:rPr lang="en-US">
                <a:cs typeface="Times New Roman" pitchFamily="18" charset="0"/>
              </a:rPr>
              <a:t>First used by German military psychologists during      World War II to select officers</a:t>
            </a:r>
          </a:p>
          <a:p>
            <a:pPr>
              <a:spcBef>
                <a:spcPct val="50000"/>
              </a:spcBef>
              <a:buFontTx/>
              <a:buChar char="•"/>
            </a:pPr>
            <a:r>
              <a:rPr lang="en-US"/>
              <a:t> The War Office Selection Board of the British Army during the 1940s and US office of strategic services used the method to select spies</a:t>
            </a:r>
          </a:p>
          <a:p>
            <a:pPr>
              <a:spcBef>
                <a:spcPct val="50000"/>
              </a:spcBef>
              <a:buFontTx/>
              <a:buChar char="•"/>
            </a:pPr>
            <a:r>
              <a:rPr lang="en-US"/>
              <a:t>After WW II many military psychologists and officers joined private companies, where they started small scale assessment centres</a:t>
            </a:r>
          </a:p>
          <a:p>
            <a:pPr>
              <a:spcBef>
                <a:spcPct val="50000"/>
              </a:spcBef>
              <a:buFontTx/>
              <a:buChar char="•"/>
            </a:pPr>
            <a:r>
              <a:rPr lang="en-US"/>
              <a:t>In 1956, AT &amp; T was the first to use the method on a large scale to test managerial potential</a:t>
            </a:r>
          </a:p>
        </p:txBody>
      </p:sp>
    </p:spTree>
  </p:cSld>
  <p:clrMapOvr>
    <a:masterClrMapping/>
  </p:clrMapOvr>
  <p:transition spd="med">
    <p:random/>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ChangeArrowheads="1"/>
          </p:cNvSpPr>
          <p:nvPr/>
        </p:nvSpPr>
        <p:spPr bwMode="auto">
          <a:xfrm>
            <a:off x="685800" y="228600"/>
            <a:ext cx="7772400" cy="1219200"/>
          </a:xfrm>
          <a:prstGeom prst="rect">
            <a:avLst/>
          </a:prstGeom>
          <a:noFill/>
          <a:ln w="9525">
            <a:noFill/>
            <a:miter lim="800000"/>
            <a:headEnd/>
            <a:tailEnd/>
          </a:ln>
          <a:effectLst/>
        </p:spPr>
        <p:txBody>
          <a:bodyPr lIns="92075" tIns="46038" rIns="92075" bIns="46038" anchor="ctr"/>
          <a:lstStyle/>
          <a:p>
            <a:pPr algn="ctr"/>
            <a:r>
              <a:rPr lang="en-US" sz="4000" b="1" dirty="0">
                <a:solidFill>
                  <a:schemeClr val="tx1">
                    <a:lumMod val="95000"/>
                    <a:lumOff val="5000"/>
                  </a:schemeClr>
                </a:solidFill>
              </a:rPr>
              <a:t>Assessment </a:t>
            </a:r>
            <a:r>
              <a:rPr lang="en-US" sz="4000" b="1" dirty="0" smtClean="0">
                <a:solidFill>
                  <a:schemeClr val="tx1">
                    <a:lumMod val="95000"/>
                    <a:lumOff val="5000"/>
                  </a:schemeClr>
                </a:solidFill>
              </a:rPr>
              <a:t>Centers</a:t>
            </a:r>
            <a:endParaRPr lang="en-US" sz="4000" b="1" dirty="0">
              <a:solidFill>
                <a:schemeClr val="tx1">
                  <a:lumMod val="95000"/>
                  <a:lumOff val="5000"/>
                </a:schemeClr>
              </a:solidFill>
            </a:endParaRPr>
          </a:p>
        </p:txBody>
      </p:sp>
      <p:sp>
        <p:nvSpPr>
          <p:cNvPr id="68611" name="Text Box 3"/>
          <p:cNvSpPr txBox="1">
            <a:spLocks noChangeArrowheads="1"/>
          </p:cNvSpPr>
          <p:nvPr/>
        </p:nvSpPr>
        <p:spPr bwMode="auto">
          <a:xfrm>
            <a:off x="685800" y="1676400"/>
            <a:ext cx="7924800" cy="4291013"/>
          </a:xfrm>
          <a:prstGeom prst="rect">
            <a:avLst/>
          </a:prstGeom>
          <a:noFill/>
          <a:ln w="12700" cap="sq">
            <a:noFill/>
            <a:miter lim="800000"/>
            <a:headEnd type="none" w="sm" len="sm"/>
            <a:tailEnd type="none" w="sm" len="sm"/>
          </a:ln>
          <a:effectLst/>
        </p:spPr>
        <p:txBody>
          <a:bodyPr>
            <a:spAutoFit/>
          </a:bodyPr>
          <a:lstStyle/>
          <a:p>
            <a:pPr>
              <a:spcBef>
                <a:spcPct val="50000"/>
              </a:spcBef>
              <a:buFontTx/>
              <a:buChar char="•"/>
            </a:pPr>
            <a:r>
              <a:rPr lang="en-US"/>
              <a:t>  Use multiple methods and multiple assessors to enhance objectivity.</a:t>
            </a:r>
          </a:p>
          <a:p>
            <a:pPr>
              <a:spcBef>
                <a:spcPct val="50000"/>
              </a:spcBef>
              <a:buFontTx/>
              <a:buChar char="•"/>
            </a:pPr>
            <a:r>
              <a:rPr lang="en-US"/>
              <a:t>Use psychometric tests, stimulation exercises, presentations, in basket exercises, interviews, role plays, group discussions etc.</a:t>
            </a:r>
          </a:p>
          <a:p>
            <a:pPr>
              <a:spcBef>
                <a:spcPct val="50000"/>
              </a:spcBef>
              <a:buFontTx/>
              <a:buChar char="•"/>
            </a:pPr>
            <a:r>
              <a:rPr lang="en-US"/>
              <a:t>Methods used depend on nature of competencies</a:t>
            </a:r>
          </a:p>
          <a:p>
            <a:pPr>
              <a:spcBef>
                <a:spcPct val="50000"/>
              </a:spcBef>
              <a:buFontTx/>
              <a:buChar char="•"/>
            </a:pPr>
            <a:r>
              <a:rPr lang="en-US"/>
              <a:t> Competencies can be identified by experts, HR specialists, job analysts, psychologists etc.. in consultation with line managers, current and past role holders, supervisors, internal customers and subordinates.</a:t>
            </a:r>
          </a:p>
        </p:txBody>
      </p:sp>
    </p:spTree>
  </p:cSld>
  <p:clrMapOvr>
    <a:masterClrMapping/>
  </p:clrMapOvr>
  <p:transition spd="med">
    <p:random/>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sz="4000"/>
              <a:t>Job Description &amp; Competencies</a:t>
            </a:r>
          </a:p>
        </p:txBody>
      </p:sp>
      <p:sp>
        <p:nvSpPr>
          <p:cNvPr id="53252" name="Text Box 4"/>
          <p:cNvSpPr txBox="1">
            <a:spLocks noChangeArrowheads="1"/>
          </p:cNvSpPr>
          <p:nvPr/>
        </p:nvSpPr>
        <p:spPr bwMode="auto">
          <a:xfrm>
            <a:off x="990600" y="4267200"/>
            <a:ext cx="3821880" cy="461665"/>
          </a:xfrm>
          <a:prstGeom prst="rect">
            <a:avLst/>
          </a:prstGeom>
          <a:noFill/>
          <a:ln w="12700" cap="sq">
            <a:solidFill>
              <a:schemeClr val="tx2"/>
            </a:solidFill>
            <a:miter lim="800000"/>
            <a:headEnd type="none" w="sm" len="sm"/>
            <a:tailEnd type="none" w="sm" len="sm"/>
          </a:ln>
          <a:effectLst/>
        </p:spPr>
        <p:txBody>
          <a:bodyPr wrap="none">
            <a:spAutoFit/>
          </a:bodyPr>
          <a:lstStyle/>
          <a:p>
            <a:pPr>
              <a:spcBef>
                <a:spcPct val="50000"/>
              </a:spcBef>
            </a:pPr>
            <a:r>
              <a:rPr lang="en-US" b="1" dirty="0"/>
              <a:t>KEY</a:t>
            </a:r>
            <a:r>
              <a:rPr lang="en-US" dirty="0"/>
              <a:t> </a:t>
            </a:r>
            <a:r>
              <a:rPr lang="en-US" b="1" dirty="0"/>
              <a:t>RESPONSIBILITIES</a:t>
            </a:r>
            <a:endParaRPr lang="en-US" dirty="0"/>
          </a:p>
        </p:txBody>
      </p:sp>
      <p:sp>
        <p:nvSpPr>
          <p:cNvPr id="53253" name="Text Box 5"/>
          <p:cNvSpPr txBox="1">
            <a:spLocks noChangeArrowheads="1"/>
          </p:cNvSpPr>
          <p:nvPr/>
        </p:nvSpPr>
        <p:spPr bwMode="auto">
          <a:xfrm>
            <a:off x="5268913" y="4254500"/>
            <a:ext cx="2732087" cy="469900"/>
          </a:xfrm>
          <a:prstGeom prst="rect">
            <a:avLst/>
          </a:prstGeom>
          <a:noFill/>
          <a:ln w="12700" cap="sq">
            <a:solidFill>
              <a:schemeClr val="tx2"/>
            </a:solidFill>
            <a:miter lim="800000"/>
            <a:headEnd type="none" w="sm" len="sm"/>
            <a:tailEnd type="none" w="sm" len="sm"/>
          </a:ln>
          <a:effectLst/>
        </p:spPr>
        <p:txBody>
          <a:bodyPr wrap="none">
            <a:spAutoFit/>
          </a:bodyPr>
          <a:lstStyle/>
          <a:p>
            <a:pPr>
              <a:spcBef>
                <a:spcPct val="50000"/>
              </a:spcBef>
            </a:pPr>
            <a:r>
              <a:rPr lang="en-US" b="1"/>
              <a:t>KEY ACTIVITIES</a:t>
            </a:r>
          </a:p>
        </p:txBody>
      </p:sp>
      <p:sp>
        <p:nvSpPr>
          <p:cNvPr id="53254" name="Text Box 6"/>
          <p:cNvSpPr txBox="1">
            <a:spLocks noChangeArrowheads="1"/>
          </p:cNvSpPr>
          <p:nvPr/>
        </p:nvSpPr>
        <p:spPr bwMode="auto">
          <a:xfrm>
            <a:off x="1524000" y="2514600"/>
            <a:ext cx="2482850" cy="469900"/>
          </a:xfrm>
          <a:prstGeom prst="rect">
            <a:avLst/>
          </a:prstGeom>
          <a:noFill/>
          <a:ln w="12700" cap="sq">
            <a:solidFill>
              <a:schemeClr val="tx2"/>
            </a:solidFill>
            <a:miter lim="800000"/>
            <a:headEnd type="none" w="sm" len="sm"/>
            <a:tailEnd type="none" w="sm" len="sm"/>
          </a:ln>
          <a:effectLst/>
        </p:spPr>
        <p:txBody>
          <a:bodyPr>
            <a:spAutoFit/>
          </a:bodyPr>
          <a:lstStyle/>
          <a:p>
            <a:pPr algn="ctr">
              <a:spcBef>
                <a:spcPct val="50000"/>
              </a:spcBef>
            </a:pPr>
            <a:r>
              <a:rPr lang="en-US" b="1"/>
              <a:t>GOALS</a:t>
            </a:r>
          </a:p>
        </p:txBody>
      </p:sp>
      <p:sp>
        <p:nvSpPr>
          <p:cNvPr id="53255" name="Text Box 7"/>
          <p:cNvSpPr txBox="1">
            <a:spLocks noChangeArrowheads="1"/>
          </p:cNvSpPr>
          <p:nvPr/>
        </p:nvSpPr>
        <p:spPr bwMode="auto">
          <a:xfrm>
            <a:off x="5330825" y="2438400"/>
            <a:ext cx="2670175" cy="469900"/>
          </a:xfrm>
          <a:prstGeom prst="rect">
            <a:avLst/>
          </a:prstGeom>
          <a:noFill/>
          <a:ln w="12700" cap="sq">
            <a:solidFill>
              <a:schemeClr val="tx2"/>
            </a:solidFill>
            <a:miter lim="800000"/>
            <a:headEnd type="none" w="sm" len="sm"/>
            <a:tailEnd type="none" w="sm" len="sm"/>
          </a:ln>
          <a:effectLst/>
        </p:spPr>
        <p:txBody>
          <a:bodyPr wrap="none">
            <a:spAutoFit/>
          </a:bodyPr>
          <a:lstStyle/>
          <a:p>
            <a:pPr>
              <a:spcBef>
                <a:spcPct val="50000"/>
              </a:spcBef>
            </a:pPr>
            <a:r>
              <a:rPr lang="en-US" b="1"/>
              <a:t>COMPETENCIES</a:t>
            </a:r>
          </a:p>
        </p:txBody>
      </p:sp>
      <p:sp>
        <p:nvSpPr>
          <p:cNvPr id="53256" name="Line 8"/>
          <p:cNvSpPr>
            <a:spLocks noChangeShapeType="1"/>
          </p:cNvSpPr>
          <p:nvPr/>
        </p:nvSpPr>
        <p:spPr bwMode="auto">
          <a:xfrm flipV="1">
            <a:off x="2667000" y="3200400"/>
            <a:ext cx="0" cy="914400"/>
          </a:xfrm>
          <a:prstGeom prst="line">
            <a:avLst/>
          </a:prstGeom>
          <a:noFill/>
          <a:ln w="57150" cap="sq">
            <a:solidFill>
              <a:schemeClr val="tx1"/>
            </a:solidFill>
            <a:round/>
            <a:headEnd type="none" w="sm" len="sm"/>
            <a:tailEnd type="triangle" w="sm" len="sm"/>
          </a:ln>
          <a:effectLst/>
        </p:spPr>
        <p:txBody>
          <a:bodyPr wrap="none" anchor="ctr"/>
          <a:lstStyle/>
          <a:p>
            <a:endParaRPr lang="en-US"/>
          </a:p>
        </p:txBody>
      </p:sp>
      <p:sp>
        <p:nvSpPr>
          <p:cNvPr id="53257" name="Line 9"/>
          <p:cNvSpPr>
            <a:spLocks noChangeShapeType="1"/>
          </p:cNvSpPr>
          <p:nvPr/>
        </p:nvSpPr>
        <p:spPr bwMode="auto">
          <a:xfrm flipV="1">
            <a:off x="6553200" y="3200400"/>
            <a:ext cx="0" cy="914400"/>
          </a:xfrm>
          <a:prstGeom prst="line">
            <a:avLst/>
          </a:prstGeom>
          <a:noFill/>
          <a:ln w="57150" cap="sq">
            <a:solidFill>
              <a:schemeClr val="tx1"/>
            </a:solidFill>
            <a:round/>
            <a:headEnd type="none" w="sm" len="sm"/>
            <a:tailEnd type="triangle" w="sm" len="sm"/>
          </a:ln>
          <a:effectLst/>
        </p:spPr>
        <p:txBody>
          <a:bodyPr wrap="none" anchor="ctr"/>
          <a:lstStyle/>
          <a:p>
            <a:endParaRPr lang="en-US"/>
          </a:p>
        </p:txBody>
      </p:sp>
    </p:spTree>
  </p:cSld>
  <p:clrMapOvr>
    <a:masterClrMapping/>
  </p:clrMapOvr>
  <p:transition spd="med">
    <p:random/>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3728" name="Object 0"/>
          <p:cNvGraphicFramePr>
            <a:graphicFrameLocks noChangeAspect="1"/>
          </p:cNvGraphicFramePr>
          <p:nvPr/>
        </p:nvGraphicFramePr>
        <p:xfrm>
          <a:off x="381000" y="609600"/>
          <a:ext cx="8343900" cy="6259549"/>
        </p:xfrm>
        <a:graphic>
          <a:graphicData uri="http://schemas.openxmlformats.org/presentationml/2006/ole">
            <p:oleObj spid="_x0000_s436226" name="Worksheet" r:id="rId3" imgW="10449069" imgH="7839199" progId="Excel.Sheet.8">
              <p:embed/>
            </p:oleObj>
          </a:graphicData>
        </a:graphic>
      </p:graphicFrame>
      <p:sp>
        <p:nvSpPr>
          <p:cNvPr id="70659" name="Text Box 3"/>
          <p:cNvSpPr txBox="1">
            <a:spLocks noChangeArrowheads="1"/>
          </p:cNvSpPr>
          <p:nvPr/>
        </p:nvSpPr>
        <p:spPr bwMode="auto">
          <a:xfrm>
            <a:off x="2770188" y="152400"/>
            <a:ext cx="3859212" cy="457200"/>
          </a:xfrm>
          <a:prstGeom prst="rect">
            <a:avLst/>
          </a:prstGeom>
          <a:noFill/>
          <a:ln w="12700" cap="sq">
            <a:noFill/>
            <a:miter lim="800000"/>
            <a:headEnd type="none" w="sm" len="sm"/>
            <a:tailEnd type="none" w="sm" len="sm"/>
          </a:ln>
          <a:effectLst/>
        </p:spPr>
        <p:txBody>
          <a:bodyPr wrap="none">
            <a:spAutoFit/>
          </a:bodyPr>
          <a:lstStyle/>
          <a:p>
            <a:pPr>
              <a:spcBef>
                <a:spcPct val="50000"/>
              </a:spcBef>
            </a:pPr>
            <a:r>
              <a:rPr lang="en-US" b="1">
                <a:solidFill>
                  <a:schemeClr val="tx2"/>
                </a:solidFill>
              </a:rPr>
              <a:t>Competency Mapping Sheet</a:t>
            </a:r>
          </a:p>
        </p:txBody>
      </p:sp>
    </p:spTree>
  </p:cSld>
  <p:clrMapOvr>
    <a:masterClrMapping/>
  </p:clrMapOvr>
  <p:transition spd="med">
    <p:random/>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r>
              <a:rPr lang="en-US" sz="4000"/>
              <a:t>Gap Interpretation in terms of Developmental perspective</a:t>
            </a:r>
          </a:p>
        </p:txBody>
      </p:sp>
      <p:sp>
        <p:nvSpPr>
          <p:cNvPr id="54277" name="Text Box 5"/>
          <p:cNvSpPr txBox="1">
            <a:spLocks noChangeArrowheads="1"/>
          </p:cNvSpPr>
          <p:nvPr/>
        </p:nvSpPr>
        <p:spPr bwMode="auto">
          <a:xfrm>
            <a:off x="533400" y="1676400"/>
            <a:ext cx="1250950" cy="457200"/>
          </a:xfrm>
          <a:prstGeom prst="rect">
            <a:avLst/>
          </a:prstGeom>
          <a:noFill/>
          <a:ln w="12700" cap="sq">
            <a:noFill/>
            <a:miter lim="800000"/>
            <a:headEnd type="none" w="sm" len="sm"/>
            <a:tailEnd type="none" w="sm" len="sm"/>
          </a:ln>
          <a:effectLst/>
        </p:spPr>
        <p:txBody>
          <a:bodyPr wrap="none">
            <a:spAutoFit/>
          </a:bodyPr>
          <a:lstStyle/>
          <a:p>
            <a:pPr>
              <a:spcBef>
                <a:spcPct val="50000"/>
              </a:spcBef>
            </a:pPr>
            <a:r>
              <a:rPr lang="en-US" b="1"/>
              <a:t>RP - AP</a:t>
            </a:r>
          </a:p>
        </p:txBody>
      </p:sp>
      <p:sp>
        <p:nvSpPr>
          <p:cNvPr id="54278" name="Text Box 6"/>
          <p:cNvSpPr txBox="1">
            <a:spLocks noChangeArrowheads="1"/>
          </p:cNvSpPr>
          <p:nvPr/>
        </p:nvSpPr>
        <p:spPr bwMode="auto">
          <a:xfrm>
            <a:off x="4267200" y="1676400"/>
            <a:ext cx="3563938" cy="457200"/>
          </a:xfrm>
          <a:prstGeom prst="rect">
            <a:avLst/>
          </a:prstGeom>
          <a:noFill/>
          <a:ln w="12700" cap="sq">
            <a:noFill/>
            <a:miter lim="800000"/>
            <a:headEnd type="none" w="sm" len="sm"/>
            <a:tailEnd type="none" w="sm" len="sm"/>
          </a:ln>
          <a:effectLst/>
        </p:spPr>
        <p:txBody>
          <a:bodyPr wrap="none">
            <a:spAutoFit/>
          </a:bodyPr>
          <a:lstStyle/>
          <a:p>
            <a:pPr>
              <a:spcBef>
                <a:spcPct val="50000"/>
              </a:spcBef>
            </a:pPr>
            <a:r>
              <a:rPr lang="en-US" b="1"/>
              <a:t>ACTION TO BE TAKEN</a:t>
            </a:r>
          </a:p>
        </p:txBody>
      </p:sp>
      <p:sp>
        <p:nvSpPr>
          <p:cNvPr id="54279" name="Text Box 7"/>
          <p:cNvSpPr txBox="1">
            <a:spLocks noChangeArrowheads="1"/>
          </p:cNvSpPr>
          <p:nvPr/>
        </p:nvSpPr>
        <p:spPr bwMode="auto">
          <a:xfrm>
            <a:off x="381000" y="2438400"/>
            <a:ext cx="8540750" cy="3195638"/>
          </a:xfrm>
          <a:prstGeom prst="rect">
            <a:avLst/>
          </a:prstGeom>
          <a:noFill/>
          <a:ln w="12700" cap="sq">
            <a:noFill/>
            <a:miter lim="800000"/>
            <a:headEnd type="none" w="sm" len="sm"/>
            <a:tailEnd type="none" w="sm" len="sm"/>
          </a:ln>
          <a:effectLst/>
        </p:spPr>
        <p:txBody>
          <a:bodyPr wrap="none">
            <a:spAutoFit/>
          </a:bodyPr>
          <a:lstStyle/>
          <a:p>
            <a:pPr>
              <a:spcBef>
                <a:spcPct val="50000"/>
              </a:spcBef>
              <a:buFontTx/>
              <a:buChar char="•"/>
            </a:pPr>
            <a:r>
              <a:rPr lang="en-US"/>
              <a:t> -ve				Surplus </a:t>
            </a:r>
          </a:p>
          <a:p>
            <a:pPr>
              <a:spcBef>
                <a:spcPct val="50000"/>
              </a:spcBef>
              <a:buFontTx/>
              <a:buChar char="•"/>
            </a:pPr>
            <a:r>
              <a:rPr lang="en-US"/>
              <a:t>  1				Kaizen (Continuous improvement)</a:t>
            </a:r>
          </a:p>
          <a:p>
            <a:pPr>
              <a:spcBef>
                <a:spcPct val="50000"/>
              </a:spcBef>
              <a:buFontTx/>
              <a:buChar char="•"/>
            </a:pPr>
            <a:r>
              <a:rPr lang="en-US"/>
              <a:t>  2				Planned effort/ improvement / training</a:t>
            </a:r>
          </a:p>
          <a:p>
            <a:pPr>
              <a:spcBef>
                <a:spcPct val="50000"/>
              </a:spcBef>
              <a:buFontTx/>
              <a:buChar char="•"/>
            </a:pPr>
            <a:r>
              <a:rPr lang="en-US"/>
              <a:t>  3 or more 			Major development effort required </a:t>
            </a:r>
          </a:p>
          <a:p>
            <a:pPr lvl="4">
              <a:spcBef>
                <a:spcPct val="50000"/>
              </a:spcBef>
            </a:pPr>
            <a:r>
              <a:rPr lang="en-US"/>
              <a:t>  		(possibility of job change if the</a:t>
            </a:r>
          </a:p>
          <a:p>
            <a:pPr lvl="4">
              <a:spcBef>
                <a:spcPct val="50000"/>
              </a:spcBef>
            </a:pPr>
            <a:r>
              <a:rPr lang="en-US"/>
              <a:t>   		competency is critical)</a:t>
            </a:r>
          </a:p>
        </p:txBody>
      </p:sp>
      <p:sp>
        <p:nvSpPr>
          <p:cNvPr id="54280" name="Line 8"/>
          <p:cNvSpPr>
            <a:spLocks noChangeShapeType="1"/>
          </p:cNvSpPr>
          <p:nvPr/>
        </p:nvSpPr>
        <p:spPr bwMode="auto">
          <a:xfrm>
            <a:off x="1828800" y="1905000"/>
            <a:ext cx="2286000" cy="0"/>
          </a:xfrm>
          <a:prstGeom prst="line">
            <a:avLst/>
          </a:prstGeom>
          <a:noFill/>
          <a:ln w="38100" cap="sq">
            <a:solidFill>
              <a:schemeClr val="tx1"/>
            </a:solidFill>
            <a:round/>
            <a:headEnd type="none" w="sm" len="sm"/>
            <a:tailEnd type="triangle" w="sm" len="sm"/>
          </a:ln>
          <a:effectLst/>
        </p:spPr>
        <p:txBody>
          <a:bodyPr wrap="none" anchor="ctr"/>
          <a:lstStyle/>
          <a:p>
            <a:endParaRPr lang="en-US"/>
          </a:p>
        </p:txBody>
      </p:sp>
    </p:spTree>
  </p:cSld>
  <p:clrMapOvr>
    <a:masterClrMapping/>
  </p:clrMapOvr>
  <p:transition spd="med">
    <p:random/>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ChangeArrowheads="1"/>
          </p:cNvSpPr>
          <p:nvPr/>
        </p:nvSpPr>
        <p:spPr bwMode="auto">
          <a:xfrm>
            <a:off x="609600" y="304800"/>
            <a:ext cx="7772400" cy="1143000"/>
          </a:xfrm>
          <a:prstGeom prst="rect">
            <a:avLst/>
          </a:prstGeom>
          <a:noFill/>
          <a:ln w="9525">
            <a:noFill/>
            <a:miter lim="800000"/>
            <a:headEnd/>
            <a:tailEnd/>
          </a:ln>
          <a:effectLst/>
        </p:spPr>
        <p:txBody>
          <a:bodyPr anchor="ctr"/>
          <a:lstStyle/>
          <a:p>
            <a:pPr algn="ctr"/>
            <a:endParaRPr lang="en-US" sz="4400">
              <a:solidFill>
                <a:schemeClr val="tx2"/>
              </a:solidFill>
              <a:effectLst>
                <a:outerShdw blurRad="38100" dist="38100" dir="2700000" algn="tl">
                  <a:srgbClr val="000000"/>
                </a:outerShdw>
              </a:effectLst>
            </a:endParaRPr>
          </a:p>
        </p:txBody>
      </p:sp>
      <p:sp>
        <p:nvSpPr>
          <p:cNvPr id="33795" name="Rectangle 3"/>
          <p:cNvSpPr>
            <a:spLocks noChangeArrowheads="1"/>
          </p:cNvSpPr>
          <p:nvPr/>
        </p:nvSpPr>
        <p:spPr bwMode="auto">
          <a:xfrm>
            <a:off x="304800" y="1752600"/>
            <a:ext cx="8534400" cy="4343400"/>
          </a:xfrm>
          <a:prstGeom prst="rect">
            <a:avLst/>
          </a:prstGeom>
          <a:noFill/>
          <a:ln w="9525">
            <a:noFill/>
            <a:miter lim="800000"/>
            <a:headEnd/>
            <a:tailEnd/>
          </a:ln>
          <a:effectLst/>
        </p:spPr>
        <p:txBody>
          <a:bodyPr/>
          <a:lstStyle/>
          <a:p>
            <a:pPr marL="342900" indent="-342900">
              <a:spcBef>
                <a:spcPct val="20000"/>
              </a:spcBef>
              <a:buClr>
                <a:schemeClr val="tx2"/>
              </a:buClr>
              <a:buSzPct val="75000"/>
              <a:buFont typeface="Wingdings" pitchFamily="2" charset="2"/>
              <a:buNone/>
            </a:pPr>
            <a:endParaRPr lang="en-US">
              <a:effectLst>
                <a:outerShdw blurRad="38100" dist="38100" dir="2700000" algn="tl">
                  <a:srgbClr val="000000"/>
                </a:outerShdw>
              </a:effectLst>
            </a:endParaRPr>
          </a:p>
        </p:txBody>
      </p:sp>
      <p:graphicFrame>
        <p:nvGraphicFramePr>
          <p:cNvPr id="33798" name="Object 6"/>
          <p:cNvGraphicFramePr>
            <a:graphicFrameLocks noChangeAspect="1"/>
          </p:cNvGraphicFramePr>
          <p:nvPr/>
        </p:nvGraphicFramePr>
        <p:xfrm>
          <a:off x="395288" y="104775"/>
          <a:ext cx="8353425" cy="6657975"/>
        </p:xfrm>
        <a:graphic>
          <a:graphicData uri="http://schemas.openxmlformats.org/presentationml/2006/ole">
            <p:oleObj spid="_x0000_s437250" name="Worksheet" r:id="rId3" imgW="8327160" imgH="6626520" progId="Excel.Sheet.8">
              <p:embed/>
            </p:oleObj>
          </a:graphicData>
        </a:graphic>
      </p:graphicFrame>
    </p:spTree>
  </p:cSld>
  <p:clrMapOvr>
    <a:masterClrMapping/>
  </p:clrMapOvr>
  <p:transition spd="med">
    <p:random/>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ChangeArrowheads="1"/>
          </p:cNvSpPr>
          <p:nvPr/>
        </p:nvSpPr>
        <p:spPr bwMode="auto">
          <a:xfrm>
            <a:off x="685800" y="2286000"/>
            <a:ext cx="7772400" cy="1143000"/>
          </a:xfrm>
          <a:prstGeom prst="rect">
            <a:avLst/>
          </a:prstGeom>
          <a:noFill/>
          <a:ln w="9525">
            <a:noFill/>
            <a:miter lim="800000"/>
            <a:headEnd/>
            <a:tailEnd/>
          </a:ln>
          <a:effectLst/>
        </p:spPr>
        <p:txBody>
          <a:bodyPr anchor="ctr"/>
          <a:lstStyle/>
          <a:p>
            <a:pPr marL="838200" indent="-838200"/>
            <a:r>
              <a:rPr lang="en-US" sz="4400" dirty="0">
                <a:solidFill>
                  <a:schemeClr val="tx1">
                    <a:lumMod val="95000"/>
                    <a:lumOff val="5000"/>
                  </a:schemeClr>
                </a:solidFill>
              </a:rPr>
              <a:t>      Stages in installing </a:t>
            </a:r>
            <a:br>
              <a:rPr lang="en-US" sz="4400" dirty="0">
                <a:solidFill>
                  <a:schemeClr val="tx1">
                    <a:lumMod val="95000"/>
                    <a:lumOff val="5000"/>
                  </a:schemeClr>
                </a:solidFill>
              </a:rPr>
            </a:br>
            <a:r>
              <a:rPr lang="en-US" sz="4400" dirty="0">
                <a:solidFill>
                  <a:schemeClr val="tx1">
                    <a:lumMod val="95000"/>
                    <a:lumOff val="5000"/>
                  </a:schemeClr>
                </a:solidFill>
              </a:rPr>
              <a:t>Competency based Management </a:t>
            </a:r>
            <a:br>
              <a:rPr lang="en-US" sz="4400" dirty="0">
                <a:solidFill>
                  <a:schemeClr val="tx1">
                    <a:lumMod val="95000"/>
                    <a:lumOff val="5000"/>
                  </a:schemeClr>
                </a:solidFill>
              </a:rPr>
            </a:br>
            <a:r>
              <a:rPr lang="en-US" sz="4400" dirty="0">
                <a:solidFill>
                  <a:schemeClr val="tx1">
                    <a:lumMod val="95000"/>
                    <a:lumOff val="5000"/>
                  </a:schemeClr>
                </a:solidFill>
              </a:rPr>
              <a:t/>
            </a:r>
            <a:br>
              <a:rPr lang="en-US" sz="4400" dirty="0">
                <a:solidFill>
                  <a:schemeClr val="tx1">
                    <a:lumMod val="95000"/>
                    <a:lumOff val="5000"/>
                  </a:schemeClr>
                </a:solidFill>
              </a:rPr>
            </a:br>
            <a:r>
              <a:rPr lang="en-US" sz="2800" dirty="0">
                <a:solidFill>
                  <a:schemeClr val="tx1">
                    <a:lumMod val="95000"/>
                    <a:lumOff val="5000"/>
                  </a:schemeClr>
                </a:solidFill>
              </a:rPr>
              <a:t>1.</a:t>
            </a:r>
            <a:r>
              <a:rPr lang="en-US" sz="4400" dirty="0">
                <a:solidFill>
                  <a:schemeClr val="tx1">
                    <a:lumMod val="95000"/>
                    <a:lumOff val="5000"/>
                  </a:schemeClr>
                </a:solidFill>
              </a:rPr>
              <a:t> </a:t>
            </a:r>
            <a:r>
              <a:rPr lang="en-US" sz="2800" dirty="0">
                <a:solidFill>
                  <a:schemeClr val="tx1">
                    <a:lumMod val="95000"/>
                    <a:lumOff val="5000"/>
                  </a:schemeClr>
                </a:solidFill>
              </a:rPr>
              <a:t>Develop a competency dictionary</a:t>
            </a:r>
            <a:br>
              <a:rPr lang="en-US" sz="2800" dirty="0">
                <a:solidFill>
                  <a:schemeClr val="tx1">
                    <a:lumMod val="95000"/>
                    <a:lumOff val="5000"/>
                  </a:schemeClr>
                </a:solidFill>
              </a:rPr>
            </a:br>
            <a:r>
              <a:rPr lang="en-US" sz="2800" dirty="0">
                <a:solidFill>
                  <a:schemeClr val="tx1">
                    <a:lumMod val="95000"/>
                    <a:lumOff val="5000"/>
                  </a:schemeClr>
                </a:solidFill>
              </a:rPr>
              <a:t>2.  Map the competency requirements of jobs</a:t>
            </a:r>
            <a:br>
              <a:rPr lang="en-US" sz="2800" dirty="0">
                <a:solidFill>
                  <a:schemeClr val="tx1">
                    <a:lumMod val="95000"/>
                    <a:lumOff val="5000"/>
                  </a:schemeClr>
                </a:solidFill>
              </a:rPr>
            </a:br>
            <a:r>
              <a:rPr lang="en-US" sz="2800" dirty="0">
                <a:solidFill>
                  <a:schemeClr val="tx1">
                    <a:lumMod val="95000"/>
                    <a:lumOff val="5000"/>
                  </a:schemeClr>
                </a:solidFill>
              </a:rPr>
              <a:t>3.  Assess competencies of job holders</a:t>
            </a:r>
            <a:br>
              <a:rPr lang="en-US" sz="2800" dirty="0">
                <a:solidFill>
                  <a:schemeClr val="tx1">
                    <a:lumMod val="95000"/>
                    <a:lumOff val="5000"/>
                  </a:schemeClr>
                </a:solidFill>
              </a:rPr>
            </a:br>
            <a:r>
              <a:rPr lang="en-US" sz="2800" dirty="0">
                <a:solidFill>
                  <a:schemeClr val="tx1">
                    <a:lumMod val="95000"/>
                    <a:lumOff val="5000"/>
                  </a:schemeClr>
                </a:solidFill>
              </a:rPr>
              <a:t>4.  Plan action to deal with competency gaps</a:t>
            </a:r>
            <a:br>
              <a:rPr lang="en-US" sz="2800" dirty="0">
                <a:solidFill>
                  <a:schemeClr val="tx1">
                    <a:lumMod val="95000"/>
                    <a:lumOff val="5000"/>
                  </a:schemeClr>
                </a:solidFill>
              </a:rPr>
            </a:br>
            <a:r>
              <a:rPr lang="en-US" sz="2800" dirty="0">
                <a:solidFill>
                  <a:schemeClr val="tx1">
                    <a:lumMod val="95000"/>
                    <a:lumOff val="5000"/>
                  </a:schemeClr>
                </a:solidFill>
              </a:rPr>
              <a:t>5.  Implement action in a sustained way</a:t>
            </a:r>
          </a:p>
        </p:txBody>
      </p:sp>
      <p:sp>
        <p:nvSpPr>
          <p:cNvPr id="44035" name="Rectangle 3"/>
          <p:cNvSpPr>
            <a:spLocks noChangeArrowheads="1"/>
          </p:cNvSpPr>
          <p:nvPr/>
        </p:nvSpPr>
        <p:spPr bwMode="auto">
          <a:xfrm>
            <a:off x="1371600" y="3886200"/>
            <a:ext cx="6400800" cy="1752600"/>
          </a:xfrm>
          <a:prstGeom prst="rect">
            <a:avLst/>
          </a:prstGeom>
          <a:noFill/>
          <a:ln w="9525">
            <a:noFill/>
            <a:miter lim="800000"/>
            <a:headEnd/>
            <a:tailEnd/>
          </a:ln>
          <a:effectLst/>
        </p:spPr>
        <p:txBody>
          <a:bodyPr/>
          <a:lstStyle/>
          <a:p>
            <a:pPr marL="342900" indent="-342900" algn="r">
              <a:spcBef>
                <a:spcPct val="20000"/>
              </a:spcBef>
              <a:buClr>
                <a:schemeClr val="tx2"/>
              </a:buClr>
              <a:buSzPct val="75000"/>
              <a:buFont typeface="Wingdings" pitchFamily="2" charset="2"/>
              <a:buChar char="n"/>
            </a:pPr>
            <a:endParaRPr lang="en-US" sz="3200">
              <a:effectLst>
                <a:outerShdw blurRad="38100" dist="38100" dir="2700000" algn="tl">
                  <a:srgbClr val="000000"/>
                </a:outerShdw>
              </a:effectLst>
            </a:endParaRPr>
          </a:p>
        </p:txBody>
      </p:sp>
    </p:spTree>
  </p:cSld>
  <p:clrMapOvr>
    <a:masterClrMapping/>
  </p:clrMapOvr>
  <p:transition spd="med">
    <p:random/>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ChangeArrowheads="1"/>
          </p:cNvSpPr>
          <p:nvPr/>
        </p:nvSpPr>
        <p:spPr bwMode="auto">
          <a:xfrm>
            <a:off x="685800" y="228600"/>
            <a:ext cx="7772400" cy="1219200"/>
          </a:xfrm>
          <a:prstGeom prst="rect">
            <a:avLst/>
          </a:prstGeom>
          <a:noFill/>
          <a:ln w="9525">
            <a:noFill/>
            <a:miter lim="800000"/>
            <a:headEnd/>
            <a:tailEnd/>
          </a:ln>
          <a:effectLst/>
        </p:spPr>
        <p:txBody>
          <a:bodyPr lIns="92075" tIns="46038" rIns="92075" bIns="46038" anchor="ctr"/>
          <a:lstStyle/>
          <a:p>
            <a:r>
              <a:rPr lang="en-US" sz="4400" dirty="0">
                <a:solidFill>
                  <a:schemeClr val="tx2"/>
                </a:solidFill>
                <a:effectLst>
                  <a:outerShdw blurRad="38100" dist="38100" dir="2700000" algn="tl">
                    <a:srgbClr val="000000"/>
                  </a:outerShdw>
                </a:effectLst>
              </a:rPr>
              <a:t>Dr. T V </a:t>
            </a:r>
            <a:r>
              <a:rPr lang="en-US" sz="4400" dirty="0" smtClean="0">
                <a:solidFill>
                  <a:schemeClr val="tx2"/>
                </a:solidFill>
                <a:effectLst>
                  <a:outerShdw blurRad="38100" dist="38100" dir="2700000" algn="tl">
                    <a:srgbClr val="000000"/>
                  </a:outerShdw>
                </a:effectLst>
              </a:rPr>
              <a:t>R </a:t>
            </a:r>
            <a:r>
              <a:rPr lang="en-US" sz="4400" dirty="0">
                <a:solidFill>
                  <a:schemeClr val="tx2"/>
                </a:solidFill>
                <a:effectLst>
                  <a:outerShdw blurRad="38100" dist="38100" dir="2700000" algn="tl">
                    <a:srgbClr val="000000"/>
                  </a:outerShdw>
                </a:effectLst>
              </a:rPr>
              <a:t>says …</a:t>
            </a:r>
          </a:p>
        </p:txBody>
      </p:sp>
      <p:sp>
        <p:nvSpPr>
          <p:cNvPr id="69635" name="Text Box 3"/>
          <p:cNvSpPr txBox="1">
            <a:spLocks noChangeArrowheads="1"/>
          </p:cNvSpPr>
          <p:nvPr/>
        </p:nvSpPr>
        <p:spPr bwMode="auto">
          <a:xfrm>
            <a:off x="723900" y="1447800"/>
            <a:ext cx="7848600" cy="4473575"/>
          </a:xfrm>
          <a:prstGeom prst="rect">
            <a:avLst/>
          </a:prstGeom>
          <a:noFill/>
          <a:ln w="12700" cap="sq">
            <a:noFill/>
            <a:miter lim="800000"/>
            <a:headEnd type="none" w="sm" len="sm"/>
            <a:tailEnd type="none" w="sm" len="sm"/>
          </a:ln>
          <a:effectLst/>
        </p:spPr>
        <p:txBody>
          <a:bodyPr>
            <a:spAutoFit/>
          </a:bodyPr>
          <a:lstStyle/>
          <a:p>
            <a:pPr>
              <a:spcBef>
                <a:spcPct val="50000"/>
              </a:spcBef>
            </a:pPr>
            <a:r>
              <a:rPr lang="en-US"/>
              <a:t>“ Competency mapping is essentially an in-house job. Consultants can at best give the methodology and train up the line managers and HR staff. Consultants cannot do competency mapping all by themselves because no consultant can ever have all the knowledge required to identify the technologies, managerial, human relations and other conceptual knowledge, attitudes and skills required for all jobs in a firm. Where consultant are extensively relied upon the data generated are likely to enrich the consultant much more than the firm. The lower the consultant’s involvement, more the work needs to done internally and higher the intellectual capital generation and retention within the organisation.”</a:t>
            </a:r>
          </a:p>
        </p:txBody>
      </p:sp>
    </p:spTree>
  </p:cSld>
  <p:clrMapOvr>
    <a:masterClrMapping/>
  </p:clrMapOvr>
  <p:transition spd="med">
    <p:random/>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9" name="WordArt 3"/>
          <p:cNvSpPr>
            <a:spLocks noChangeArrowheads="1" noChangeShapeType="1" noTextEdit="1"/>
          </p:cNvSpPr>
          <p:nvPr/>
        </p:nvSpPr>
        <p:spPr bwMode="auto">
          <a:xfrm>
            <a:off x="2057400" y="2514600"/>
            <a:ext cx="4114800" cy="1352550"/>
          </a:xfrm>
          <a:prstGeom prst="rect">
            <a:avLst/>
          </a:prstGeom>
        </p:spPr>
        <p:txBody>
          <a:bodyPr wrap="none" fromWordArt="1">
            <a:prstTxWarp prst="textCascadeUp">
              <a:avLst>
                <a:gd name="adj" fmla="val 44444"/>
              </a:avLst>
            </a:prstTxWarp>
            <a:scene3d>
              <a:camera prst="legacyPerspectiveFront">
                <a:rot lat="20519999" lon="1080000" rev="0"/>
              </a:camera>
              <a:lightRig rig="legacyHarsh2" dir="b"/>
            </a:scene3d>
            <a:sp3d extrusionH="430200" prstMaterial="legacyMatte">
              <a:extrusionClr>
                <a:srgbClr val="FF6600"/>
              </a:extrusionClr>
            </a:sp3d>
          </a:bodyPr>
          <a:lstStyle/>
          <a:p>
            <a:pPr algn="ctr"/>
            <a:r>
              <a:rPr lang="en-US" sz="3600" kern="10" dirty="0">
                <a:ln w="9525" cap="sq">
                  <a:round/>
                  <a:headEnd type="none" w="sm" len="sm"/>
                  <a:tailEnd type="none" w="sm" len="sm"/>
                </a:ln>
                <a:solidFill>
                  <a:schemeClr val="tx1">
                    <a:lumMod val="95000"/>
                    <a:lumOff val="5000"/>
                  </a:schemeClr>
                </a:solidFill>
                <a:latin typeface="Book Antiqua" pitchFamily="18" charset="0"/>
              </a:rPr>
              <a:t>Thanks</a:t>
            </a:r>
          </a:p>
        </p:txBody>
      </p:sp>
    </p:spTree>
  </p:cSld>
  <p:clrMapOvr>
    <a:masterClrMapping/>
  </p:clrMapOvr>
  <p:transition spd="med">
    <p:random/>
  </p:transition>
  <p:timing>
    <p:tnLst>
      <p:par>
        <p:cTn id="1" dur="indefinite" restart="never" nodeType="tmRoot"/>
      </p:par>
    </p:tnLst>
  </p:timing>
</p:sld>
</file>

<file path=ppt/theme/theme1.xml><?xml version="1.0" encoding="utf-8"?>
<a:theme xmlns:a="http://schemas.openxmlformats.org/drawingml/2006/main" name="Strategic">
  <a:themeElements>
    <a:clrScheme name="Strategic 2">
      <a:dk1>
        <a:srgbClr val="000000"/>
      </a:dk1>
      <a:lt1>
        <a:srgbClr val="E9E2B6"/>
      </a:lt1>
      <a:dk2>
        <a:srgbClr val="996600"/>
      </a:dk2>
      <a:lt2>
        <a:srgbClr val="786950"/>
      </a:lt2>
      <a:accent1>
        <a:srgbClr val="727DE0"/>
      </a:accent1>
      <a:accent2>
        <a:srgbClr val="D54F41"/>
      </a:accent2>
      <a:accent3>
        <a:srgbClr val="F2EED7"/>
      </a:accent3>
      <a:accent4>
        <a:srgbClr val="000000"/>
      </a:accent4>
      <a:accent5>
        <a:srgbClr val="BCBFED"/>
      </a:accent5>
      <a:accent6>
        <a:srgbClr val="C1473A"/>
      </a:accent6>
      <a:hlink>
        <a:srgbClr val="003300"/>
      </a:hlink>
      <a:folHlink>
        <a:srgbClr val="339933"/>
      </a:folHlink>
    </a:clrScheme>
    <a:fontScheme name="Strategic">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miter lim="800000"/>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miter lim="800000"/>
          <a:headEnd type="none" w="sm" len="sm"/>
          <a:tailEnd type="none" w="sm" len="sm"/>
        </a:ln>
        <a:effectLst/>
      </a:spPr>
      <a:bodyPr vert="horz" wrap="non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charset="0"/>
          </a:defRPr>
        </a:defPPr>
      </a:lstStyle>
    </a:lnDef>
  </a:objectDefaults>
  <a:extraClrSchemeLst>
    <a:extraClrScheme>
      <a:clrScheme name="Strategic 1">
        <a:dk1>
          <a:srgbClr val="000000"/>
        </a:dk1>
        <a:lt1>
          <a:srgbClr val="EAEAEA"/>
        </a:lt1>
        <a:dk2>
          <a:srgbClr val="819E81"/>
        </a:dk2>
        <a:lt2>
          <a:srgbClr val="FFCC66"/>
        </a:lt2>
        <a:accent1>
          <a:srgbClr val="727DE0"/>
        </a:accent1>
        <a:accent2>
          <a:srgbClr val="D54F41"/>
        </a:accent2>
        <a:accent3>
          <a:srgbClr val="C1CCC1"/>
        </a:accent3>
        <a:accent4>
          <a:srgbClr val="C8C8C8"/>
        </a:accent4>
        <a:accent5>
          <a:srgbClr val="BCBFED"/>
        </a:accent5>
        <a:accent6>
          <a:srgbClr val="C1473A"/>
        </a:accent6>
        <a:hlink>
          <a:srgbClr val="003300"/>
        </a:hlink>
        <a:folHlink>
          <a:srgbClr val="663300"/>
        </a:folHlink>
      </a:clrScheme>
      <a:clrMap bg1="dk2" tx1="lt1" bg2="dk1" tx2="lt2" accent1="accent1" accent2="accent2" accent3="accent3" accent4="accent4" accent5="accent5" accent6="accent6" hlink="hlink" folHlink="folHlink"/>
    </a:extraClrScheme>
    <a:extraClrScheme>
      <a:clrScheme name="Strategic 2">
        <a:dk1>
          <a:srgbClr val="000000"/>
        </a:dk1>
        <a:lt1>
          <a:srgbClr val="E9E2B6"/>
        </a:lt1>
        <a:dk2>
          <a:srgbClr val="996600"/>
        </a:dk2>
        <a:lt2>
          <a:srgbClr val="786950"/>
        </a:lt2>
        <a:accent1>
          <a:srgbClr val="727DE0"/>
        </a:accent1>
        <a:accent2>
          <a:srgbClr val="D54F41"/>
        </a:accent2>
        <a:accent3>
          <a:srgbClr val="F2EED7"/>
        </a:accent3>
        <a:accent4>
          <a:srgbClr val="000000"/>
        </a:accent4>
        <a:accent5>
          <a:srgbClr val="BCBFED"/>
        </a:accent5>
        <a:accent6>
          <a:srgbClr val="C1473A"/>
        </a:accent6>
        <a:hlink>
          <a:srgbClr val="003300"/>
        </a:hlink>
        <a:folHlink>
          <a:srgbClr val="339933"/>
        </a:folHlink>
      </a:clrScheme>
      <a:clrMap bg1="lt1" tx1="dk1" bg2="lt2" tx2="dk2" accent1="accent1" accent2="accent2" accent3="accent3" accent4="accent4" accent5="accent5" accent6="accent6" hlink="hlink" folHlink="folHlink"/>
    </a:extraClrScheme>
    <a:extraClrScheme>
      <a:clrScheme name="Strategic 3">
        <a:dk1>
          <a:srgbClr val="000000"/>
        </a:dk1>
        <a:lt1>
          <a:srgbClr val="FFFFFF"/>
        </a:lt1>
        <a:dk2>
          <a:srgbClr val="000000"/>
        </a:dk2>
        <a:lt2>
          <a:srgbClr val="5F5F5F"/>
        </a:lt2>
        <a:accent1>
          <a:srgbClr val="CBCBCB"/>
        </a:accent1>
        <a:accent2>
          <a:srgbClr val="808080"/>
        </a:accent2>
        <a:accent3>
          <a:srgbClr val="FFFFFF"/>
        </a:accent3>
        <a:accent4>
          <a:srgbClr val="000000"/>
        </a:accent4>
        <a:accent5>
          <a:srgbClr val="E2E2E2"/>
        </a:accent5>
        <a:accent6>
          <a:srgbClr val="737373"/>
        </a:accent6>
        <a:hlink>
          <a:srgbClr val="5F5F5F"/>
        </a:hlink>
        <a:folHlink>
          <a:srgbClr val="969696"/>
        </a:folHlink>
      </a:clrScheme>
      <a:clrMap bg1="lt1" tx1="dk1" bg2="lt2" tx2="dk2" accent1="accent1" accent2="accent2" accent3="accent3" accent4="accent4" accent5="accent5" accent6="accent6" hlink="hlink" folHlink="folHlink"/>
    </a:extraClrScheme>
    <a:extraClrScheme>
      <a:clrScheme name="Strategic 4">
        <a:dk1>
          <a:srgbClr val="000000"/>
        </a:dk1>
        <a:lt1>
          <a:srgbClr val="EAEAEA"/>
        </a:lt1>
        <a:dk2>
          <a:srgbClr val="BC6262"/>
        </a:dk2>
        <a:lt2>
          <a:srgbClr val="FFCC66"/>
        </a:lt2>
        <a:accent1>
          <a:srgbClr val="727DE0"/>
        </a:accent1>
        <a:accent2>
          <a:srgbClr val="D54F41"/>
        </a:accent2>
        <a:accent3>
          <a:srgbClr val="DAB7B7"/>
        </a:accent3>
        <a:accent4>
          <a:srgbClr val="C8C8C8"/>
        </a:accent4>
        <a:accent5>
          <a:srgbClr val="BCBFED"/>
        </a:accent5>
        <a:accent6>
          <a:srgbClr val="C1473A"/>
        </a:accent6>
        <a:hlink>
          <a:srgbClr val="000066"/>
        </a:hlink>
        <a:folHlink>
          <a:srgbClr val="FFFF99"/>
        </a:folHlink>
      </a:clrScheme>
      <a:clrMap bg1="dk2" tx1="lt1" bg2="dk1" tx2="lt2" accent1="accent1" accent2="accent2" accent3="accent3" accent4="accent4" accent5="accent5" accent6="accent6" hlink="hlink" folHlink="folHlink"/>
    </a:extraClrScheme>
    <a:extraClrScheme>
      <a:clrScheme name="Strategic 5">
        <a:dk1>
          <a:srgbClr val="000000"/>
        </a:dk1>
        <a:lt1>
          <a:srgbClr val="EAEAEA"/>
        </a:lt1>
        <a:dk2>
          <a:srgbClr val="5C74A4"/>
        </a:dk2>
        <a:lt2>
          <a:srgbClr val="FFCC99"/>
        </a:lt2>
        <a:accent1>
          <a:srgbClr val="727DE0"/>
        </a:accent1>
        <a:accent2>
          <a:srgbClr val="D54F41"/>
        </a:accent2>
        <a:accent3>
          <a:srgbClr val="B5BCCF"/>
        </a:accent3>
        <a:accent4>
          <a:srgbClr val="C8C8C8"/>
        </a:accent4>
        <a:accent5>
          <a:srgbClr val="BCBFED"/>
        </a:accent5>
        <a:accent6>
          <a:srgbClr val="C1473A"/>
        </a:accent6>
        <a:hlink>
          <a:srgbClr val="FFFFCC"/>
        </a:hlink>
        <a:folHlink>
          <a:srgbClr val="CC9900"/>
        </a:folHlink>
      </a:clrScheme>
      <a:clrMap bg1="dk2" tx1="lt1" bg2="dk1" tx2="lt2" accent1="accent1" accent2="accent2" accent3="accent3" accent4="accent4" accent5="accent5" accent6="accent6" hlink="hlink" folHlink="folHlink"/>
    </a:extraClrScheme>
    <a:extraClrScheme>
      <a:clrScheme name="Strategic 6">
        <a:dk1>
          <a:srgbClr val="000000"/>
        </a:dk1>
        <a:lt1>
          <a:srgbClr val="EAEAEA"/>
        </a:lt1>
        <a:dk2>
          <a:srgbClr val="996600"/>
        </a:dk2>
        <a:lt2>
          <a:srgbClr val="FFCC99"/>
        </a:lt2>
        <a:accent1>
          <a:srgbClr val="727DE0"/>
        </a:accent1>
        <a:accent2>
          <a:srgbClr val="D54F41"/>
        </a:accent2>
        <a:accent3>
          <a:srgbClr val="CAB8AA"/>
        </a:accent3>
        <a:accent4>
          <a:srgbClr val="C8C8C8"/>
        </a:accent4>
        <a:accent5>
          <a:srgbClr val="BCBFED"/>
        </a:accent5>
        <a:accent6>
          <a:srgbClr val="C1473A"/>
        </a:accent6>
        <a:hlink>
          <a:srgbClr val="99CCFF"/>
        </a:hlink>
        <a:folHlink>
          <a:srgbClr val="FFFF99"/>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C:\Program Files\Microsoft Office\Templates\Presentation Designs\Strategic.pot</Template>
  <TotalTime>1324</TotalTime>
  <Words>1156</Words>
  <Application>Microsoft PowerPoint</Application>
  <PresentationFormat>On-screen Show (4:3)</PresentationFormat>
  <Paragraphs>211</Paragraphs>
  <Slides>34</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34</vt:i4>
      </vt:variant>
    </vt:vector>
  </HeadingPairs>
  <TitlesOfParts>
    <vt:vector size="36" baseType="lpstr">
      <vt:lpstr>Strategic</vt:lpstr>
      <vt:lpstr>Worksheet</vt:lpstr>
      <vt:lpstr>Lecture 31</vt:lpstr>
      <vt:lpstr>Competency Mapping </vt:lpstr>
      <vt:lpstr>Competency Mapping </vt:lpstr>
      <vt:lpstr>Slide 4</vt:lpstr>
      <vt:lpstr>What is a competency ?</vt:lpstr>
      <vt:lpstr>Slide 6</vt:lpstr>
      <vt:lpstr>Slide 7</vt:lpstr>
      <vt:lpstr>Slide 8</vt:lpstr>
      <vt:lpstr>Slide 9</vt:lpstr>
      <vt:lpstr>  </vt:lpstr>
      <vt:lpstr>Competency Dictionary</vt:lpstr>
      <vt:lpstr>ACPL- Generic Competencies common to all managers</vt:lpstr>
      <vt:lpstr>Slide 13</vt:lpstr>
      <vt:lpstr>Slide 14</vt:lpstr>
      <vt:lpstr>Slide 15</vt:lpstr>
      <vt:lpstr>Slide 16</vt:lpstr>
      <vt:lpstr>Slide 17</vt:lpstr>
      <vt:lpstr>Slide 18</vt:lpstr>
      <vt:lpstr>Slide 19</vt:lpstr>
      <vt:lpstr>Slide 20</vt:lpstr>
      <vt:lpstr>Competency Mapping Methods</vt:lpstr>
      <vt:lpstr>Competency Assessment</vt:lpstr>
      <vt:lpstr>The Behavioral Event Interview  It is a structured interview to identify specific behaviors which produce successful results. It identifies and compares thoughts, feelings, behaviors and outcomes reported by outstanding performers with those reported by average performers and is a tool for identifying differentiating competencies.   </vt:lpstr>
      <vt:lpstr>Slide 24</vt:lpstr>
      <vt:lpstr>Slide 25</vt:lpstr>
      <vt:lpstr>Slide 26</vt:lpstr>
      <vt:lpstr>Slide 27</vt:lpstr>
      <vt:lpstr>Job Description &amp; Competencies</vt:lpstr>
      <vt:lpstr>Slide 29</vt:lpstr>
      <vt:lpstr>Gap Interpretation in terms of Developmental perspective</vt:lpstr>
      <vt:lpstr>Slide 31</vt:lpstr>
      <vt:lpstr>Slide 32</vt:lpstr>
      <vt:lpstr>Slide 33</vt:lpstr>
      <vt:lpstr>Slide 34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19: Organizational Culture and Development</dc:title>
  <dc:creator>Michael K. McCuddy</dc:creator>
  <cp:lastModifiedBy>stdc_lp</cp:lastModifiedBy>
  <cp:revision>69</cp:revision>
  <cp:lastPrinted>1998-06-30T00:58:56Z</cp:lastPrinted>
  <dcterms:created xsi:type="dcterms:W3CDTF">1998-06-29T23:28:16Z</dcterms:created>
  <dcterms:modified xsi:type="dcterms:W3CDTF">2014-07-04T07:57:42Z</dcterms:modified>
</cp:coreProperties>
</file>