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4" r:id="rId1"/>
  </p:sldMasterIdLst>
  <p:notesMasterIdLst>
    <p:notesMasterId r:id="rId37"/>
  </p:notesMasterIdLst>
  <p:handoutMasterIdLst>
    <p:handoutMasterId r:id="rId38"/>
  </p:handoutMasterIdLst>
  <p:sldIdLst>
    <p:sldId id="391" r:id="rId2"/>
    <p:sldId id="256" r:id="rId3"/>
    <p:sldId id="382" r:id="rId4"/>
    <p:sldId id="340" r:id="rId5"/>
    <p:sldId id="343" r:id="rId6"/>
    <p:sldId id="344" r:id="rId7"/>
    <p:sldId id="345" r:id="rId8"/>
    <p:sldId id="350" r:id="rId9"/>
    <p:sldId id="346" r:id="rId10"/>
    <p:sldId id="347" r:id="rId11"/>
    <p:sldId id="379" r:id="rId12"/>
    <p:sldId id="384" r:id="rId13"/>
    <p:sldId id="352" r:id="rId14"/>
    <p:sldId id="353" r:id="rId15"/>
    <p:sldId id="386" r:id="rId16"/>
    <p:sldId id="355" r:id="rId17"/>
    <p:sldId id="385" r:id="rId18"/>
    <p:sldId id="359" r:id="rId19"/>
    <p:sldId id="360" r:id="rId20"/>
    <p:sldId id="361" r:id="rId21"/>
    <p:sldId id="362" r:id="rId22"/>
    <p:sldId id="363" r:id="rId23"/>
    <p:sldId id="388" r:id="rId24"/>
    <p:sldId id="387" r:id="rId25"/>
    <p:sldId id="368" r:id="rId26"/>
    <p:sldId id="369" r:id="rId27"/>
    <p:sldId id="370" r:id="rId28"/>
    <p:sldId id="371" r:id="rId29"/>
    <p:sldId id="372" r:id="rId30"/>
    <p:sldId id="389" r:id="rId31"/>
    <p:sldId id="390" r:id="rId32"/>
    <p:sldId id="374" r:id="rId33"/>
    <p:sldId id="378" r:id="rId34"/>
    <p:sldId id="376" r:id="rId35"/>
    <p:sldId id="377" r:id="rId36"/>
  </p:sldIdLst>
  <p:sldSz cx="9144000" cy="6858000" type="screen4x3"/>
  <p:notesSz cx="6858000" cy="9117013"/>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bg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2132" autoAdjust="0"/>
    <p:restoredTop sz="90929"/>
  </p:normalViewPr>
  <p:slideViewPr>
    <p:cSldViewPr>
      <p:cViewPr>
        <p:scale>
          <a:sx n="50" d="100"/>
          <a:sy n="50" d="100"/>
        </p:scale>
        <p:origin x="-1378" y="-1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0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eaLnBrk="0" hangingPunct="0">
              <a:defRPr sz="1200"/>
            </a:lvl1pPr>
          </a:lstStyle>
          <a:p>
            <a:endParaRPr lang="en-US"/>
          </a:p>
        </p:txBody>
      </p:sp>
      <p:sp>
        <p:nvSpPr>
          <p:cNvPr id="4099"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eaLnBrk="0" hangingPunct="0">
              <a:defRPr sz="1200"/>
            </a:lvl1pPr>
          </a:lstStyle>
          <a:p>
            <a:endParaRPr lang="en-US"/>
          </a:p>
        </p:txBody>
      </p:sp>
      <p:sp>
        <p:nvSpPr>
          <p:cNvPr id="4100"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eaLnBrk="0" hangingPunct="0">
              <a:defRPr sz="1200"/>
            </a:lvl1pPr>
          </a:lstStyle>
          <a:p>
            <a:endParaRPr lang="en-US"/>
          </a:p>
        </p:txBody>
      </p:sp>
      <p:sp>
        <p:nvSpPr>
          <p:cNvPr id="4101"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eaLnBrk="0" hangingPunct="0">
              <a:defRPr sz="1200"/>
            </a:lvl1pPr>
          </a:lstStyle>
          <a:p>
            <a:fld id="{28D3B4C0-7E78-41E4-905A-BE7ED0834C5E}"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eaLnBrk="0" hangingPunct="0">
              <a:defRPr sz="1200"/>
            </a:lvl1pPr>
          </a:lstStyle>
          <a:p>
            <a:endParaRPr lang="en-US"/>
          </a:p>
        </p:txBody>
      </p:sp>
      <p:sp>
        <p:nvSpPr>
          <p:cNvPr id="2051" name="Rectangle 3"/>
          <p:cNvSpPr>
            <a:spLocks noGrp="1" noChangeArrowheads="1"/>
          </p:cNvSpPr>
          <p:nvPr>
            <p:ph type="dt" idx="1"/>
          </p:nvPr>
        </p:nvSpPr>
        <p:spPr bwMode="auto">
          <a:xfrm>
            <a:off x="3886200" y="0"/>
            <a:ext cx="2971800" cy="45561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eaLnBrk="0" hangingPunct="0">
              <a:defRPr sz="1200"/>
            </a:lvl1pPr>
          </a:lstStyle>
          <a:p>
            <a:endParaRPr lang="en-US"/>
          </a:p>
        </p:txBody>
      </p:sp>
      <p:sp>
        <p:nvSpPr>
          <p:cNvPr id="2052" name="Rectangle 4"/>
          <p:cNvSpPr>
            <a:spLocks noGrp="1" noRot="1" noChangeAspect="1" noChangeArrowheads="1" noTextEdit="1"/>
          </p:cNvSpPr>
          <p:nvPr>
            <p:ph type="sldImg" idx="2"/>
          </p:nvPr>
        </p:nvSpPr>
        <p:spPr bwMode="auto">
          <a:xfrm>
            <a:off x="1152525" y="685800"/>
            <a:ext cx="4552950" cy="3414713"/>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30700"/>
            <a:ext cx="5029200" cy="41021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661400"/>
            <a:ext cx="2971800" cy="455613"/>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eaLnBrk="0" hangingPunct="0">
              <a:defRPr sz="1200"/>
            </a:lvl1pPr>
          </a:lstStyle>
          <a:p>
            <a:endParaRPr lang="en-US"/>
          </a:p>
        </p:txBody>
      </p:sp>
      <p:sp>
        <p:nvSpPr>
          <p:cNvPr id="2055" name="Rectangle 7"/>
          <p:cNvSpPr>
            <a:spLocks noGrp="1" noChangeArrowheads="1"/>
          </p:cNvSpPr>
          <p:nvPr>
            <p:ph type="sldNum" sz="quarter" idx="5"/>
          </p:nvPr>
        </p:nvSpPr>
        <p:spPr bwMode="auto">
          <a:xfrm>
            <a:off x="3886200" y="8661400"/>
            <a:ext cx="2971800" cy="455613"/>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eaLnBrk="0" hangingPunct="0">
              <a:defRPr sz="1200"/>
            </a:lvl1pPr>
          </a:lstStyle>
          <a:p>
            <a:fld id="{D8723B9A-A541-4E15-B0A7-B26640D09099}"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75B13A-B671-4FD9-B56E-EA6A2C538402}" type="slidenum">
              <a:rPr lang="en-US"/>
              <a:pPr/>
              <a:t>1</a:t>
            </a:fld>
            <a:endParaRPr lang="en-US"/>
          </a:p>
        </p:txBody>
      </p:sp>
      <p:sp>
        <p:nvSpPr>
          <p:cNvPr id="6146" name="Rectangle 2"/>
          <p:cNvSpPr>
            <a:spLocks noGrp="1" noRot="1" noChangeAspect="1" noChangeArrowheads="1" noTextEdit="1"/>
          </p:cNvSpPr>
          <p:nvPr>
            <p:ph type="sldImg"/>
          </p:nvPr>
        </p:nvSpPr>
        <p:spPr>
          <a:ln cap="flat"/>
        </p:spPr>
      </p:sp>
      <p:sp>
        <p:nvSpPr>
          <p:cNvPr id="614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75B13A-B671-4FD9-B56E-EA6A2C538402}" type="slidenum">
              <a:rPr lang="en-US"/>
              <a:pPr/>
              <a:t>2</a:t>
            </a:fld>
            <a:endParaRPr lang="en-US"/>
          </a:p>
        </p:txBody>
      </p:sp>
      <p:sp>
        <p:nvSpPr>
          <p:cNvPr id="6146" name="Rectangle 2"/>
          <p:cNvSpPr>
            <a:spLocks noGrp="1" noRot="1" noChangeAspect="1" noChangeArrowheads="1" noTextEdit="1"/>
          </p:cNvSpPr>
          <p:nvPr>
            <p:ph type="sldImg"/>
          </p:nvPr>
        </p:nvSpPr>
        <p:spPr>
          <a:ln cap="flat"/>
        </p:spPr>
      </p:sp>
      <p:sp>
        <p:nvSpPr>
          <p:cNvPr id="614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99FEFE-CC2A-411C-BB6E-665178748A7D}" type="slidenum">
              <a:rPr lang="en-US"/>
              <a:pPr/>
              <a:t>3</a:t>
            </a:fld>
            <a:endParaRPr lang="en-US"/>
          </a:p>
        </p:txBody>
      </p:sp>
      <p:sp>
        <p:nvSpPr>
          <p:cNvPr id="356354"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56355"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23F9C9-92F6-4AE5-9246-BC2FA39B3CBE}" type="slidenum">
              <a:rPr lang="en-US"/>
              <a:pPr/>
              <a:t>4</a:t>
            </a:fld>
            <a:endParaRPr lang="en-US"/>
          </a:p>
        </p:txBody>
      </p:sp>
      <p:sp>
        <p:nvSpPr>
          <p:cNvPr id="125954"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125955"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206003-517C-469C-89BB-590537419025}" type="slidenum">
              <a:rPr lang="en-US"/>
              <a:pPr/>
              <a:t>5</a:t>
            </a:fld>
            <a:endParaRPr lang="en-US"/>
          </a:p>
        </p:txBody>
      </p:sp>
      <p:sp>
        <p:nvSpPr>
          <p:cNvPr id="258050"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58051"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F096E8-76E1-49D0-B3C1-F66B68A9D558}" type="slidenum">
              <a:rPr lang="en-US"/>
              <a:pPr/>
              <a:t>6</a:t>
            </a:fld>
            <a:endParaRPr lang="en-US"/>
          </a:p>
        </p:txBody>
      </p:sp>
      <p:sp>
        <p:nvSpPr>
          <p:cNvPr id="260098"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60099"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8FC0C6-89F5-4C21-AEB3-AF3EBED92057}" type="slidenum">
              <a:rPr lang="en-US"/>
              <a:pPr/>
              <a:t>7</a:t>
            </a:fld>
            <a:endParaRPr lang="en-US"/>
          </a:p>
        </p:txBody>
      </p:sp>
      <p:sp>
        <p:nvSpPr>
          <p:cNvPr id="262146"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62147"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E1C487-D144-4B70-80C6-68EB3E1B8CC9}" type="slidenum">
              <a:rPr lang="en-US"/>
              <a:pPr/>
              <a:t>8</a:t>
            </a:fld>
            <a:endParaRPr lang="en-US"/>
          </a:p>
        </p:txBody>
      </p:sp>
      <p:sp>
        <p:nvSpPr>
          <p:cNvPr id="272386"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72387"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D3385B-7CBA-496B-9DF6-2F48047BD3A3}" type="slidenum">
              <a:rPr lang="en-US"/>
              <a:pPr/>
              <a:t>9</a:t>
            </a:fld>
            <a:endParaRPr lang="en-US"/>
          </a:p>
        </p:txBody>
      </p:sp>
      <p:sp>
        <p:nvSpPr>
          <p:cNvPr id="264194"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64195"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884972-68F8-42BF-9C40-AFB0E4F04328}" type="slidenum">
              <a:rPr lang="en-US"/>
              <a:pPr/>
              <a:t>10</a:t>
            </a:fld>
            <a:endParaRPr lang="en-US"/>
          </a:p>
        </p:txBody>
      </p:sp>
      <p:sp>
        <p:nvSpPr>
          <p:cNvPr id="266242"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66243"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35DA5B-ADE8-4445-81BA-A6B2F96CB6B0}" type="slidenum">
              <a:rPr lang="en-US"/>
              <a:pPr/>
              <a:t>11</a:t>
            </a:fld>
            <a:endParaRPr lang="en-US"/>
          </a:p>
        </p:txBody>
      </p:sp>
      <p:sp>
        <p:nvSpPr>
          <p:cNvPr id="344066" name="Rectangle 1026"/>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44067" name="Rectangle 1027"/>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C8BFFB-42B2-4CEE-88B9-82A4F360F069}" type="slidenum">
              <a:rPr lang="en-US"/>
              <a:pPr/>
              <a:t>13</a:t>
            </a:fld>
            <a:endParaRPr lang="en-US"/>
          </a:p>
        </p:txBody>
      </p:sp>
      <p:sp>
        <p:nvSpPr>
          <p:cNvPr id="276482"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76483"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2FB196-0A0A-40E9-9259-22A55E639D16}" type="slidenum">
              <a:rPr lang="en-US"/>
              <a:pPr/>
              <a:t>14</a:t>
            </a:fld>
            <a:endParaRPr lang="en-US"/>
          </a:p>
        </p:txBody>
      </p:sp>
      <p:sp>
        <p:nvSpPr>
          <p:cNvPr id="284674"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84675"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D29480-4092-4EAF-9D1A-AFF7CB451BB7}" type="slidenum">
              <a:rPr lang="en-US"/>
              <a:pPr/>
              <a:t>15</a:t>
            </a:fld>
            <a:endParaRPr lang="en-US"/>
          </a:p>
        </p:txBody>
      </p:sp>
      <p:sp>
        <p:nvSpPr>
          <p:cNvPr id="366594"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66595"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6B4B8E-D4A9-4962-B62C-924CBF669381}" type="slidenum">
              <a:rPr lang="en-US"/>
              <a:pPr/>
              <a:t>16</a:t>
            </a:fld>
            <a:endParaRPr lang="en-US"/>
          </a:p>
        </p:txBody>
      </p:sp>
      <p:sp>
        <p:nvSpPr>
          <p:cNvPr id="288770" name="Rectangle 1026"/>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88771" name="Rectangle 1027"/>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3FAB10-34E9-4EF8-9748-58A156B05BB3}" type="slidenum">
              <a:rPr lang="en-US"/>
              <a:pPr/>
              <a:t>17</a:t>
            </a:fld>
            <a:endParaRPr lang="en-US"/>
          </a:p>
        </p:txBody>
      </p:sp>
      <p:sp>
        <p:nvSpPr>
          <p:cNvPr id="364546"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64547"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B8A21C-E9EB-4923-AA82-1B857123E4D2}" type="slidenum">
              <a:rPr lang="en-US"/>
              <a:pPr/>
              <a:t>18</a:t>
            </a:fld>
            <a:endParaRPr lang="en-US"/>
          </a:p>
        </p:txBody>
      </p:sp>
      <p:sp>
        <p:nvSpPr>
          <p:cNvPr id="296962"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96963"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8DE97D-06A5-448D-BC80-E0304A53F34A}" type="slidenum">
              <a:rPr lang="en-US"/>
              <a:pPr/>
              <a:t>19</a:t>
            </a:fld>
            <a:endParaRPr lang="en-US"/>
          </a:p>
        </p:txBody>
      </p:sp>
      <p:sp>
        <p:nvSpPr>
          <p:cNvPr id="299010"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299011"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268491-4533-4242-8C8C-3A7909DF1BB6}" type="slidenum">
              <a:rPr lang="en-US"/>
              <a:pPr/>
              <a:t>20</a:t>
            </a:fld>
            <a:endParaRPr lang="en-US"/>
          </a:p>
        </p:txBody>
      </p:sp>
      <p:sp>
        <p:nvSpPr>
          <p:cNvPr id="301058"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01059"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5222FA-8703-4ACE-838C-0DC310A196DC}" type="slidenum">
              <a:rPr lang="en-US"/>
              <a:pPr/>
              <a:t>21</a:t>
            </a:fld>
            <a:endParaRPr lang="en-US"/>
          </a:p>
        </p:txBody>
      </p:sp>
      <p:sp>
        <p:nvSpPr>
          <p:cNvPr id="307202"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07203"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5983E5-CF24-4B6B-A58F-86D3B7F1A2A1}" type="slidenum">
              <a:rPr lang="en-US"/>
              <a:pPr/>
              <a:t>22</a:t>
            </a:fld>
            <a:endParaRPr lang="en-US"/>
          </a:p>
        </p:txBody>
      </p:sp>
      <p:sp>
        <p:nvSpPr>
          <p:cNvPr id="309250"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09251"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81F07F-0EC0-4CA2-BBD5-626AC543C87F}" type="slidenum">
              <a:rPr lang="en-US"/>
              <a:pPr/>
              <a:t>23</a:t>
            </a:fld>
            <a:endParaRPr lang="en-US"/>
          </a:p>
        </p:txBody>
      </p:sp>
      <p:sp>
        <p:nvSpPr>
          <p:cNvPr id="372738"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72739"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A8669D-18F2-4342-BA0A-0AD408E7C6D0}" type="slidenum">
              <a:rPr lang="en-US"/>
              <a:pPr/>
              <a:t>24</a:t>
            </a:fld>
            <a:endParaRPr lang="en-US"/>
          </a:p>
        </p:txBody>
      </p:sp>
      <p:sp>
        <p:nvSpPr>
          <p:cNvPr id="370690"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70691"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4AE650-806F-4661-A5CF-714B8DA8721E}" type="slidenum">
              <a:rPr lang="en-US"/>
              <a:pPr/>
              <a:t>25</a:t>
            </a:fld>
            <a:endParaRPr lang="en-US"/>
          </a:p>
        </p:txBody>
      </p:sp>
      <p:sp>
        <p:nvSpPr>
          <p:cNvPr id="319490"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19491"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6B8A1E-CB3E-4281-BD9D-002B39CDA0AC}" type="slidenum">
              <a:rPr lang="en-US"/>
              <a:pPr/>
              <a:t>26</a:t>
            </a:fld>
            <a:endParaRPr lang="en-US"/>
          </a:p>
        </p:txBody>
      </p:sp>
      <p:sp>
        <p:nvSpPr>
          <p:cNvPr id="321538"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21539"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86E121-CB25-43B8-9FFB-847662C0A810}" type="slidenum">
              <a:rPr lang="en-US"/>
              <a:pPr/>
              <a:t>27</a:t>
            </a:fld>
            <a:endParaRPr lang="en-US"/>
          </a:p>
        </p:txBody>
      </p:sp>
      <p:sp>
        <p:nvSpPr>
          <p:cNvPr id="323586"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23587"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5DEAA4-B2EC-4F8D-A189-01125D2E688D}" type="slidenum">
              <a:rPr lang="en-US"/>
              <a:pPr/>
              <a:t>28</a:t>
            </a:fld>
            <a:endParaRPr lang="en-US"/>
          </a:p>
        </p:txBody>
      </p:sp>
      <p:sp>
        <p:nvSpPr>
          <p:cNvPr id="325634"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25635"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4C699D-0CEB-4889-9420-01DCC6C5641D}" type="slidenum">
              <a:rPr lang="en-US"/>
              <a:pPr/>
              <a:t>29</a:t>
            </a:fld>
            <a:endParaRPr lang="en-US"/>
          </a:p>
        </p:txBody>
      </p:sp>
      <p:sp>
        <p:nvSpPr>
          <p:cNvPr id="327682"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27683"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7CA645-A625-4DE0-BCC9-449BAE02D6DB}" type="slidenum">
              <a:rPr lang="en-US"/>
              <a:pPr/>
              <a:t>32</a:t>
            </a:fld>
            <a:endParaRPr lang="en-US"/>
          </a:p>
        </p:txBody>
      </p:sp>
      <p:sp>
        <p:nvSpPr>
          <p:cNvPr id="331778"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31779"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F9C3EA-FDFA-4CC0-92EC-9F31AC4D989E}" type="slidenum">
              <a:rPr lang="en-US"/>
              <a:pPr/>
              <a:t>33</a:t>
            </a:fld>
            <a:endParaRPr lang="en-US"/>
          </a:p>
        </p:txBody>
      </p:sp>
      <p:sp>
        <p:nvSpPr>
          <p:cNvPr id="339970"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39971"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538D4C-2226-4538-8AA2-DDE3A3429FEE}" type="slidenum">
              <a:rPr lang="en-US"/>
              <a:pPr/>
              <a:t>34</a:t>
            </a:fld>
            <a:endParaRPr lang="en-US"/>
          </a:p>
        </p:txBody>
      </p:sp>
      <p:sp>
        <p:nvSpPr>
          <p:cNvPr id="335874"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35875"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B4EBCE-5F3D-459A-BA62-55F62580AE01}" type="slidenum">
              <a:rPr lang="en-US"/>
              <a:pPr/>
              <a:t>35</a:t>
            </a:fld>
            <a:endParaRPr lang="en-US"/>
          </a:p>
        </p:txBody>
      </p:sp>
      <p:sp>
        <p:nvSpPr>
          <p:cNvPr id="337922" name="Rectangle 2"/>
          <p:cNvSpPr>
            <a:spLocks noGrp="1" noRot="1" noChangeAspect="1" noChangeArrowheads="1" noTextEdit="1"/>
          </p:cNvSpPr>
          <p:nvPr>
            <p:ph type="sldImg"/>
          </p:nvPr>
        </p:nvSpPr>
        <p:spPr bwMode="auto">
          <a:xfrm>
            <a:off x="1152525" y="685800"/>
            <a:ext cx="4552950" cy="3414713"/>
          </a:xfrm>
          <a:prstGeom prst="rect">
            <a:avLst/>
          </a:prstGeom>
          <a:solidFill>
            <a:srgbClr val="FFFFFF"/>
          </a:solidFill>
          <a:ln w="12700" cap="flat">
            <a:solidFill>
              <a:srgbClr val="000000"/>
            </a:solidFill>
            <a:miter lim="800000"/>
            <a:headEnd/>
            <a:tailEnd/>
          </a:ln>
        </p:spPr>
      </p:sp>
      <p:sp>
        <p:nvSpPr>
          <p:cNvPr id="337923" name="Rectangle 3"/>
          <p:cNvSpPr>
            <a:spLocks noGrp="1" noChangeArrowheads="1"/>
          </p:cNvSpPr>
          <p:nvPr>
            <p:ph type="body" idx="1"/>
          </p:nvPr>
        </p:nvSpPr>
        <p:spPr bwMode="auto">
          <a:xfrm>
            <a:off x="914400" y="4330700"/>
            <a:ext cx="5029200" cy="41021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1010" name="Rectangle 1026"/>
          <p:cNvSpPr>
            <a:spLocks noGrp="1" noChangeArrowheads="1"/>
          </p:cNvSpPr>
          <p:nvPr>
            <p:ph type="ctrTitle" sz="quarter"/>
          </p:nvPr>
        </p:nvSpPr>
        <p:spPr>
          <a:xfrm>
            <a:off x="3581400" y="685800"/>
            <a:ext cx="5561013" cy="3352800"/>
          </a:xfrm>
        </p:spPr>
        <p:txBody>
          <a:bodyPr/>
          <a:lstStyle>
            <a:lvl1pPr>
              <a:defRPr>
                <a:solidFill>
                  <a:schemeClr val="bg2"/>
                </a:solidFill>
                <a:effectLst>
                  <a:outerShdw blurRad="38100" dist="38100" dir="2700000" algn="tl">
                    <a:srgbClr val="000000"/>
                  </a:outerShdw>
                </a:effectLst>
              </a:defRPr>
            </a:lvl1pPr>
          </a:lstStyle>
          <a:p>
            <a:r>
              <a:rPr lang="en-US"/>
              <a:t>Click to edit Master title style</a:t>
            </a:r>
          </a:p>
        </p:txBody>
      </p:sp>
      <p:sp>
        <p:nvSpPr>
          <p:cNvPr id="171011" name="Rectangle 1027"/>
          <p:cNvSpPr>
            <a:spLocks noGrp="1" noChangeArrowheads="1"/>
          </p:cNvSpPr>
          <p:nvPr>
            <p:ph type="subTitle" sz="quarter" idx="1"/>
          </p:nvPr>
        </p:nvSpPr>
        <p:spPr>
          <a:xfrm>
            <a:off x="5181600" y="4038600"/>
            <a:ext cx="3960813" cy="1752600"/>
          </a:xfrm>
          <a:ln w="9525">
            <a:headEnd/>
            <a:tailEnd/>
          </a:ln>
        </p:spPr>
        <p:txBody>
          <a:bodyPr lIns="92075" tIns="46038" rIns="92075" bIns="46038" anchor="ctr"/>
          <a:lstStyle>
            <a:lvl1pPr marL="0" indent="0" algn="ctr">
              <a:buFont typeface="Wingdings" pitchFamily="2" charset="2"/>
              <a:buNone/>
              <a:defRPr>
                <a:solidFill>
                  <a:schemeClr val="bg2"/>
                </a:solidFill>
              </a:defRPr>
            </a:lvl1pPr>
          </a:lstStyle>
          <a:p>
            <a:r>
              <a:rPr lang="en-US"/>
              <a:t>Click to edit Master subtitle style</a:t>
            </a:r>
          </a:p>
        </p:txBody>
      </p:sp>
      <p:sp>
        <p:nvSpPr>
          <p:cNvPr id="171012" name="Rectangle 1028"/>
          <p:cNvSpPr>
            <a:spLocks noGrp="1" noChangeArrowheads="1"/>
          </p:cNvSpPr>
          <p:nvPr>
            <p:ph type="dt" sz="quarter" idx="2"/>
          </p:nvPr>
        </p:nvSpPr>
        <p:spPr>
          <a:xfrm>
            <a:off x="685800" y="6248400"/>
            <a:ext cx="1905000" cy="457200"/>
          </a:xfrm>
          <a:prstGeom prst="rect">
            <a:avLst/>
          </a:prstGeom>
        </p:spPr>
        <p:txBody>
          <a:bodyPr/>
          <a:lstStyle>
            <a:lvl1pPr>
              <a:defRPr>
                <a:solidFill>
                  <a:srgbClr val="EAEAEA"/>
                </a:solidFill>
              </a:defRPr>
            </a:lvl1pPr>
          </a:lstStyle>
          <a:p>
            <a:endParaRPr lang="en-US"/>
          </a:p>
        </p:txBody>
      </p:sp>
      <p:sp>
        <p:nvSpPr>
          <p:cNvPr id="171013" name="Rectangle 1029"/>
          <p:cNvSpPr>
            <a:spLocks noGrp="1" noChangeArrowheads="1"/>
          </p:cNvSpPr>
          <p:nvPr>
            <p:ph type="ftr" sz="quarter" idx="3"/>
          </p:nvPr>
        </p:nvSpPr>
        <p:spPr>
          <a:xfrm>
            <a:off x="3124200" y="6248400"/>
            <a:ext cx="2895600" cy="457200"/>
          </a:xfrm>
          <a:prstGeom prst="rect">
            <a:avLst/>
          </a:prstGeom>
        </p:spPr>
        <p:txBody>
          <a:bodyPr/>
          <a:lstStyle>
            <a:lvl1pPr>
              <a:defRPr>
                <a:solidFill>
                  <a:srgbClr val="EAEAEA"/>
                </a:solidFill>
              </a:defRPr>
            </a:lvl1pPr>
          </a:lstStyle>
          <a:p>
            <a:r>
              <a:rPr lang="en-US"/>
              <a:t>Organizational Behavior: Chapter 19</a:t>
            </a:r>
          </a:p>
        </p:txBody>
      </p:sp>
      <p:sp>
        <p:nvSpPr>
          <p:cNvPr id="171014" name="Rectangle 1030"/>
          <p:cNvSpPr>
            <a:spLocks noGrp="1" noChangeArrowheads="1"/>
          </p:cNvSpPr>
          <p:nvPr>
            <p:ph type="sldNum" sz="quarter" idx="4"/>
          </p:nvPr>
        </p:nvSpPr>
        <p:spPr>
          <a:xfrm>
            <a:off x="6553200" y="6248400"/>
            <a:ext cx="1905000" cy="457200"/>
          </a:xfrm>
          <a:prstGeom prst="rect">
            <a:avLst/>
          </a:prstGeom>
        </p:spPr>
        <p:txBody>
          <a:bodyPr/>
          <a:lstStyle>
            <a:lvl1pPr>
              <a:defRPr>
                <a:solidFill>
                  <a:srgbClr val="EAEAEA"/>
                </a:solidFill>
              </a:defRPr>
            </a:lvl1pPr>
          </a:lstStyle>
          <a:p>
            <a:fld id="{FA7C9E47-A277-4F0D-A643-848D30888CEA}" type="slidenum">
              <a:rPr lang="en-US"/>
              <a:pPr/>
              <a:t>‹#›</a:t>
            </a:fld>
            <a:endParaRPr lang="en-US"/>
          </a:p>
        </p:txBody>
      </p:sp>
    </p:spTree>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6" name="Slide Number Placeholder 5"/>
          <p:cNvSpPr>
            <a:spLocks noGrp="1"/>
          </p:cNvSpPr>
          <p:nvPr>
            <p:ph type="sldNum" sz="quarter" idx="12"/>
          </p:nvPr>
        </p:nvSpPr>
        <p:spPr>
          <a:xfrm>
            <a:off x="7239000" y="6248400"/>
            <a:ext cx="1905000" cy="457200"/>
          </a:xfrm>
          <a:prstGeom prst="rect">
            <a:avLst/>
          </a:prstGeom>
        </p:spPr>
        <p:txBody>
          <a:bodyPr/>
          <a:lstStyle>
            <a:lvl1pPr>
              <a:defRPr/>
            </a:lvl1pPr>
          </a:lstStyle>
          <a:p>
            <a:fld id="{EE215AE8-D138-47D7-8DF2-23C81147284B}" type="slidenum">
              <a:rPr lang="en-US"/>
              <a:pPr/>
              <a:t>‹#›</a:t>
            </a:fld>
            <a:endParaRPr lang="en-US"/>
          </a:p>
        </p:txBody>
      </p:sp>
    </p:spTree>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6" name="Slide Number Placeholder 5"/>
          <p:cNvSpPr>
            <a:spLocks noGrp="1"/>
          </p:cNvSpPr>
          <p:nvPr>
            <p:ph type="sldNum" sz="quarter" idx="12"/>
          </p:nvPr>
        </p:nvSpPr>
        <p:spPr>
          <a:xfrm>
            <a:off x="7239000" y="6248400"/>
            <a:ext cx="1905000" cy="457200"/>
          </a:xfrm>
          <a:prstGeom prst="rect">
            <a:avLst/>
          </a:prstGeom>
        </p:spPr>
        <p:txBody>
          <a:bodyPr/>
          <a:lstStyle>
            <a:lvl1pPr>
              <a:defRPr/>
            </a:lvl1pPr>
          </a:lstStyle>
          <a:p>
            <a:fld id="{D94C51DF-EAAB-46F6-97BA-08E030F1B6EF}" type="slidenum">
              <a:rPr lang="en-US"/>
              <a:pPr/>
              <a:t>‹#›</a:t>
            </a:fld>
            <a:endParaRPr lang="en-US"/>
          </a:p>
        </p:txBody>
      </p:sp>
    </p:spTree>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7" name="Slide Number Placeholder 6"/>
          <p:cNvSpPr>
            <a:spLocks noGrp="1"/>
          </p:cNvSpPr>
          <p:nvPr>
            <p:ph type="sldNum" sz="quarter" idx="12"/>
          </p:nvPr>
        </p:nvSpPr>
        <p:spPr>
          <a:xfrm>
            <a:off x="7239000" y="6248400"/>
            <a:ext cx="1905000" cy="457200"/>
          </a:xfrm>
          <a:prstGeom prst="rect">
            <a:avLst/>
          </a:prstGeom>
        </p:spPr>
        <p:txBody>
          <a:bodyPr/>
          <a:lstStyle>
            <a:lvl1pPr>
              <a:defRPr/>
            </a:lvl1pPr>
          </a:lstStyle>
          <a:p>
            <a:fld id="{74EE273D-0C6A-44DF-B387-BAA0CBA44697}" type="slidenum">
              <a:rPr lang="en-US"/>
              <a:pPr/>
              <a:t>‹#›</a:t>
            </a:fld>
            <a:endParaRPr lang="en-US"/>
          </a:p>
        </p:txBody>
      </p:sp>
    </p:spTree>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8" name="Footer Placeholder 7"/>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9" name="Slide Number Placeholder 8"/>
          <p:cNvSpPr>
            <a:spLocks noGrp="1"/>
          </p:cNvSpPr>
          <p:nvPr>
            <p:ph type="sldNum" sz="quarter" idx="12"/>
          </p:nvPr>
        </p:nvSpPr>
        <p:spPr>
          <a:xfrm>
            <a:off x="7239000" y="6248400"/>
            <a:ext cx="1905000" cy="457200"/>
          </a:xfrm>
          <a:prstGeom prst="rect">
            <a:avLst/>
          </a:prstGeom>
        </p:spPr>
        <p:txBody>
          <a:bodyPr/>
          <a:lstStyle>
            <a:lvl1pPr>
              <a:defRPr/>
            </a:lvl1pPr>
          </a:lstStyle>
          <a:p>
            <a:fld id="{C7151BFE-5804-457F-A6DB-F457F5A676FB}" type="slidenum">
              <a:rPr lang="en-US"/>
              <a:pPr/>
              <a:t>‹#›</a:t>
            </a:fld>
            <a:endParaRPr lang="en-US"/>
          </a:p>
        </p:txBody>
      </p:sp>
    </p:spTree>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4" name="Footer Placeholder 3"/>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5" name="Slide Number Placeholder 4"/>
          <p:cNvSpPr>
            <a:spLocks noGrp="1"/>
          </p:cNvSpPr>
          <p:nvPr>
            <p:ph type="sldNum" sz="quarter" idx="12"/>
          </p:nvPr>
        </p:nvSpPr>
        <p:spPr>
          <a:xfrm>
            <a:off x="7239000" y="6248400"/>
            <a:ext cx="1905000" cy="457200"/>
          </a:xfrm>
          <a:prstGeom prst="rect">
            <a:avLst/>
          </a:prstGeom>
        </p:spPr>
        <p:txBody>
          <a:bodyPr/>
          <a:lstStyle>
            <a:lvl1pPr>
              <a:defRPr/>
            </a:lvl1pPr>
          </a:lstStyle>
          <a:p>
            <a:fld id="{E263DF96-5DD9-41DF-9DB9-3A4373CF24AC}" type="slidenum">
              <a:rPr lang="en-US"/>
              <a:pPr/>
              <a:t>‹#›</a:t>
            </a:fld>
            <a:endParaRPr lang="en-US"/>
          </a:p>
        </p:txBody>
      </p:sp>
    </p:spTree>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4" name="Slide Number Placeholder 3"/>
          <p:cNvSpPr>
            <a:spLocks noGrp="1"/>
          </p:cNvSpPr>
          <p:nvPr>
            <p:ph type="sldNum" sz="quarter" idx="12"/>
          </p:nvPr>
        </p:nvSpPr>
        <p:spPr>
          <a:xfrm>
            <a:off x="7239000" y="6248400"/>
            <a:ext cx="1905000" cy="457200"/>
          </a:xfrm>
          <a:prstGeom prst="rect">
            <a:avLst/>
          </a:prstGeom>
        </p:spPr>
        <p:txBody>
          <a:bodyPr/>
          <a:lstStyle>
            <a:lvl1pPr>
              <a:defRPr/>
            </a:lvl1pPr>
          </a:lstStyle>
          <a:p>
            <a:fld id="{BA28E70E-928D-4B7E-AAA4-0242535DD367}" type="slidenum">
              <a:rPr lang="en-US"/>
              <a:pPr/>
              <a:t>‹#›</a:t>
            </a:fld>
            <a:endParaRPr lang="en-US"/>
          </a:p>
        </p:txBody>
      </p:sp>
    </p:spTree>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7" name="Slide Number Placeholder 6"/>
          <p:cNvSpPr>
            <a:spLocks noGrp="1"/>
          </p:cNvSpPr>
          <p:nvPr>
            <p:ph type="sldNum" sz="quarter" idx="12"/>
          </p:nvPr>
        </p:nvSpPr>
        <p:spPr>
          <a:xfrm>
            <a:off x="7239000" y="6248400"/>
            <a:ext cx="1905000" cy="457200"/>
          </a:xfrm>
          <a:prstGeom prst="rect">
            <a:avLst/>
          </a:prstGeom>
        </p:spPr>
        <p:txBody>
          <a:bodyPr/>
          <a:lstStyle>
            <a:lvl1pPr>
              <a:defRPr/>
            </a:lvl1pPr>
          </a:lstStyle>
          <a:p>
            <a:fld id="{00EF6B43-5219-493E-AC33-0EB18B184A36}" type="slidenum">
              <a:rPr lang="en-US"/>
              <a:pPr/>
              <a:t>‹#›</a:t>
            </a:fld>
            <a:endParaRPr lang="en-US"/>
          </a:p>
        </p:txBody>
      </p:sp>
    </p:spTree>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7" name="Slide Number Placeholder 6"/>
          <p:cNvSpPr>
            <a:spLocks noGrp="1"/>
          </p:cNvSpPr>
          <p:nvPr>
            <p:ph type="sldNum" sz="quarter" idx="12"/>
          </p:nvPr>
        </p:nvSpPr>
        <p:spPr>
          <a:xfrm>
            <a:off x="7239000" y="6248400"/>
            <a:ext cx="1905000" cy="457200"/>
          </a:xfrm>
          <a:prstGeom prst="rect">
            <a:avLst/>
          </a:prstGeom>
        </p:spPr>
        <p:txBody>
          <a:bodyPr/>
          <a:lstStyle>
            <a:lvl1pPr>
              <a:defRPr/>
            </a:lvl1pPr>
          </a:lstStyle>
          <a:p>
            <a:fld id="{20FD4945-53CE-4C6F-8F01-A85B99CC1CCA}" type="slidenum">
              <a:rPr lang="en-US"/>
              <a:pPr/>
              <a:t>‹#›</a:t>
            </a:fld>
            <a:endParaRPr lang="en-US"/>
          </a:p>
        </p:txBody>
      </p:sp>
    </p:spTree>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6" name="Slide Number Placeholder 5"/>
          <p:cNvSpPr>
            <a:spLocks noGrp="1"/>
          </p:cNvSpPr>
          <p:nvPr>
            <p:ph type="sldNum" sz="quarter" idx="12"/>
          </p:nvPr>
        </p:nvSpPr>
        <p:spPr>
          <a:xfrm>
            <a:off x="7239000" y="6248400"/>
            <a:ext cx="1905000" cy="457200"/>
          </a:xfrm>
          <a:prstGeom prst="rect">
            <a:avLst/>
          </a:prstGeom>
        </p:spPr>
        <p:txBody>
          <a:bodyPr/>
          <a:lstStyle>
            <a:lvl1pPr>
              <a:defRPr/>
            </a:lvl1pPr>
          </a:lstStyle>
          <a:p>
            <a:fld id="{9B281879-0FFB-412E-952A-4C38375DFA63}" type="slidenum">
              <a:rPr lang="en-US"/>
              <a:pPr/>
              <a:t>‹#›</a:t>
            </a:fld>
            <a:endParaRPr lang="en-US"/>
          </a:p>
        </p:txBody>
      </p:sp>
    </p:spTree>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533400"/>
            <a:ext cx="19050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533400"/>
            <a:ext cx="55626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6" name="Slide Number Placeholder 5"/>
          <p:cNvSpPr>
            <a:spLocks noGrp="1"/>
          </p:cNvSpPr>
          <p:nvPr>
            <p:ph type="sldNum" sz="quarter" idx="12"/>
          </p:nvPr>
        </p:nvSpPr>
        <p:spPr>
          <a:xfrm>
            <a:off x="7239000" y="6248400"/>
            <a:ext cx="1905000" cy="457200"/>
          </a:xfrm>
          <a:prstGeom prst="rect">
            <a:avLst/>
          </a:prstGeom>
        </p:spPr>
        <p:txBody>
          <a:bodyPr/>
          <a:lstStyle>
            <a:lvl1pPr>
              <a:defRPr/>
            </a:lvl1pPr>
          </a:lstStyle>
          <a:p>
            <a:fld id="{A092E23C-8B96-458C-A3AD-35B13A66DE3E}" type="slidenum">
              <a:rPr lang="en-US"/>
              <a:pPr/>
              <a:t>‹#›</a:t>
            </a:fld>
            <a:endParaRPr 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bwMode="auto">
          <a:xfrm>
            <a:off x="1371600" y="533400"/>
            <a:ext cx="75438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69991" name="Rectangle 7"/>
          <p:cNvSpPr>
            <a:spLocks noGrp="1" noChangeArrowheads="1"/>
          </p:cNvSpPr>
          <p:nvPr>
            <p:ph type="body" idx="1"/>
          </p:nvPr>
        </p:nvSpPr>
        <p:spPr bwMode="auto">
          <a:xfrm>
            <a:off x="1371600" y="1981200"/>
            <a:ext cx="76200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med">
    <p:random/>
  </p:transition>
  <p:hf hdr="0" dt="0"/>
  <p:txStyles>
    <p:titleStyle>
      <a:lvl1pPr algn="ctr" rtl="0" fontAlgn="base">
        <a:spcBef>
          <a:spcPct val="0"/>
        </a:spcBef>
        <a:spcAft>
          <a:spcPct val="0"/>
        </a:spcAft>
        <a:defRPr sz="3600" b="1">
          <a:solidFill>
            <a:schemeClr val="tx1">
              <a:lumMod val="95000"/>
              <a:lumOff val="5000"/>
            </a:schemeClr>
          </a:solidFill>
          <a:latin typeface="Arial" pitchFamily="34" charset="0"/>
          <a:ea typeface="+mj-ea"/>
          <a:cs typeface="Arial" pitchFamily="34" charset="0"/>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lr>
          <a:schemeClr val="tx2"/>
        </a:buClr>
        <a:buFont typeface="Wingdings" pitchFamily="2" charset="2"/>
        <a:buChar char="w"/>
        <a:defRPr sz="2400">
          <a:solidFill>
            <a:schemeClr val="tx1">
              <a:lumMod val="95000"/>
              <a:lumOff val="5000"/>
            </a:schemeClr>
          </a:solidFill>
          <a:latin typeface="Arial" pitchFamily="34" charset="0"/>
          <a:ea typeface="+mn-ea"/>
          <a:cs typeface="Arial" pitchFamily="34" charset="0"/>
        </a:defRPr>
      </a:lvl1pPr>
      <a:lvl2pPr marL="742950" indent="-285750" algn="l" rtl="0" fontAlgn="base">
        <a:spcBef>
          <a:spcPct val="20000"/>
        </a:spcBef>
        <a:spcAft>
          <a:spcPct val="0"/>
        </a:spcAft>
        <a:buSzPct val="95000"/>
        <a:buChar char="–"/>
        <a:defRPr sz="2400">
          <a:solidFill>
            <a:schemeClr val="tx1">
              <a:lumMod val="95000"/>
              <a:lumOff val="5000"/>
            </a:schemeClr>
          </a:solidFill>
          <a:latin typeface="Arial" pitchFamily="34" charset="0"/>
          <a:cs typeface="Arial" pitchFamily="34" charset="0"/>
        </a:defRPr>
      </a:lvl2pPr>
      <a:lvl3pPr marL="1143000" indent="-228600" algn="l" rtl="0" fontAlgn="base">
        <a:spcBef>
          <a:spcPct val="20000"/>
        </a:spcBef>
        <a:spcAft>
          <a:spcPct val="0"/>
        </a:spcAft>
        <a:buChar char="•"/>
        <a:defRPr sz="2400">
          <a:solidFill>
            <a:schemeClr val="tx1">
              <a:lumMod val="95000"/>
              <a:lumOff val="5000"/>
            </a:schemeClr>
          </a:solidFill>
          <a:latin typeface="Arial" pitchFamily="34" charset="0"/>
          <a:cs typeface="Arial" pitchFamily="34" charset="0"/>
        </a:defRPr>
      </a:lvl3pPr>
      <a:lvl4pPr marL="1600200" indent="-228600" algn="l" rtl="0" fontAlgn="base">
        <a:spcBef>
          <a:spcPct val="20000"/>
        </a:spcBef>
        <a:spcAft>
          <a:spcPct val="0"/>
        </a:spcAft>
        <a:buChar char="–"/>
        <a:defRPr sz="2400">
          <a:solidFill>
            <a:schemeClr val="tx1">
              <a:lumMod val="95000"/>
              <a:lumOff val="5000"/>
            </a:schemeClr>
          </a:solidFill>
          <a:latin typeface="Arial" pitchFamily="34" charset="0"/>
          <a:cs typeface="Arial" pitchFamily="34" charset="0"/>
        </a:defRPr>
      </a:lvl4pPr>
      <a:lvl5pPr marL="2057400" indent="-228600" algn="l" rtl="0" fontAlgn="base">
        <a:spcBef>
          <a:spcPct val="20000"/>
        </a:spcBef>
        <a:spcAft>
          <a:spcPct val="0"/>
        </a:spcAft>
        <a:buChar char="•"/>
        <a:defRPr sz="2400">
          <a:solidFill>
            <a:schemeClr val="tx1">
              <a:lumMod val="95000"/>
              <a:lumOff val="5000"/>
            </a:schemeClr>
          </a:solidFill>
          <a:latin typeface="Arial" pitchFamily="34" charset="0"/>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905000" y="1524000"/>
            <a:ext cx="5561013" cy="3352800"/>
          </a:xfrm>
          <a:noFill/>
          <a:ln/>
        </p:spPr>
        <p:txBody>
          <a:bodyPr/>
          <a:lstStyle/>
          <a:p>
            <a:r>
              <a:rPr lang="en-US" sz="4000" dirty="0" smtClean="0">
                <a:solidFill>
                  <a:schemeClr val="tx1">
                    <a:lumMod val="95000"/>
                    <a:lumOff val="5000"/>
                  </a:schemeClr>
                </a:solidFill>
                <a:effectLst/>
              </a:rPr>
              <a:t>Lecture 30</a:t>
            </a:r>
            <a:endParaRPr lang="en-US" sz="4000" dirty="0">
              <a:solidFill>
                <a:schemeClr val="tx1">
                  <a:lumMod val="95000"/>
                  <a:lumOff val="5000"/>
                </a:schemeClr>
              </a:solidFill>
              <a:effectLst/>
            </a:endParaRPr>
          </a:p>
        </p:txBody>
      </p:sp>
    </p:spTree>
  </p:cSld>
  <p:clrMapOvr>
    <a:masterClrMapping/>
  </p:clrMapOvr>
  <p:transition spd="med">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905000" y="1524000"/>
            <a:ext cx="5561013" cy="3352800"/>
          </a:xfrm>
          <a:noFill/>
          <a:ln/>
        </p:spPr>
        <p:txBody>
          <a:bodyPr/>
          <a:lstStyle/>
          <a:p>
            <a:r>
              <a:rPr lang="en-US" sz="4000" dirty="0">
                <a:solidFill>
                  <a:schemeClr val="tx1">
                    <a:lumMod val="95000"/>
                    <a:lumOff val="5000"/>
                  </a:schemeClr>
                </a:solidFill>
                <a:effectLst/>
              </a:rPr>
              <a:t>Organizational </a:t>
            </a:r>
            <a:r>
              <a:rPr lang="en-US" sz="4000" dirty="0" smtClean="0">
                <a:solidFill>
                  <a:schemeClr val="tx1">
                    <a:lumMod val="95000"/>
                    <a:lumOff val="5000"/>
                  </a:schemeClr>
                </a:solidFill>
                <a:effectLst/>
              </a:rPr>
              <a:t>Development</a:t>
            </a:r>
            <a:endParaRPr lang="en-US" sz="4000" dirty="0">
              <a:solidFill>
                <a:schemeClr val="tx1">
                  <a:lumMod val="95000"/>
                  <a:lumOff val="5000"/>
                </a:schemeClr>
              </a:solidFill>
              <a:effectLst/>
            </a:endParaRPr>
          </a:p>
        </p:txBody>
      </p:sp>
    </p:spTree>
  </p:cSld>
  <p:clrMapOvr>
    <a:masterClrMapping/>
  </p:clrMapOvr>
  <p:transition spd="med">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a:xfrm>
            <a:off x="1371600" y="304800"/>
            <a:ext cx="7543800" cy="1143000"/>
          </a:xfrm>
          <a:noFill/>
          <a:ln/>
        </p:spPr>
        <p:txBody>
          <a:bodyPr/>
          <a:lstStyle/>
          <a:p>
            <a:r>
              <a:rPr lang="en-US" sz="3600" b="1" dirty="0" smtClean="0"/>
              <a:t>Chapter </a:t>
            </a:r>
            <a:r>
              <a:rPr lang="en-US" sz="3600" b="1" dirty="0"/>
              <a:t>Study Questions</a:t>
            </a:r>
          </a:p>
        </p:txBody>
      </p:sp>
      <p:sp>
        <p:nvSpPr>
          <p:cNvPr id="355331" name="Rectangle 3"/>
          <p:cNvSpPr>
            <a:spLocks noGrp="1" noChangeArrowheads="1"/>
          </p:cNvSpPr>
          <p:nvPr>
            <p:ph type="body" idx="1"/>
          </p:nvPr>
        </p:nvSpPr>
        <p:spPr>
          <a:xfrm>
            <a:off x="1371600" y="1447800"/>
            <a:ext cx="7620000" cy="5029200"/>
          </a:xfrm>
          <a:noFill/>
          <a:ln/>
        </p:spPr>
        <p:txBody>
          <a:bodyPr lIns="92075" tIns="46038" rIns="92075" bIns="46038"/>
          <a:lstStyle/>
          <a:p>
            <a:pPr>
              <a:lnSpc>
                <a:spcPct val="120000"/>
              </a:lnSpc>
              <a:buSzPct val="90000"/>
              <a:buFont typeface="Wingdings" pitchFamily="2" charset="2"/>
              <a:buChar char="Ø"/>
            </a:pPr>
            <a:r>
              <a:rPr lang="en-US"/>
              <a:t>What is organizational culture?</a:t>
            </a:r>
          </a:p>
          <a:p>
            <a:pPr>
              <a:lnSpc>
                <a:spcPct val="120000"/>
              </a:lnSpc>
              <a:buSzPct val="90000"/>
              <a:buFont typeface="Wingdings" pitchFamily="2" charset="2"/>
              <a:buChar char="Ø"/>
            </a:pPr>
            <a:r>
              <a:rPr lang="en-US"/>
              <a:t>How do you understand an organizational culture?</a:t>
            </a:r>
          </a:p>
          <a:p>
            <a:pPr>
              <a:lnSpc>
                <a:spcPct val="120000"/>
              </a:lnSpc>
              <a:buSzPct val="90000"/>
              <a:buFont typeface="Wingdings" pitchFamily="2" charset="2"/>
              <a:buChar char="Ø"/>
            </a:pPr>
            <a:r>
              <a:rPr lang="en-US"/>
              <a:t>How can the organizational culture be managed?</a:t>
            </a:r>
          </a:p>
          <a:p>
            <a:pPr>
              <a:lnSpc>
                <a:spcPct val="120000"/>
              </a:lnSpc>
              <a:buSzPct val="90000"/>
              <a:buFont typeface="Wingdings" pitchFamily="2" charset="2"/>
              <a:buChar char="Ø"/>
            </a:pPr>
            <a:r>
              <a:rPr lang="en-US"/>
              <a:t>How can you use organizational development to improve the firm?</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5331">
                                            <p:txEl>
                                              <p:pRg st="0" end="0"/>
                                            </p:txEl>
                                          </p:spTgt>
                                        </p:tgtEl>
                                        <p:attrNameLst>
                                          <p:attrName>style.visibility</p:attrName>
                                        </p:attrNameLst>
                                      </p:cBhvr>
                                      <p:to>
                                        <p:strVal val="visible"/>
                                      </p:to>
                                    </p:set>
                                    <p:animEffect transition="in" filter="dissolve">
                                      <p:cBhvr>
                                        <p:cTn id="7" dur="500"/>
                                        <p:tgtEl>
                                          <p:spTgt spid="3553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5331">
                                            <p:txEl>
                                              <p:pRg st="1" end="1"/>
                                            </p:txEl>
                                          </p:spTgt>
                                        </p:tgtEl>
                                        <p:attrNameLst>
                                          <p:attrName>style.visibility</p:attrName>
                                        </p:attrNameLst>
                                      </p:cBhvr>
                                      <p:to>
                                        <p:strVal val="visible"/>
                                      </p:to>
                                    </p:set>
                                    <p:animEffect transition="in" filter="dissolve">
                                      <p:cBhvr>
                                        <p:cTn id="12" dur="500"/>
                                        <p:tgtEl>
                                          <p:spTgt spid="3553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55331">
                                            <p:txEl>
                                              <p:pRg st="2" end="2"/>
                                            </p:txEl>
                                          </p:spTgt>
                                        </p:tgtEl>
                                        <p:attrNameLst>
                                          <p:attrName>style.visibility</p:attrName>
                                        </p:attrNameLst>
                                      </p:cBhvr>
                                      <p:to>
                                        <p:strVal val="visible"/>
                                      </p:to>
                                    </p:set>
                                    <p:animEffect transition="in" filter="dissolve">
                                      <p:cBhvr>
                                        <p:cTn id="17" dur="500"/>
                                        <p:tgtEl>
                                          <p:spTgt spid="3553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55331">
                                            <p:txEl>
                                              <p:pRg st="3" end="3"/>
                                            </p:txEl>
                                          </p:spTgt>
                                        </p:tgtEl>
                                        <p:attrNameLst>
                                          <p:attrName>style.visibility</p:attrName>
                                        </p:attrNameLst>
                                      </p:cBhvr>
                                      <p:to>
                                        <p:strVal val="visible"/>
                                      </p:to>
                                    </p:set>
                                    <p:animEffect transition="in" filter="dissolve">
                                      <p:cBhvr>
                                        <p:cTn id="22" dur="500"/>
                                        <p:tgtEl>
                                          <p:spTgt spid="355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noFill/>
          <a:ln/>
        </p:spPr>
        <p:txBody>
          <a:bodyPr/>
          <a:lstStyle/>
          <a:p>
            <a:pPr algn="l"/>
            <a:r>
              <a:rPr lang="en-US" sz="3600" b="1"/>
              <a:t>Study Question 1: What is organizational culture?</a:t>
            </a:r>
          </a:p>
        </p:txBody>
      </p:sp>
      <p:sp>
        <p:nvSpPr>
          <p:cNvPr id="124931" name="Rectangle 3"/>
          <p:cNvSpPr>
            <a:spLocks noGrp="1" noChangeArrowheads="1"/>
          </p:cNvSpPr>
          <p:nvPr>
            <p:ph type="body" idx="1"/>
          </p:nvPr>
        </p:nvSpPr>
        <p:spPr>
          <a:noFill/>
          <a:ln/>
        </p:spPr>
        <p:txBody>
          <a:bodyPr lIns="92075" tIns="46038" rIns="92075" bIns="46038"/>
          <a:lstStyle/>
          <a:p>
            <a:pPr>
              <a:lnSpc>
                <a:spcPct val="110000"/>
              </a:lnSpc>
              <a:buSzPct val="90000"/>
              <a:buFont typeface="Wingdings" pitchFamily="2" charset="2"/>
              <a:buChar char="Ø"/>
            </a:pPr>
            <a:r>
              <a:rPr lang="en-US"/>
              <a:t>Organizational culture.</a:t>
            </a:r>
          </a:p>
          <a:p>
            <a:pPr lvl="1">
              <a:lnSpc>
                <a:spcPct val="110000"/>
              </a:lnSpc>
              <a:buSzPct val="90000"/>
            </a:pPr>
            <a:r>
              <a:rPr lang="en-US"/>
              <a:t>The system of shared actions, values, and beliefs that develops within an organization and guides the behavior of its members.</a:t>
            </a:r>
          </a:p>
          <a:p>
            <a:pPr lvl="1">
              <a:lnSpc>
                <a:spcPct val="110000"/>
              </a:lnSpc>
              <a:buSzPct val="90000"/>
            </a:pPr>
            <a:r>
              <a:rPr lang="en-US"/>
              <a:t>Called corporate culture in the business setting.</a:t>
            </a:r>
          </a:p>
          <a:p>
            <a:pPr lvl="1">
              <a:lnSpc>
                <a:spcPct val="110000"/>
              </a:lnSpc>
              <a:buSzPct val="90000"/>
            </a:pPr>
            <a:r>
              <a:rPr lang="en-US"/>
              <a:t>No two organizational cultures are identical.</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animEffect transition="in" filter="dissolve">
                                      <p:cBhvr>
                                        <p:cTn id="7" dur="500"/>
                                        <p:tgtEl>
                                          <p:spTgt spid="12493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4931">
                                            <p:txEl>
                                              <p:pRg st="1" end="1"/>
                                            </p:txEl>
                                          </p:spTgt>
                                        </p:tgtEl>
                                        <p:attrNameLst>
                                          <p:attrName>style.visibility</p:attrName>
                                        </p:attrNameLst>
                                      </p:cBhvr>
                                      <p:to>
                                        <p:strVal val="visible"/>
                                      </p:to>
                                    </p:set>
                                    <p:animEffect transition="in" filter="dissolve">
                                      <p:cBhvr>
                                        <p:cTn id="10" dur="500"/>
                                        <p:tgtEl>
                                          <p:spTgt spid="12493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4931">
                                            <p:txEl>
                                              <p:pRg st="2" end="2"/>
                                            </p:txEl>
                                          </p:spTgt>
                                        </p:tgtEl>
                                        <p:attrNameLst>
                                          <p:attrName>style.visibility</p:attrName>
                                        </p:attrNameLst>
                                      </p:cBhvr>
                                      <p:to>
                                        <p:strVal val="visible"/>
                                      </p:to>
                                    </p:set>
                                    <p:animEffect transition="in" filter="dissolve">
                                      <p:cBhvr>
                                        <p:cTn id="13" dur="500"/>
                                        <p:tgtEl>
                                          <p:spTgt spid="12493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4931">
                                            <p:txEl>
                                              <p:pRg st="3" end="3"/>
                                            </p:txEl>
                                          </p:spTgt>
                                        </p:tgtEl>
                                        <p:attrNameLst>
                                          <p:attrName>style.visibility</p:attrName>
                                        </p:attrNameLst>
                                      </p:cBhvr>
                                      <p:to>
                                        <p:strVal val="visible"/>
                                      </p:to>
                                    </p:set>
                                    <p:animEffect transition="in" filter="dissolve">
                                      <p:cBhvr>
                                        <p:cTn id="16" dur="500"/>
                                        <p:tgtEl>
                                          <p:spTgt spid="1249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noFill/>
          <a:ln/>
        </p:spPr>
        <p:txBody>
          <a:bodyPr/>
          <a:lstStyle/>
          <a:p>
            <a:pPr algn="l"/>
            <a:r>
              <a:rPr lang="en-US" sz="3600" b="1"/>
              <a:t>Study Question 1: What is organizational culture?</a:t>
            </a:r>
          </a:p>
        </p:txBody>
      </p:sp>
      <p:sp>
        <p:nvSpPr>
          <p:cNvPr id="257027" name="Rectangle 3"/>
          <p:cNvSpPr>
            <a:spLocks noGrp="1" noChangeArrowheads="1"/>
          </p:cNvSpPr>
          <p:nvPr>
            <p:ph type="body" idx="1"/>
          </p:nvPr>
        </p:nvSpPr>
        <p:spPr>
          <a:xfrm>
            <a:off x="1371600" y="1600200"/>
            <a:ext cx="7620000" cy="5181600"/>
          </a:xfrm>
          <a:noFill/>
          <a:ln/>
        </p:spPr>
        <p:txBody>
          <a:bodyPr lIns="92075" tIns="46038" rIns="92075" bIns="46038"/>
          <a:lstStyle/>
          <a:p>
            <a:pPr>
              <a:lnSpc>
                <a:spcPct val="110000"/>
              </a:lnSpc>
              <a:buSzPct val="90000"/>
              <a:buFont typeface="Wingdings" pitchFamily="2" charset="2"/>
              <a:buChar char="Ø"/>
            </a:pPr>
            <a:r>
              <a:rPr lang="en-US"/>
              <a:t>External adaptation.</a:t>
            </a:r>
          </a:p>
          <a:p>
            <a:pPr lvl="1">
              <a:lnSpc>
                <a:spcPct val="110000"/>
              </a:lnSpc>
              <a:buSzPct val="90000"/>
            </a:pPr>
            <a:r>
              <a:rPr lang="en-US"/>
              <a:t>Involves </a:t>
            </a:r>
            <a:r>
              <a:rPr lang="en-US">
                <a:cs typeface="Times New Roman" charset="0"/>
              </a:rPr>
              <a:t>reaching goals and dealing with outsiders regarding tasks to be accomplished, methods used to achieve the goals, and methods of coping with success and failure.</a:t>
            </a:r>
          </a:p>
          <a:p>
            <a:pPr lvl="1">
              <a:lnSpc>
                <a:spcPct val="110000"/>
              </a:lnSpc>
              <a:buSzPct val="90000"/>
            </a:pPr>
            <a:r>
              <a:rPr lang="en-US">
                <a:cs typeface="Times New Roman" charset="0"/>
              </a:rPr>
              <a:t>Important aspects of external adaptation. </a:t>
            </a:r>
          </a:p>
          <a:p>
            <a:pPr lvl="2">
              <a:lnSpc>
                <a:spcPct val="110000"/>
              </a:lnSpc>
              <a:buSzPct val="90000"/>
            </a:pPr>
            <a:r>
              <a:rPr lang="en-US">
                <a:cs typeface="Times New Roman" charset="0"/>
              </a:rPr>
              <a:t>Separating eternal forces based on importance.</a:t>
            </a:r>
          </a:p>
          <a:p>
            <a:pPr lvl="2">
              <a:lnSpc>
                <a:spcPct val="110000"/>
              </a:lnSpc>
              <a:buSzPct val="90000"/>
            </a:pPr>
            <a:r>
              <a:rPr lang="en-US">
                <a:cs typeface="Times New Roman" charset="0"/>
              </a:rPr>
              <a:t>Developing ways to measure accomplishments.</a:t>
            </a:r>
          </a:p>
          <a:p>
            <a:pPr lvl="2">
              <a:lnSpc>
                <a:spcPct val="110000"/>
              </a:lnSpc>
              <a:buSzPct val="90000"/>
            </a:pPr>
            <a:r>
              <a:rPr lang="en-US">
                <a:cs typeface="Times New Roman" charset="0"/>
              </a:rPr>
              <a:t>Creating explanations for not meeting goals.</a:t>
            </a:r>
            <a:r>
              <a:rPr lang="en-US" sz="2000"/>
              <a:t>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7027">
                                            <p:txEl>
                                              <p:pRg st="0" end="0"/>
                                            </p:txEl>
                                          </p:spTgt>
                                        </p:tgtEl>
                                        <p:attrNameLst>
                                          <p:attrName>style.visibility</p:attrName>
                                        </p:attrNameLst>
                                      </p:cBhvr>
                                      <p:to>
                                        <p:strVal val="visible"/>
                                      </p:to>
                                    </p:set>
                                    <p:animEffect transition="in" filter="dissolve">
                                      <p:cBhvr>
                                        <p:cTn id="7" dur="500"/>
                                        <p:tgtEl>
                                          <p:spTgt spid="25702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7027">
                                            <p:txEl>
                                              <p:pRg st="1" end="1"/>
                                            </p:txEl>
                                          </p:spTgt>
                                        </p:tgtEl>
                                        <p:attrNameLst>
                                          <p:attrName>style.visibility</p:attrName>
                                        </p:attrNameLst>
                                      </p:cBhvr>
                                      <p:to>
                                        <p:strVal val="visible"/>
                                      </p:to>
                                    </p:set>
                                    <p:animEffect transition="in" filter="dissolve">
                                      <p:cBhvr>
                                        <p:cTn id="10" dur="500"/>
                                        <p:tgtEl>
                                          <p:spTgt spid="25702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57027">
                                            <p:txEl>
                                              <p:pRg st="2" end="2"/>
                                            </p:txEl>
                                          </p:spTgt>
                                        </p:tgtEl>
                                        <p:attrNameLst>
                                          <p:attrName>style.visibility</p:attrName>
                                        </p:attrNameLst>
                                      </p:cBhvr>
                                      <p:to>
                                        <p:strVal val="visible"/>
                                      </p:to>
                                    </p:set>
                                    <p:animEffect transition="in" filter="dissolve">
                                      <p:cBhvr>
                                        <p:cTn id="13" dur="500"/>
                                        <p:tgtEl>
                                          <p:spTgt spid="25702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7027">
                                            <p:txEl>
                                              <p:pRg st="3" end="3"/>
                                            </p:txEl>
                                          </p:spTgt>
                                        </p:tgtEl>
                                        <p:attrNameLst>
                                          <p:attrName>style.visibility</p:attrName>
                                        </p:attrNameLst>
                                      </p:cBhvr>
                                      <p:to>
                                        <p:strVal val="visible"/>
                                      </p:to>
                                    </p:set>
                                    <p:animEffect transition="in" filter="dissolve">
                                      <p:cBhvr>
                                        <p:cTn id="16" dur="500"/>
                                        <p:tgtEl>
                                          <p:spTgt spid="257027">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57027">
                                            <p:txEl>
                                              <p:pRg st="4" end="4"/>
                                            </p:txEl>
                                          </p:spTgt>
                                        </p:tgtEl>
                                        <p:attrNameLst>
                                          <p:attrName>style.visibility</p:attrName>
                                        </p:attrNameLst>
                                      </p:cBhvr>
                                      <p:to>
                                        <p:strVal val="visible"/>
                                      </p:to>
                                    </p:set>
                                    <p:animEffect transition="in" filter="dissolve">
                                      <p:cBhvr>
                                        <p:cTn id="19" dur="500"/>
                                        <p:tgtEl>
                                          <p:spTgt spid="257027">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57027">
                                            <p:txEl>
                                              <p:pRg st="5" end="5"/>
                                            </p:txEl>
                                          </p:spTgt>
                                        </p:tgtEl>
                                        <p:attrNameLst>
                                          <p:attrName>style.visibility</p:attrName>
                                        </p:attrNameLst>
                                      </p:cBhvr>
                                      <p:to>
                                        <p:strVal val="visible"/>
                                      </p:to>
                                    </p:set>
                                    <p:animEffect transition="in" filter="dissolve">
                                      <p:cBhvr>
                                        <p:cTn id="22" dur="500"/>
                                        <p:tgtEl>
                                          <p:spTgt spid="2570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9074" name="Rectangle 1026"/>
          <p:cNvSpPr>
            <a:spLocks noGrp="1" noChangeArrowheads="1"/>
          </p:cNvSpPr>
          <p:nvPr>
            <p:ph type="title"/>
          </p:nvPr>
        </p:nvSpPr>
        <p:spPr>
          <a:noFill/>
          <a:ln/>
        </p:spPr>
        <p:txBody>
          <a:bodyPr/>
          <a:lstStyle/>
          <a:p>
            <a:pPr algn="l"/>
            <a:r>
              <a:rPr lang="en-US" sz="3600" b="1"/>
              <a:t>Study Question 1: What is organizational culture?</a:t>
            </a:r>
          </a:p>
        </p:txBody>
      </p:sp>
      <p:sp>
        <p:nvSpPr>
          <p:cNvPr id="259075" name="Rectangle 1027"/>
          <p:cNvSpPr>
            <a:spLocks noGrp="1" noChangeArrowheads="1"/>
          </p:cNvSpPr>
          <p:nvPr>
            <p:ph type="body" idx="1"/>
          </p:nvPr>
        </p:nvSpPr>
        <p:spPr>
          <a:xfrm>
            <a:off x="1371600" y="1752600"/>
            <a:ext cx="7620000" cy="4572000"/>
          </a:xfrm>
          <a:noFill/>
          <a:ln/>
        </p:spPr>
        <p:txBody>
          <a:bodyPr lIns="92075" tIns="46038" rIns="92075" bIns="46038"/>
          <a:lstStyle/>
          <a:p>
            <a:pPr>
              <a:lnSpc>
                <a:spcPct val="80000"/>
              </a:lnSpc>
              <a:buSzPct val="90000"/>
              <a:buFont typeface="Wingdings" pitchFamily="2" charset="2"/>
              <a:buChar char="Ø"/>
            </a:pPr>
            <a:r>
              <a:rPr lang="en-US" sz="2800"/>
              <a:t>External adaptation involves answering important goal-related questions regarding coping with reality.</a:t>
            </a:r>
          </a:p>
          <a:p>
            <a:pPr lvl="1">
              <a:lnSpc>
                <a:spcPct val="80000"/>
              </a:lnSpc>
              <a:buSzPct val="90000"/>
            </a:pPr>
            <a:r>
              <a:rPr lang="en-US" sz="2400"/>
              <a:t>What is the real mission?</a:t>
            </a:r>
          </a:p>
          <a:p>
            <a:pPr lvl="1">
              <a:lnSpc>
                <a:spcPct val="80000"/>
              </a:lnSpc>
              <a:buSzPct val="90000"/>
            </a:pPr>
            <a:r>
              <a:rPr lang="en-US" sz="2400"/>
              <a:t>How do we contribute?</a:t>
            </a:r>
          </a:p>
          <a:p>
            <a:pPr lvl="1">
              <a:lnSpc>
                <a:spcPct val="80000"/>
              </a:lnSpc>
              <a:buSzPct val="90000"/>
            </a:pPr>
            <a:r>
              <a:rPr lang="en-US" sz="2400"/>
              <a:t>What are our goals?</a:t>
            </a:r>
          </a:p>
          <a:p>
            <a:pPr lvl="1">
              <a:lnSpc>
                <a:spcPct val="80000"/>
              </a:lnSpc>
              <a:buSzPct val="90000"/>
            </a:pPr>
            <a:r>
              <a:rPr lang="en-US" sz="2400"/>
              <a:t>How do we reach our goals?</a:t>
            </a:r>
          </a:p>
          <a:p>
            <a:pPr lvl="1">
              <a:lnSpc>
                <a:spcPct val="80000"/>
              </a:lnSpc>
              <a:buSzPct val="90000"/>
            </a:pPr>
            <a:r>
              <a:rPr lang="en-US" sz="2400"/>
              <a:t>What external forces are important?</a:t>
            </a:r>
          </a:p>
          <a:p>
            <a:pPr lvl="1">
              <a:lnSpc>
                <a:spcPct val="80000"/>
              </a:lnSpc>
              <a:buSzPct val="90000"/>
            </a:pPr>
            <a:r>
              <a:rPr lang="en-US" sz="2400"/>
              <a:t>How do we measure results?</a:t>
            </a:r>
          </a:p>
          <a:p>
            <a:pPr lvl="1">
              <a:lnSpc>
                <a:spcPct val="80000"/>
              </a:lnSpc>
              <a:buSzPct val="90000"/>
            </a:pPr>
            <a:r>
              <a:rPr lang="en-US" sz="2400"/>
              <a:t>What do we do if specific targets are not met?</a:t>
            </a:r>
          </a:p>
          <a:p>
            <a:pPr lvl="1">
              <a:lnSpc>
                <a:spcPct val="80000"/>
              </a:lnSpc>
              <a:buSzPct val="90000"/>
            </a:pPr>
            <a:r>
              <a:rPr lang="en-US" sz="2400"/>
              <a:t>How do we tell others how good we are?</a:t>
            </a:r>
          </a:p>
          <a:p>
            <a:pPr lvl="1">
              <a:lnSpc>
                <a:spcPct val="80000"/>
              </a:lnSpc>
              <a:buSzPct val="90000"/>
            </a:pPr>
            <a:r>
              <a:rPr lang="en-US" sz="2400"/>
              <a:t>When do we quit?</a:t>
            </a:r>
            <a:endParaRPr lang="en-US"/>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9075">
                                            <p:txEl>
                                              <p:pRg st="0" end="0"/>
                                            </p:txEl>
                                          </p:spTgt>
                                        </p:tgtEl>
                                        <p:attrNameLst>
                                          <p:attrName>style.visibility</p:attrName>
                                        </p:attrNameLst>
                                      </p:cBhvr>
                                      <p:to>
                                        <p:strVal val="visible"/>
                                      </p:to>
                                    </p:set>
                                    <p:animEffect transition="in" filter="dissolve">
                                      <p:cBhvr>
                                        <p:cTn id="7" dur="500"/>
                                        <p:tgtEl>
                                          <p:spTgt spid="25907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9075">
                                            <p:txEl>
                                              <p:pRg st="1" end="1"/>
                                            </p:txEl>
                                          </p:spTgt>
                                        </p:tgtEl>
                                        <p:attrNameLst>
                                          <p:attrName>style.visibility</p:attrName>
                                        </p:attrNameLst>
                                      </p:cBhvr>
                                      <p:to>
                                        <p:strVal val="visible"/>
                                      </p:to>
                                    </p:set>
                                    <p:animEffect transition="in" filter="dissolve">
                                      <p:cBhvr>
                                        <p:cTn id="10" dur="500"/>
                                        <p:tgtEl>
                                          <p:spTgt spid="25907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59075">
                                            <p:txEl>
                                              <p:pRg st="2" end="2"/>
                                            </p:txEl>
                                          </p:spTgt>
                                        </p:tgtEl>
                                        <p:attrNameLst>
                                          <p:attrName>style.visibility</p:attrName>
                                        </p:attrNameLst>
                                      </p:cBhvr>
                                      <p:to>
                                        <p:strVal val="visible"/>
                                      </p:to>
                                    </p:set>
                                    <p:animEffect transition="in" filter="dissolve">
                                      <p:cBhvr>
                                        <p:cTn id="13" dur="500"/>
                                        <p:tgtEl>
                                          <p:spTgt spid="25907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9075">
                                            <p:txEl>
                                              <p:pRg st="3" end="3"/>
                                            </p:txEl>
                                          </p:spTgt>
                                        </p:tgtEl>
                                        <p:attrNameLst>
                                          <p:attrName>style.visibility</p:attrName>
                                        </p:attrNameLst>
                                      </p:cBhvr>
                                      <p:to>
                                        <p:strVal val="visible"/>
                                      </p:to>
                                    </p:set>
                                    <p:animEffect transition="in" filter="dissolve">
                                      <p:cBhvr>
                                        <p:cTn id="16" dur="500"/>
                                        <p:tgtEl>
                                          <p:spTgt spid="25907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59075">
                                            <p:txEl>
                                              <p:pRg st="4" end="4"/>
                                            </p:txEl>
                                          </p:spTgt>
                                        </p:tgtEl>
                                        <p:attrNameLst>
                                          <p:attrName>style.visibility</p:attrName>
                                        </p:attrNameLst>
                                      </p:cBhvr>
                                      <p:to>
                                        <p:strVal val="visible"/>
                                      </p:to>
                                    </p:set>
                                    <p:animEffect transition="in" filter="dissolve">
                                      <p:cBhvr>
                                        <p:cTn id="19" dur="500"/>
                                        <p:tgtEl>
                                          <p:spTgt spid="259075">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59075">
                                            <p:txEl>
                                              <p:pRg st="5" end="5"/>
                                            </p:txEl>
                                          </p:spTgt>
                                        </p:tgtEl>
                                        <p:attrNameLst>
                                          <p:attrName>style.visibility</p:attrName>
                                        </p:attrNameLst>
                                      </p:cBhvr>
                                      <p:to>
                                        <p:strVal val="visible"/>
                                      </p:to>
                                    </p:set>
                                    <p:animEffect transition="in" filter="dissolve">
                                      <p:cBhvr>
                                        <p:cTn id="22" dur="500"/>
                                        <p:tgtEl>
                                          <p:spTgt spid="259075">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59075">
                                            <p:txEl>
                                              <p:pRg st="6" end="6"/>
                                            </p:txEl>
                                          </p:spTgt>
                                        </p:tgtEl>
                                        <p:attrNameLst>
                                          <p:attrName>style.visibility</p:attrName>
                                        </p:attrNameLst>
                                      </p:cBhvr>
                                      <p:to>
                                        <p:strVal val="visible"/>
                                      </p:to>
                                    </p:set>
                                    <p:animEffect transition="in" filter="dissolve">
                                      <p:cBhvr>
                                        <p:cTn id="25" dur="500"/>
                                        <p:tgtEl>
                                          <p:spTgt spid="259075">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59075">
                                            <p:txEl>
                                              <p:pRg st="7" end="7"/>
                                            </p:txEl>
                                          </p:spTgt>
                                        </p:tgtEl>
                                        <p:attrNameLst>
                                          <p:attrName>style.visibility</p:attrName>
                                        </p:attrNameLst>
                                      </p:cBhvr>
                                      <p:to>
                                        <p:strVal val="visible"/>
                                      </p:to>
                                    </p:set>
                                    <p:animEffect transition="in" filter="dissolve">
                                      <p:cBhvr>
                                        <p:cTn id="28" dur="500"/>
                                        <p:tgtEl>
                                          <p:spTgt spid="259075">
                                            <p:txEl>
                                              <p:pRg st="7" end="7"/>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59075">
                                            <p:txEl>
                                              <p:pRg st="8" end="8"/>
                                            </p:txEl>
                                          </p:spTgt>
                                        </p:tgtEl>
                                        <p:attrNameLst>
                                          <p:attrName>style.visibility</p:attrName>
                                        </p:attrNameLst>
                                      </p:cBhvr>
                                      <p:to>
                                        <p:strVal val="visible"/>
                                      </p:to>
                                    </p:set>
                                    <p:animEffect transition="in" filter="dissolve">
                                      <p:cBhvr>
                                        <p:cTn id="31" dur="500"/>
                                        <p:tgtEl>
                                          <p:spTgt spid="259075">
                                            <p:txEl>
                                              <p:pRg st="8" end="8"/>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59075">
                                            <p:txEl>
                                              <p:pRg st="9" end="9"/>
                                            </p:txEl>
                                          </p:spTgt>
                                        </p:tgtEl>
                                        <p:attrNameLst>
                                          <p:attrName>style.visibility</p:attrName>
                                        </p:attrNameLst>
                                      </p:cBhvr>
                                      <p:to>
                                        <p:strVal val="visible"/>
                                      </p:to>
                                    </p:set>
                                    <p:animEffect transition="in" filter="dissolve">
                                      <p:cBhvr>
                                        <p:cTn id="34" dur="500"/>
                                        <p:tgtEl>
                                          <p:spTgt spid="25907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a:noFill/>
          <a:ln/>
        </p:spPr>
        <p:txBody>
          <a:bodyPr/>
          <a:lstStyle/>
          <a:p>
            <a:pPr algn="l"/>
            <a:r>
              <a:rPr lang="en-US" sz="3600" b="1"/>
              <a:t>Study Question 1: What is organizational culture?</a:t>
            </a:r>
          </a:p>
        </p:txBody>
      </p:sp>
      <p:sp>
        <p:nvSpPr>
          <p:cNvPr id="261123" name="Rectangle 3"/>
          <p:cNvSpPr>
            <a:spLocks noGrp="1" noChangeArrowheads="1"/>
          </p:cNvSpPr>
          <p:nvPr>
            <p:ph type="body" idx="1"/>
          </p:nvPr>
        </p:nvSpPr>
        <p:spPr>
          <a:xfrm>
            <a:off x="1371600" y="1828800"/>
            <a:ext cx="7620000" cy="4572000"/>
          </a:xfrm>
          <a:noFill/>
          <a:ln/>
        </p:spPr>
        <p:txBody>
          <a:bodyPr lIns="92075" tIns="46038" rIns="92075" bIns="46038"/>
          <a:lstStyle/>
          <a:p>
            <a:pPr>
              <a:buSzPct val="90000"/>
              <a:buFont typeface="Wingdings" pitchFamily="2" charset="2"/>
              <a:buChar char="Ø"/>
            </a:pPr>
            <a:r>
              <a:rPr lang="en-US"/>
              <a:t>Internal integration.</a:t>
            </a:r>
          </a:p>
          <a:p>
            <a:pPr lvl="1">
              <a:buSzPct val="90000"/>
            </a:pPr>
            <a:r>
              <a:rPr lang="en-US">
                <a:cs typeface="Times New Roman" charset="0"/>
              </a:rPr>
              <a:t>Deals with the creation of a collective identity and with finding ways of matching methods of working and living together.</a:t>
            </a:r>
            <a:endParaRPr lang="en-US"/>
          </a:p>
          <a:p>
            <a:pPr lvl="1">
              <a:buSzPct val="90000"/>
            </a:pPr>
            <a:r>
              <a:rPr lang="en-US"/>
              <a:t>Important aspects of working together.</a:t>
            </a:r>
          </a:p>
          <a:p>
            <a:pPr lvl="2">
              <a:buSzPct val="90000"/>
            </a:pPr>
            <a:r>
              <a:rPr lang="en-US"/>
              <a:t>Deciding who is a member and who is not.</a:t>
            </a:r>
          </a:p>
          <a:p>
            <a:pPr lvl="2">
              <a:buSzPct val="90000"/>
            </a:pPr>
            <a:r>
              <a:rPr lang="en-US"/>
              <a:t>Developing an understanding of acceptable and unacceptable behavior.</a:t>
            </a:r>
          </a:p>
          <a:p>
            <a:pPr lvl="2">
              <a:buSzPct val="90000"/>
            </a:pPr>
            <a:r>
              <a:rPr lang="en-US"/>
              <a:t>Separating friends from enemies.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animEffect transition="in" filter="dissolve">
                                      <p:cBhvr>
                                        <p:cTn id="7" dur="500"/>
                                        <p:tgtEl>
                                          <p:spTgt spid="26112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1123">
                                            <p:txEl>
                                              <p:pRg st="1" end="1"/>
                                            </p:txEl>
                                          </p:spTgt>
                                        </p:tgtEl>
                                        <p:attrNameLst>
                                          <p:attrName>style.visibility</p:attrName>
                                        </p:attrNameLst>
                                      </p:cBhvr>
                                      <p:to>
                                        <p:strVal val="visible"/>
                                      </p:to>
                                    </p:set>
                                    <p:animEffect transition="in" filter="dissolve">
                                      <p:cBhvr>
                                        <p:cTn id="10" dur="500"/>
                                        <p:tgtEl>
                                          <p:spTgt spid="26112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1123">
                                            <p:txEl>
                                              <p:pRg st="2" end="2"/>
                                            </p:txEl>
                                          </p:spTgt>
                                        </p:tgtEl>
                                        <p:attrNameLst>
                                          <p:attrName>style.visibility</p:attrName>
                                        </p:attrNameLst>
                                      </p:cBhvr>
                                      <p:to>
                                        <p:strVal val="visible"/>
                                      </p:to>
                                    </p:set>
                                    <p:animEffect transition="in" filter="dissolve">
                                      <p:cBhvr>
                                        <p:cTn id="13" dur="500"/>
                                        <p:tgtEl>
                                          <p:spTgt spid="26112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61123">
                                            <p:txEl>
                                              <p:pRg st="3" end="3"/>
                                            </p:txEl>
                                          </p:spTgt>
                                        </p:tgtEl>
                                        <p:attrNameLst>
                                          <p:attrName>style.visibility</p:attrName>
                                        </p:attrNameLst>
                                      </p:cBhvr>
                                      <p:to>
                                        <p:strVal val="visible"/>
                                      </p:to>
                                    </p:set>
                                    <p:animEffect transition="in" filter="dissolve">
                                      <p:cBhvr>
                                        <p:cTn id="16" dur="500"/>
                                        <p:tgtEl>
                                          <p:spTgt spid="26112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61123">
                                            <p:txEl>
                                              <p:pRg st="4" end="4"/>
                                            </p:txEl>
                                          </p:spTgt>
                                        </p:tgtEl>
                                        <p:attrNameLst>
                                          <p:attrName>style.visibility</p:attrName>
                                        </p:attrNameLst>
                                      </p:cBhvr>
                                      <p:to>
                                        <p:strVal val="visible"/>
                                      </p:to>
                                    </p:set>
                                    <p:animEffect transition="in" filter="dissolve">
                                      <p:cBhvr>
                                        <p:cTn id="19" dur="500"/>
                                        <p:tgtEl>
                                          <p:spTgt spid="261123">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61123">
                                            <p:txEl>
                                              <p:pRg st="5" end="5"/>
                                            </p:txEl>
                                          </p:spTgt>
                                        </p:tgtEl>
                                        <p:attrNameLst>
                                          <p:attrName>style.visibility</p:attrName>
                                        </p:attrNameLst>
                                      </p:cBhvr>
                                      <p:to>
                                        <p:strVal val="visible"/>
                                      </p:to>
                                    </p:set>
                                    <p:animEffect transition="in" filter="dissolve">
                                      <p:cBhvr>
                                        <p:cTn id="22" dur="500"/>
                                        <p:tgtEl>
                                          <p:spTgt spid="261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noFill/>
          <a:ln/>
        </p:spPr>
        <p:txBody>
          <a:bodyPr/>
          <a:lstStyle/>
          <a:p>
            <a:pPr algn="l"/>
            <a:r>
              <a:rPr lang="en-US" sz="3600" b="1"/>
              <a:t>Study Question 1: What is organizational culture?</a:t>
            </a:r>
          </a:p>
        </p:txBody>
      </p:sp>
      <p:sp>
        <p:nvSpPr>
          <p:cNvPr id="271363" name="Rectangle 3"/>
          <p:cNvSpPr>
            <a:spLocks noGrp="1" noChangeArrowheads="1"/>
          </p:cNvSpPr>
          <p:nvPr>
            <p:ph type="body" idx="1"/>
          </p:nvPr>
        </p:nvSpPr>
        <p:spPr>
          <a:xfrm>
            <a:off x="1371600" y="1905000"/>
            <a:ext cx="7620000" cy="4419600"/>
          </a:xfrm>
          <a:noFill/>
          <a:ln/>
        </p:spPr>
        <p:txBody>
          <a:bodyPr lIns="92075" tIns="46038" rIns="92075" bIns="46038"/>
          <a:lstStyle/>
          <a:p>
            <a:pPr>
              <a:lnSpc>
                <a:spcPct val="110000"/>
              </a:lnSpc>
              <a:buSzPct val="90000"/>
              <a:buFont typeface="Wingdings" pitchFamily="2" charset="2"/>
              <a:buChar char="Ø"/>
            </a:pPr>
            <a:r>
              <a:rPr lang="en-US" sz="2800"/>
              <a:t>Internal integration involves answering important questions associated with living together.</a:t>
            </a:r>
          </a:p>
          <a:p>
            <a:pPr lvl="1">
              <a:lnSpc>
                <a:spcPct val="110000"/>
              </a:lnSpc>
              <a:buSzPct val="90000"/>
            </a:pPr>
            <a:r>
              <a:rPr lang="en-US" sz="2400"/>
              <a:t>What is our unique identity?</a:t>
            </a:r>
          </a:p>
          <a:p>
            <a:pPr lvl="1">
              <a:lnSpc>
                <a:spcPct val="110000"/>
              </a:lnSpc>
              <a:buSzPct val="90000"/>
            </a:pPr>
            <a:r>
              <a:rPr lang="en-US" sz="2400"/>
              <a:t>How do we view the world?</a:t>
            </a:r>
          </a:p>
          <a:p>
            <a:pPr lvl="1">
              <a:lnSpc>
                <a:spcPct val="110000"/>
              </a:lnSpc>
              <a:buSzPct val="90000"/>
            </a:pPr>
            <a:r>
              <a:rPr lang="en-US" sz="2400"/>
              <a:t>Who is a member?</a:t>
            </a:r>
          </a:p>
          <a:p>
            <a:pPr lvl="1">
              <a:lnSpc>
                <a:spcPct val="110000"/>
              </a:lnSpc>
              <a:buSzPct val="90000"/>
            </a:pPr>
            <a:r>
              <a:rPr lang="en-US" sz="2400"/>
              <a:t>How do we allocate power, status, and authority?</a:t>
            </a:r>
          </a:p>
          <a:p>
            <a:pPr lvl="1">
              <a:lnSpc>
                <a:spcPct val="110000"/>
              </a:lnSpc>
              <a:buSzPct val="90000"/>
            </a:pPr>
            <a:r>
              <a:rPr lang="en-US" sz="2400"/>
              <a:t>How do we communicate?</a:t>
            </a:r>
          </a:p>
          <a:p>
            <a:pPr lvl="1">
              <a:lnSpc>
                <a:spcPct val="110000"/>
              </a:lnSpc>
              <a:buSzPct val="90000"/>
            </a:pPr>
            <a:r>
              <a:rPr lang="en-US" sz="2400"/>
              <a:t>What is the basis for friendship?</a:t>
            </a:r>
            <a:endParaRPr lang="en-US"/>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1363">
                                            <p:txEl>
                                              <p:pRg st="0" end="0"/>
                                            </p:txEl>
                                          </p:spTgt>
                                        </p:tgtEl>
                                        <p:attrNameLst>
                                          <p:attrName>style.visibility</p:attrName>
                                        </p:attrNameLst>
                                      </p:cBhvr>
                                      <p:to>
                                        <p:strVal val="visible"/>
                                      </p:to>
                                    </p:set>
                                    <p:animEffect transition="in" filter="dissolve">
                                      <p:cBhvr>
                                        <p:cTn id="7" dur="500"/>
                                        <p:tgtEl>
                                          <p:spTgt spid="27136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71363">
                                            <p:txEl>
                                              <p:pRg st="1" end="1"/>
                                            </p:txEl>
                                          </p:spTgt>
                                        </p:tgtEl>
                                        <p:attrNameLst>
                                          <p:attrName>style.visibility</p:attrName>
                                        </p:attrNameLst>
                                      </p:cBhvr>
                                      <p:to>
                                        <p:strVal val="visible"/>
                                      </p:to>
                                    </p:set>
                                    <p:animEffect transition="in" filter="dissolve">
                                      <p:cBhvr>
                                        <p:cTn id="10" dur="500"/>
                                        <p:tgtEl>
                                          <p:spTgt spid="27136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71363">
                                            <p:txEl>
                                              <p:pRg st="2" end="2"/>
                                            </p:txEl>
                                          </p:spTgt>
                                        </p:tgtEl>
                                        <p:attrNameLst>
                                          <p:attrName>style.visibility</p:attrName>
                                        </p:attrNameLst>
                                      </p:cBhvr>
                                      <p:to>
                                        <p:strVal val="visible"/>
                                      </p:to>
                                    </p:set>
                                    <p:animEffect transition="in" filter="dissolve">
                                      <p:cBhvr>
                                        <p:cTn id="13" dur="500"/>
                                        <p:tgtEl>
                                          <p:spTgt spid="27136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71363">
                                            <p:txEl>
                                              <p:pRg st="3" end="3"/>
                                            </p:txEl>
                                          </p:spTgt>
                                        </p:tgtEl>
                                        <p:attrNameLst>
                                          <p:attrName>style.visibility</p:attrName>
                                        </p:attrNameLst>
                                      </p:cBhvr>
                                      <p:to>
                                        <p:strVal val="visible"/>
                                      </p:to>
                                    </p:set>
                                    <p:animEffect transition="in" filter="dissolve">
                                      <p:cBhvr>
                                        <p:cTn id="16" dur="500"/>
                                        <p:tgtEl>
                                          <p:spTgt spid="27136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71363">
                                            <p:txEl>
                                              <p:pRg st="4" end="4"/>
                                            </p:txEl>
                                          </p:spTgt>
                                        </p:tgtEl>
                                        <p:attrNameLst>
                                          <p:attrName>style.visibility</p:attrName>
                                        </p:attrNameLst>
                                      </p:cBhvr>
                                      <p:to>
                                        <p:strVal val="visible"/>
                                      </p:to>
                                    </p:set>
                                    <p:animEffect transition="in" filter="dissolve">
                                      <p:cBhvr>
                                        <p:cTn id="19" dur="500"/>
                                        <p:tgtEl>
                                          <p:spTgt spid="271363">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71363">
                                            <p:txEl>
                                              <p:pRg st="5" end="5"/>
                                            </p:txEl>
                                          </p:spTgt>
                                        </p:tgtEl>
                                        <p:attrNameLst>
                                          <p:attrName>style.visibility</p:attrName>
                                        </p:attrNameLst>
                                      </p:cBhvr>
                                      <p:to>
                                        <p:strVal val="visible"/>
                                      </p:to>
                                    </p:set>
                                    <p:animEffect transition="in" filter="dissolve">
                                      <p:cBhvr>
                                        <p:cTn id="22" dur="500"/>
                                        <p:tgtEl>
                                          <p:spTgt spid="271363">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71363">
                                            <p:txEl>
                                              <p:pRg st="6" end="6"/>
                                            </p:txEl>
                                          </p:spTgt>
                                        </p:tgtEl>
                                        <p:attrNameLst>
                                          <p:attrName>style.visibility</p:attrName>
                                        </p:attrNameLst>
                                      </p:cBhvr>
                                      <p:to>
                                        <p:strVal val="visible"/>
                                      </p:to>
                                    </p:set>
                                    <p:animEffect transition="in" filter="dissolve">
                                      <p:cBhvr>
                                        <p:cTn id="25" dur="500"/>
                                        <p:tgtEl>
                                          <p:spTgt spid="2713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noFill/>
          <a:ln/>
        </p:spPr>
        <p:txBody>
          <a:bodyPr/>
          <a:lstStyle/>
          <a:p>
            <a:pPr algn="l"/>
            <a:r>
              <a:rPr lang="en-US" sz="3600" b="1"/>
              <a:t>Study Question 1: What is organizational culture?</a:t>
            </a:r>
          </a:p>
        </p:txBody>
      </p:sp>
      <p:sp>
        <p:nvSpPr>
          <p:cNvPr id="263171" name="Rectangle 3"/>
          <p:cNvSpPr>
            <a:spLocks noGrp="1" noChangeArrowheads="1"/>
          </p:cNvSpPr>
          <p:nvPr>
            <p:ph type="body" idx="1"/>
          </p:nvPr>
        </p:nvSpPr>
        <p:spPr>
          <a:xfrm>
            <a:off x="1371600" y="1828800"/>
            <a:ext cx="7620000" cy="4648200"/>
          </a:xfrm>
          <a:noFill/>
          <a:ln/>
        </p:spPr>
        <p:txBody>
          <a:bodyPr lIns="92075" tIns="46038" rIns="92075" bIns="46038"/>
          <a:lstStyle/>
          <a:p>
            <a:pPr>
              <a:buSzPct val="90000"/>
              <a:buFont typeface="Wingdings" pitchFamily="2" charset="2"/>
              <a:buChar char="Ø"/>
            </a:pPr>
            <a:r>
              <a:rPr lang="en-US"/>
              <a:t>Subculture.</a:t>
            </a:r>
          </a:p>
          <a:p>
            <a:pPr lvl="1">
              <a:buSzPct val="90000"/>
            </a:pPr>
            <a:r>
              <a:rPr lang="en-US">
                <a:cs typeface="Times New Roman" charset="0"/>
              </a:rPr>
              <a:t>A group of individuals with a unique pattern of values and philosophy that are not inconsistent with the organization’s dominant values and philosophy. </a:t>
            </a:r>
          </a:p>
          <a:p>
            <a:pPr>
              <a:buSzPct val="90000"/>
              <a:buFont typeface="Wingdings" pitchFamily="2" charset="2"/>
              <a:buChar char="Ø"/>
            </a:pPr>
            <a:r>
              <a:rPr lang="en-US">
                <a:cs typeface="Times New Roman" charset="0"/>
              </a:rPr>
              <a:t>Counterculture.</a:t>
            </a:r>
          </a:p>
          <a:p>
            <a:pPr lvl="1">
              <a:buSzPct val="90000"/>
            </a:pPr>
            <a:r>
              <a:rPr lang="en-US">
                <a:cs typeface="Times New Roman" charset="0"/>
              </a:rPr>
              <a:t>A group of individuals with a pattern of values and philosophy that outwardly reject the surrounding culture.</a:t>
            </a:r>
            <a:endParaRPr lang="en-US"/>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3171">
                                            <p:txEl>
                                              <p:pRg st="0" end="0"/>
                                            </p:txEl>
                                          </p:spTgt>
                                        </p:tgtEl>
                                        <p:attrNameLst>
                                          <p:attrName>style.visibility</p:attrName>
                                        </p:attrNameLst>
                                      </p:cBhvr>
                                      <p:to>
                                        <p:strVal val="visible"/>
                                      </p:to>
                                    </p:set>
                                    <p:animEffect transition="in" filter="dissolve">
                                      <p:cBhvr>
                                        <p:cTn id="7" dur="500"/>
                                        <p:tgtEl>
                                          <p:spTgt spid="26317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3171">
                                            <p:txEl>
                                              <p:pRg st="1" end="1"/>
                                            </p:txEl>
                                          </p:spTgt>
                                        </p:tgtEl>
                                        <p:attrNameLst>
                                          <p:attrName>style.visibility</p:attrName>
                                        </p:attrNameLst>
                                      </p:cBhvr>
                                      <p:to>
                                        <p:strVal val="visible"/>
                                      </p:to>
                                    </p:set>
                                    <p:animEffect transition="in" filter="dissolve">
                                      <p:cBhvr>
                                        <p:cTn id="10" dur="500"/>
                                        <p:tgtEl>
                                          <p:spTgt spid="26317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63171">
                                            <p:txEl>
                                              <p:pRg st="2" end="2"/>
                                            </p:txEl>
                                          </p:spTgt>
                                        </p:tgtEl>
                                        <p:attrNameLst>
                                          <p:attrName>style.visibility</p:attrName>
                                        </p:attrNameLst>
                                      </p:cBhvr>
                                      <p:to>
                                        <p:strVal val="visible"/>
                                      </p:to>
                                    </p:set>
                                    <p:animEffect transition="in" filter="dissolve">
                                      <p:cBhvr>
                                        <p:cTn id="15" dur="500"/>
                                        <p:tgtEl>
                                          <p:spTgt spid="263171">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63171">
                                            <p:txEl>
                                              <p:pRg st="3" end="3"/>
                                            </p:txEl>
                                          </p:spTgt>
                                        </p:tgtEl>
                                        <p:attrNameLst>
                                          <p:attrName>style.visibility</p:attrName>
                                        </p:attrNameLst>
                                      </p:cBhvr>
                                      <p:to>
                                        <p:strVal val="visible"/>
                                      </p:to>
                                    </p:set>
                                    <p:animEffect transition="in" filter="dissolve">
                                      <p:cBhvr>
                                        <p:cTn id="18" dur="500"/>
                                        <p:tgtEl>
                                          <p:spTgt spid="263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noFill/>
          <a:ln/>
        </p:spPr>
        <p:txBody>
          <a:bodyPr/>
          <a:lstStyle/>
          <a:p>
            <a:pPr algn="l"/>
            <a:r>
              <a:rPr lang="en-US" sz="3600" b="1"/>
              <a:t>Study Question 1: What is organizational culture?</a:t>
            </a:r>
          </a:p>
        </p:txBody>
      </p:sp>
      <p:sp>
        <p:nvSpPr>
          <p:cNvPr id="265219" name="Rectangle 3"/>
          <p:cNvSpPr>
            <a:spLocks noGrp="1" noChangeArrowheads="1"/>
          </p:cNvSpPr>
          <p:nvPr>
            <p:ph type="body" idx="1"/>
          </p:nvPr>
        </p:nvSpPr>
        <p:spPr>
          <a:noFill/>
          <a:ln/>
        </p:spPr>
        <p:txBody>
          <a:bodyPr lIns="92075" tIns="46038" rIns="92075" bIns="46038"/>
          <a:lstStyle/>
          <a:p>
            <a:pPr>
              <a:lnSpc>
                <a:spcPct val="120000"/>
              </a:lnSpc>
              <a:buSzPct val="90000"/>
              <a:buFont typeface="Wingdings" pitchFamily="2" charset="2"/>
              <a:buChar char="Ø"/>
            </a:pPr>
            <a:r>
              <a:rPr lang="en-US" sz="2800">
                <a:cs typeface="Times New Roman" charset="0"/>
              </a:rPr>
              <a:t>Problems associated with subcultural divisions within the larger culture</a:t>
            </a:r>
            <a:r>
              <a:rPr lang="en-US" sz="2800"/>
              <a:t>.</a:t>
            </a:r>
            <a:endParaRPr lang="en-US" sz="2800">
              <a:cs typeface="Times New Roman" charset="0"/>
            </a:endParaRPr>
          </a:p>
          <a:p>
            <a:pPr lvl="1">
              <a:lnSpc>
                <a:spcPct val="120000"/>
              </a:lnSpc>
              <a:buSzPct val="90000"/>
            </a:pPr>
            <a:r>
              <a:rPr lang="en-US" sz="2400">
                <a:cs typeface="Times New Roman" charset="0"/>
              </a:rPr>
              <a:t>Subordinate groups are likely to form into a counterculture pursuing self-interests.</a:t>
            </a:r>
          </a:p>
          <a:p>
            <a:pPr lvl="1">
              <a:lnSpc>
                <a:spcPct val="120000"/>
              </a:lnSpc>
              <a:buSzPct val="90000"/>
            </a:pPr>
            <a:r>
              <a:rPr lang="en-US" sz="2400">
                <a:cs typeface="Times New Roman" charset="0"/>
              </a:rPr>
              <a:t>The firm may encounter extreme difficulty in coping with broader cultural changes.</a:t>
            </a:r>
          </a:p>
          <a:p>
            <a:pPr lvl="1">
              <a:lnSpc>
                <a:spcPct val="120000"/>
              </a:lnSpc>
              <a:buSzPct val="90000"/>
            </a:pPr>
            <a:r>
              <a:rPr lang="en-US" sz="2400">
                <a:cs typeface="Times New Roman" charset="0"/>
              </a:rPr>
              <a:t>Embracing natural divisions from the larger culture may lead to difficulty in international operations.</a:t>
            </a:r>
            <a:endParaRPr lang="en-US" sz="24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5219">
                                            <p:txEl>
                                              <p:pRg st="0" end="0"/>
                                            </p:txEl>
                                          </p:spTgt>
                                        </p:tgtEl>
                                        <p:attrNameLst>
                                          <p:attrName>style.visibility</p:attrName>
                                        </p:attrNameLst>
                                      </p:cBhvr>
                                      <p:to>
                                        <p:strVal val="visible"/>
                                      </p:to>
                                    </p:set>
                                    <p:animEffect transition="in" filter="dissolve">
                                      <p:cBhvr>
                                        <p:cTn id="7" dur="500"/>
                                        <p:tgtEl>
                                          <p:spTgt spid="26521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5219">
                                            <p:txEl>
                                              <p:pRg st="1" end="1"/>
                                            </p:txEl>
                                          </p:spTgt>
                                        </p:tgtEl>
                                        <p:attrNameLst>
                                          <p:attrName>style.visibility</p:attrName>
                                        </p:attrNameLst>
                                      </p:cBhvr>
                                      <p:to>
                                        <p:strVal val="visible"/>
                                      </p:to>
                                    </p:set>
                                    <p:animEffect transition="in" filter="dissolve">
                                      <p:cBhvr>
                                        <p:cTn id="10" dur="500"/>
                                        <p:tgtEl>
                                          <p:spTgt spid="26521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5219">
                                            <p:txEl>
                                              <p:pRg st="2" end="2"/>
                                            </p:txEl>
                                          </p:spTgt>
                                        </p:tgtEl>
                                        <p:attrNameLst>
                                          <p:attrName>style.visibility</p:attrName>
                                        </p:attrNameLst>
                                      </p:cBhvr>
                                      <p:to>
                                        <p:strVal val="visible"/>
                                      </p:to>
                                    </p:set>
                                    <p:animEffect transition="in" filter="dissolve">
                                      <p:cBhvr>
                                        <p:cTn id="13" dur="500"/>
                                        <p:tgtEl>
                                          <p:spTgt spid="26521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65219">
                                            <p:txEl>
                                              <p:pRg st="3" end="3"/>
                                            </p:txEl>
                                          </p:spTgt>
                                        </p:tgtEl>
                                        <p:attrNameLst>
                                          <p:attrName>style.visibility</p:attrName>
                                        </p:attrNameLst>
                                      </p:cBhvr>
                                      <p:to>
                                        <p:strVal val="visible"/>
                                      </p:to>
                                    </p:set>
                                    <p:animEffect transition="in" filter="dissolve">
                                      <p:cBhvr>
                                        <p:cTn id="16" dur="500"/>
                                        <p:tgtEl>
                                          <p:spTgt spid="265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noFill/>
          <a:ln/>
        </p:spPr>
        <p:txBody>
          <a:bodyPr/>
          <a:lstStyle/>
          <a:p>
            <a:pPr algn="l"/>
            <a:r>
              <a:rPr lang="en-US" sz="3600" b="1"/>
              <a:t>Study Question 1: What is organizational culture?</a:t>
            </a:r>
          </a:p>
        </p:txBody>
      </p:sp>
      <p:sp>
        <p:nvSpPr>
          <p:cNvPr id="343043" name="Rectangle 3"/>
          <p:cNvSpPr>
            <a:spLocks noGrp="1" noChangeArrowheads="1"/>
          </p:cNvSpPr>
          <p:nvPr>
            <p:ph type="body" idx="1"/>
          </p:nvPr>
        </p:nvSpPr>
        <p:spPr>
          <a:noFill/>
          <a:ln/>
        </p:spPr>
        <p:txBody>
          <a:bodyPr lIns="92075" tIns="46038" rIns="92075" bIns="46038"/>
          <a:lstStyle/>
          <a:p>
            <a:pPr>
              <a:lnSpc>
                <a:spcPct val="90000"/>
              </a:lnSpc>
              <a:buSzPct val="90000"/>
              <a:buFont typeface="Wingdings" pitchFamily="2" charset="2"/>
              <a:buChar char="Ø"/>
            </a:pPr>
            <a:r>
              <a:rPr lang="en-US" sz="2800"/>
              <a:t>Taylor Cox’s five step program.</a:t>
            </a:r>
          </a:p>
          <a:p>
            <a:pPr lvl="1">
              <a:lnSpc>
                <a:spcPct val="90000"/>
              </a:lnSpc>
              <a:buSzPct val="90000"/>
            </a:pPr>
            <a:r>
              <a:rPr lang="en-US" sz="2400"/>
              <a:t>Step 1: The organization should develop pluralism.</a:t>
            </a:r>
          </a:p>
          <a:p>
            <a:pPr lvl="1">
              <a:lnSpc>
                <a:spcPct val="90000"/>
              </a:lnSpc>
              <a:buSzPct val="90000"/>
            </a:pPr>
            <a:r>
              <a:rPr lang="en-US" sz="2400"/>
              <a:t>Step 2: The organization should fully integrate its structure.</a:t>
            </a:r>
          </a:p>
          <a:p>
            <a:pPr lvl="1">
              <a:lnSpc>
                <a:spcPct val="90000"/>
              </a:lnSpc>
              <a:buSzPct val="90000"/>
            </a:pPr>
            <a:r>
              <a:rPr lang="en-US" sz="2400"/>
              <a:t>Step 3: The organization must integrate the informal networks.</a:t>
            </a:r>
          </a:p>
          <a:p>
            <a:pPr lvl="1">
              <a:lnSpc>
                <a:spcPct val="90000"/>
              </a:lnSpc>
              <a:buSzPct val="90000"/>
            </a:pPr>
            <a:r>
              <a:rPr lang="en-US" sz="2400"/>
              <a:t>Step 4: The organization should break the linkage between naturally occurring group identity and organizational identity.</a:t>
            </a:r>
          </a:p>
          <a:p>
            <a:pPr lvl="1">
              <a:lnSpc>
                <a:spcPct val="90000"/>
              </a:lnSpc>
              <a:buSzPct val="90000"/>
            </a:pPr>
            <a:r>
              <a:rPr lang="en-US" sz="2400"/>
              <a:t>Step 5: The organization must actively work to eliminate identity-based interpersonal conflict.</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animEffect transition="in" filter="dissolve">
                                      <p:cBhvr>
                                        <p:cTn id="7" dur="500"/>
                                        <p:tgtEl>
                                          <p:spTgt spid="34304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43043">
                                            <p:txEl>
                                              <p:pRg st="1" end="1"/>
                                            </p:txEl>
                                          </p:spTgt>
                                        </p:tgtEl>
                                        <p:attrNameLst>
                                          <p:attrName>style.visibility</p:attrName>
                                        </p:attrNameLst>
                                      </p:cBhvr>
                                      <p:to>
                                        <p:strVal val="visible"/>
                                      </p:to>
                                    </p:set>
                                    <p:animEffect transition="in" filter="dissolve">
                                      <p:cBhvr>
                                        <p:cTn id="10" dur="500"/>
                                        <p:tgtEl>
                                          <p:spTgt spid="34304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43043">
                                            <p:txEl>
                                              <p:pRg st="2" end="2"/>
                                            </p:txEl>
                                          </p:spTgt>
                                        </p:tgtEl>
                                        <p:attrNameLst>
                                          <p:attrName>style.visibility</p:attrName>
                                        </p:attrNameLst>
                                      </p:cBhvr>
                                      <p:to>
                                        <p:strVal val="visible"/>
                                      </p:to>
                                    </p:set>
                                    <p:animEffect transition="in" filter="dissolve">
                                      <p:cBhvr>
                                        <p:cTn id="13" dur="500"/>
                                        <p:tgtEl>
                                          <p:spTgt spid="34304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43043">
                                            <p:txEl>
                                              <p:pRg st="3" end="3"/>
                                            </p:txEl>
                                          </p:spTgt>
                                        </p:tgtEl>
                                        <p:attrNameLst>
                                          <p:attrName>style.visibility</p:attrName>
                                        </p:attrNameLst>
                                      </p:cBhvr>
                                      <p:to>
                                        <p:strVal val="visible"/>
                                      </p:to>
                                    </p:set>
                                    <p:animEffect transition="in" filter="dissolve">
                                      <p:cBhvr>
                                        <p:cTn id="16" dur="500"/>
                                        <p:tgtEl>
                                          <p:spTgt spid="34304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43043">
                                            <p:txEl>
                                              <p:pRg st="4" end="4"/>
                                            </p:txEl>
                                          </p:spTgt>
                                        </p:tgtEl>
                                        <p:attrNameLst>
                                          <p:attrName>style.visibility</p:attrName>
                                        </p:attrNameLst>
                                      </p:cBhvr>
                                      <p:to>
                                        <p:strVal val="visible"/>
                                      </p:to>
                                    </p:set>
                                    <p:animEffect transition="in" filter="dissolve">
                                      <p:cBhvr>
                                        <p:cTn id="19" dur="500"/>
                                        <p:tgtEl>
                                          <p:spTgt spid="343043">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43043">
                                            <p:txEl>
                                              <p:pRg st="5" end="5"/>
                                            </p:txEl>
                                          </p:spTgt>
                                        </p:tgtEl>
                                        <p:attrNameLst>
                                          <p:attrName>style.visibility</p:attrName>
                                        </p:attrNameLst>
                                      </p:cBhvr>
                                      <p:to>
                                        <p:strVal val="visible"/>
                                      </p:to>
                                    </p:set>
                                    <p:animEffect transition="in" filter="dissolve">
                                      <p:cBhvr>
                                        <p:cTn id="22" dur="500"/>
                                        <p:tgtEl>
                                          <p:spTgt spid="3430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pPr algn="l"/>
            <a:r>
              <a:rPr lang="en-US" sz="3200" b="1"/>
              <a:t>Study Question 2: How do you understand an organizational culture?</a:t>
            </a:r>
          </a:p>
        </p:txBody>
      </p:sp>
      <p:graphicFrame>
        <p:nvGraphicFramePr>
          <p:cNvPr id="362500" name="Object 4"/>
          <p:cNvGraphicFramePr>
            <a:graphicFrameLocks noChangeAspect="1"/>
          </p:cNvGraphicFramePr>
          <p:nvPr/>
        </p:nvGraphicFramePr>
        <p:xfrm>
          <a:off x="1447800" y="2590800"/>
          <a:ext cx="6904038" cy="2857500"/>
        </p:xfrm>
        <a:graphic>
          <a:graphicData uri="http://schemas.openxmlformats.org/presentationml/2006/ole">
            <p:oleObj spid="_x0000_s362500" name="Bitmap Image" r:id="rId3" imgW="6904762" imgH="2857899" progId="PBrush">
              <p:embed/>
            </p:oleObj>
          </a:graphicData>
        </a:graphic>
      </p:graphicFrame>
    </p:spTree>
  </p:cSld>
  <p:clrMapOvr>
    <a:masterClrMapping/>
  </p:clrMapOvr>
  <p:transition spd="med">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5458" name="Rectangle 1026"/>
          <p:cNvSpPr>
            <a:spLocks noGrp="1" noChangeArrowheads="1"/>
          </p:cNvSpPr>
          <p:nvPr>
            <p:ph type="title"/>
          </p:nvPr>
        </p:nvSpPr>
        <p:spPr>
          <a:noFill/>
          <a:ln/>
        </p:spPr>
        <p:txBody>
          <a:bodyPr/>
          <a:lstStyle/>
          <a:p>
            <a:pPr algn="l"/>
            <a:r>
              <a:rPr lang="en-US" sz="3200" b="1"/>
              <a:t>Study Question 2: How do you understand an organizational culture?</a:t>
            </a:r>
          </a:p>
        </p:txBody>
      </p:sp>
      <p:sp>
        <p:nvSpPr>
          <p:cNvPr id="275459" name="Rectangle 1027"/>
          <p:cNvSpPr>
            <a:spLocks noGrp="1" noChangeArrowheads="1"/>
          </p:cNvSpPr>
          <p:nvPr>
            <p:ph type="body" idx="1"/>
          </p:nvPr>
        </p:nvSpPr>
        <p:spPr>
          <a:xfrm>
            <a:off x="1371600" y="1676400"/>
            <a:ext cx="7620000" cy="4648200"/>
          </a:xfrm>
          <a:noFill/>
          <a:ln/>
        </p:spPr>
        <p:txBody>
          <a:bodyPr lIns="92075" tIns="46038" rIns="92075" bIns="46038"/>
          <a:lstStyle/>
          <a:p>
            <a:pPr>
              <a:buSzPct val="90000"/>
              <a:buFont typeface="Wingdings" pitchFamily="2" charset="2"/>
              <a:buChar char="Ø"/>
            </a:pPr>
            <a:r>
              <a:rPr lang="en-US"/>
              <a:t>Sagas.</a:t>
            </a:r>
          </a:p>
          <a:p>
            <a:pPr lvl="1">
              <a:buSzPct val="90000"/>
            </a:pPr>
            <a:r>
              <a:rPr lang="en-US" sz="2000"/>
              <a:t>Heroic accounts of organizational accomplishments.</a:t>
            </a:r>
          </a:p>
          <a:p>
            <a:pPr>
              <a:buSzPct val="90000"/>
              <a:buFont typeface="Wingdings" pitchFamily="2" charset="2"/>
              <a:buChar char="Ø"/>
            </a:pPr>
            <a:r>
              <a:rPr lang="en-US"/>
              <a:t>Rites.</a:t>
            </a:r>
          </a:p>
          <a:p>
            <a:pPr lvl="1">
              <a:buSzPct val="90000"/>
            </a:pPr>
            <a:r>
              <a:rPr lang="en-US" sz="2000"/>
              <a:t>Standardized and recurring activities that are used at special times to influence organizational members. </a:t>
            </a:r>
          </a:p>
          <a:p>
            <a:pPr>
              <a:buSzPct val="90000"/>
              <a:buFont typeface="Wingdings" pitchFamily="2" charset="2"/>
              <a:buChar char="Ø"/>
            </a:pPr>
            <a:r>
              <a:rPr lang="en-US"/>
              <a:t>Rituals.</a:t>
            </a:r>
          </a:p>
          <a:p>
            <a:pPr lvl="1">
              <a:buSzPct val="90000"/>
            </a:pPr>
            <a:r>
              <a:rPr lang="en-US" sz="2000"/>
              <a:t>Systems of rites.</a:t>
            </a:r>
          </a:p>
          <a:p>
            <a:pPr>
              <a:buSzPct val="90000"/>
              <a:buFont typeface="Wingdings" pitchFamily="2" charset="2"/>
              <a:buChar char="Ø"/>
            </a:pPr>
            <a:r>
              <a:rPr lang="en-US"/>
              <a:t>Cultural symbols.</a:t>
            </a:r>
          </a:p>
          <a:p>
            <a:pPr lvl="1">
              <a:buSzPct val="90000"/>
            </a:pPr>
            <a:r>
              <a:rPr lang="en-US" sz="2000"/>
              <a:t>Any object, act, or event that serves to transmit cultural meaning.</a:t>
            </a:r>
          </a:p>
          <a:p>
            <a:pPr lvl="2">
              <a:buSzPct val="90000"/>
            </a:pPr>
            <a:endParaRPr lang="en-US" sz="16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animEffect transition="in" filter="dissolve">
                                      <p:cBhvr>
                                        <p:cTn id="7" dur="500"/>
                                        <p:tgtEl>
                                          <p:spTgt spid="27545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75459">
                                            <p:txEl>
                                              <p:pRg st="1" end="1"/>
                                            </p:txEl>
                                          </p:spTgt>
                                        </p:tgtEl>
                                        <p:attrNameLst>
                                          <p:attrName>style.visibility</p:attrName>
                                        </p:attrNameLst>
                                      </p:cBhvr>
                                      <p:to>
                                        <p:strVal val="visible"/>
                                      </p:to>
                                    </p:set>
                                    <p:animEffect transition="in" filter="dissolve">
                                      <p:cBhvr>
                                        <p:cTn id="10" dur="500"/>
                                        <p:tgtEl>
                                          <p:spTgt spid="27545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75459">
                                            <p:txEl>
                                              <p:pRg st="2" end="2"/>
                                            </p:txEl>
                                          </p:spTgt>
                                        </p:tgtEl>
                                        <p:attrNameLst>
                                          <p:attrName>style.visibility</p:attrName>
                                        </p:attrNameLst>
                                      </p:cBhvr>
                                      <p:to>
                                        <p:strVal val="visible"/>
                                      </p:to>
                                    </p:set>
                                    <p:animEffect transition="in" filter="dissolve">
                                      <p:cBhvr>
                                        <p:cTn id="15" dur="500"/>
                                        <p:tgtEl>
                                          <p:spTgt spid="275459">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75459">
                                            <p:txEl>
                                              <p:pRg st="3" end="3"/>
                                            </p:txEl>
                                          </p:spTgt>
                                        </p:tgtEl>
                                        <p:attrNameLst>
                                          <p:attrName>style.visibility</p:attrName>
                                        </p:attrNameLst>
                                      </p:cBhvr>
                                      <p:to>
                                        <p:strVal val="visible"/>
                                      </p:to>
                                    </p:set>
                                    <p:animEffect transition="in" filter="dissolve">
                                      <p:cBhvr>
                                        <p:cTn id="18" dur="500"/>
                                        <p:tgtEl>
                                          <p:spTgt spid="27545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75459">
                                            <p:txEl>
                                              <p:pRg st="4" end="4"/>
                                            </p:txEl>
                                          </p:spTgt>
                                        </p:tgtEl>
                                        <p:attrNameLst>
                                          <p:attrName>style.visibility</p:attrName>
                                        </p:attrNameLst>
                                      </p:cBhvr>
                                      <p:to>
                                        <p:strVal val="visible"/>
                                      </p:to>
                                    </p:set>
                                    <p:animEffect transition="in" filter="dissolve">
                                      <p:cBhvr>
                                        <p:cTn id="23" dur="500"/>
                                        <p:tgtEl>
                                          <p:spTgt spid="275459">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75459">
                                            <p:txEl>
                                              <p:pRg st="5" end="5"/>
                                            </p:txEl>
                                          </p:spTgt>
                                        </p:tgtEl>
                                        <p:attrNameLst>
                                          <p:attrName>style.visibility</p:attrName>
                                        </p:attrNameLst>
                                      </p:cBhvr>
                                      <p:to>
                                        <p:strVal val="visible"/>
                                      </p:to>
                                    </p:set>
                                    <p:animEffect transition="in" filter="dissolve">
                                      <p:cBhvr>
                                        <p:cTn id="26" dur="500"/>
                                        <p:tgtEl>
                                          <p:spTgt spid="275459">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75459">
                                            <p:txEl>
                                              <p:pRg st="6" end="6"/>
                                            </p:txEl>
                                          </p:spTgt>
                                        </p:tgtEl>
                                        <p:attrNameLst>
                                          <p:attrName>style.visibility</p:attrName>
                                        </p:attrNameLst>
                                      </p:cBhvr>
                                      <p:to>
                                        <p:strVal val="visible"/>
                                      </p:to>
                                    </p:set>
                                    <p:animEffect transition="in" filter="dissolve">
                                      <p:cBhvr>
                                        <p:cTn id="31" dur="500"/>
                                        <p:tgtEl>
                                          <p:spTgt spid="275459">
                                            <p:txEl>
                                              <p:pRg st="6" end="6"/>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75459">
                                            <p:txEl>
                                              <p:pRg st="7" end="7"/>
                                            </p:txEl>
                                          </p:spTgt>
                                        </p:tgtEl>
                                        <p:attrNameLst>
                                          <p:attrName>style.visibility</p:attrName>
                                        </p:attrNameLst>
                                      </p:cBhvr>
                                      <p:to>
                                        <p:strVal val="visible"/>
                                      </p:to>
                                    </p:set>
                                    <p:animEffect transition="in" filter="dissolve">
                                      <p:cBhvr>
                                        <p:cTn id="34" dur="500"/>
                                        <p:tgtEl>
                                          <p:spTgt spid="2754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noFill/>
          <a:ln/>
        </p:spPr>
        <p:txBody>
          <a:bodyPr/>
          <a:lstStyle/>
          <a:p>
            <a:pPr algn="l"/>
            <a:r>
              <a:rPr lang="en-US" sz="3200" b="1"/>
              <a:t>Study Question 2: How do you understand an organizational culture?</a:t>
            </a:r>
          </a:p>
        </p:txBody>
      </p:sp>
      <p:sp>
        <p:nvSpPr>
          <p:cNvPr id="283651" name="Rectangle 3"/>
          <p:cNvSpPr>
            <a:spLocks noGrp="1" noChangeArrowheads="1"/>
          </p:cNvSpPr>
          <p:nvPr>
            <p:ph type="body" idx="1"/>
          </p:nvPr>
        </p:nvSpPr>
        <p:spPr>
          <a:noFill/>
          <a:ln/>
        </p:spPr>
        <p:txBody>
          <a:bodyPr lIns="92075" tIns="46038" rIns="92075" bIns="46038"/>
          <a:lstStyle/>
          <a:p>
            <a:pPr>
              <a:lnSpc>
                <a:spcPct val="130000"/>
              </a:lnSpc>
              <a:buSzPct val="90000"/>
              <a:buFont typeface="Wingdings" pitchFamily="2" charset="2"/>
              <a:buChar char="Ø"/>
            </a:pPr>
            <a:r>
              <a:rPr lang="en-US"/>
              <a:t>Culture often specifies rules and roles.</a:t>
            </a:r>
          </a:p>
          <a:p>
            <a:pPr lvl="1">
              <a:lnSpc>
                <a:spcPct val="130000"/>
              </a:lnSpc>
              <a:buSzPct val="90000"/>
            </a:pPr>
            <a:r>
              <a:rPr lang="en-US"/>
              <a:t>Rules.</a:t>
            </a:r>
          </a:p>
          <a:p>
            <a:pPr lvl="2">
              <a:lnSpc>
                <a:spcPct val="130000"/>
              </a:lnSpc>
              <a:buSzPct val="90000"/>
            </a:pPr>
            <a:r>
              <a:rPr lang="en-US"/>
              <a:t>The various types of actions that are appropriate.</a:t>
            </a:r>
          </a:p>
          <a:p>
            <a:pPr lvl="1">
              <a:lnSpc>
                <a:spcPct val="130000"/>
              </a:lnSpc>
              <a:buSzPct val="90000"/>
            </a:pPr>
            <a:r>
              <a:rPr lang="en-US"/>
              <a:t>Roles.</a:t>
            </a:r>
          </a:p>
          <a:p>
            <a:pPr lvl="2">
              <a:lnSpc>
                <a:spcPct val="130000"/>
              </a:lnSpc>
              <a:buSzPct val="90000"/>
            </a:pPr>
            <a:r>
              <a:rPr lang="en-US"/>
              <a:t>Where individual members stand in the social system.</a:t>
            </a:r>
          </a:p>
          <a:p>
            <a:pPr lvl="1">
              <a:buFontTx/>
              <a:buNone/>
            </a:pPr>
            <a:endParaRPr lang="en-US"/>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3651">
                                            <p:txEl>
                                              <p:pRg st="0" end="0"/>
                                            </p:txEl>
                                          </p:spTgt>
                                        </p:tgtEl>
                                        <p:attrNameLst>
                                          <p:attrName>style.visibility</p:attrName>
                                        </p:attrNameLst>
                                      </p:cBhvr>
                                      <p:to>
                                        <p:strVal val="visible"/>
                                      </p:to>
                                    </p:set>
                                    <p:animEffect transition="in" filter="dissolve">
                                      <p:cBhvr>
                                        <p:cTn id="7" dur="500"/>
                                        <p:tgtEl>
                                          <p:spTgt spid="28365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3651">
                                            <p:txEl>
                                              <p:pRg st="1" end="1"/>
                                            </p:txEl>
                                          </p:spTgt>
                                        </p:tgtEl>
                                        <p:attrNameLst>
                                          <p:attrName>style.visibility</p:attrName>
                                        </p:attrNameLst>
                                      </p:cBhvr>
                                      <p:to>
                                        <p:strVal val="visible"/>
                                      </p:to>
                                    </p:set>
                                    <p:animEffect transition="in" filter="dissolve">
                                      <p:cBhvr>
                                        <p:cTn id="10" dur="500"/>
                                        <p:tgtEl>
                                          <p:spTgt spid="28365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83651">
                                            <p:txEl>
                                              <p:pRg st="2" end="2"/>
                                            </p:txEl>
                                          </p:spTgt>
                                        </p:tgtEl>
                                        <p:attrNameLst>
                                          <p:attrName>style.visibility</p:attrName>
                                        </p:attrNameLst>
                                      </p:cBhvr>
                                      <p:to>
                                        <p:strVal val="visible"/>
                                      </p:to>
                                    </p:set>
                                    <p:animEffect transition="in" filter="dissolve">
                                      <p:cBhvr>
                                        <p:cTn id="13" dur="500"/>
                                        <p:tgtEl>
                                          <p:spTgt spid="28365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83651">
                                            <p:txEl>
                                              <p:pRg st="3" end="3"/>
                                            </p:txEl>
                                          </p:spTgt>
                                        </p:tgtEl>
                                        <p:attrNameLst>
                                          <p:attrName>style.visibility</p:attrName>
                                        </p:attrNameLst>
                                      </p:cBhvr>
                                      <p:to>
                                        <p:strVal val="visible"/>
                                      </p:to>
                                    </p:set>
                                    <p:animEffect transition="in" filter="dissolve">
                                      <p:cBhvr>
                                        <p:cTn id="16" dur="500"/>
                                        <p:tgtEl>
                                          <p:spTgt spid="28365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83651">
                                            <p:txEl>
                                              <p:pRg st="4" end="4"/>
                                            </p:txEl>
                                          </p:spTgt>
                                        </p:tgtEl>
                                        <p:attrNameLst>
                                          <p:attrName>style.visibility</p:attrName>
                                        </p:attrNameLst>
                                      </p:cBhvr>
                                      <p:to>
                                        <p:strVal val="visible"/>
                                      </p:to>
                                    </p:set>
                                    <p:animEffect transition="in" filter="dissolve">
                                      <p:cBhvr>
                                        <p:cTn id="19" dur="500"/>
                                        <p:tgtEl>
                                          <p:spTgt spid="283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noFill/>
          <a:ln/>
        </p:spPr>
        <p:txBody>
          <a:bodyPr/>
          <a:lstStyle/>
          <a:p>
            <a:pPr algn="l"/>
            <a:r>
              <a:rPr lang="en-US" sz="3200" b="1"/>
              <a:t>Study Question 2: How do you understand an organizational culture?</a:t>
            </a:r>
          </a:p>
        </p:txBody>
      </p:sp>
      <p:sp>
        <p:nvSpPr>
          <p:cNvPr id="365571" name="Rectangle 3"/>
          <p:cNvSpPr>
            <a:spLocks noGrp="1" noChangeArrowheads="1"/>
          </p:cNvSpPr>
          <p:nvPr>
            <p:ph type="body" idx="1"/>
          </p:nvPr>
        </p:nvSpPr>
        <p:spPr>
          <a:noFill/>
          <a:ln/>
        </p:spPr>
        <p:txBody>
          <a:bodyPr lIns="92075" tIns="46038" rIns="92075" bIns="46038"/>
          <a:lstStyle/>
          <a:p>
            <a:pPr>
              <a:lnSpc>
                <a:spcPct val="110000"/>
              </a:lnSpc>
              <a:buSzPct val="90000"/>
              <a:buFont typeface="Wingdings" pitchFamily="2" charset="2"/>
              <a:buChar char="Ø"/>
            </a:pPr>
            <a:r>
              <a:rPr lang="en-US">
                <a:cs typeface="Times New Roman" charset="0"/>
              </a:rPr>
              <a:t>Shared values. </a:t>
            </a:r>
            <a:endParaRPr lang="en-US"/>
          </a:p>
          <a:p>
            <a:pPr lvl="1">
              <a:lnSpc>
                <a:spcPct val="110000"/>
              </a:lnSpc>
              <a:buSzPct val="90000"/>
            </a:pPr>
            <a:r>
              <a:rPr lang="en-US">
                <a:cs typeface="Times New Roman" charset="0"/>
              </a:rPr>
              <a:t>Help turn routine activities into valuable and important actions.</a:t>
            </a:r>
          </a:p>
          <a:p>
            <a:pPr lvl="1">
              <a:lnSpc>
                <a:spcPct val="110000"/>
              </a:lnSpc>
              <a:buSzPct val="90000"/>
            </a:pPr>
            <a:r>
              <a:rPr lang="en-US">
                <a:cs typeface="Times New Roman" charset="0"/>
              </a:rPr>
              <a:t>Tie the organization to the important values of society.</a:t>
            </a:r>
          </a:p>
          <a:p>
            <a:pPr lvl="1">
              <a:lnSpc>
                <a:spcPct val="110000"/>
              </a:lnSpc>
              <a:buSzPct val="90000"/>
            </a:pPr>
            <a:r>
              <a:rPr lang="en-US">
                <a:cs typeface="Times New Roman" charset="0"/>
              </a:rPr>
              <a:t>May provide a very distinctive source of competitive advantage.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5571">
                                            <p:txEl>
                                              <p:pRg st="0" end="0"/>
                                            </p:txEl>
                                          </p:spTgt>
                                        </p:tgtEl>
                                        <p:attrNameLst>
                                          <p:attrName>style.visibility</p:attrName>
                                        </p:attrNameLst>
                                      </p:cBhvr>
                                      <p:to>
                                        <p:strVal val="visible"/>
                                      </p:to>
                                    </p:set>
                                    <p:animEffect transition="in" filter="dissolve">
                                      <p:cBhvr>
                                        <p:cTn id="7" dur="500"/>
                                        <p:tgtEl>
                                          <p:spTgt spid="36557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65571">
                                            <p:txEl>
                                              <p:pRg st="1" end="1"/>
                                            </p:txEl>
                                          </p:spTgt>
                                        </p:tgtEl>
                                        <p:attrNameLst>
                                          <p:attrName>style.visibility</p:attrName>
                                        </p:attrNameLst>
                                      </p:cBhvr>
                                      <p:to>
                                        <p:strVal val="visible"/>
                                      </p:to>
                                    </p:set>
                                    <p:animEffect transition="in" filter="dissolve">
                                      <p:cBhvr>
                                        <p:cTn id="10" dur="500"/>
                                        <p:tgtEl>
                                          <p:spTgt spid="36557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65571">
                                            <p:txEl>
                                              <p:pRg st="2" end="2"/>
                                            </p:txEl>
                                          </p:spTgt>
                                        </p:tgtEl>
                                        <p:attrNameLst>
                                          <p:attrName>style.visibility</p:attrName>
                                        </p:attrNameLst>
                                      </p:cBhvr>
                                      <p:to>
                                        <p:strVal val="visible"/>
                                      </p:to>
                                    </p:set>
                                    <p:animEffect transition="in" filter="dissolve">
                                      <p:cBhvr>
                                        <p:cTn id="13" dur="500"/>
                                        <p:tgtEl>
                                          <p:spTgt spid="36557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65571">
                                            <p:txEl>
                                              <p:pRg st="3" end="3"/>
                                            </p:txEl>
                                          </p:spTgt>
                                        </p:tgtEl>
                                        <p:attrNameLst>
                                          <p:attrName>style.visibility</p:attrName>
                                        </p:attrNameLst>
                                      </p:cBhvr>
                                      <p:to>
                                        <p:strVal val="visible"/>
                                      </p:to>
                                    </p:set>
                                    <p:animEffect transition="in" filter="dissolve">
                                      <p:cBhvr>
                                        <p:cTn id="16" dur="500"/>
                                        <p:tgtEl>
                                          <p:spTgt spid="3655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noFill/>
          <a:ln/>
        </p:spPr>
        <p:txBody>
          <a:bodyPr/>
          <a:lstStyle/>
          <a:p>
            <a:pPr algn="l"/>
            <a:r>
              <a:rPr lang="en-US" sz="3200" b="1"/>
              <a:t>Study Question 2: How do you understand an organizational culture?</a:t>
            </a:r>
          </a:p>
        </p:txBody>
      </p:sp>
      <p:sp>
        <p:nvSpPr>
          <p:cNvPr id="287747" name="Rectangle 3"/>
          <p:cNvSpPr>
            <a:spLocks noGrp="1" noChangeArrowheads="1"/>
          </p:cNvSpPr>
          <p:nvPr>
            <p:ph type="body" idx="1"/>
          </p:nvPr>
        </p:nvSpPr>
        <p:spPr>
          <a:noFill/>
          <a:ln/>
        </p:spPr>
        <p:txBody>
          <a:bodyPr lIns="92075" tIns="46038" rIns="92075" bIns="46038"/>
          <a:lstStyle/>
          <a:p>
            <a:pPr>
              <a:lnSpc>
                <a:spcPct val="90000"/>
              </a:lnSpc>
              <a:buSzPct val="90000"/>
              <a:buFont typeface="Wingdings" pitchFamily="2" charset="2"/>
              <a:buChar char="Ø"/>
            </a:pPr>
            <a:r>
              <a:rPr lang="en-US">
                <a:cs typeface="Times New Roman" charset="0"/>
              </a:rPr>
              <a:t>Characteristics of strong corporate cultures. </a:t>
            </a:r>
            <a:endParaRPr lang="en-US"/>
          </a:p>
          <a:p>
            <a:pPr lvl="1">
              <a:lnSpc>
                <a:spcPct val="90000"/>
              </a:lnSpc>
              <a:buSzPct val="90000"/>
            </a:pPr>
            <a:r>
              <a:rPr lang="en-US">
                <a:cs typeface="Times New Roman" charset="0"/>
              </a:rPr>
              <a:t>A widely shared real understanding of what the firm stands for, often embodied in slogans.</a:t>
            </a:r>
          </a:p>
          <a:p>
            <a:pPr lvl="1">
              <a:lnSpc>
                <a:spcPct val="90000"/>
              </a:lnSpc>
              <a:buSzPct val="90000"/>
            </a:pPr>
            <a:r>
              <a:rPr lang="en-US">
                <a:cs typeface="Times New Roman" charset="0"/>
              </a:rPr>
              <a:t>A concern for individuals over rules, policies, procedures, and adherence to job duties.</a:t>
            </a:r>
          </a:p>
          <a:p>
            <a:pPr lvl="1">
              <a:lnSpc>
                <a:spcPct val="90000"/>
              </a:lnSpc>
              <a:buSzPct val="90000"/>
            </a:pPr>
            <a:r>
              <a:rPr lang="en-US">
                <a:cs typeface="Times New Roman" charset="0"/>
              </a:rPr>
              <a:t>A recognition of heroes whose actions illustrate the company’s shared philosophy and concerns.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7747">
                                            <p:txEl>
                                              <p:pRg st="0" end="0"/>
                                            </p:txEl>
                                          </p:spTgt>
                                        </p:tgtEl>
                                        <p:attrNameLst>
                                          <p:attrName>style.visibility</p:attrName>
                                        </p:attrNameLst>
                                      </p:cBhvr>
                                      <p:to>
                                        <p:strVal val="visible"/>
                                      </p:to>
                                    </p:set>
                                    <p:animEffect transition="in" filter="dissolve">
                                      <p:cBhvr>
                                        <p:cTn id="7" dur="500"/>
                                        <p:tgtEl>
                                          <p:spTgt spid="28774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7747">
                                            <p:txEl>
                                              <p:pRg st="1" end="1"/>
                                            </p:txEl>
                                          </p:spTgt>
                                        </p:tgtEl>
                                        <p:attrNameLst>
                                          <p:attrName>style.visibility</p:attrName>
                                        </p:attrNameLst>
                                      </p:cBhvr>
                                      <p:to>
                                        <p:strVal val="visible"/>
                                      </p:to>
                                    </p:set>
                                    <p:animEffect transition="in" filter="dissolve">
                                      <p:cBhvr>
                                        <p:cTn id="10" dur="500"/>
                                        <p:tgtEl>
                                          <p:spTgt spid="28774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87747">
                                            <p:txEl>
                                              <p:pRg st="2" end="2"/>
                                            </p:txEl>
                                          </p:spTgt>
                                        </p:tgtEl>
                                        <p:attrNameLst>
                                          <p:attrName>style.visibility</p:attrName>
                                        </p:attrNameLst>
                                      </p:cBhvr>
                                      <p:to>
                                        <p:strVal val="visible"/>
                                      </p:to>
                                    </p:set>
                                    <p:animEffect transition="in" filter="dissolve">
                                      <p:cBhvr>
                                        <p:cTn id="13" dur="500"/>
                                        <p:tgtEl>
                                          <p:spTgt spid="28774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87747">
                                            <p:txEl>
                                              <p:pRg st="3" end="3"/>
                                            </p:txEl>
                                          </p:spTgt>
                                        </p:tgtEl>
                                        <p:attrNameLst>
                                          <p:attrName>style.visibility</p:attrName>
                                        </p:attrNameLst>
                                      </p:cBhvr>
                                      <p:to>
                                        <p:strVal val="visible"/>
                                      </p:to>
                                    </p:set>
                                    <p:animEffect transition="in" filter="dissolve">
                                      <p:cBhvr>
                                        <p:cTn id="16" dur="500"/>
                                        <p:tgtEl>
                                          <p:spTgt spid="287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a:noFill/>
          <a:ln/>
        </p:spPr>
        <p:txBody>
          <a:bodyPr/>
          <a:lstStyle/>
          <a:p>
            <a:pPr algn="l"/>
            <a:r>
              <a:rPr lang="en-US" sz="3200" b="1"/>
              <a:t>Study Question 2: How do you understand an organizational culture?</a:t>
            </a:r>
          </a:p>
        </p:txBody>
      </p:sp>
      <p:sp>
        <p:nvSpPr>
          <p:cNvPr id="363523" name="Rectangle 3"/>
          <p:cNvSpPr>
            <a:spLocks noGrp="1" noChangeArrowheads="1"/>
          </p:cNvSpPr>
          <p:nvPr>
            <p:ph type="body" idx="1"/>
          </p:nvPr>
        </p:nvSpPr>
        <p:spPr>
          <a:xfrm>
            <a:off x="1371600" y="1828800"/>
            <a:ext cx="7620000" cy="4419600"/>
          </a:xfrm>
          <a:noFill/>
          <a:ln/>
        </p:spPr>
        <p:txBody>
          <a:bodyPr lIns="92075" tIns="46038" rIns="92075" bIns="46038"/>
          <a:lstStyle/>
          <a:p>
            <a:pPr>
              <a:lnSpc>
                <a:spcPct val="90000"/>
              </a:lnSpc>
              <a:buSzPct val="90000"/>
              <a:buFont typeface="Wingdings" pitchFamily="2" charset="2"/>
              <a:buChar char="Ø"/>
            </a:pPr>
            <a:r>
              <a:rPr lang="en-US">
                <a:cs typeface="Times New Roman" charset="0"/>
              </a:rPr>
              <a:t>Characteristics of strong corporate cultures (</a:t>
            </a:r>
            <a:r>
              <a:rPr lang="en-US" i="1">
                <a:cs typeface="Times New Roman" charset="0"/>
              </a:rPr>
              <a:t>cont.</a:t>
            </a:r>
            <a:r>
              <a:rPr lang="en-US">
                <a:cs typeface="Times New Roman" charset="0"/>
              </a:rPr>
              <a:t>). </a:t>
            </a:r>
            <a:endParaRPr lang="en-US"/>
          </a:p>
          <a:p>
            <a:pPr lvl="1">
              <a:lnSpc>
                <a:spcPct val="90000"/>
              </a:lnSpc>
              <a:buSzPct val="90000"/>
            </a:pPr>
            <a:r>
              <a:rPr lang="en-US">
                <a:cs typeface="Times New Roman" charset="0"/>
              </a:rPr>
              <a:t>A belief in ritual and ceremony as important to members and to building a common identity.</a:t>
            </a:r>
          </a:p>
          <a:p>
            <a:pPr lvl="1">
              <a:lnSpc>
                <a:spcPct val="90000"/>
              </a:lnSpc>
              <a:buSzPct val="90000"/>
            </a:pPr>
            <a:r>
              <a:rPr lang="en-US">
                <a:cs typeface="Times New Roman" charset="0"/>
              </a:rPr>
              <a:t>A well-understood sense of the informal rules and expectations so that employees and managers know what is expected of them.</a:t>
            </a:r>
          </a:p>
          <a:p>
            <a:pPr lvl="1">
              <a:lnSpc>
                <a:spcPct val="90000"/>
              </a:lnSpc>
              <a:buSzPct val="90000"/>
            </a:pPr>
            <a:r>
              <a:rPr lang="en-US">
                <a:cs typeface="Times New Roman" charset="0"/>
              </a:rPr>
              <a:t>A belief that what employees and managers do is important and that it is essential to share information and ideas.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3523">
                                            <p:txEl>
                                              <p:pRg st="0" end="0"/>
                                            </p:txEl>
                                          </p:spTgt>
                                        </p:tgtEl>
                                        <p:attrNameLst>
                                          <p:attrName>style.visibility</p:attrName>
                                        </p:attrNameLst>
                                      </p:cBhvr>
                                      <p:to>
                                        <p:strVal val="visible"/>
                                      </p:to>
                                    </p:set>
                                    <p:animEffect transition="in" filter="dissolve">
                                      <p:cBhvr>
                                        <p:cTn id="7" dur="500"/>
                                        <p:tgtEl>
                                          <p:spTgt spid="36352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63523">
                                            <p:txEl>
                                              <p:pRg st="1" end="1"/>
                                            </p:txEl>
                                          </p:spTgt>
                                        </p:tgtEl>
                                        <p:attrNameLst>
                                          <p:attrName>style.visibility</p:attrName>
                                        </p:attrNameLst>
                                      </p:cBhvr>
                                      <p:to>
                                        <p:strVal val="visible"/>
                                      </p:to>
                                    </p:set>
                                    <p:animEffect transition="in" filter="dissolve">
                                      <p:cBhvr>
                                        <p:cTn id="10" dur="500"/>
                                        <p:tgtEl>
                                          <p:spTgt spid="36352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63523">
                                            <p:txEl>
                                              <p:pRg st="2" end="2"/>
                                            </p:txEl>
                                          </p:spTgt>
                                        </p:tgtEl>
                                        <p:attrNameLst>
                                          <p:attrName>style.visibility</p:attrName>
                                        </p:attrNameLst>
                                      </p:cBhvr>
                                      <p:to>
                                        <p:strVal val="visible"/>
                                      </p:to>
                                    </p:set>
                                    <p:animEffect transition="in" filter="dissolve">
                                      <p:cBhvr>
                                        <p:cTn id="13" dur="500"/>
                                        <p:tgtEl>
                                          <p:spTgt spid="36352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63523">
                                            <p:txEl>
                                              <p:pRg st="3" end="3"/>
                                            </p:txEl>
                                          </p:spTgt>
                                        </p:tgtEl>
                                        <p:attrNameLst>
                                          <p:attrName>style.visibility</p:attrName>
                                        </p:attrNameLst>
                                      </p:cBhvr>
                                      <p:to>
                                        <p:strVal val="visible"/>
                                      </p:to>
                                    </p:set>
                                    <p:animEffect transition="in" filter="dissolve">
                                      <p:cBhvr>
                                        <p:cTn id="16" dur="500"/>
                                        <p:tgtEl>
                                          <p:spTgt spid="3635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3"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noFill/>
          <a:ln/>
        </p:spPr>
        <p:txBody>
          <a:bodyPr/>
          <a:lstStyle/>
          <a:p>
            <a:pPr algn="l"/>
            <a:r>
              <a:rPr lang="en-US" sz="3200" b="1"/>
              <a:t>Study Question 2: How do you understand an organizational culture?</a:t>
            </a:r>
          </a:p>
        </p:txBody>
      </p:sp>
      <p:sp>
        <p:nvSpPr>
          <p:cNvPr id="295939" name="Rectangle 3"/>
          <p:cNvSpPr>
            <a:spLocks noGrp="1" noChangeArrowheads="1"/>
          </p:cNvSpPr>
          <p:nvPr>
            <p:ph type="body" idx="1"/>
          </p:nvPr>
        </p:nvSpPr>
        <p:spPr>
          <a:noFill/>
          <a:ln/>
        </p:spPr>
        <p:txBody>
          <a:bodyPr lIns="92075" tIns="46038" rIns="92075" bIns="46038"/>
          <a:lstStyle/>
          <a:p>
            <a:pPr>
              <a:buSzPct val="90000"/>
              <a:buFont typeface="Wingdings" pitchFamily="2" charset="2"/>
              <a:buChar char="Ø"/>
            </a:pPr>
            <a:r>
              <a:rPr lang="en-US"/>
              <a:t>Organizational myths.</a:t>
            </a:r>
          </a:p>
          <a:p>
            <a:pPr lvl="1">
              <a:buSzPct val="90000"/>
            </a:pPr>
            <a:r>
              <a:rPr lang="en-US"/>
              <a:t>Unproven and often unstated beliefs that are accepted uncritically.</a:t>
            </a:r>
          </a:p>
          <a:p>
            <a:pPr lvl="1">
              <a:buSzPct val="90000"/>
            </a:pPr>
            <a:r>
              <a:rPr lang="en-US"/>
              <a:t>Myths enable managers to redefine impossible problems.</a:t>
            </a:r>
          </a:p>
          <a:p>
            <a:pPr lvl="1">
              <a:buSzPct val="90000"/>
            </a:pPr>
            <a:r>
              <a:rPr lang="en-US"/>
              <a:t>Myths can facilitate experimentation and creativity.</a:t>
            </a:r>
          </a:p>
          <a:p>
            <a:pPr lvl="1">
              <a:buSzPct val="90000"/>
            </a:pPr>
            <a:r>
              <a:rPr lang="en-US"/>
              <a:t>Myths allow managers to govern.</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5939">
                                            <p:txEl>
                                              <p:pRg st="0" end="0"/>
                                            </p:txEl>
                                          </p:spTgt>
                                        </p:tgtEl>
                                        <p:attrNameLst>
                                          <p:attrName>style.visibility</p:attrName>
                                        </p:attrNameLst>
                                      </p:cBhvr>
                                      <p:to>
                                        <p:strVal val="visible"/>
                                      </p:to>
                                    </p:set>
                                    <p:animEffect transition="in" filter="dissolve">
                                      <p:cBhvr>
                                        <p:cTn id="7" dur="500"/>
                                        <p:tgtEl>
                                          <p:spTgt spid="2959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95939">
                                            <p:txEl>
                                              <p:pRg st="1" end="1"/>
                                            </p:txEl>
                                          </p:spTgt>
                                        </p:tgtEl>
                                        <p:attrNameLst>
                                          <p:attrName>style.visibility</p:attrName>
                                        </p:attrNameLst>
                                      </p:cBhvr>
                                      <p:to>
                                        <p:strVal val="visible"/>
                                      </p:to>
                                    </p:set>
                                    <p:animEffect transition="in" filter="dissolve">
                                      <p:cBhvr>
                                        <p:cTn id="10" dur="500"/>
                                        <p:tgtEl>
                                          <p:spTgt spid="29593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95939">
                                            <p:txEl>
                                              <p:pRg st="2" end="2"/>
                                            </p:txEl>
                                          </p:spTgt>
                                        </p:tgtEl>
                                        <p:attrNameLst>
                                          <p:attrName>style.visibility</p:attrName>
                                        </p:attrNameLst>
                                      </p:cBhvr>
                                      <p:to>
                                        <p:strVal val="visible"/>
                                      </p:to>
                                    </p:set>
                                    <p:animEffect transition="in" filter="dissolve">
                                      <p:cBhvr>
                                        <p:cTn id="13" dur="500"/>
                                        <p:tgtEl>
                                          <p:spTgt spid="29593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95939">
                                            <p:txEl>
                                              <p:pRg st="3" end="3"/>
                                            </p:txEl>
                                          </p:spTgt>
                                        </p:tgtEl>
                                        <p:attrNameLst>
                                          <p:attrName>style.visibility</p:attrName>
                                        </p:attrNameLst>
                                      </p:cBhvr>
                                      <p:to>
                                        <p:strVal val="visible"/>
                                      </p:to>
                                    </p:set>
                                    <p:animEffect transition="in" filter="dissolve">
                                      <p:cBhvr>
                                        <p:cTn id="16" dur="500"/>
                                        <p:tgtEl>
                                          <p:spTgt spid="29593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95939">
                                            <p:txEl>
                                              <p:pRg st="4" end="4"/>
                                            </p:txEl>
                                          </p:spTgt>
                                        </p:tgtEl>
                                        <p:attrNameLst>
                                          <p:attrName>style.visibility</p:attrName>
                                        </p:attrNameLst>
                                      </p:cBhvr>
                                      <p:to>
                                        <p:strVal val="visible"/>
                                      </p:to>
                                    </p:set>
                                    <p:animEffect transition="in" filter="dissolve">
                                      <p:cBhvr>
                                        <p:cTn id="19" dur="500"/>
                                        <p:tgtEl>
                                          <p:spTgt spid="295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9"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a:noFill/>
          <a:ln/>
        </p:spPr>
        <p:txBody>
          <a:bodyPr/>
          <a:lstStyle/>
          <a:p>
            <a:pPr algn="l"/>
            <a:r>
              <a:rPr lang="en-US" sz="3200" b="1"/>
              <a:t>Study Question 2: How do you understand an organizational culture?</a:t>
            </a:r>
          </a:p>
        </p:txBody>
      </p:sp>
      <p:sp>
        <p:nvSpPr>
          <p:cNvPr id="297987" name="Rectangle 3"/>
          <p:cNvSpPr>
            <a:spLocks noGrp="1" noChangeArrowheads="1"/>
          </p:cNvSpPr>
          <p:nvPr>
            <p:ph type="body" idx="1"/>
          </p:nvPr>
        </p:nvSpPr>
        <p:spPr>
          <a:noFill/>
          <a:ln/>
        </p:spPr>
        <p:txBody>
          <a:bodyPr lIns="92075" tIns="46038" rIns="92075" bIns="46038"/>
          <a:lstStyle/>
          <a:p>
            <a:pPr>
              <a:lnSpc>
                <a:spcPct val="130000"/>
              </a:lnSpc>
              <a:buSzPct val="90000"/>
              <a:buFont typeface="Wingdings" pitchFamily="2" charset="2"/>
              <a:buChar char="Ø"/>
            </a:pPr>
            <a:r>
              <a:rPr lang="en-US"/>
              <a:t>National culture influences.</a:t>
            </a:r>
          </a:p>
          <a:p>
            <a:pPr lvl="1">
              <a:lnSpc>
                <a:spcPct val="130000"/>
              </a:lnSpc>
              <a:buSzPct val="90000"/>
            </a:pPr>
            <a:r>
              <a:rPr lang="en-US"/>
              <a:t>Widely held common assumptions may be traced to the larger culture of the host society.</a:t>
            </a:r>
          </a:p>
          <a:p>
            <a:pPr lvl="1">
              <a:lnSpc>
                <a:spcPct val="130000"/>
              </a:lnSpc>
              <a:buSzPct val="90000"/>
            </a:pPr>
            <a:r>
              <a:rPr lang="en-US"/>
              <a:t>National cultural values may become embedded in expectations of organization members.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7987">
                                            <p:txEl>
                                              <p:pRg st="0" end="0"/>
                                            </p:txEl>
                                          </p:spTgt>
                                        </p:tgtEl>
                                        <p:attrNameLst>
                                          <p:attrName>style.visibility</p:attrName>
                                        </p:attrNameLst>
                                      </p:cBhvr>
                                      <p:to>
                                        <p:strVal val="visible"/>
                                      </p:to>
                                    </p:set>
                                    <p:animEffect transition="in" filter="dissolve">
                                      <p:cBhvr>
                                        <p:cTn id="7" dur="500"/>
                                        <p:tgtEl>
                                          <p:spTgt spid="29798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97987">
                                            <p:txEl>
                                              <p:pRg st="1" end="1"/>
                                            </p:txEl>
                                          </p:spTgt>
                                        </p:tgtEl>
                                        <p:attrNameLst>
                                          <p:attrName>style.visibility</p:attrName>
                                        </p:attrNameLst>
                                      </p:cBhvr>
                                      <p:to>
                                        <p:strVal val="visible"/>
                                      </p:to>
                                    </p:set>
                                    <p:animEffect transition="in" filter="dissolve">
                                      <p:cBhvr>
                                        <p:cTn id="10" dur="500"/>
                                        <p:tgtEl>
                                          <p:spTgt spid="29798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97987">
                                            <p:txEl>
                                              <p:pRg st="2" end="2"/>
                                            </p:txEl>
                                          </p:spTgt>
                                        </p:tgtEl>
                                        <p:attrNameLst>
                                          <p:attrName>style.visibility</p:attrName>
                                        </p:attrNameLst>
                                      </p:cBhvr>
                                      <p:to>
                                        <p:strVal val="visible"/>
                                      </p:to>
                                    </p:set>
                                    <p:animEffect transition="in" filter="dissolve">
                                      <p:cBhvr>
                                        <p:cTn id="13" dur="500"/>
                                        <p:tgtEl>
                                          <p:spTgt spid="297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a:noFill/>
          <a:ln/>
        </p:spPr>
        <p:txBody>
          <a:bodyPr/>
          <a:lstStyle/>
          <a:p>
            <a:pPr algn="l"/>
            <a:r>
              <a:rPr lang="en-US" sz="3600" b="1"/>
              <a:t>Study Question 3: How can the organizational culture be managed?</a:t>
            </a:r>
          </a:p>
        </p:txBody>
      </p:sp>
      <p:sp>
        <p:nvSpPr>
          <p:cNvPr id="300035" name="Rectangle 3"/>
          <p:cNvSpPr>
            <a:spLocks noGrp="1" noChangeArrowheads="1"/>
          </p:cNvSpPr>
          <p:nvPr>
            <p:ph type="body" idx="1"/>
          </p:nvPr>
        </p:nvSpPr>
        <p:spPr>
          <a:noFill/>
          <a:ln/>
        </p:spPr>
        <p:txBody>
          <a:bodyPr lIns="92075" tIns="46038" rIns="92075" bIns="46038"/>
          <a:lstStyle/>
          <a:p>
            <a:pPr>
              <a:lnSpc>
                <a:spcPct val="120000"/>
              </a:lnSpc>
              <a:buSzPct val="90000"/>
              <a:buFont typeface="Wingdings" pitchFamily="2" charset="2"/>
              <a:buChar char="Ø"/>
            </a:pPr>
            <a:r>
              <a:rPr lang="en-US">
                <a:cs typeface="Times New Roman" charset="0"/>
              </a:rPr>
              <a:t>Strategies for managing corporate culture</a:t>
            </a:r>
            <a:r>
              <a:rPr lang="en-US"/>
              <a:t>.</a:t>
            </a:r>
          </a:p>
          <a:p>
            <a:pPr lvl="1">
              <a:lnSpc>
                <a:spcPct val="120000"/>
              </a:lnSpc>
              <a:buSzPct val="90000"/>
            </a:pPr>
            <a:r>
              <a:rPr lang="en-US">
                <a:cs typeface="Times New Roman" charset="0"/>
              </a:rPr>
              <a:t>Managers help modify observable culture, shared values, and common assumptions directly.</a:t>
            </a:r>
          </a:p>
          <a:p>
            <a:pPr lvl="1">
              <a:lnSpc>
                <a:spcPct val="120000"/>
              </a:lnSpc>
              <a:buSzPct val="90000"/>
            </a:pPr>
            <a:r>
              <a:rPr lang="en-US">
                <a:cs typeface="Times New Roman" charset="0"/>
              </a:rPr>
              <a:t>Use of organizational development techniques to modify specific elements of the culture.</a:t>
            </a:r>
            <a:endParaRPr lang="en-US"/>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0035">
                                            <p:txEl>
                                              <p:pRg st="0" end="0"/>
                                            </p:txEl>
                                          </p:spTgt>
                                        </p:tgtEl>
                                        <p:attrNameLst>
                                          <p:attrName>style.visibility</p:attrName>
                                        </p:attrNameLst>
                                      </p:cBhvr>
                                      <p:to>
                                        <p:strVal val="visible"/>
                                      </p:to>
                                    </p:set>
                                    <p:animEffect transition="in" filter="dissolve">
                                      <p:cBhvr>
                                        <p:cTn id="7" dur="500"/>
                                        <p:tgtEl>
                                          <p:spTgt spid="30003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0035">
                                            <p:txEl>
                                              <p:pRg st="1" end="1"/>
                                            </p:txEl>
                                          </p:spTgt>
                                        </p:tgtEl>
                                        <p:attrNameLst>
                                          <p:attrName>style.visibility</p:attrName>
                                        </p:attrNameLst>
                                      </p:cBhvr>
                                      <p:to>
                                        <p:strVal val="visible"/>
                                      </p:to>
                                    </p:set>
                                    <p:animEffect transition="in" filter="dissolve">
                                      <p:cBhvr>
                                        <p:cTn id="10" dur="500"/>
                                        <p:tgtEl>
                                          <p:spTgt spid="30003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00035">
                                            <p:txEl>
                                              <p:pRg st="2" end="2"/>
                                            </p:txEl>
                                          </p:spTgt>
                                        </p:tgtEl>
                                        <p:attrNameLst>
                                          <p:attrName>style.visibility</p:attrName>
                                        </p:attrNameLst>
                                      </p:cBhvr>
                                      <p:to>
                                        <p:strVal val="visible"/>
                                      </p:to>
                                    </p:set>
                                    <p:animEffect transition="in" filter="dissolve">
                                      <p:cBhvr>
                                        <p:cTn id="13" dur="500"/>
                                        <p:tgtEl>
                                          <p:spTgt spid="300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noFill/>
          <a:ln/>
        </p:spPr>
        <p:txBody>
          <a:bodyPr/>
          <a:lstStyle/>
          <a:p>
            <a:pPr algn="l"/>
            <a:r>
              <a:rPr lang="en-US" sz="3600" b="1"/>
              <a:t>Study Question 3: How can the organizational culture be managed?</a:t>
            </a:r>
          </a:p>
        </p:txBody>
      </p:sp>
      <p:sp>
        <p:nvSpPr>
          <p:cNvPr id="306179" name="Rectangle 3"/>
          <p:cNvSpPr>
            <a:spLocks noGrp="1" noChangeArrowheads="1"/>
          </p:cNvSpPr>
          <p:nvPr>
            <p:ph type="body" idx="1"/>
          </p:nvPr>
        </p:nvSpPr>
        <p:spPr>
          <a:noFill/>
          <a:ln/>
        </p:spPr>
        <p:txBody>
          <a:bodyPr lIns="92075" tIns="46038" rIns="92075" bIns="46038"/>
          <a:lstStyle/>
          <a:p>
            <a:pPr>
              <a:buSzPct val="90000"/>
              <a:buFont typeface="Wingdings" pitchFamily="2" charset="2"/>
              <a:buChar char="Ø"/>
            </a:pPr>
            <a:r>
              <a:rPr lang="en-US"/>
              <a:t>Why a well-developed management philosophy is important.</a:t>
            </a:r>
          </a:p>
          <a:p>
            <a:pPr lvl="1">
              <a:buSzPct val="90000"/>
            </a:pPr>
            <a:r>
              <a:rPr lang="en-US"/>
              <a:t>Establishes generally understood boundaries on all members of the firm.</a:t>
            </a:r>
          </a:p>
          <a:p>
            <a:pPr lvl="1">
              <a:buSzPct val="90000"/>
            </a:pPr>
            <a:r>
              <a:rPr lang="en-US"/>
              <a:t>Provides a consistent way for approaching new and novel situations.</a:t>
            </a:r>
          </a:p>
          <a:p>
            <a:pPr lvl="1">
              <a:buSzPct val="90000"/>
            </a:pPr>
            <a:r>
              <a:rPr lang="en-US"/>
              <a:t>Helps hold individuals together by showing them a known path to success.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6179">
                                            <p:txEl>
                                              <p:pRg st="0" end="0"/>
                                            </p:txEl>
                                          </p:spTgt>
                                        </p:tgtEl>
                                        <p:attrNameLst>
                                          <p:attrName>style.visibility</p:attrName>
                                        </p:attrNameLst>
                                      </p:cBhvr>
                                      <p:to>
                                        <p:strVal val="visible"/>
                                      </p:to>
                                    </p:set>
                                    <p:animEffect transition="in" filter="dissolve">
                                      <p:cBhvr>
                                        <p:cTn id="7" dur="500"/>
                                        <p:tgtEl>
                                          <p:spTgt spid="30617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6179">
                                            <p:txEl>
                                              <p:pRg st="1" end="1"/>
                                            </p:txEl>
                                          </p:spTgt>
                                        </p:tgtEl>
                                        <p:attrNameLst>
                                          <p:attrName>style.visibility</p:attrName>
                                        </p:attrNameLst>
                                      </p:cBhvr>
                                      <p:to>
                                        <p:strVal val="visible"/>
                                      </p:to>
                                    </p:set>
                                    <p:animEffect transition="in" filter="dissolve">
                                      <p:cBhvr>
                                        <p:cTn id="10" dur="500"/>
                                        <p:tgtEl>
                                          <p:spTgt spid="30617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06179">
                                            <p:txEl>
                                              <p:pRg st="2" end="2"/>
                                            </p:txEl>
                                          </p:spTgt>
                                        </p:tgtEl>
                                        <p:attrNameLst>
                                          <p:attrName>style.visibility</p:attrName>
                                        </p:attrNameLst>
                                      </p:cBhvr>
                                      <p:to>
                                        <p:strVal val="visible"/>
                                      </p:to>
                                    </p:set>
                                    <p:animEffect transition="in" filter="dissolve">
                                      <p:cBhvr>
                                        <p:cTn id="13" dur="500"/>
                                        <p:tgtEl>
                                          <p:spTgt spid="30617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06179">
                                            <p:txEl>
                                              <p:pRg st="3" end="3"/>
                                            </p:txEl>
                                          </p:spTgt>
                                        </p:tgtEl>
                                        <p:attrNameLst>
                                          <p:attrName>style.visibility</p:attrName>
                                        </p:attrNameLst>
                                      </p:cBhvr>
                                      <p:to>
                                        <p:strVal val="visible"/>
                                      </p:to>
                                    </p:set>
                                    <p:animEffect transition="in" filter="dissolve">
                                      <p:cBhvr>
                                        <p:cTn id="16" dur="500"/>
                                        <p:tgtEl>
                                          <p:spTgt spid="3061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9"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noFill/>
          <a:ln/>
        </p:spPr>
        <p:txBody>
          <a:bodyPr/>
          <a:lstStyle/>
          <a:p>
            <a:pPr algn="l"/>
            <a:r>
              <a:rPr lang="en-US" sz="3600" b="1"/>
              <a:t>Study Question 3: How can the organizational culture be managed?</a:t>
            </a:r>
          </a:p>
        </p:txBody>
      </p:sp>
      <p:sp>
        <p:nvSpPr>
          <p:cNvPr id="308227" name="Rectangle 3"/>
          <p:cNvSpPr>
            <a:spLocks noGrp="1" noChangeArrowheads="1"/>
          </p:cNvSpPr>
          <p:nvPr>
            <p:ph type="body" idx="1"/>
          </p:nvPr>
        </p:nvSpPr>
        <p:spPr>
          <a:noFill/>
          <a:ln/>
        </p:spPr>
        <p:txBody>
          <a:bodyPr lIns="92075" tIns="46038" rIns="92075" bIns="46038"/>
          <a:lstStyle/>
          <a:p>
            <a:pPr>
              <a:lnSpc>
                <a:spcPct val="110000"/>
              </a:lnSpc>
              <a:buSzPct val="90000"/>
              <a:buFont typeface="Wingdings" pitchFamily="2" charset="2"/>
              <a:buChar char="Ø"/>
            </a:pPr>
            <a:r>
              <a:rPr lang="en-US" sz="2800"/>
              <a:t>Strategies for building, reinforcing, and changing organizational culture.</a:t>
            </a:r>
          </a:p>
          <a:p>
            <a:pPr lvl="1">
              <a:lnSpc>
                <a:spcPct val="110000"/>
              </a:lnSpc>
              <a:buSzPct val="90000"/>
            </a:pPr>
            <a:r>
              <a:rPr lang="en-US" sz="2400"/>
              <a:t>Directly modifying </a:t>
            </a:r>
            <a:r>
              <a:rPr lang="en-US" sz="2400">
                <a:cs typeface="Times New Roman" charset="0"/>
              </a:rPr>
              <a:t>the visible aspects of culture.</a:t>
            </a:r>
          </a:p>
          <a:p>
            <a:pPr lvl="1">
              <a:lnSpc>
                <a:spcPct val="110000"/>
              </a:lnSpc>
              <a:buSzPct val="90000"/>
            </a:pPr>
            <a:r>
              <a:rPr lang="en-US" sz="2400">
                <a:cs typeface="Times New Roman" charset="0"/>
              </a:rPr>
              <a:t>Changing the lessons to be drawn from common stories.</a:t>
            </a:r>
          </a:p>
          <a:p>
            <a:pPr lvl="1">
              <a:lnSpc>
                <a:spcPct val="110000"/>
              </a:lnSpc>
              <a:buSzPct val="90000"/>
            </a:pPr>
            <a:r>
              <a:rPr lang="en-US" sz="2400">
                <a:cs typeface="Times New Roman" charset="0"/>
              </a:rPr>
              <a:t>Setting the tone for a culture and for cultural change.</a:t>
            </a:r>
          </a:p>
          <a:p>
            <a:pPr lvl="1">
              <a:lnSpc>
                <a:spcPct val="110000"/>
              </a:lnSpc>
              <a:buSzPct val="90000"/>
            </a:pPr>
            <a:r>
              <a:rPr lang="en-US" sz="2400">
                <a:cs typeface="Times New Roman" charset="0"/>
              </a:rPr>
              <a:t>Fostering a culture that addresses questions of external adaptation and internal integration.</a:t>
            </a:r>
            <a:r>
              <a:rPr lang="en-US" sz="2400"/>
              <a:t>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8227">
                                            <p:txEl>
                                              <p:pRg st="0" end="0"/>
                                            </p:txEl>
                                          </p:spTgt>
                                        </p:tgtEl>
                                        <p:attrNameLst>
                                          <p:attrName>style.visibility</p:attrName>
                                        </p:attrNameLst>
                                      </p:cBhvr>
                                      <p:to>
                                        <p:strVal val="visible"/>
                                      </p:to>
                                    </p:set>
                                    <p:animEffect transition="in" filter="dissolve">
                                      <p:cBhvr>
                                        <p:cTn id="7" dur="500"/>
                                        <p:tgtEl>
                                          <p:spTgt spid="30822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8227">
                                            <p:txEl>
                                              <p:pRg st="1" end="1"/>
                                            </p:txEl>
                                          </p:spTgt>
                                        </p:tgtEl>
                                        <p:attrNameLst>
                                          <p:attrName>style.visibility</p:attrName>
                                        </p:attrNameLst>
                                      </p:cBhvr>
                                      <p:to>
                                        <p:strVal val="visible"/>
                                      </p:to>
                                    </p:set>
                                    <p:animEffect transition="in" filter="dissolve">
                                      <p:cBhvr>
                                        <p:cTn id="10" dur="500"/>
                                        <p:tgtEl>
                                          <p:spTgt spid="30822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08227">
                                            <p:txEl>
                                              <p:pRg st="2" end="2"/>
                                            </p:txEl>
                                          </p:spTgt>
                                        </p:tgtEl>
                                        <p:attrNameLst>
                                          <p:attrName>style.visibility</p:attrName>
                                        </p:attrNameLst>
                                      </p:cBhvr>
                                      <p:to>
                                        <p:strVal val="visible"/>
                                      </p:to>
                                    </p:set>
                                    <p:animEffect transition="in" filter="dissolve">
                                      <p:cBhvr>
                                        <p:cTn id="13" dur="500"/>
                                        <p:tgtEl>
                                          <p:spTgt spid="30822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08227">
                                            <p:txEl>
                                              <p:pRg st="3" end="3"/>
                                            </p:txEl>
                                          </p:spTgt>
                                        </p:tgtEl>
                                        <p:attrNameLst>
                                          <p:attrName>style.visibility</p:attrName>
                                        </p:attrNameLst>
                                      </p:cBhvr>
                                      <p:to>
                                        <p:strVal val="visible"/>
                                      </p:to>
                                    </p:set>
                                    <p:animEffect transition="in" filter="dissolve">
                                      <p:cBhvr>
                                        <p:cTn id="16" dur="500"/>
                                        <p:tgtEl>
                                          <p:spTgt spid="308227">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08227">
                                            <p:txEl>
                                              <p:pRg st="4" end="4"/>
                                            </p:txEl>
                                          </p:spTgt>
                                        </p:tgtEl>
                                        <p:attrNameLst>
                                          <p:attrName>style.visibility</p:attrName>
                                        </p:attrNameLst>
                                      </p:cBhvr>
                                      <p:to>
                                        <p:strVal val="visible"/>
                                      </p:to>
                                    </p:set>
                                    <p:animEffect transition="in" filter="dissolve">
                                      <p:cBhvr>
                                        <p:cTn id="19" dur="500"/>
                                        <p:tgtEl>
                                          <p:spTgt spid="3082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7"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1714" name="Rectangle 1026"/>
          <p:cNvSpPr>
            <a:spLocks noGrp="1" noChangeArrowheads="1"/>
          </p:cNvSpPr>
          <p:nvPr>
            <p:ph type="title"/>
          </p:nvPr>
        </p:nvSpPr>
        <p:spPr>
          <a:noFill/>
          <a:ln/>
        </p:spPr>
        <p:txBody>
          <a:bodyPr/>
          <a:lstStyle/>
          <a:p>
            <a:pPr algn="l"/>
            <a:r>
              <a:rPr lang="en-US" sz="3600" b="1"/>
              <a:t>Study Question 3: How can the organizational culture be managed?</a:t>
            </a:r>
          </a:p>
        </p:txBody>
      </p:sp>
      <p:sp>
        <p:nvSpPr>
          <p:cNvPr id="371715" name="Rectangle 1027"/>
          <p:cNvSpPr>
            <a:spLocks noGrp="1" noChangeArrowheads="1"/>
          </p:cNvSpPr>
          <p:nvPr>
            <p:ph type="body" idx="1"/>
          </p:nvPr>
        </p:nvSpPr>
        <p:spPr>
          <a:xfrm>
            <a:off x="1371600" y="1752600"/>
            <a:ext cx="7620000" cy="4267200"/>
          </a:xfrm>
          <a:noFill/>
          <a:ln/>
        </p:spPr>
        <p:txBody>
          <a:bodyPr lIns="92075" tIns="46038" rIns="92075" bIns="46038"/>
          <a:lstStyle/>
          <a:p>
            <a:pPr>
              <a:lnSpc>
                <a:spcPct val="110000"/>
              </a:lnSpc>
              <a:buSzPct val="90000"/>
              <a:buFont typeface="Wingdings" pitchFamily="2" charset="2"/>
              <a:buChar char="Ø"/>
            </a:pPr>
            <a:r>
              <a:rPr lang="en-US" sz="2800">
                <a:cs typeface="Times New Roman" charset="0"/>
              </a:rPr>
              <a:t>Mistakes that managers can make in building, reinforcing, and changing culture.</a:t>
            </a:r>
            <a:endParaRPr lang="en-US" sz="2800"/>
          </a:p>
          <a:p>
            <a:pPr lvl="1">
              <a:lnSpc>
                <a:spcPct val="110000"/>
              </a:lnSpc>
              <a:buSzPct val="90000"/>
            </a:pPr>
            <a:r>
              <a:rPr lang="en-US" sz="2400" b="1">
                <a:cs typeface="Times New Roman" charset="0"/>
              </a:rPr>
              <a:t>Trying to change people’s values from the top down:</a:t>
            </a:r>
          </a:p>
          <a:p>
            <a:pPr lvl="2">
              <a:lnSpc>
                <a:spcPct val="110000"/>
              </a:lnSpc>
              <a:buSzPct val="90000"/>
            </a:pPr>
            <a:r>
              <a:rPr lang="en-US">
                <a:cs typeface="Times New Roman" charset="0"/>
              </a:rPr>
              <a:t>While keeping the ways in which the organization operates the same.</a:t>
            </a:r>
          </a:p>
          <a:p>
            <a:pPr lvl="2">
              <a:lnSpc>
                <a:spcPct val="110000"/>
              </a:lnSpc>
              <a:buSzPct val="90000"/>
            </a:pPr>
            <a:r>
              <a:rPr lang="en-US">
                <a:cs typeface="Times New Roman" charset="0"/>
              </a:rPr>
              <a:t>Without recognizing the importance of individuals. </a:t>
            </a:r>
          </a:p>
          <a:p>
            <a:pPr lvl="1">
              <a:lnSpc>
                <a:spcPct val="110000"/>
              </a:lnSpc>
              <a:buSzPct val="90000"/>
            </a:pPr>
            <a:r>
              <a:rPr lang="en-US" sz="2400" b="1">
                <a:cs typeface="Times New Roman" charset="0"/>
              </a:rPr>
              <a:t>Attempting to revitalize an organization by dictating major changes and ignoring shared values.</a:t>
            </a:r>
            <a:r>
              <a:rPr lang="en-US" sz="2400" b="1"/>
              <a:t>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1715">
                                            <p:txEl>
                                              <p:pRg st="0" end="0"/>
                                            </p:txEl>
                                          </p:spTgt>
                                        </p:tgtEl>
                                        <p:attrNameLst>
                                          <p:attrName>style.visibility</p:attrName>
                                        </p:attrNameLst>
                                      </p:cBhvr>
                                      <p:to>
                                        <p:strVal val="visible"/>
                                      </p:to>
                                    </p:set>
                                    <p:animEffect transition="in" filter="dissolve">
                                      <p:cBhvr>
                                        <p:cTn id="7" dur="500"/>
                                        <p:tgtEl>
                                          <p:spTgt spid="37171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71715">
                                            <p:txEl>
                                              <p:pRg st="1" end="1"/>
                                            </p:txEl>
                                          </p:spTgt>
                                        </p:tgtEl>
                                        <p:attrNameLst>
                                          <p:attrName>style.visibility</p:attrName>
                                        </p:attrNameLst>
                                      </p:cBhvr>
                                      <p:to>
                                        <p:strVal val="visible"/>
                                      </p:to>
                                    </p:set>
                                    <p:animEffect transition="in" filter="dissolve">
                                      <p:cBhvr>
                                        <p:cTn id="10" dur="500"/>
                                        <p:tgtEl>
                                          <p:spTgt spid="37171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71715">
                                            <p:txEl>
                                              <p:pRg st="2" end="2"/>
                                            </p:txEl>
                                          </p:spTgt>
                                        </p:tgtEl>
                                        <p:attrNameLst>
                                          <p:attrName>style.visibility</p:attrName>
                                        </p:attrNameLst>
                                      </p:cBhvr>
                                      <p:to>
                                        <p:strVal val="visible"/>
                                      </p:to>
                                    </p:set>
                                    <p:animEffect transition="in" filter="dissolve">
                                      <p:cBhvr>
                                        <p:cTn id="13" dur="500"/>
                                        <p:tgtEl>
                                          <p:spTgt spid="37171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71715">
                                            <p:txEl>
                                              <p:pRg st="3" end="3"/>
                                            </p:txEl>
                                          </p:spTgt>
                                        </p:tgtEl>
                                        <p:attrNameLst>
                                          <p:attrName>style.visibility</p:attrName>
                                        </p:attrNameLst>
                                      </p:cBhvr>
                                      <p:to>
                                        <p:strVal val="visible"/>
                                      </p:to>
                                    </p:set>
                                    <p:animEffect transition="in" filter="dissolve">
                                      <p:cBhvr>
                                        <p:cTn id="16" dur="500"/>
                                        <p:tgtEl>
                                          <p:spTgt spid="37171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71715">
                                            <p:txEl>
                                              <p:pRg st="4" end="4"/>
                                            </p:txEl>
                                          </p:spTgt>
                                        </p:tgtEl>
                                        <p:attrNameLst>
                                          <p:attrName>style.visibility</p:attrName>
                                        </p:attrNameLst>
                                      </p:cBhvr>
                                      <p:to>
                                        <p:strVal val="visible"/>
                                      </p:to>
                                    </p:set>
                                    <p:animEffect transition="in" filter="dissolve">
                                      <p:cBhvr>
                                        <p:cTn id="19" dur="500"/>
                                        <p:tgtEl>
                                          <p:spTgt spid="3717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5"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9666" name="Rectangle 1026"/>
          <p:cNvSpPr>
            <a:spLocks noGrp="1" noChangeArrowheads="1"/>
          </p:cNvSpPr>
          <p:nvPr>
            <p:ph type="title"/>
          </p:nvPr>
        </p:nvSpPr>
        <p:spPr>
          <a:noFill/>
          <a:ln/>
        </p:spPr>
        <p:txBody>
          <a:bodyPr/>
          <a:lstStyle/>
          <a:p>
            <a:pPr algn="l"/>
            <a:r>
              <a:rPr lang="en-US" sz="2800" b="1"/>
              <a:t>Study Question 4: How can you use organization development to improve the firm?</a:t>
            </a:r>
          </a:p>
        </p:txBody>
      </p:sp>
      <p:sp>
        <p:nvSpPr>
          <p:cNvPr id="369667" name="Rectangle 1027"/>
          <p:cNvSpPr>
            <a:spLocks noGrp="1" noChangeArrowheads="1"/>
          </p:cNvSpPr>
          <p:nvPr>
            <p:ph type="body" idx="1"/>
          </p:nvPr>
        </p:nvSpPr>
        <p:spPr>
          <a:noFill/>
          <a:ln/>
        </p:spPr>
        <p:txBody>
          <a:bodyPr lIns="92075" tIns="46038" rIns="92075" bIns="46038"/>
          <a:lstStyle/>
          <a:p>
            <a:pPr>
              <a:lnSpc>
                <a:spcPct val="130000"/>
              </a:lnSpc>
              <a:buSzPct val="90000"/>
              <a:buFont typeface="Wingdings" pitchFamily="2" charset="2"/>
              <a:buChar char="Ø"/>
            </a:pPr>
            <a:r>
              <a:rPr lang="en-US"/>
              <a:t>Organization development (OD).</a:t>
            </a:r>
          </a:p>
          <a:p>
            <a:pPr lvl="1">
              <a:lnSpc>
                <a:spcPct val="130000"/>
              </a:lnSpc>
              <a:buSzPct val="90000"/>
            </a:pPr>
            <a:r>
              <a:rPr lang="en-US"/>
              <a:t>The application of behavioral science knowledge in a long-range effort to improve an organization’s ability to cope with change in its external environment and to increase its internal problem-solving capabilities.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9667">
                                            <p:txEl>
                                              <p:pRg st="0" end="0"/>
                                            </p:txEl>
                                          </p:spTgt>
                                        </p:tgtEl>
                                        <p:attrNameLst>
                                          <p:attrName>style.visibility</p:attrName>
                                        </p:attrNameLst>
                                      </p:cBhvr>
                                      <p:to>
                                        <p:strVal val="visible"/>
                                      </p:to>
                                    </p:set>
                                    <p:animEffect transition="in" filter="dissolve">
                                      <p:cBhvr>
                                        <p:cTn id="7" dur="500"/>
                                        <p:tgtEl>
                                          <p:spTgt spid="36966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69667">
                                            <p:txEl>
                                              <p:pRg st="1" end="1"/>
                                            </p:txEl>
                                          </p:spTgt>
                                        </p:tgtEl>
                                        <p:attrNameLst>
                                          <p:attrName>style.visibility</p:attrName>
                                        </p:attrNameLst>
                                      </p:cBhvr>
                                      <p:to>
                                        <p:strVal val="visible"/>
                                      </p:to>
                                    </p:set>
                                    <p:animEffect transition="in" filter="dissolve">
                                      <p:cBhvr>
                                        <p:cTn id="10" dur="500"/>
                                        <p:tgtEl>
                                          <p:spTgt spid="3696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7"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noFill/>
          <a:ln/>
        </p:spPr>
        <p:txBody>
          <a:bodyPr/>
          <a:lstStyle/>
          <a:p>
            <a:pPr algn="l"/>
            <a:r>
              <a:rPr lang="en-US" sz="2800" b="1"/>
              <a:t>Study Question 4: How can you use organization development to improve the firm?</a:t>
            </a:r>
          </a:p>
        </p:txBody>
      </p:sp>
      <p:sp>
        <p:nvSpPr>
          <p:cNvPr id="318467" name="Rectangle 3"/>
          <p:cNvSpPr>
            <a:spLocks noGrp="1" noChangeArrowheads="1"/>
          </p:cNvSpPr>
          <p:nvPr>
            <p:ph type="body" idx="1"/>
          </p:nvPr>
        </p:nvSpPr>
        <p:spPr>
          <a:xfrm>
            <a:off x="1371600" y="1905000"/>
            <a:ext cx="7620000" cy="4114800"/>
          </a:xfrm>
          <a:noFill/>
          <a:ln/>
        </p:spPr>
        <p:txBody>
          <a:bodyPr lIns="92075" tIns="46038" rIns="92075" bIns="46038"/>
          <a:lstStyle/>
          <a:p>
            <a:pPr>
              <a:lnSpc>
                <a:spcPct val="120000"/>
              </a:lnSpc>
              <a:buSzPct val="90000"/>
              <a:buFont typeface="Wingdings" pitchFamily="2" charset="2"/>
              <a:buChar char="Ø"/>
            </a:pPr>
            <a:r>
              <a:rPr lang="en-US"/>
              <a:t>Organizational development.</a:t>
            </a:r>
          </a:p>
          <a:p>
            <a:pPr lvl="1">
              <a:lnSpc>
                <a:spcPct val="120000"/>
              </a:lnSpc>
              <a:buSzPct val="90000"/>
            </a:pPr>
            <a:r>
              <a:rPr lang="en-US">
                <a:cs typeface="Times New Roman" charset="0"/>
              </a:rPr>
              <a:t>Designed to work on both issues of external adaptation and internal integration.</a:t>
            </a:r>
          </a:p>
          <a:p>
            <a:pPr lvl="1">
              <a:lnSpc>
                <a:spcPct val="120000"/>
              </a:lnSpc>
              <a:buSzPct val="90000"/>
            </a:pPr>
            <a:r>
              <a:rPr lang="en-US">
                <a:cs typeface="Times New Roman" charset="0"/>
              </a:rPr>
              <a:t>Used to improve organizational performance.</a:t>
            </a:r>
          </a:p>
          <a:p>
            <a:pPr lvl="1">
              <a:lnSpc>
                <a:spcPct val="120000"/>
              </a:lnSpc>
              <a:buSzPct val="90000"/>
            </a:pPr>
            <a:r>
              <a:rPr lang="en-US">
                <a:cs typeface="Times New Roman" charset="0"/>
              </a:rPr>
              <a:t>Seeks to achieve change so the organization’s members maintain the culture and longer-run organizational effectiveness.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8467">
                                            <p:txEl>
                                              <p:pRg st="0" end="0"/>
                                            </p:txEl>
                                          </p:spTgt>
                                        </p:tgtEl>
                                        <p:attrNameLst>
                                          <p:attrName>style.visibility</p:attrName>
                                        </p:attrNameLst>
                                      </p:cBhvr>
                                      <p:to>
                                        <p:strVal val="visible"/>
                                      </p:to>
                                    </p:set>
                                    <p:animEffect transition="in" filter="dissolve">
                                      <p:cBhvr>
                                        <p:cTn id="7" dur="500"/>
                                        <p:tgtEl>
                                          <p:spTgt spid="31846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8467">
                                            <p:txEl>
                                              <p:pRg st="1" end="1"/>
                                            </p:txEl>
                                          </p:spTgt>
                                        </p:tgtEl>
                                        <p:attrNameLst>
                                          <p:attrName>style.visibility</p:attrName>
                                        </p:attrNameLst>
                                      </p:cBhvr>
                                      <p:to>
                                        <p:strVal val="visible"/>
                                      </p:to>
                                    </p:set>
                                    <p:animEffect transition="in" filter="dissolve">
                                      <p:cBhvr>
                                        <p:cTn id="10" dur="500"/>
                                        <p:tgtEl>
                                          <p:spTgt spid="31846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18467">
                                            <p:txEl>
                                              <p:pRg st="2" end="2"/>
                                            </p:txEl>
                                          </p:spTgt>
                                        </p:tgtEl>
                                        <p:attrNameLst>
                                          <p:attrName>style.visibility</p:attrName>
                                        </p:attrNameLst>
                                      </p:cBhvr>
                                      <p:to>
                                        <p:strVal val="visible"/>
                                      </p:to>
                                    </p:set>
                                    <p:animEffect transition="in" filter="dissolve">
                                      <p:cBhvr>
                                        <p:cTn id="13" dur="500"/>
                                        <p:tgtEl>
                                          <p:spTgt spid="31846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18467">
                                            <p:txEl>
                                              <p:pRg st="3" end="3"/>
                                            </p:txEl>
                                          </p:spTgt>
                                        </p:tgtEl>
                                        <p:attrNameLst>
                                          <p:attrName>style.visibility</p:attrName>
                                        </p:attrNameLst>
                                      </p:cBhvr>
                                      <p:to>
                                        <p:strVal val="visible"/>
                                      </p:to>
                                    </p:set>
                                    <p:animEffect transition="in" filter="dissolve">
                                      <p:cBhvr>
                                        <p:cTn id="16" dur="500"/>
                                        <p:tgtEl>
                                          <p:spTgt spid="3184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7"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a:noFill/>
          <a:ln/>
        </p:spPr>
        <p:txBody>
          <a:bodyPr/>
          <a:lstStyle/>
          <a:p>
            <a:pPr algn="l"/>
            <a:r>
              <a:rPr lang="en-US" sz="2800" b="1"/>
              <a:t>Study Question 4: How can you use</a:t>
            </a:r>
            <a:br>
              <a:rPr lang="en-US" sz="2800" b="1"/>
            </a:br>
            <a:r>
              <a:rPr lang="en-US" sz="2800" b="1"/>
              <a:t>organization development to improve the firm?</a:t>
            </a:r>
          </a:p>
        </p:txBody>
      </p:sp>
      <p:sp>
        <p:nvSpPr>
          <p:cNvPr id="320515" name="Rectangle 3"/>
          <p:cNvSpPr>
            <a:spLocks noGrp="1" noChangeArrowheads="1"/>
          </p:cNvSpPr>
          <p:nvPr>
            <p:ph type="body" idx="1"/>
          </p:nvPr>
        </p:nvSpPr>
        <p:spPr>
          <a:xfrm>
            <a:off x="1371600" y="1600200"/>
            <a:ext cx="7620000" cy="4724400"/>
          </a:xfrm>
          <a:noFill/>
          <a:ln/>
        </p:spPr>
        <p:txBody>
          <a:bodyPr lIns="92075" tIns="46038" rIns="92075" bIns="46038"/>
          <a:lstStyle/>
          <a:p>
            <a:pPr>
              <a:lnSpc>
                <a:spcPct val="120000"/>
              </a:lnSpc>
              <a:buSzPct val="90000"/>
              <a:buFont typeface="Wingdings" pitchFamily="2" charset="2"/>
              <a:buChar char="Ø"/>
            </a:pPr>
            <a:r>
              <a:rPr lang="en-US" sz="2800"/>
              <a:t>Underlying assumptions of OD.</a:t>
            </a:r>
          </a:p>
          <a:p>
            <a:pPr lvl="1">
              <a:lnSpc>
                <a:spcPct val="120000"/>
              </a:lnSpc>
              <a:buSzPct val="90000"/>
            </a:pPr>
            <a:r>
              <a:rPr lang="en-US" sz="2400" b="1"/>
              <a:t>Individual level.</a:t>
            </a:r>
          </a:p>
          <a:p>
            <a:pPr lvl="2">
              <a:lnSpc>
                <a:spcPct val="120000"/>
              </a:lnSpc>
              <a:buSzPct val="90000"/>
            </a:pPr>
            <a:r>
              <a:rPr lang="en-US"/>
              <a:t>Respect for people and their capabilities.</a:t>
            </a:r>
          </a:p>
          <a:p>
            <a:pPr lvl="1">
              <a:lnSpc>
                <a:spcPct val="120000"/>
              </a:lnSpc>
            </a:pPr>
            <a:r>
              <a:rPr lang="en-US" sz="2400" b="1"/>
              <a:t>Group level.</a:t>
            </a:r>
          </a:p>
          <a:p>
            <a:pPr lvl="2">
              <a:lnSpc>
                <a:spcPct val="120000"/>
              </a:lnSpc>
            </a:pPr>
            <a:r>
              <a:rPr lang="en-US"/>
              <a:t>Belief that groups can be good for both people and organizations.</a:t>
            </a:r>
          </a:p>
          <a:p>
            <a:pPr lvl="1">
              <a:lnSpc>
                <a:spcPct val="120000"/>
              </a:lnSpc>
            </a:pPr>
            <a:r>
              <a:rPr lang="en-US" sz="2400" b="1"/>
              <a:t>Organizational level.</a:t>
            </a:r>
          </a:p>
          <a:p>
            <a:pPr lvl="2">
              <a:lnSpc>
                <a:spcPct val="120000"/>
              </a:lnSpc>
            </a:pPr>
            <a:r>
              <a:rPr lang="en-US"/>
              <a:t>Respect for the complexity of an organization as a system of interdependent parts.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0515">
                                            <p:txEl>
                                              <p:pRg st="0" end="0"/>
                                            </p:txEl>
                                          </p:spTgt>
                                        </p:tgtEl>
                                        <p:attrNameLst>
                                          <p:attrName>style.visibility</p:attrName>
                                        </p:attrNameLst>
                                      </p:cBhvr>
                                      <p:to>
                                        <p:strVal val="visible"/>
                                      </p:to>
                                    </p:set>
                                    <p:animEffect transition="in" filter="dissolve">
                                      <p:cBhvr>
                                        <p:cTn id="7" dur="500"/>
                                        <p:tgtEl>
                                          <p:spTgt spid="32051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20515">
                                            <p:txEl>
                                              <p:pRg st="1" end="1"/>
                                            </p:txEl>
                                          </p:spTgt>
                                        </p:tgtEl>
                                        <p:attrNameLst>
                                          <p:attrName>style.visibility</p:attrName>
                                        </p:attrNameLst>
                                      </p:cBhvr>
                                      <p:to>
                                        <p:strVal val="visible"/>
                                      </p:to>
                                    </p:set>
                                    <p:animEffect transition="in" filter="dissolve">
                                      <p:cBhvr>
                                        <p:cTn id="10" dur="500"/>
                                        <p:tgtEl>
                                          <p:spTgt spid="32051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20515">
                                            <p:txEl>
                                              <p:pRg st="2" end="2"/>
                                            </p:txEl>
                                          </p:spTgt>
                                        </p:tgtEl>
                                        <p:attrNameLst>
                                          <p:attrName>style.visibility</p:attrName>
                                        </p:attrNameLst>
                                      </p:cBhvr>
                                      <p:to>
                                        <p:strVal val="visible"/>
                                      </p:to>
                                    </p:set>
                                    <p:animEffect transition="in" filter="dissolve">
                                      <p:cBhvr>
                                        <p:cTn id="13" dur="500"/>
                                        <p:tgtEl>
                                          <p:spTgt spid="32051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20515">
                                            <p:txEl>
                                              <p:pRg st="3" end="3"/>
                                            </p:txEl>
                                          </p:spTgt>
                                        </p:tgtEl>
                                        <p:attrNameLst>
                                          <p:attrName>style.visibility</p:attrName>
                                        </p:attrNameLst>
                                      </p:cBhvr>
                                      <p:to>
                                        <p:strVal val="visible"/>
                                      </p:to>
                                    </p:set>
                                    <p:animEffect transition="in" filter="dissolve">
                                      <p:cBhvr>
                                        <p:cTn id="16" dur="500"/>
                                        <p:tgtEl>
                                          <p:spTgt spid="32051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20515">
                                            <p:txEl>
                                              <p:pRg st="4" end="4"/>
                                            </p:txEl>
                                          </p:spTgt>
                                        </p:tgtEl>
                                        <p:attrNameLst>
                                          <p:attrName>style.visibility</p:attrName>
                                        </p:attrNameLst>
                                      </p:cBhvr>
                                      <p:to>
                                        <p:strVal val="visible"/>
                                      </p:to>
                                    </p:set>
                                    <p:animEffect transition="in" filter="dissolve">
                                      <p:cBhvr>
                                        <p:cTn id="19" dur="500"/>
                                        <p:tgtEl>
                                          <p:spTgt spid="320515">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20515">
                                            <p:txEl>
                                              <p:pRg st="5" end="5"/>
                                            </p:txEl>
                                          </p:spTgt>
                                        </p:tgtEl>
                                        <p:attrNameLst>
                                          <p:attrName>style.visibility</p:attrName>
                                        </p:attrNameLst>
                                      </p:cBhvr>
                                      <p:to>
                                        <p:strVal val="visible"/>
                                      </p:to>
                                    </p:set>
                                    <p:animEffect transition="in" filter="dissolve">
                                      <p:cBhvr>
                                        <p:cTn id="22" dur="500"/>
                                        <p:tgtEl>
                                          <p:spTgt spid="320515">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20515">
                                            <p:txEl>
                                              <p:pRg st="6" end="6"/>
                                            </p:txEl>
                                          </p:spTgt>
                                        </p:tgtEl>
                                        <p:attrNameLst>
                                          <p:attrName>style.visibility</p:attrName>
                                        </p:attrNameLst>
                                      </p:cBhvr>
                                      <p:to>
                                        <p:strVal val="visible"/>
                                      </p:to>
                                    </p:set>
                                    <p:animEffect transition="in" filter="dissolve">
                                      <p:cBhvr>
                                        <p:cTn id="25" dur="500"/>
                                        <p:tgtEl>
                                          <p:spTgt spid="3205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51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2562" name="Rectangle 1026"/>
          <p:cNvSpPr>
            <a:spLocks noGrp="1" noChangeArrowheads="1"/>
          </p:cNvSpPr>
          <p:nvPr>
            <p:ph type="title"/>
          </p:nvPr>
        </p:nvSpPr>
        <p:spPr>
          <a:noFill/>
          <a:ln/>
        </p:spPr>
        <p:txBody>
          <a:bodyPr/>
          <a:lstStyle/>
          <a:p>
            <a:pPr algn="l"/>
            <a:r>
              <a:rPr lang="en-US" sz="2800" b="1"/>
              <a:t>Study Question 4: How can you use</a:t>
            </a:r>
            <a:br>
              <a:rPr lang="en-US" sz="2800" b="1"/>
            </a:br>
            <a:r>
              <a:rPr lang="en-US" sz="2800" b="1"/>
              <a:t>organization development to improve the firm?</a:t>
            </a:r>
          </a:p>
        </p:txBody>
      </p:sp>
      <p:sp>
        <p:nvSpPr>
          <p:cNvPr id="322563" name="Rectangle 1027"/>
          <p:cNvSpPr>
            <a:spLocks noGrp="1" noChangeArrowheads="1"/>
          </p:cNvSpPr>
          <p:nvPr>
            <p:ph type="body" idx="1"/>
          </p:nvPr>
        </p:nvSpPr>
        <p:spPr>
          <a:xfrm>
            <a:off x="1371600" y="2057400"/>
            <a:ext cx="7620000" cy="4114800"/>
          </a:xfrm>
          <a:noFill/>
          <a:ln/>
        </p:spPr>
        <p:txBody>
          <a:bodyPr lIns="92075" tIns="46038" rIns="92075" bIns="46038"/>
          <a:lstStyle/>
          <a:p>
            <a:pPr>
              <a:lnSpc>
                <a:spcPct val="140000"/>
              </a:lnSpc>
              <a:buSzPct val="90000"/>
              <a:buFont typeface="Wingdings" pitchFamily="2" charset="2"/>
              <a:buChar char="Ø"/>
            </a:pPr>
            <a:r>
              <a:rPr lang="en-US"/>
              <a:t>Organization development goals.</a:t>
            </a:r>
          </a:p>
          <a:p>
            <a:pPr lvl="1">
              <a:lnSpc>
                <a:spcPct val="140000"/>
              </a:lnSpc>
              <a:buSzPct val="90000"/>
            </a:pPr>
            <a:r>
              <a:rPr lang="en-US"/>
              <a:t>Outcome goals.</a:t>
            </a:r>
          </a:p>
          <a:p>
            <a:pPr lvl="2">
              <a:lnSpc>
                <a:spcPct val="140000"/>
              </a:lnSpc>
              <a:buSzPct val="90000"/>
            </a:pPr>
            <a:r>
              <a:rPr lang="en-US"/>
              <a:t>Mainly deal with issues of external adaptation.</a:t>
            </a:r>
          </a:p>
          <a:p>
            <a:pPr lvl="1">
              <a:lnSpc>
                <a:spcPct val="140000"/>
              </a:lnSpc>
              <a:buSzPct val="90000"/>
            </a:pPr>
            <a:r>
              <a:rPr lang="en-US"/>
              <a:t>Process goals.</a:t>
            </a:r>
          </a:p>
          <a:p>
            <a:pPr lvl="2">
              <a:lnSpc>
                <a:spcPct val="140000"/>
              </a:lnSpc>
              <a:buSzPct val="90000"/>
            </a:pPr>
            <a:r>
              <a:rPr lang="en-US"/>
              <a:t>Mainly deal with issues of internal integration.</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2563">
                                            <p:txEl>
                                              <p:pRg st="0" end="0"/>
                                            </p:txEl>
                                          </p:spTgt>
                                        </p:tgtEl>
                                        <p:attrNameLst>
                                          <p:attrName>style.visibility</p:attrName>
                                        </p:attrNameLst>
                                      </p:cBhvr>
                                      <p:to>
                                        <p:strVal val="visible"/>
                                      </p:to>
                                    </p:set>
                                    <p:animEffect transition="in" filter="dissolve">
                                      <p:cBhvr>
                                        <p:cTn id="7" dur="500"/>
                                        <p:tgtEl>
                                          <p:spTgt spid="32256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22563">
                                            <p:txEl>
                                              <p:pRg st="1" end="1"/>
                                            </p:txEl>
                                          </p:spTgt>
                                        </p:tgtEl>
                                        <p:attrNameLst>
                                          <p:attrName>style.visibility</p:attrName>
                                        </p:attrNameLst>
                                      </p:cBhvr>
                                      <p:to>
                                        <p:strVal val="visible"/>
                                      </p:to>
                                    </p:set>
                                    <p:animEffect transition="in" filter="dissolve">
                                      <p:cBhvr>
                                        <p:cTn id="10" dur="500"/>
                                        <p:tgtEl>
                                          <p:spTgt spid="32256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22563">
                                            <p:txEl>
                                              <p:pRg st="2" end="2"/>
                                            </p:txEl>
                                          </p:spTgt>
                                        </p:tgtEl>
                                        <p:attrNameLst>
                                          <p:attrName>style.visibility</p:attrName>
                                        </p:attrNameLst>
                                      </p:cBhvr>
                                      <p:to>
                                        <p:strVal val="visible"/>
                                      </p:to>
                                    </p:set>
                                    <p:animEffect transition="in" filter="dissolve">
                                      <p:cBhvr>
                                        <p:cTn id="13" dur="500"/>
                                        <p:tgtEl>
                                          <p:spTgt spid="32256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22563">
                                            <p:txEl>
                                              <p:pRg st="3" end="3"/>
                                            </p:txEl>
                                          </p:spTgt>
                                        </p:tgtEl>
                                        <p:attrNameLst>
                                          <p:attrName>style.visibility</p:attrName>
                                        </p:attrNameLst>
                                      </p:cBhvr>
                                      <p:to>
                                        <p:strVal val="visible"/>
                                      </p:to>
                                    </p:set>
                                    <p:animEffect transition="in" filter="dissolve">
                                      <p:cBhvr>
                                        <p:cTn id="16" dur="500"/>
                                        <p:tgtEl>
                                          <p:spTgt spid="32256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22563">
                                            <p:txEl>
                                              <p:pRg st="4" end="4"/>
                                            </p:txEl>
                                          </p:spTgt>
                                        </p:tgtEl>
                                        <p:attrNameLst>
                                          <p:attrName>style.visibility</p:attrName>
                                        </p:attrNameLst>
                                      </p:cBhvr>
                                      <p:to>
                                        <p:strVal val="visible"/>
                                      </p:to>
                                    </p:set>
                                    <p:animEffect transition="in" filter="dissolve">
                                      <p:cBhvr>
                                        <p:cTn id="19" dur="500"/>
                                        <p:tgtEl>
                                          <p:spTgt spid="322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6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a:noFill/>
          <a:ln/>
        </p:spPr>
        <p:txBody>
          <a:bodyPr/>
          <a:lstStyle/>
          <a:p>
            <a:pPr algn="l"/>
            <a:r>
              <a:rPr lang="en-US" sz="2800" b="1"/>
              <a:t>Study Question 4: How can you use</a:t>
            </a:r>
            <a:br>
              <a:rPr lang="en-US" sz="2800" b="1"/>
            </a:br>
            <a:r>
              <a:rPr lang="en-US" sz="2800" b="1"/>
              <a:t>organization development to improve the firm?</a:t>
            </a:r>
          </a:p>
        </p:txBody>
      </p:sp>
      <p:sp>
        <p:nvSpPr>
          <p:cNvPr id="324611" name="Rectangle 3"/>
          <p:cNvSpPr>
            <a:spLocks noGrp="1" noChangeArrowheads="1"/>
          </p:cNvSpPr>
          <p:nvPr>
            <p:ph type="body" idx="1"/>
          </p:nvPr>
        </p:nvSpPr>
        <p:spPr>
          <a:xfrm>
            <a:off x="1371600" y="1600200"/>
            <a:ext cx="7620000" cy="4953000"/>
          </a:xfrm>
          <a:noFill/>
          <a:ln/>
        </p:spPr>
        <p:txBody>
          <a:bodyPr lIns="92075" tIns="46038" rIns="92075" bIns="46038"/>
          <a:lstStyle/>
          <a:p>
            <a:pPr>
              <a:buSzPct val="90000"/>
              <a:buFont typeface="Wingdings" pitchFamily="2" charset="2"/>
              <a:buChar char="Ø"/>
            </a:pPr>
            <a:r>
              <a:rPr lang="en-US" sz="2800"/>
              <a:t>In pursuing outcome and process goals, OD helps by:</a:t>
            </a:r>
          </a:p>
          <a:p>
            <a:pPr lvl="1">
              <a:buSzPct val="90000"/>
            </a:pPr>
            <a:r>
              <a:rPr lang="en-US" sz="2400"/>
              <a:t>Creating an open problem solving climate.</a:t>
            </a:r>
          </a:p>
          <a:p>
            <a:pPr lvl="1">
              <a:buSzPct val="90000"/>
            </a:pPr>
            <a:r>
              <a:rPr lang="en-US" sz="2400"/>
              <a:t>Supplementing formal authority with knowledge and competence.</a:t>
            </a:r>
          </a:p>
          <a:p>
            <a:pPr lvl="1">
              <a:buSzPct val="90000"/>
            </a:pPr>
            <a:r>
              <a:rPr lang="en-US" sz="2400"/>
              <a:t>Moving decision making where relevant information is available.</a:t>
            </a:r>
          </a:p>
          <a:p>
            <a:pPr lvl="1">
              <a:buSzPct val="90000"/>
            </a:pPr>
            <a:r>
              <a:rPr lang="en-US" sz="2400"/>
              <a:t>Building trust and maximizing collaboration.</a:t>
            </a:r>
          </a:p>
          <a:p>
            <a:pPr lvl="1">
              <a:buSzPct val="90000"/>
            </a:pPr>
            <a:r>
              <a:rPr lang="en-US" sz="2400"/>
              <a:t>Increasing the sense of organizational ownership.</a:t>
            </a:r>
          </a:p>
          <a:p>
            <a:pPr lvl="1">
              <a:buSzPct val="90000"/>
            </a:pPr>
            <a:r>
              <a:rPr lang="en-US" sz="2400"/>
              <a:t>Allowing people to exercise self-direction and self-control.</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4611">
                                            <p:txEl>
                                              <p:pRg st="0" end="0"/>
                                            </p:txEl>
                                          </p:spTgt>
                                        </p:tgtEl>
                                        <p:attrNameLst>
                                          <p:attrName>style.visibility</p:attrName>
                                        </p:attrNameLst>
                                      </p:cBhvr>
                                      <p:to>
                                        <p:strVal val="visible"/>
                                      </p:to>
                                    </p:set>
                                    <p:animEffect transition="in" filter="dissolve">
                                      <p:cBhvr>
                                        <p:cTn id="7" dur="500"/>
                                        <p:tgtEl>
                                          <p:spTgt spid="32461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24611">
                                            <p:txEl>
                                              <p:pRg st="1" end="1"/>
                                            </p:txEl>
                                          </p:spTgt>
                                        </p:tgtEl>
                                        <p:attrNameLst>
                                          <p:attrName>style.visibility</p:attrName>
                                        </p:attrNameLst>
                                      </p:cBhvr>
                                      <p:to>
                                        <p:strVal val="visible"/>
                                      </p:to>
                                    </p:set>
                                    <p:animEffect transition="in" filter="dissolve">
                                      <p:cBhvr>
                                        <p:cTn id="10" dur="500"/>
                                        <p:tgtEl>
                                          <p:spTgt spid="32461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24611">
                                            <p:txEl>
                                              <p:pRg st="2" end="2"/>
                                            </p:txEl>
                                          </p:spTgt>
                                        </p:tgtEl>
                                        <p:attrNameLst>
                                          <p:attrName>style.visibility</p:attrName>
                                        </p:attrNameLst>
                                      </p:cBhvr>
                                      <p:to>
                                        <p:strVal val="visible"/>
                                      </p:to>
                                    </p:set>
                                    <p:animEffect transition="in" filter="dissolve">
                                      <p:cBhvr>
                                        <p:cTn id="13" dur="500"/>
                                        <p:tgtEl>
                                          <p:spTgt spid="32461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24611">
                                            <p:txEl>
                                              <p:pRg st="3" end="3"/>
                                            </p:txEl>
                                          </p:spTgt>
                                        </p:tgtEl>
                                        <p:attrNameLst>
                                          <p:attrName>style.visibility</p:attrName>
                                        </p:attrNameLst>
                                      </p:cBhvr>
                                      <p:to>
                                        <p:strVal val="visible"/>
                                      </p:to>
                                    </p:set>
                                    <p:animEffect transition="in" filter="dissolve">
                                      <p:cBhvr>
                                        <p:cTn id="16" dur="500"/>
                                        <p:tgtEl>
                                          <p:spTgt spid="32461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24611">
                                            <p:txEl>
                                              <p:pRg st="4" end="4"/>
                                            </p:txEl>
                                          </p:spTgt>
                                        </p:tgtEl>
                                        <p:attrNameLst>
                                          <p:attrName>style.visibility</p:attrName>
                                        </p:attrNameLst>
                                      </p:cBhvr>
                                      <p:to>
                                        <p:strVal val="visible"/>
                                      </p:to>
                                    </p:set>
                                    <p:animEffect transition="in" filter="dissolve">
                                      <p:cBhvr>
                                        <p:cTn id="19" dur="500"/>
                                        <p:tgtEl>
                                          <p:spTgt spid="32461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24611">
                                            <p:txEl>
                                              <p:pRg st="5" end="5"/>
                                            </p:txEl>
                                          </p:spTgt>
                                        </p:tgtEl>
                                        <p:attrNameLst>
                                          <p:attrName>style.visibility</p:attrName>
                                        </p:attrNameLst>
                                      </p:cBhvr>
                                      <p:to>
                                        <p:strVal val="visible"/>
                                      </p:to>
                                    </p:set>
                                    <p:animEffect transition="in" filter="dissolve">
                                      <p:cBhvr>
                                        <p:cTn id="22" dur="500"/>
                                        <p:tgtEl>
                                          <p:spTgt spid="32461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24611">
                                            <p:txEl>
                                              <p:pRg st="6" end="6"/>
                                            </p:txEl>
                                          </p:spTgt>
                                        </p:tgtEl>
                                        <p:attrNameLst>
                                          <p:attrName>style.visibility</p:attrName>
                                        </p:attrNameLst>
                                      </p:cBhvr>
                                      <p:to>
                                        <p:strVal val="visible"/>
                                      </p:to>
                                    </p:set>
                                    <p:animEffect transition="in" filter="dissolve">
                                      <p:cBhvr>
                                        <p:cTn id="25" dur="500"/>
                                        <p:tgtEl>
                                          <p:spTgt spid="3246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611"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a:noFill/>
          <a:ln/>
        </p:spPr>
        <p:txBody>
          <a:bodyPr/>
          <a:lstStyle/>
          <a:p>
            <a:pPr algn="l"/>
            <a:r>
              <a:rPr lang="en-US" sz="2800" b="1"/>
              <a:t>Study Question 4: How can you use</a:t>
            </a:r>
            <a:br>
              <a:rPr lang="en-US" sz="2800" b="1"/>
            </a:br>
            <a:r>
              <a:rPr lang="en-US" sz="2800" b="1"/>
              <a:t>organization development to improve the firm?</a:t>
            </a:r>
          </a:p>
        </p:txBody>
      </p:sp>
      <p:sp>
        <p:nvSpPr>
          <p:cNvPr id="326659" name="Rectangle 3"/>
          <p:cNvSpPr>
            <a:spLocks noGrp="1" noChangeArrowheads="1"/>
          </p:cNvSpPr>
          <p:nvPr>
            <p:ph type="body" idx="1"/>
          </p:nvPr>
        </p:nvSpPr>
        <p:spPr>
          <a:noFill/>
          <a:ln/>
        </p:spPr>
        <p:txBody>
          <a:bodyPr lIns="92075" tIns="46038" rIns="92075" bIns="46038"/>
          <a:lstStyle/>
          <a:p>
            <a:pPr>
              <a:lnSpc>
                <a:spcPct val="130000"/>
              </a:lnSpc>
              <a:buSzPct val="90000"/>
              <a:buFont typeface="Wingdings" pitchFamily="2" charset="2"/>
              <a:buChar char="Ø"/>
            </a:pPr>
            <a:r>
              <a:rPr lang="en-US"/>
              <a:t>Action research.</a:t>
            </a:r>
          </a:p>
          <a:p>
            <a:pPr lvl="1">
              <a:lnSpc>
                <a:spcPct val="130000"/>
              </a:lnSpc>
              <a:buSzPct val="90000"/>
            </a:pPr>
            <a:r>
              <a:rPr lang="en-US"/>
              <a:t>The process of systematically collecting data on an organization, feeding it back to the members for action planning, and evaluating results by collecting and reflecting on more data after the planned actions have been taken.</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6659">
                                            <p:txEl>
                                              <p:pRg st="0" end="0"/>
                                            </p:txEl>
                                          </p:spTgt>
                                        </p:tgtEl>
                                        <p:attrNameLst>
                                          <p:attrName>style.visibility</p:attrName>
                                        </p:attrNameLst>
                                      </p:cBhvr>
                                      <p:to>
                                        <p:strVal val="visible"/>
                                      </p:to>
                                    </p:set>
                                    <p:animEffect transition="in" filter="dissolve">
                                      <p:cBhvr>
                                        <p:cTn id="7" dur="500"/>
                                        <p:tgtEl>
                                          <p:spTgt spid="32665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26659">
                                            <p:txEl>
                                              <p:pRg st="1" end="1"/>
                                            </p:txEl>
                                          </p:spTgt>
                                        </p:tgtEl>
                                        <p:attrNameLst>
                                          <p:attrName>style.visibility</p:attrName>
                                        </p:attrNameLst>
                                      </p:cBhvr>
                                      <p:to>
                                        <p:strVal val="visible"/>
                                      </p:to>
                                    </p:set>
                                    <p:animEffect transition="in" filter="dissolve">
                                      <p:cBhvr>
                                        <p:cTn id="10" dur="500"/>
                                        <p:tgtEl>
                                          <p:spTgt spid="3266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59"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p:txBody>
          <a:bodyPr/>
          <a:lstStyle/>
          <a:p>
            <a:pPr algn="l"/>
            <a:r>
              <a:rPr lang="en-US" sz="2800" b="1"/>
              <a:t>Study Question 4: How can you use</a:t>
            </a:r>
            <a:br>
              <a:rPr lang="en-US" sz="2800" b="1"/>
            </a:br>
            <a:r>
              <a:rPr lang="en-US" sz="2800" b="1"/>
              <a:t>organization development to improve the firm?</a:t>
            </a:r>
          </a:p>
        </p:txBody>
      </p:sp>
      <p:graphicFrame>
        <p:nvGraphicFramePr>
          <p:cNvPr id="375808" name="Object 0"/>
          <p:cNvGraphicFramePr>
            <a:graphicFrameLocks noChangeAspect="1"/>
          </p:cNvGraphicFramePr>
          <p:nvPr/>
        </p:nvGraphicFramePr>
        <p:xfrm>
          <a:off x="761999" y="1981200"/>
          <a:ext cx="8086725" cy="4572000"/>
        </p:xfrm>
        <a:graphic>
          <a:graphicData uri="http://schemas.openxmlformats.org/presentationml/2006/ole">
            <p:oleObj spid="_x0000_s375808" name="Bitmap Image" r:id="rId3" imgW="9266667" imgH="6392167" progId="PBrush">
              <p:embed/>
            </p:oleObj>
          </a:graphicData>
        </a:graphic>
      </p:graphicFrame>
    </p:spTree>
  </p:cSld>
  <p:clrMapOvr>
    <a:masterClrMapping/>
  </p:clrMapOvr>
  <p:transition spd="med">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a:xfrm>
            <a:off x="1371600" y="0"/>
            <a:ext cx="7543800" cy="990600"/>
          </a:xfrm>
        </p:spPr>
        <p:txBody>
          <a:bodyPr/>
          <a:lstStyle/>
          <a:p>
            <a:pPr algn="l"/>
            <a:r>
              <a:rPr lang="en-US" sz="2800" b="1"/>
              <a:t>Study Question 4: How can you use</a:t>
            </a:r>
            <a:br>
              <a:rPr lang="en-US" sz="2800" b="1"/>
            </a:br>
            <a:r>
              <a:rPr lang="en-US" sz="2800" b="1"/>
              <a:t>organization development to improve the firm?</a:t>
            </a:r>
          </a:p>
        </p:txBody>
      </p:sp>
      <p:graphicFrame>
        <p:nvGraphicFramePr>
          <p:cNvPr id="376832" name="Object 0"/>
          <p:cNvGraphicFramePr>
            <a:graphicFrameLocks noChangeAspect="1"/>
          </p:cNvGraphicFramePr>
          <p:nvPr/>
        </p:nvGraphicFramePr>
        <p:xfrm>
          <a:off x="1524000" y="904875"/>
          <a:ext cx="6904038" cy="5953125"/>
        </p:xfrm>
        <a:graphic>
          <a:graphicData uri="http://schemas.openxmlformats.org/presentationml/2006/ole">
            <p:oleObj spid="_x0000_s376832" name="Bitmap Image" r:id="rId3" imgW="6904762" imgH="5952381" progId="PBrush">
              <p:embed/>
            </p:oleObj>
          </a:graphicData>
        </a:graphic>
      </p:graphicFrame>
    </p:spTree>
  </p:cSld>
  <p:clrMapOvr>
    <a:masterClrMapping/>
  </p:clrMapOvr>
  <p:transition spd="med">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a:noFill/>
          <a:ln/>
        </p:spPr>
        <p:txBody>
          <a:bodyPr/>
          <a:lstStyle/>
          <a:p>
            <a:pPr algn="l"/>
            <a:r>
              <a:rPr lang="en-US" sz="2800" b="1"/>
              <a:t>Study Question 4: How can you use</a:t>
            </a:r>
            <a:br>
              <a:rPr lang="en-US" sz="2800" b="1"/>
            </a:br>
            <a:r>
              <a:rPr lang="en-US" sz="2800" b="1"/>
              <a:t>organization development to improve the firm?</a:t>
            </a:r>
          </a:p>
        </p:txBody>
      </p:sp>
      <p:sp>
        <p:nvSpPr>
          <p:cNvPr id="330755" name="Rectangle 3"/>
          <p:cNvSpPr>
            <a:spLocks noGrp="1" noChangeArrowheads="1"/>
          </p:cNvSpPr>
          <p:nvPr>
            <p:ph type="body" idx="1"/>
          </p:nvPr>
        </p:nvSpPr>
        <p:spPr>
          <a:noFill/>
          <a:ln/>
        </p:spPr>
        <p:txBody>
          <a:bodyPr lIns="92075" tIns="46038" rIns="92075" bIns="46038"/>
          <a:lstStyle/>
          <a:p>
            <a:pPr>
              <a:buSzPct val="90000"/>
              <a:buFont typeface="Wingdings" pitchFamily="2" charset="2"/>
              <a:buChar char="Ø"/>
            </a:pPr>
            <a:r>
              <a:rPr lang="en-US">
                <a:cs typeface="Times New Roman" charset="0"/>
              </a:rPr>
              <a:t>Organizationwide </a:t>
            </a:r>
            <a:r>
              <a:rPr lang="en-US"/>
              <a:t>OD interventions.</a:t>
            </a:r>
          </a:p>
          <a:p>
            <a:pPr lvl="1">
              <a:buSzPct val="90000"/>
            </a:pPr>
            <a:r>
              <a:rPr lang="en-US"/>
              <a:t>Survey feedback.</a:t>
            </a:r>
          </a:p>
          <a:p>
            <a:pPr lvl="2">
              <a:buSzPct val="90000"/>
            </a:pPr>
            <a:r>
              <a:rPr lang="en-US"/>
              <a:t>Collection and feedback of data to organization members for action planning purposes. </a:t>
            </a:r>
          </a:p>
          <a:p>
            <a:pPr lvl="1">
              <a:buSzPct val="90000"/>
            </a:pPr>
            <a:r>
              <a:rPr lang="en-US"/>
              <a:t>Confrontation meetings.</a:t>
            </a:r>
          </a:p>
          <a:p>
            <a:pPr lvl="2">
              <a:buSzPct val="90000"/>
            </a:pPr>
            <a:r>
              <a:rPr lang="en-US"/>
              <a:t>Activities for quickly determining how an organization can be improved and taking initial actions for betterment.</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0755">
                                            <p:txEl>
                                              <p:pRg st="0" end="0"/>
                                            </p:txEl>
                                          </p:spTgt>
                                        </p:tgtEl>
                                        <p:attrNameLst>
                                          <p:attrName>style.visibility</p:attrName>
                                        </p:attrNameLst>
                                      </p:cBhvr>
                                      <p:to>
                                        <p:strVal val="visible"/>
                                      </p:to>
                                    </p:set>
                                    <p:animEffect transition="in" filter="dissolve">
                                      <p:cBhvr>
                                        <p:cTn id="7" dur="500"/>
                                        <p:tgtEl>
                                          <p:spTgt spid="33075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30755">
                                            <p:txEl>
                                              <p:pRg st="1" end="1"/>
                                            </p:txEl>
                                          </p:spTgt>
                                        </p:tgtEl>
                                        <p:attrNameLst>
                                          <p:attrName>style.visibility</p:attrName>
                                        </p:attrNameLst>
                                      </p:cBhvr>
                                      <p:to>
                                        <p:strVal val="visible"/>
                                      </p:to>
                                    </p:set>
                                    <p:animEffect transition="in" filter="dissolve">
                                      <p:cBhvr>
                                        <p:cTn id="10" dur="500"/>
                                        <p:tgtEl>
                                          <p:spTgt spid="33075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30755">
                                            <p:txEl>
                                              <p:pRg st="2" end="2"/>
                                            </p:txEl>
                                          </p:spTgt>
                                        </p:tgtEl>
                                        <p:attrNameLst>
                                          <p:attrName>style.visibility</p:attrName>
                                        </p:attrNameLst>
                                      </p:cBhvr>
                                      <p:to>
                                        <p:strVal val="visible"/>
                                      </p:to>
                                    </p:set>
                                    <p:animEffect transition="in" filter="dissolve">
                                      <p:cBhvr>
                                        <p:cTn id="13" dur="500"/>
                                        <p:tgtEl>
                                          <p:spTgt spid="33075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30755">
                                            <p:txEl>
                                              <p:pRg st="3" end="3"/>
                                            </p:txEl>
                                          </p:spTgt>
                                        </p:tgtEl>
                                        <p:attrNameLst>
                                          <p:attrName>style.visibility</p:attrName>
                                        </p:attrNameLst>
                                      </p:cBhvr>
                                      <p:to>
                                        <p:strVal val="visible"/>
                                      </p:to>
                                    </p:set>
                                    <p:animEffect transition="in" filter="dissolve">
                                      <p:cBhvr>
                                        <p:cTn id="16" dur="500"/>
                                        <p:tgtEl>
                                          <p:spTgt spid="33075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30755">
                                            <p:txEl>
                                              <p:pRg st="4" end="4"/>
                                            </p:txEl>
                                          </p:spTgt>
                                        </p:tgtEl>
                                        <p:attrNameLst>
                                          <p:attrName>style.visibility</p:attrName>
                                        </p:attrNameLst>
                                      </p:cBhvr>
                                      <p:to>
                                        <p:strVal val="visible"/>
                                      </p:to>
                                    </p:set>
                                    <p:animEffect transition="in" filter="dissolve">
                                      <p:cBhvr>
                                        <p:cTn id="19" dur="500"/>
                                        <p:tgtEl>
                                          <p:spTgt spid="3307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5"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noFill/>
          <a:ln/>
        </p:spPr>
        <p:txBody>
          <a:bodyPr/>
          <a:lstStyle/>
          <a:p>
            <a:pPr algn="l"/>
            <a:r>
              <a:rPr lang="en-US" sz="2800" b="1"/>
              <a:t>Study Question 4: How can you use</a:t>
            </a:r>
            <a:br>
              <a:rPr lang="en-US" sz="2800" b="1"/>
            </a:br>
            <a:r>
              <a:rPr lang="en-US" sz="2800" b="1"/>
              <a:t>organization development to improve the firm?</a:t>
            </a:r>
          </a:p>
        </p:txBody>
      </p:sp>
      <p:sp>
        <p:nvSpPr>
          <p:cNvPr id="338947" name="Rectangle 3"/>
          <p:cNvSpPr>
            <a:spLocks noGrp="1" noChangeArrowheads="1"/>
          </p:cNvSpPr>
          <p:nvPr>
            <p:ph type="body" idx="1"/>
          </p:nvPr>
        </p:nvSpPr>
        <p:spPr>
          <a:noFill/>
          <a:ln/>
        </p:spPr>
        <p:txBody>
          <a:bodyPr lIns="92075" tIns="46038" rIns="92075" bIns="46038"/>
          <a:lstStyle/>
          <a:p>
            <a:pPr>
              <a:buSzPct val="90000"/>
              <a:buFont typeface="Wingdings" pitchFamily="2" charset="2"/>
              <a:buChar char="Ø"/>
            </a:pPr>
            <a:r>
              <a:rPr lang="en-US">
                <a:cs typeface="Times New Roman" charset="0"/>
              </a:rPr>
              <a:t>Organizationwide </a:t>
            </a:r>
            <a:r>
              <a:rPr lang="en-US"/>
              <a:t>OD interventions (</a:t>
            </a:r>
            <a:r>
              <a:rPr lang="en-US" i="1">
                <a:cs typeface="Times New Roman" charset="0"/>
              </a:rPr>
              <a:t>cont</a:t>
            </a:r>
            <a:r>
              <a:rPr lang="en-US" i="1"/>
              <a:t>.</a:t>
            </a:r>
            <a:r>
              <a:rPr lang="en-US"/>
              <a:t>).</a:t>
            </a:r>
            <a:endParaRPr lang="en-US" i="1"/>
          </a:p>
          <a:p>
            <a:pPr lvl="1">
              <a:buSzPct val="90000"/>
            </a:pPr>
            <a:r>
              <a:rPr lang="en-US"/>
              <a:t>Structural redesign.</a:t>
            </a:r>
          </a:p>
          <a:p>
            <a:pPr lvl="2">
              <a:buSzPct val="90000"/>
            </a:pPr>
            <a:r>
              <a:rPr lang="en-US"/>
              <a:t>Realigning the organization’s structure or major subsystems.</a:t>
            </a:r>
          </a:p>
          <a:p>
            <a:pPr lvl="1">
              <a:buSzPct val="90000"/>
            </a:pPr>
            <a:r>
              <a:rPr lang="en-US"/>
              <a:t>Collateral organization.</a:t>
            </a:r>
          </a:p>
          <a:p>
            <a:pPr lvl="2">
              <a:buSzPct val="90000"/>
            </a:pPr>
            <a:r>
              <a:rPr lang="en-US"/>
              <a:t>Using representative organizational members in periodic small group problem-solving sessions.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8947">
                                            <p:txEl>
                                              <p:pRg st="0" end="0"/>
                                            </p:txEl>
                                          </p:spTgt>
                                        </p:tgtEl>
                                        <p:attrNameLst>
                                          <p:attrName>style.visibility</p:attrName>
                                        </p:attrNameLst>
                                      </p:cBhvr>
                                      <p:to>
                                        <p:strVal val="visible"/>
                                      </p:to>
                                    </p:set>
                                    <p:animEffect transition="in" filter="dissolve">
                                      <p:cBhvr>
                                        <p:cTn id="7" dur="500"/>
                                        <p:tgtEl>
                                          <p:spTgt spid="33894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38947">
                                            <p:txEl>
                                              <p:pRg st="1" end="1"/>
                                            </p:txEl>
                                          </p:spTgt>
                                        </p:tgtEl>
                                        <p:attrNameLst>
                                          <p:attrName>style.visibility</p:attrName>
                                        </p:attrNameLst>
                                      </p:cBhvr>
                                      <p:to>
                                        <p:strVal val="visible"/>
                                      </p:to>
                                    </p:set>
                                    <p:animEffect transition="in" filter="dissolve">
                                      <p:cBhvr>
                                        <p:cTn id="10" dur="500"/>
                                        <p:tgtEl>
                                          <p:spTgt spid="33894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38947">
                                            <p:txEl>
                                              <p:pRg st="2" end="2"/>
                                            </p:txEl>
                                          </p:spTgt>
                                        </p:tgtEl>
                                        <p:attrNameLst>
                                          <p:attrName>style.visibility</p:attrName>
                                        </p:attrNameLst>
                                      </p:cBhvr>
                                      <p:to>
                                        <p:strVal val="visible"/>
                                      </p:to>
                                    </p:set>
                                    <p:animEffect transition="in" filter="dissolve">
                                      <p:cBhvr>
                                        <p:cTn id="13" dur="500"/>
                                        <p:tgtEl>
                                          <p:spTgt spid="33894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38947">
                                            <p:txEl>
                                              <p:pRg st="3" end="3"/>
                                            </p:txEl>
                                          </p:spTgt>
                                        </p:tgtEl>
                                        <p:attrNameLst>
                                          <p:attrName>style.visibility</p:attrName>
                                        </p:attrNameLst>
                                      </p:cBhvr>
                                      <p:to>
                                        <p:strVal val="visible"/>
                                      </p:to>
                                    </p:set>
                                    <p:animEffect transition="in" filter="dissolve">
                                      <p:cBhvr>
                                        <p:cTn id="16" dur="500"/>
                                        <p:tgtEl>
                                          <p:spTgt spid="338947">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38947">
                                            <p:txEl>
                                              <p:pRg st="4" end="4"/>
                                            </p:txEl>
                                          </p:spTgt>
                                        </p:tgtEl>
                                        <p:attrNameLst>
                                          <p:attrName>style.visibility</p:attrName>
                                        </p:attrNameLst>
                                      </p:cBhvr>
                                      <p:to>
                                        <p:strVal val="visible"/>
                                      </p:to>
                                    </p:set>
                                    <p:animEffect transition="in" filter="dissolve">
                                      <p:cBhvr>
                                        <p:cTn id="19" dur="500"/>
                                        <p:tgtEl>
                                          <p:spTgt spid="3389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7"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a:noFill/>
          <a:ln/>
        </p:spPr>
        <p:txBody>
          <a:bodyPr/>
          <a:lstStyle/>
          <a:p>
            <a:pPr algn="l"/>
            <a:r>
              <a:rPr lang="en-US" sz="2800" b="1"/>
              <a:t>Study Question 4: How can you use</a:t>
            </a:r>
            <a:br>
              <a:rPr lang="en-US" sz="2800" b="1"/>
            </a:br>
            <a:r>
              <a:rPr lang="en-US" sz="2800" b="1"/>
              <a:t>organization development to improve the firm?</a:t>
            </a:r>
          </a:p>
        </p:txBody>
      </p:sp>
      <p:sp>
        <p:nvSpPr>
          <p:cNvPr id="334851" name="Rectangle 3"/>
          <p:cNvSpPr>
            <a:spLocks noGrp="1" noChangeArrowheads="1"/>
          </p:cNvSpPr>
          <p:nvPr>
            <p:ph type="body" idx="1"/>
          </p:nvPr>
        </p:nvSpPr>
        <p:spPr>
          <a:noFill/>
          <a:ln/>
        </p:spPr>
        <p:txBody>
          <a:bodyPr lIns="92075" tIns="46038" rIns="92075" bIns="46038"/>
          <a:lstStyle/>
          <a:p>
            <a:pPr>
              <a:lnSpc>
                <a:spcPct val="90000"/>
              </a:lnSpc>
              <a:buSzPct val="90000"/>
              <a:buFont typeface="Wingdings" pitchFamily="2" charset="2"/>
              <a:buChar char="Ø"/>
            </a:pPr>
            <a:r>
              <a:rPr lang="en-US" sz="2000"/>
              <a:t>Group and intergroup OD interventions.</a:t>
            </a:r>
          </a:p>
          <a:p>
            <a:pPr lvl="1">
              <a:lnSpc>
                <a:spcPct val="90000"/>
              </a:lnSpc>
              <a:buSzPct val="90000"/>
            </a:pPr>
            <a:r>
              <a:rPr lang="en-US" sz="2000"/>
              <a:t>Team building.</a:t>
            </a:r>
          </a:p>
          <a:p>
            <a:pPr lvl="2">
              <a:lnSpc>
                <a:spcPct val="90000"/>
              </a:lnSpc>
              <a:buSzPct val="90000"/>
            </a:pPr>
            <a:r>
              <a:rPr lang="en-US" sz="2000"/>
              <a:t> Activities to improve the functioning of a group.</a:t>
            </a:r>
          </a:p>
          <a:p>
            <a:pPr lvl="1">
              <a:lnSpc>
                <a:spcPct val="90000"/>
              </a:lnSpc>
              <a:buSzPct val="90000"/>
            </a:pPr>
            <a:r>
              <a:rPr lang="en-US" sz="2000"/>
              <a:t>Process consultation.</a:t>
            </a:r>
          </a:p>
          <a:p>
            <a:pPr lvl="2">
              <a:lnSpc>
                <a:spcPct val="90000"/>
              </a:lnSpc>
              <a:buSzPct val="90000"/>
            </a:pPr>
            <a:r>
              <a:rPr lang="en-US" sz="2000"/>
              <a:t>Activities to improve the functioning of key group processes.</a:t>
            </a:r>
          </a:p>
          <a:p>
            <a:pPr lvl="1">
              <a:lnSpc>
                <a:spcPct val="90000"/>
              </a:lnSpc>
              <a:buSzPct val="90000"/>
            </a:pPr>
            <a:r>
              <a:rPr lang="en-US" sz="2000"/>
              <a:t>Intergroup team building.</a:t>
            </a:r>
          </a:p>
          <a:p>
            <a:pPr lvl="2">
              <a:lnSpc>
                <a:spcPct val="90000"/>
              </a:lnSpc>
              <a:buSzPct val="90000"/>
            </a:pPr>
            <a:r>
              <a:rPr lang="en-US" sz="2000"/>
              <a:t>Activities to improve the functioning or two or more groups.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4851">
                                            <p:txEl>
                                              <p:pRg st="0" end="0"/>
                                            </p:txEl>
                                          </p:spTgt>
                                        </p:tgtEl>
                                        <p:attrNameLst>
                                          <p:attrName>style.visibility</p:attrName>
                                        </p:attrNameLst>
                                      </p:cBhvr>
                                      <p:to>
                                        <p:strVal val="visible"/>
                                      </p:to>
                                    </p:set>
                                    <p:animEffect transition="in" filter="dissolve">
                                      <p:cBhvr>
                                        <p:cTn id="7" dur="500"/>
                                        <p:tgtEl>
                                          <p:spTgt spid="33485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34851">
                                            <p:txEl>
                                              <p:pRg st="1" end="1"/>
                                            </p:txEl>
                                          </p:spTgt>
                                        </p:tgtEl>
                                        <p:attrNameLst>
                                          <p:attrName>style.visibility</p:attrName>
                                        </p:attrNameLst>
                                      </p:cBhvr>
                                      <p:to>
                                        <p:strVal val="visible"/>
                                      </p:to>
                                    </p:set>
                                    <p:animEffect transition="in" filter="dissolve">
                                      <p:cBhvr>
                                        <p:cTn id="10" dur="500"/>
                                        <p:tgtEl>
                                          <p:spTgt spid="33485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34851">
                                            <p:txEl>
                                              <p:pRg st="2" end="2"/>
                                            </p:txEl>
                                          </p:spTgt>
                                        </p:tgtEl>
                                        <p:attrNameLst>
                                          <p:attrName>style.visibility</p:attrName>
                                        </p:attrNameLst>
                                      </p:cBhvr>
                                      <p:to>
                                        <p:strVal val="visible"/>
                                      </p:to>
                                    </p:set>
                                    <p:animEffect transition="in" filter="dissolve">
                                      <p:cBhvr>
                                        <p:cTn id="13" dur="500"/>
                                        <p:tgtEl>
                                          <p:spTgt spid="33485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34851">
                                            <p:txEl>
                                              <p:pRg st="3" end="3"/>
                                            </p:txEl>
                                          </p:spTgt>
                                        </p:tgtEl>
                                        <p:attrNameLst>
                                          <p:attrName>style.visibility</p:attrName>
                                        </p:attrNameLst>
                                      </p:cBhvr>
                                      <p:to>
                                        <p:strVal val="visible"/>
                                      </p:to>
                                    </p:set>
                                    <p:animEffect transition="in" filter="dissolve">
                                      <p:cBhvr>
                                        <p:cTn id="16" dur="500"/>
                                        <p:tgtEl>
                                          <p:spTgt spid="33485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34851">
                                            <p:txEl>
                                              <p:pRg st="4" end="4"/>
                                            </p:txEl>
                                          </p:spTgt>
                                        </p:tgtEl>
                                        <p:attrNameLst>
                                          <p:attrName>style.visibility</p:attrName>
                                        </p:attrNameLst>
                                      </p:cBhvr>
                                      <p:to>
                                        <p:strVal val="visible"/>
                                      </p:to>
                                    </p:set>
                                    <p:animEffect transition="in" filter="dissolve">
                                      <p:cBhvr>
                                        <p:cTn id="19" dur="500"/>
                                        <p:tgtEl>
                                          <p:spTgt spid="33485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34851">
                                            <p:txEl>
                                              <p:pRg st="5" end="5"/>
                                            </p:txEl>
                                          </p:spTgt>
                                        </p:tgtEl>
                                        <p:attrNameLst>
                                          <p:attrName>style.visibility</p:attrName>
                                        </p:attrNameLst>
                                      </p:cBhvr>
                                      <p:to>
                                        <p:strVal val="visible"/>
                                      </p:to>
                                    </p:set>
                                    <p:animEffect transition="in" filter="dissolve">
                                      <p:cBhvr>
                                        <p:cTn id="22" dur="500"/>
                                        <p:tgtEl>
                                          <p:spTgt spid="33485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34851">
                                            <p:txEl>
                                              <p:pRg st="6" end="6"/>
                                            </p:txEl>
                                          </p:spTgt>
                                        </p:tgtEl>
                                        <p:attrNameLst>
                                          <p:attrName>style.visibility</p:attrName>
                                        </p:attrNameLst>
                                      </p:cBhvr>
                                      <p:to>
                                        <p:strVal val="visible"/>
                                      </p:to>
                                    </p:set>
                                    <p:animEffect transition="in" filter="dissolve">
                                      <p:cBhvr>
                                        <p:cTn id="25" dur="500"/>
                                        <p:tgtEl>
                                          <p:spTgt spid="3348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1"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a:noFill/>
          <a:ln/>
        </p:spPr>
        <p:txBody>
          <a:bodyPr/>
          <a:lstStyle/>
          <a:p>
            <a:pPr algn="l"/>
            <a:r>
              <a:rPr lang="en-US" sz="2800" b="1"/>
              <a:t>Study Question 4: How can you use</a:t>
            </a:r>
            <a:br>
              <a:rPr lang="en-US" sz="2800" b="1"/>
            </a:br>
            <a:r>
              <a:rPr lang="en-US" sz="2800" b="1"/>
              <a:t>organization development to improve the firm?</a:t>
            </a:r>
          </a:p>
        </p:txBody>
      </p:sp>
      <p:sp>
        <p:nvSpPr>
          <p:cNvPr id="336899" name="Rectangle 3"/>
          <p:cNvSpPr>
            <a:spLocks noGrp="1" noChangeArrowheads="1"/>
          </p:cNvSpPr>
          <p:nvPr>
            <p:ph type="body" idx="1"/>
          </p:nvPr>
        </p:nvSpPr>
        <p:spPr>
          <a:noFill/>
          <a:ln/>
        </p:spPr>
        <p:txBody>
          <a:bodyPr lIns="92075" tIns="46038" rIns="92075" bIns="46038"/>
          <a:lstStyle/>
          <a:p>
            <a:pPr>
              <a:lnSpc>
                <a:spcPct val="90000"/>
              </a:lnSpc>
              <a:buSzPct val="90000"/>
              <a:buFont typeface="Wingdings" pitchFamily="2" charset="2"/>
              <a:buChar char="Ø"/>
            </a:pPr>
            <a:r>
              <a:rPr lang="en-US" sz="2000"/>
              <a:t>Individual OD interventions.</a:t>
            </a:r>
          </a:p>
          <a:p>
            <a:pPr lvl="1">
              <a:lnSpc>
                <a:spcPct val="90000"/>
              </a:lnSpc>
              <a:buSzPct val="90000"/>
            </a:pPr>
            <a:r>
              <a:rPr lang="en-US" sz="2000"/>
              <a:t>Role negotiation.</a:t>
            </a:r>
          </a:p>
          <a:p>
            <a:pPr lvl="2">
              <a:lnSpc>
                <a:spcPct val="90000"/>
              </a:lnSpc>
              <a:buSzPct val="90000"/>
            </a:pPr>
            <a:r>
              <a:rPr lang="en-US" sz="2000"/>
              <a:t>Clarifying expectations in working relationships.</a:t>
            </a:r>
          </a:p>
          <a:p>
            <a:pPr lvl="1">
              <a:lnSpc>
                <a:spcPct val="90000"/>
              </a:lnSpc>
              <a:buSzPct val="90000"/>
            </a:pPr>
            <a:r>
              <a:rPr lang="en-US" sz="2000"/>
              <a:t>Job redesign.</a:t>
            </a:r>
          </a:p>
          <a:p>
            <a:pPr lvl="2">
              <a:lnSpc>
                <a:spcPct val="90000"/>
              </a:lnSpc>
              <a:buSzPct val="90000"/>
            </a:pPr>
            <a:r>
              <a:rPr lang="en-US" sz="2000"/>
              <a:t>Creating long-term congruence between individual goals and organizational career opportunities.</a:t>
            </a:r>
          </a:p>
          <a:p>
            <a:pPr lvl="1">
              <a:lnSpc>
                <a:spcPct val="90000"/>
              </a:lnSpc>
              <a:buSzPct val="90000"/>
            </a:pPr>
            <a:r>
              <a:rPr lang="en-US" sz="2000"/>
              <a:t>Career planning.</a:t>
            </a:r>
          </a:p>
          <a:p>
            <a:pPr lvl="2">
              <a:lnSpc>
                <a:spcPct val="90000"/>
              </a:lnSpc>
            </a:pPr>
            <a:r>
              <a:rPr lang="en-US" sz="2000"/>
              <a:t>Structured opportunities for individuals to work with managers or staff experts on career issues.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6899">
                                            <p:txEl>
                                              <p:pRg st="0" end="0"/>
                                            </p:txEl>
                                          </p:spTgt>
                                        </p:tgtEl>
                                        <p:attrNameLst>
                                          <p:attrName>style.visibility</p:attrName>
                                        </p:attrNameLst>
                                      </p:cBhvr>
                                      <p:to>
                                        <p:strVal val="visible"/>
                                      </p:to>
                                    </p:set>
                                    <p:animEffect transition="in" filter="dissolve">
                                      <p:cBhvr>
                                        <p:cTn id="7" dur="500"/>
                                        <p:tgtEl>
                                          <p:spTgt spid="33689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36899">
                                            <p:txEl>
                                              <p:pRg st="1" end="1"/>
                                            </p:txEl>
                                          </p:spTgt>
                                        </p:tgtEl>
                                        <p:attrNameLst>
                                          <p:attrName>style.visibility</p:attrName>
                                        </p:attrNameLst>
                                      </p:cBhvr>
                                      <p:to>
                                        <p:strVal val="visible"/>
                                      </p:to>
                                    </p:set>
                                    <p:animEffect transition="in" filter="dissolve">
                                      <p:cBhvr>
                                        <p:cTn id="10" dur="500"/>
                                        <p:tgtEl>
                                          <p:spTgt spid="33689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36899">
                                            <p:txEl>
                                              <p:pRg st="2" end="2"/>
                                            </p:txEl>
                                          </p:spTgt>
                                        </p:tgtEl>
                                        <p:attrNameLst>
                                          <p:attrName>style.visibility</p:attrName>
                                        </p:attrNameLst>
                                      </p:cBhvr>
                                      <p:to>
                                        <p:strVal val="visible"/>
                                      </p:to>
                                    </p:set>
                                    <p:animEffect transition="in" filter="dissolve">
                                      <p:cBhvr>
                                        <p:cTn id="13" dur="500"/>
                                        <p:tgtEl>
                                          <p:spTgt spid="33689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36899">
                                            <p:txEl>
                                              <p:pRg st="3" end="3"/>
                                            </p:txEl>
                                          </p:spTgt>
                                        </p:tgtEl>
                                        <p:attrNameLst>
                                          <p:attrName>style.visibility</p:attrName>
                                        </p:attrNameLst>
                                      </p:cBhvr>
                                      <p:to>
                                        <p:strVal val="visible"/>
                                      </p:to>
                                    </p:set>
                                    <p:animEffect transition="in" filter="dissolve">
                                      <p:cBhvr>
                                        <p:cTn id="16" dur="500"/>
                                        <p:tgtEl>
                                          <p:spTgt spid="33689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36899">
                                            <p:txEl>
                                              <p:pRg st="4" end="4"/>
                                            </p:txEl>
                                          </p:spTgt>
                                        </p:tgtEl>
                                        <p:attrNameLst>
                                          <p:attrName>style.visibility</p:attrName>
                                        </p:attrNameLst>
                                      </p:cBhvr>
                                      <p:to>
                                        <p:strVal val="visible"/>
                                      </p:to>
                                    </p:set>
                                    <p:animEffect transition="in" filter="dissolve">
                                      <p:cBhvr>
                                        <p:cTn id="19" dur="500"/>
                                        <p:tgtEl>
                                          <p:spTgt spid="336899">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36899">
                                            <p:txEl>
                                              <p:pRg st="5" end="5"/>
                                            </p:txEl>
                                          </p:spTgt>
                                        </p:tgtEl>
                                        <p:attrNameLst>
                                          <p:attrName>style.visibility</p:attrName>
                                        </p:attrNameLst>
                                      </p:cBhvr>
                                      <p:to>
                                        <p:strVal val="visible"/>
                                      </p:to>
                                    </p:set>
                                    <p:animEffect transition="in" filter="dissolve">
                                      <p:cBhvr>
                                        <p:cTn id="22" dur="500"/>
                                        <p:tgtEl>
                                          <p:spTgt spid="336899">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36899">
                                            <p:txEl>
                                              <p:pRg st="6" end="6"/>
                                            </p:txEl>
                                          </p:spTgt>
                                        </p:tgtEl>
                                        <p:attrNameLst>
                                          <p:attrName>style.visibility</p:attrName>
                                        </p:attrNameLst>
                                      </p:cBhvr>
                                      <p:to>
                                        <p:strVal val="visible"/>
                                      </p:to>
                                    </p:set>
                                    <p:animEffect transition="in" filter="dissolve">
                                      <p:cBhvr>
                                        <p:cTn id="25" dur="500"/>
                                        <p:tgtEl>
                                          <p:spTgt spid="3368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899" grpId="0" build="p" autoUpdateAnimBg="0"/>
    </p:bldLst>
  </p:timing>
</p:sld>
</file>

<file path=ppt/theme/theme1.xml><?xml version="1.0" encoding="utf-8"?>
<a:theme xmlns:a="http://schemas.openxmlformats.org/drawingml/2006/main" name="Strategic">
  <a:themeElements>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Strategic">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trategic 1">
        <a:dk1>
          <a:srgbClr val="000000"/>
        </a:dk1>
        <a:lt1>
          <a:srgbClr val="EAEAEA"/>
        </a:lt1>
        <a:dk2>
          <a:srgbClr val="819E81"/>
        </a:dk2>
        <a:lt2>
          <a:srgbClr val="FFCC66"/>
        </a:lt2>
        <a:accent1>
          <a:srgbClr val="727DE0"/>
        </a:accent1>
        <a:accent2>
          <a:srgbClr val="D54F41"/>
        </a:accent2>
        <a:accent3>
          <a:srgbClr val="C1CCC1"/>
        </a:accent3>
        <a:accent4>
          <a:srgbClr val="C8C8C8"/>
        </a:accent4>
        <a:accent5>
          <a:srgbClr val="BCBFED"/>
        </a:accent5>
        <a:accent6>
          <a:srgbClr val="C1473A"/>
        </a:accent6>
        <a:hlink>
          <a:srgbClr val="003300"/>
        </a:hlink>
        <a:folHlink>
          <a:srgbClr val="663300"/>
        </a:folHlink>
      </a:clrScheme>
      <a:clrMap bg1="dk2" tx1="lt1" bg2="dk1" tx2="lt2" accent1="accent1" accent2="accent2" accent3="accent3" accent4="accent4" accent5="accent5" accent6="accent6" hlink="hlink" folHlink="folHlink"/>
    </a:extraClrScheme>
    <a:extraClrScheme>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clrMap bg1="lt1" tx1="dk1" bg2="lt2" tx2="dk2" accent1="accent1" accent2="accent2" accent3="accent3" accent4="accent4" accent5="accent5" accent6="accent6" hlink="hlink" folHlink="folHlink"/>
    </a:extraClrScheme>
    <a:extraClrScheme>
      <a:clrScheme name="Strategic 3">
        <a:dk1>
          <a:srgbClr val="000000"/>
        </a:dk1>
        <a:lt1>
          <a:srgbClr val="FFFFFF"/>
        </a:lt1>
        <a:dk2>
          <a:srgbClr val="000000"/>
        </a:dk2>
        <a:lt2>
          <a:srgbClr val="5F5F5F"/>
        </a:lt2>
        <a:accent1>
          <a:srgbClr val="CBCBCB"/>
        </a:accent1>
        <a:accent2>
          <a:srgbClr val="808080"/>
        </a:accent2>
        <a:accent3>
          <a:srgbClr val="FFFFFF"/>
        </a:accent3>
        <a:accent4>
          <a:srgbClr val="000000"/>
        </a:accent4>
        <a:accent5>
          <a:srgbClr val="E2E2E2"/>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trategic 4">
        <a:dk1>
          <a:srgbClr val="000000"/>
        </a:dk1>
        <a:lt1>
          <a:srgbClr val="EAEAEA"/>
        </a:lt1>
        <a:dk2>
          <a:srgbClr val="BC6262"/>
        </a:dk2>
        <a:lt2>
          <a:srgbClr val="FFCC66"/>
        </a:lt2>
        <a:accent1>
          <a:srgbClr val="727DE0"/>
        </a:accent1>
        <a:accent2>
          <a:srgbClr val="D54F41"/>
        </a:accent2>
        <a:accent3>
          <a:srgbClr val="DAB7B7"/>
        </a:accent3>
        <a:accent4>
          <a:srgbClr val="C8C8C8"/>
        </a:accent4>
        <a:accent5>
          <a:srgbClr val="BCBFED"/>
        </a:accent5>
        <a:accent6>
          <a:srgbClr val="C1473A"/>
        </a:accent6>
        <a:hlink>
          <a:srgbClr val="000066"/>
        </a:hlink>
        <a:folHlink>
          <a:srgbClr val="FFFF99"/>
        </a:folHlink>
      </a:clrScheme>
      <a:clrMap bg1="dk2" tx1="lt1" bg2="dk1" tx2="lt2" accent1="accent1" accent2="accent2" accent3="accent3" accent4="accent4" accent5="accent5" accent6="accent6" hlink="hlink" folHlink="folHlink"/>
    </a:extraClrScheme>
    <a:extraClrScheme>
      <a:clrScheme name="Strategic 5">
        <a:dk1>
          <a:srgbClr val="000000"/>
        </a:dk1>
        <a:lt1>
          <a:srgbClr val="EAEAEA"/>
        </a:lt1>
        <a:dk2>
          <a:srgbClr val="5C74A4"/>
        </a:dk2>
        <a:lt2>
          <a:srgbClr val="FFCC99"/>
        </a:lt2>
        <a:accent1>
          <a:srgbClr val="727DE0"/>
        </a:accent1>
        <a:accent2>
          <a:srgbClr val="D54F41"/>
        </a:accent2>
        <a:accent3>
          <a:srgbClr val="B5BCCF"/>
        </a:accent3>
        <a:accent4>
          <a:srgbClr val="C8C8C8"/>
        </a:accent4>
        <a:accent5>
          <a:srgbClr val="BCBFED"/>
        </a:accent5>
        <a:accent6>
          <a:srgbClr val="C1473A"/>
        </a:accent6>
        <a:hlink>
          <a:srgbClr val="FFFFCC"/>
        </a:hlink>
        <a:folHlink>
          <a:srgbClr val="CC9900"/>
        </a:folHlink>
      </a:clrScheme>
      <a:clrMap bg1="dk2" tx1="lt1" bg2="dk1" tx2="lt2" accent1="accent1" accent2="accent2" accent3="accent3" accent4="accent4" accent5="accent5" accent6="accent6" hlink="hlink" folHlink="folHlink"/>
    </a:extraClrScheme>
    <a:extraClrScheme>
      <a:clrScheme name="Strategic 6">
        <a:dk1>
          <a:srgbClr val="000000"/>
        </a:dk1>
        <a:lt1>
          <a:srgbClr val="EAEAEA"/>
        </a:lt1>
        <a:dk2>
          <a:srgbClr val="996600"/>
        </a:dk2>
        <a:lt2>
          <a:srgbClr val="FFCC99"/>
        </a:lt2>
        <a:accent1>
          <a:srgbClr val="727DE0"/>
        </a:accent1>
        <a:accent2>
          <a:srgbClr val="D54F41"/>
        </a:accent2>
        <a:accent3>
          <a:srgbClr val="CAB8AA"/>
        </a:accent3>
        <a:accent4>
          <a:srgbClr val="C8C8C8"/>
        </a:accent4>
        <a:accent5>
          <a:srgbClr val="BCBFED"/>
        </a:accent5>
        <a:accent6>
          <a:srgbClr val="C1473A"/>
        </a:accent6>
        <a:hlink>
          <a:srgbClr val="99CCFF"/>
        </a:hlink>
        <a:folHlink>
          <a:srgbClr val="FFFF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Designs\Strategic.pot</Template>
  <TotalTime>1290</TotalTime>
  <Words>1730</Words>
  <Application>Microsoft PowerPoint</Application>
  <PresentationFormat>On-screen Show (4:3)</PresentationFormat>
  <Paragraphs>219</Paragraphs>
  <Slides>35</Slides>
  <Notes>32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Strategic</vt:lpstr>
      <vt:lpstr>Bitmap Image</vt:lpstr>
      <vt:lpstr>Lecture 30</vt:lpstr>
      <vt:lpstr>Organizational Development</vt:lpstr>
      <vt:lpstr>Chapter Study Questions</vt:lpstr>
      <vt:lpstr>Study Question 1: What is organizational culture?</vt:lpstr>
      <vt:lpstr>Study Question 1: What is organizational culture?</vt:lpstr>
      <vt:lpstr>Study Question 1: What is organizational culture?</vt:lpstr>
      <vt:lpstr>Study Question 1: What is organizational culture?</vt:lpstr>
      <vt:lpstr>Study Question 1: What is organizational culture?</vt:lpstr>
      <vt:lpstr>Study Question 1: What is organizational culture?</vt:lpstr>
      <vt:lpstr>Study Question 1: What is organizational culture?</vt:lpstr>
      <vt:lpstr>Study Question 1: What is organizational culture?</vt:lpstr>
      <vt:lpstr>Study Question 2: How do you understand an organizational culture?</vt:lpstr>
      <vt:lpstr>Study Question 2: How do you understand an organizational culture?</vt:lpstr>
      <vt:lpstr>Study Question 2: How do you understand an organizational culture?</vt:lpstr>
      <vt:lpstr>Study Question 2: How do you understand an organizational culture?</vt:lpstr>
      <vt:lpstr>Study Question 2: How do you understand an organizational culture?</vt:lpstr>
      <vt:lpstr>Study Question 2: How do you understand an organizational culture?</vt:lpstr>
      <vt:lpstr>Study Question 2: How do you understand an organizational culture?</vt:lpstr>
      <vt:lpstr>Study Question 2: How do you understand an organizational culture?</vt:lpstr>
      <vt:lpstr>Study Question 3: How can the organizational culture be managed?</vt:lpstr>
      <vt:lpstr>Study Question 3: How can the organizational culture be managed?</vt:lpstr>
      <vt:lpstr>Study Question 3: How can the organizational culture be managed?</vt:lpstr>
      <vt:lpstr>Study Question 3: How can the organizational culture be managed?</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lpstr>Study Question 4: How can you use organization development to improve the firm?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19: Organizational Culture and Development</dc:title>
  <dc:creator>Michael K. McCuddy</dc:creator>
  <cp:lastModifiedBy>stdc_lp</cp:lastModifiedBy>
  <cp:revision>66</cp:revision>
  <cp:lastPrinted>1998-06-30T00:58:56Z</cp:lastPrinted>
  <dcterms:created xsi:type="dcterms:W3CDTF">1998-06-29T23:28:16Z</dcterms:created>
  <dcterms:modified xsi:type="dcterms:W3CDTF">2014-07-04T06:01:03Z</dcterms:modified>
</cp:coreProperties>
</file>