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97" r:id="rId2"/>
    <p:sldId id="346" r:id="rId3"/>
    <p:sldId id="347" r:id="rId4"/>
    <p:sldId id="348" r:id="rId5"/>
    <p:sldId id="349" r:id="rId6"/>
    <p:sldId id="317" r:id="rId7"/>
    <p:sldId id="318" r:id="rId8"/>
    <p:sldId id="319" r:id="rId9"/>
    <p:sldId id="321" r:id="rId10"/>
    <p:sldId id="322" r:id="rId11"/>
    <p:sldId id="323" r:id="rId12"/>
    <p:sldId id="324" r:id="rId13"/>
    <p:sldId id="325" r:id="rId14"/>
    <p:sldId id="327" r:id="rId15"/>
    <p:sldId id="328" r:id="rId16"/>
    <p:sldId id="329" r:id="rId17"/>
    <p:sldId id="330" r:id="rId18"/>
    <p:sldId id="331" r:id="rId19"/>
    <p:sldId id="345" r:id="rId20"/>
    <p:sldId id="332" r:id="rId21"/>
    <p:sldId id="333" r:id="rId22"/>
    <p:sldId id="334" r:id="rId23"/>
    <p:sldId id="335" r:id="rId24"/>
    <p:sldId id="336" r:id="rId25"/>
    <p:sldId id="337" r:id="rId26"/>
    <p:sldId id="338" r:id="rId27"/>
    <p:sldId id="339" r:id="rId28"/>
    <p:sldId id="340" r:id="rId29"/>
    <p:sldId id="341" r:id="rId30"/>
    <p:sldId id="342" r:id="rId31"/>
    <p:sldId id="343" r:id="rId32"/>
    <p:sldId id="344"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1226D93-C46E-4E52-951C-38DDDA6EA680}" type="datetimeFigureOut">
              <a:rPr lang="en-US"/>
              <a:pPr>
                <a:defRPr/>
              </a:pPr>
              <a:t>6/17/2014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0A2B8B-A4F3-4A24-922A-996F288652A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18C18D-1F0C-4FC6-B350-D183B8712B67}" type="slidenum">
              <a:rPr lang="en-US"/>
              <a:pPr/>
              <a:t>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404133-9F19-478B-8557-B20DBC203F47}" type="slidenum">
              <a:rPr lang="en-US"/>
              <a:pPr/>
              <a:t>7</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DA5CB5-4D7D-4FA9-8590-7F2280C0D021}" type="slidenum">
              <a:rPr lang="en-US"/>
              <a:pPr/>
              <a:t>9</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52B73B-8C33-41E0-B7F7-913E4806791E}" type="slidenum">
              <a:rPr lang="en-US"/>
              <a:pPr/>
              <a:t>10</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96D28F-F605-406D-95F2-31950DCB013C}" type="slidenum">
              <a:rPr lang="en-US"/>
              <a:pPr/>
              <a:t>12</a:t>
            </a:fld>
            <a:endParaRPr 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F315F4-0AFA-4FE4-B2A6-19A8719A5FE6}" type="slidenum">
              <a:rPr lang="en-US"/>
              <a:pPr/>
              <a:t>16</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114C5A-C5B2-4073-A19C-31F4602B776B}" type="slidenum">
              <a:rPr lang="en-US"/>
              <a:pPr/>
              <a:t>17</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7664A5-DFB9-4304-BE45-FACAFE95CE93}" type="slidenum">
              <a:rPr lang="en-US"/>
              <a:pPr/>
              <a:t>22</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4E01F3-773B-4AB1-9960-DCE75ADE114C}" type="slidenum">
              <a:rPr lang="en-US"/>
              <a:pPr/>
              <a:t>23</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E2AA41-A596-4C90-A55B-BDE2EFE30FF2}" type="slidenum">
              <a:rPr lang="en-US"/>
              <a:pPr/>
              <a:t>24</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BBE3F6-0E13-4C0A-9CD1-1A325D4A1341}" type="slidenum">
              <a:rPr lang="en-US"/>
              <a:pPr/>
              <a:t>26</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3AF611-7F8A-4DBE-86A5-3C1AC3DD1D0C}" type="slidenum">
              <a:rPr lang="en-US"/>
              <a:pPr/>
              <a:t>30</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E42D9D-DDDB-4927-83F5-E094799FF9FA}" type="slidenum">
              <a:rPr lang="en-US"/>
              <a:pPr/>
              <a:t>31</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9D30DD-E616-48C5-B4A3-90503D545831}" type="slidenum">
              <a:rPr lang="en-US"/>
              <a:pPr/>
              <a:t>32</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3769233-5840-46A2-B48C-16C96D545399}"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E0F18A-B3C4-4E56-A703-149DAA1C62C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F37A92F-A763-4451-8E64-C586E0BAB349}"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81594D-D9B0-4F86-9ACA-23755CAFB32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1972FD6-4B89-4B15-9161-D218193A8BE8}"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7C7076-2389-4B2C-A8F0-DE85FEBF2E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77B46D9-1D30-4714-9DF1-00939CFEA374}" type="datetimeFigureOut">
              <a:rPr lang="en-US"/>
              <a:pPr>
                <a:defRPr/>
              </a:pPr>
              <a:t>6/17/2014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6FF1F5-3192-4E65-B402-F1335E2710D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C800D08-3C6C-460D-ABD0-BB3B820A47C9}" type="datetimeFigureOut">
              <a:rPr lang="en-US"/>
              <a:pPr>
                <a:defRPr/>
              </a:pPr>
              <a:t>6/17/2014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E403404-6C05-4025-B3AB-8FC1431A3FE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B817280-6C81-4CA6-8952-2660F9D1F611}" type="datetimeFigureOut">
              <a:rPr lang="en-US"/>
              <a:pPr>
                <a:defRPr/>
              </a:pPr>
              <a:t>6/17/2014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55AB73D-588C-4235-BB02-450D831B735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A7C641-4DD1-490C-83B9-CB625B5672C8}" type="datetimeFigureOut">
              <a:rPr lang="en-US"/>
              <a:pPr>
                <a:defRPr/>
              </a:pPr>
              <a:t>6/17/2014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016C6EA-203A-493D-BA18-B968678EF70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6BE60D-E893-4E37-B9B2-4B5952486137}" type="datetimeFigureOut">
              <a:rPr lang="en-US"/>
              <a:pPr>
                <a:defRPr/>
              </a:pPr>
              <a:t>6/17/2014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34A7AE-FBB4-4622-9986-C8055B0DF4C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2F58FC-CB01-47DD-BA49-54C90AD8C55C}" type="datetimeFigureOut">
              <a:rPr lang="en-US"/>
              <a:pPr>
                <a:defRPr/>
              </a:pPr>
              <a:t>6/17/2014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2E790D-F556-49BC-9D62-79F8B4EBA69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218DC5E-802E-4046-9B11-DDB37E275D42}"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FDDBC3-2D1D-4AD9-A82F-470B582F475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409C12-EB88-4157-BC4F-0A986645A17F}" type="datetimeFigureOut">
              <a:rPr lang="en-US"/>
              <a:pPr>
                <a:defRPr/>
              </a:pPr>
              <a:t>6/17/2014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CD3D7B-5A2C-4248-B505-42DE530E2B7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DC36343-1F52-4D30-954B-8EEA6FCC515F}" type="datetimeFigureOut">
              <a:rPr lang="en-US"/>
              <a:pPr>
                <a:defRPr/>
              </a:pPr>
              <a:t>6/17/2014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F6B37A3-FC17-4844-B36F-EA5BDB24B0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0"/>
            <a:ext cx="8229600" cy="1143000"/>
          </a:xfrm>
        </p:spPr>
        <p:txBody>
          <a:bodyPr/>
          <a:lstStyle/>
          <a:p>
            <a:r>
              <a:rPr lang="en-US" dirty="0" smtClean="0"/>
              <a:t>Quick Recap of Lesson 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normAutofit fontScale="90000"/>
          </a:bodyPr>
          <a:lstStyle/>
          <a:p>
            <a:pPr>
              <a:defRPr/>
            </a:pPr>
            <a:r>
              <a:rPr lang="en-US" sz="4000" dirty="0" smtClean="0"/>
              <a:t>Impact of the HR Manager on  Organizational Performance</a:t>
            </a:r>
          </a:p>
        </p:txBody>
      </p:sp>
      <p:sp>
        <p:nvSpPr>
          <p:cNvPr id="338947" name="Rectangle 3"/>
          <p:cNvSpPr>
            <a:spLocks noGrp="1" noChangeArrowheads="1"/>
          </p:cNvSpPr>
          <p:nvPr>
            <p:ph type="body" idx="1"/>
          </p:nvPr>
        </p:nvSpPr>
        <p:spPr/>
        <p:txBody>
          <a:bodyPr/>
          <a:lstStyle/>
          <a:p>
            <a:pPr marL="514350" indent="-514350">
              <a:buFont typeface="+mj-lt"/>
              <a:buAutoNum type="arabicPeriod"/>
              <a:defRPr/>
            </a:pPr>
            <a:r>
              <a:rPr lang="en-US" dirty="0" smtClean="0"/>
              <a:t>Reducing unnecessary overtime expenses by increasing productivity during a normal day</a:t>
            </a:r>
          </a:p>
          <a:p>
            <a:pPr marL="514350" indent="-514350">
              <a:buFont typeface="+mj-lt"/>
              <a:buAutoNum type="arabicPeriod"/>
              <a:defRPr/>
            </a:pPr>
            <a:r>
              <a:rPr lang="en-US" dirty="0" smtClean="0"/>
              <a:t>Staying on top of absenteeism and instituting programs designed to reduce money spent for time not worked</a:t>
            </a:r>
          </a:p>
          <a:p>
            <a:pPr marL="514350" indent="-514350">
              <a:buFont typeface="+mj-lt"/>
              <a:buAutoNum type="arabicPeriod"/>
              <a:defRPr/>
            </a:pPr>
            <a:r>
              <a:rPr lang="en-US" dirty="0" smtClean="0"/>
              <a:t>Eliminating wasted time by employees with sound job design</a:t>
            </a:r>
          </a:p>
        </p:txBody>
      </p:sp>
      <p:sp>
        <p:nvSpPr>
          <p:cNvPr id="5" name="Slide Number Placeholder 4"/>
          <p:cNvSpPr>
            <a:spLocks noGrp="1"/>
          </p:cNvSpPr>
          <p:nvPr>
            <p:ph type="sldNum" sz="quarter" idx="11"/>
          </p:nvPr>
        </p:nvSpPr>
        <p:spPr/>
        <p:txBody>
          <a:bodyPr/>
          <a:lstStyle/>
          <a:p>
            <a:pPr>
              <a:defRPr/>
            </a:pPr>
            <a:r>
              <a:rPr lang="en-US" smtClean="0"/>
              <a:t>1-</a:t>
            </a:r>
            <a:fld id="{AC4C19A6-0CAA-43EE-8C21-33B4F7F331F9}" type="slidenum">
              <a:rPr lang="en-US" smtClean="0"/>
              <a:pPr>
                <a:defRPr/>
              </a:pPr>
              <a:t>2</a:t>
            </a:fld>
            <a:endParaRPr lang="en-US"/>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normAutofit fontScale="90000"/>
          </a:bodyPr>
          <a:lstStyle/>
          <a:p>
            <a:pPr>
              <a:defRPr/>
            </a:pPr>
            <a:r>
              <a:rPr lang="en-US" dirty="0" smtClean="0"/>
              <a:t>Communicating Human Resource Programs</a:t>
            </a:r>
          </a:p>
        </p:txBody>
      </p:sp>
      <p:sp>
        <p:nvSpPr>
          <p:cNvPr id="342019" name="Rectangle 3"/>
          <p:cNvSpPr>
            <a:spLocks noGrp="1" noChangeArrowheads="1"/>
          </p:cNvSpPr>
          <p:nvPr>
            <p:ph type="body" idx="1"/>
          </p:nvPr>
        </p:nvSpPr>
        <p:spPr/>
        <p:txBody>
          <a:bodyPr/>
          <a:lstStyle/>
          <a:p>
            <a:pPr>
              <a:defRPr/>
            </a:pPr>
            <a:r>
              <a:rPr lang="en-US" b="1" dirty="0" smtClean="0"/>
              <a:t>Communication</a:t>
            </a:r>
            <a:r>
              <a:rPr lang="en-US" dirty="0" smtClean="0"/>
              <a:t> </a:t>
            </a:r>
          </a:p>
          <a:p>
            <a:pPr lvl="1">
              <a:defRPr/>
            </a:pPr>
            <a:r>
              <a:rPr lang="en-US" dirty="0" smtClean="0"/>
              <a:t>The transfer of information that is meaningful to those involved</a:t>
            </a:r>
          </a:p>
          <a:p>
            <a:pPr>
              <a:defRPr/>
            </a:pPr>
            <a:r>
              <a:rPr lang="en-US" dirty="0" smtClean="0"/>
              <a:t>Human resource managers must develop an appreciation for the importance of communication</a:t>
            </a:r>
          </a:p>
          <a:p>
            <a:pPr>
              <a:defRPr/>
            </a:pPr>
            <a:endParaRPr lang="en-US" dirty="0" smtClean="0"/>
          </a:p>
        </p:txBody>
      </p:sp>
      <p:sp>
        <p:nvSpPr>
          <p:cNvPr id="5" name="Slide Number Placeholder 4"/>
          <p:cNvSpPr>
            <a:spLocks noGrp="1"/>
          </p:cNvSpPr>
          <p:nvPr>
            <p:ph type="sldNum" sz="quarter" idx="11"/>
          </p:nvPr>
        </p:nvSpPr>
        <p:spPr/>
        <p:txBody>
          <a:bodyPr/>
          <a:lstStyle/>
          <a:p>
            <a:pPr>
              <a:defRPr/>
            </a:pPr>
            <a:r>
              <a:rPr lang="en-US" smtClean="0"/>
              <a:t>1-</a:t>
            </a:r>
            <a:fld id="{BAE524E2-AF21-4EC8-A792-0C560F0D231B}" type="slidenum">
              <a:rPr lang="en-US" smtClean="0"/>
              <a:pPr>
                <a:defRPr/>
              </a:pPr>
              <a:t>3</a:t>
            </a:fld>
            <a:endParaRPr lang="en-US"/>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81000"/>
            <a:ext cx="8153400" cy="685800"/>
          </a:xfrm>
        </p:spPr>
        <p:txBody>
          <a:bodyPr/>
          <a:lstStyle/>
          <a:p>
            <a:r>
              <a:rPr lang="en-AU" sz="2800" b="1" dirty="0">
                <a:latin typeface="Arial" pitchFamily="34" charset="0"/>
                <a:cs typeface="Arial" pitchFamily="34" charset="0"/>
              </a:rPr>
              <a:t>Myths that keep HR from being a profession</a:t>
            </a:r>
          </a:p>
        </p:txBody>
      </p:sp>
      <p:sp>
        <p:nvSpPr>
          <p:cNvPr id="18435" name="Rectangle 3"/>
          <p:cNvSpPr>
            <a:spLocks noGrp="1" noChangeArrowheads="1"/>
          </p:cNvSpPr>
          <p:nvPr>
            <p:ph type="body" sz="half" idx="1"/>
          </p:nvPr>
        </p:nvSpPr>
        <p:spPr>
          <a:xfrm>
            <a:off x="457200" y="1828800"/>
            <a:ext cx="4343400" cy="4114800"/>
          </a:xfrm>
        </p:spPr>
        <p:txBody>
          <a:bodyPr/>
          <a:lstStyle/>
          <a:p>
            <a:pPr algn="ctr">
              <a:lnSpc>
                <a:spcPct val="80000"/>
              </a:lnSpc>
              <a:buFont typeface="Wingdings" pitchFamily="2" charset="2"/>
              <a:buNone/>
            </a:pPr>
            <a:r>
              <a:rPr lang="en-AU" b="1" dirty="0">
                <a:latin typeface="Arial" pitchFamily="34" charset="0"/>
                <a:cs typeface="Arial" pitchFamily="34" charset="0"/>
              </a:rPr>
              <a:t>Old </a:t>
            </a:r>
            <a:r>
              <a:rPr lang="en-AU" b="1" dirty="0" smtClean="0">
                <a:latin typeface="Arial" pitchFamily="34" charset="0"/>
                <a:cs typeface="Arial" pitchFamily="34" charset="0"/>
              </a:rPr>
              <a:t>Myths</a:t>
            </a:r>
          </a:p>
          <a:p>
            <a:pPr algn="ctr">
              <a:lnSpc>
                <a:spcPct val="80000"/>
              </a:lnSpc>
              <a:buFont typeface="Wingdings" pitchFamily="2" charset="2"/>
              <a:buNone/>
            </a:pPr>
            <a:endParaRPr lang="en-AU" b="1" dirty="0">
              <a:latin typeface="Arial" pitchFamily="34" charset="0"/>
              <a:cs typeface="Arial" pitchFamily="34" charset="0"/>
            </a:endParaRPr>
          </a:p>
          <a:p>
            <a:pPr>
              <a:lnSpc>
                <a:spcPct val="80000"/>
              </a:lnSpc>
            </a:pPr>
            <a:r>
              <a:rPr lang="en-AU" sz="2000" dirty="0">
                <a:latin typeface="Arial" pitchFamily="34" charset="0"/>
                <a:cs typeface="Arial" pitchFamily="34" charset="0"/>
              </a:rPr>
              <a:t>People go into HR because they like people.</a:t>
            </a:r>
          </a:p>
          <a:p>
            <a:pPr>
              <a:lnSpc>
                <a:spcPct val="80000"/>
              </a:lnSpc>
            </a:pPr>
            <a:endParaRPr lang="en-AU" sz="2400" dirty="0">
              <a:latin typeface="Arial" pitchFamily="34" charset="0"/>
              <a:cs typeface="Arial" pitchFamily="34" charset="0"/>
            </a:endParaRPr>
          </a:p>
          <a:p>
            <a:pPr>
              <a:lnSpc>
                <a:spcPct val="80000"/>
              </a:lnSpc>
            </a:pPr>
            <a:endParaRPr lang="en-AU" sz="2400" dirty="0">
              <a:latin typeface="Arial" pitchFamily="34" charset="0"/>
              <a:cs typeface="Arial" pitchFamily="34" charset="0"/>
            </a:endParaRPr>
          </a:p>
          <a:p>
            <a:pPr>
              <a:lnSpc>
                <a:spcPct val="80000"/>
              </a:lnSpc>
            </a:pPr>
            <a:endParaRPr lang="en-AU" sz="2400" dirty="0">
              <a:latin typeface="Arial" pitchFamily="34" charset="0"/>
              <a:cs typeface="Arial" pitchFamily="34" charset="0"/>
            </a:endParaRPr>
          </a:p>
          <a:p>
            <a:pPr>
              <a:lnSpc>
                <a:spcPct val="80000"/>
              </a:lnSpc>
            </a:pPr>
            <a:endParaRPr lang="en-AU" sz="2400" dirty="0">
              <a:latin typeface="Arial" pitchFamily="34" charset="0"/>
              <a:cs typeface="Arial" pitchFamily="34" charset="0"/>
            </a:endParaRPr>
          </a:p>
          <a:p>
            <a:pPr>
              <a:lnSpc>
                <a:spcPct val="80000"/>
              </a:lnSpc>
            </a:pPr>
            <a:endParaRPr lang="en-AU" sz="2400" dirty="0" smtClean="0">
              <a:latin typeface="Arial" pitchFamily="34" charset="0"/>
              <a:cs typeface="Arial" pitchFamily="34" charset="0"/>
            </a:endParaRPr>
          </a:p>
          <a:p>
            <a:pPr>
              <a:lnSpc>
                <a:spcPct val="80000"/>
              </a:lnSpc>
              <a:buNone/>
            </a:pPr>
            <a:endParaRPr lang="en-AU" sz="2400" dirty="0">
              <a:latin typeface="Arial" pitchFamily="34" charset="0"/>
              <a:cs typeface="Arial" pitchFamily="34" charset="0"/>
            </a:endParaRPr>
          </a:p>
          <a:p>
            <a:pPr>
              <a:lnSpc>
                <a:spcPct val="80000"/>
              </a:lnSpc>
            </a:pPr>
            <a:endParaRPr lang="en-AU" sz="2400" dirty="0">
              <a:latin typeface="Arial" pitchFamily="34" charset="0"/>
              <a:cs typeface="Arial" pitchFamily="34" charset="0"/>
            </a:endParaRPr>
          </a:p>
          <a:p>
            <a:pPr>
              <a:lnSpc>
                <a:spcPct val="80000"/>
              </a:lnSpc>
            </a:pPr>
            <a:r>
              <a:rPr lang="en-AU" sz="2000" dirty="0">
                <a:latin typeface="Arial" pitchFamily="34" charset="0"/>
                <a:cs typeface="Arial" pitchFamily="34" charset="0"/>
              </a:rPr>
              <a:t>Anyone can do HR.</a:t>
            </a:r>
          </a:p>
          <a:p>
            <a:pPr>
              <a:lnSpc>
                <a:spcPct val="80000"/>
              </a:lnSpc>
            </a:pPr>
            <a:endParaRPr lang="en-AU" sz="2400" dirty="0">
              <a:latin typeface="Arial" pitchFamily="34" charset="0"/>
              <a:cs typeface="Arial" pitchFamily="34" charset="0"/>
            </a:endParaRPr>
          </a:p>
          <a:p>
            <a:pPr>
              <a:lnSpc>
                <a:spcPct val="80000"/>
              </a:lnSpc>
            </a:pPr>
            <a:endParaRPr lang="en-AU" sz="2400" dirty="0">
              <a:latin typeface="Arial" pitchFamily="34" charset="0"/>
              <a:cs typeface="Arial" pitchFamily="34" charset="0"/>
            </a:endParaRPr>
          </a:p>
        </p:txBody>
      </p:sp>
      <p:sp>
        <p:nvSpPr>
          <p:cNvPr id="18436" name="Rectangle 4"/>
          <p:cNvSpPr>
            <a:spLocks noGrp="1" noChangeArrowheads="1"/>
          </p:cNvSpPr>
          <p:nvPr>
            <p:ph type="body" sz="half" idx="2"/>
          </p:nvPr>
        </p:nvSpPr>
        <p:spPr>
          <a:xfrm>
            <a:off x="4851400" y="1676400"/>
            <a:ext cx="4292600" cy="4419600"/>
          </a:xfrm>
        </p:spPr>
        <p:txBody>
          <a:bodyPr/>
          <a:lstStyle/>
          <a:p>
            <a:pPr algn="ctr">
              <a:lnSpc>
                <a:spcPct val="90000"/>
              </a:lnSpc>
              <a:buFont typeface="Wingdings" pitchFamily="2" charset="2"/>
              <a:buNone/>
            </a:pPr>
            <a:r>
              <a:rPr lang="en-AU" b="1" dirty="0">
                <a:latin typeface="Arial" pitchFamily="34" charset="0"/>
                <a:cs typeface="Arial" pitchFamily="34" charset="0"/>
              </a:rPr>
              <a:t>New Realities</a:t>
            </a:r>
            <a:endParaRPr lang="en-AU" b="1" u="sng" dirty="0">
              <a:latin typeface="Arial" pitchFamily="34" charset="0"/>
              <a:cs typeface="Arial" pitchFamily="34" charset="0"/>
            </a:endParaRPr>
          </a:p>
          <a:p>
            <a:pPr>
              <a:lnSpc>
                <a:spcPct val="90000"/>
              </a:lnSpc>
              <a:buFont typeface="Wingdings" pitchFamily="2" charset="2"/>
              <a:buNone/>
            </a:pPr>
            <a:r>
              <a:rPr lang="en-AU" sz="2600" dirty="0">
                <a:latin typeface="Arial" pitchFamily="34" charset="0"/>
                <a:cs typeface="Arial" pitchFamily="34" charset="0"/>
              </a:rPr>
              <a:t>	</a:t>
            </a:r>
            <a:r>
              <a:rPr lang="en-AU" sz="2000" dirty="0">
                <a:latin typeface="Arial" pitchFamily="34" charset="0"/>
                <a:cs typeface="Arial" pitchFamily="34" charset="0"/>
              </a:rPr>
              <a:t>HR departments are not designed to provide corporate therapy or to act as social or health-and-happiness retreats.  HR professionals must create the practices that make employees more competitive, not more comfortable.</a:t>
            </a:r>
            <a:endParaRPr lang="en-AU" sz="2000" b="1" u="sng" dirty="0">
              <a:latin typeface="Arial" pitchFamily="34" charset="0"/>
              <a:cs typeface="Arial" pitchFamily="34" charset="0"/>
            </a:endParaRPr>
          </a:p>
          <a:p>
            <a:pPr>
              <a:lnSpc>
                <a:spcPct val="90000"/>
              </a:lnSpc>
              <a:buFont typeface="Wingdings" pitchFamily="2" charset="2"/>
              <a:buNone/>
            </a:pPr>
            <a:endParaRPr lang="en-AU" sz="2000" dirty="0">
              <a:latin typeface="Arial" pitchFamily="34" charset="0"/>
              <a:cs typeface="Arial" pitchFamily="34" charset="0"/>
            </a:endParaRPr>
          </a:p>
          <a:p>
            <a:pPr>
              <a:lnSpc>
                <a:spcPct val="90000"/>
              </a:lnSpc>
              <a:buFont typeface="Wingdings" pitchFamily="2" charset="2"/>
              <a:buNone/>
            </a:pPr>
            <a:r>
              <a:rPr lang="en-AU" sz="2000" dirty="0">
                <a:latin typeface="Arial" pitchFamily="34" charset="0"/>
                <a:cs typeface="Arial" pitchFamily="34" charset="0"/>
              </a:rPr>
              <a:t>      HR activities are based on theory and research.  HR professionals must master both theory and practice.</a:t>
            </a:r>
          </a:p>
          <a:p>
            <a:pPr>
              <a:lnSpc>
                <a:spcPct val="90000"/>
              </a:lnSpc>
              <a:buFont typeface="Wingdings" pitchFamily="2" charset="2"/>
              <a:buNone/>
            </a:pPr>
            <a:endParaRPr lang="en-AU" sz="2000" b="1" u="sng" dirty="0">
              <a:latin typeface="Arial" pitchFamily="34" charset="0"/>
              <a:cs typeface="Arial" pitchFamily="34" charset="0"/>
            </a:endParaRPr>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228600" y="2057400"/>
            <a:ext cx="8610600" cy="1600200"/>
          </a:xfrm>
        </p:spPr>
        <p:txBody>
          <a:bodyPr/>
          <a:lstStyle/>
          <a:p>
            <a:pPr eaLnBrk="1" hangingPunct="1">
              <a:buNone/>
            </a:pPr>
            <a:r>
              <a:rPr lang="en-US" sz="2800" b="1" dirty="0" smtClean="0">
                <a:latin typeface="Arial" charset="0"/>
                <a:cs typeface="Arial" charset="0"/>
              </a:rPr>
              <a:t>					</a:t>
            </a:r>
            <a:r>
              <a:rPr lang="en-US" sz="3200" b="1" dirty="0" smtClean="0">
                <a:latin typeface="Arial" charset="0"/>
                <a:cs typeface="Arial" charset="0"/>
              </a:rPr>
              <a:t>Lesson </a:t>
            </a:r>
            <a:r>
              <a:rPr lang="en-US" sz="3200" b="1" dirty="0" smtClean="0">
                <a:latin typeface="Arial" charset="0"/>
                <a:cs typeface="Arial" charset="0"/>
              </a:rPr>
              <a:t>1</a:t>
            </a:r>
          </a:p>
          <a:p>
            <a:pPr eaLnBrk="1" hangingPunct="1">
              <a:buNone/>
            </a:pPr>
            <a:r>
              <a:rPr lang="en-US" sz="3200" b="1" dirty="0" smtClean="0">
                <a:latin typeface="Arial" charset="0"/>
                <a:cs typeface="Arial" charset="0"/>
              </a:rPr>
              <a:t>					Lecture 3</a:t>
            </a:r>
            <a:endParaRPr lang="en-US" sz="3200" b="1" dirty="0" smtClean="0">
              <a:latin typeface="Arial" charset="0"/>
              <a:cs typeface="Arial" charset="0"/>
            </a:endParaRPr>
          </a:p>
          <a:p>
            <a:pPr lvl="1" eaLnBrk="1" hangingPunct="1">
              <a:buNone/>
            </a:pPr>
            <a:r>
              <a:rPr lang="en-US" sz="3200" dirty="0" smtClean="0">
                <a:latin typeface="Arial" charset="0"/>
                <a:cs typeface="Arial" charset="0"/>
              </a:rPr>
              <a:t>			Overview of Human Resources and 			Professional Development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da-DK"/>
              <a:t>”Soft” and ”Hard” HRM</a:t>
            </a:r>
          </a:p>
        </p:txBody>
      </p:sp>
      <p:sp>
        <p:nvSpPr>
          <p:cNvPr id="25603" name="Rectangle 3"/>
          <p:cNvSpPr>
            <a:spLocks noGrp="1" noChangeArrowheads="1"/>
          </p:cNvSpPr>
          <p:nvPr>
            <p:ph type="body" idx="1"/>
          </p:nvPr>
        </p:nvSpPr>
        <p:spPr>
          <a:xfrm>
            <a:off x="457200" y="1524000"/>
            <a:ext cx="8229600" cy="4525963"/>
          </a:xfrm>
        </p:spPr>
        <p:txBody>
          <a:bodyPr/>
          <a:lstStyle/>
          <a:p>
            <a:pPr algn="just">
              <a:lnSpc>
                <a:spcPct val="80000"/>
              </a:lnSpc>
            </a:pPr>
            <a:r>
              <a:rPr lang="en-US" dirty="0"/>
              <a:t>Soft HRM emphasizes the importance of high commitment, learning, enlightened leadership; human resources are valuable assets, not variable costs. Models and theories focus on tapping the human potential, based on organizational behavior theories (e.g. Maslow, 1954; Herzberg, 1966; McGregor, 1960)</a:t>
            </a:r>
          </a:p>
          <a:p>
            <a:pPr algn="just">
              <a:lnSpc>
                <a:spcPct val="80000"/>
              </a:lnSpc>
            </a:pPr>
            <a:endParaRPr lang="en-US" dirty="0"/>
          </a:p>
          <a:p>
            <a:pPr algn="just">
              <a:lnSpc>
                <a:spcPct val="80000"/>
              </a:lnSpc>
            </a:pPr>
            <a:r>
              <a:rPr lang="en-US" dirty="0"/>
              <a:t>Hard HRM emphasizes the calculative, quantitative and strategic management aspects of managing the workforce in a rational way (Storey, 1989).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da-DK"/>
              <a:t>Evolution of HRM</a:t>
            </a:r>
          </a:p>
        </p:txBody>
      </p:sp>
      <p:sp>
        <p:nvSpPr>
          <p:cNvPr id="5123" name="Rectangle 3"/>
          <p:cNvSpPr>
            <a:spLocks noGrp="1" noChangeArrowheads="1"/>
          </p:cNvSpPr>
          <p:nvPr>
            <p:ph type="body" idx="1"/>
          </p:nvPr>
        </p:nvSpPr>
        <p:spPr/>
        <p:txBody>
          <a:bodyPr/>
          <a:lstStyle/>
          <a:p>
            <a:pPr algn="just">
              <a:lnSpc>
                <a:spcPct val="90000"/>
              </a:lnSpc>
              <a:buFontTx/>
              <a:buNone/>
            </a:pPr>
            <a:r>
              <a:rPr lang="en-US" sz="2400" b="1" dirty="0"/>
              <a:t>1917-18:</a:t>
            </a:r>
            <a:r>
              <a:rPr lang="en-US" sz="2400" dirty="0"/>
              <a:t> 1st formal personnel department created to deal </a:t>
            </a:r>
            <a:r>
              <a:rPr lang="en-US" sz="2400" dirty="0" smtClean="0"/>
              <a:t>with </a:t>
            </a:r>
            <a:r>
              <a:rPr lang="en-US" sz="2400" dirty="0"/>
              <a:t>tight labor market, high turnover, waste and </a:t>
            </a:r>
            <a:r>
              <a:rPr lang="en-US" sz="2400" dirty="0" smtClean="0"/>
              <a:t>inefficiency</a:t>
            </a:r>
            <a:r>
              <a:rPr lang="en-US" sz="2400" dirty="0"/>
              <a:t>, widespread strikes, union growth</a:t>
            </a:r>
            <a:r>
              <a:rPr lang="en-US" sz="2400" dirty="0" smtClean="0"/>
              <a:t>, </a:t>
            </a:r>
            <a:r>
              <a:rPr lang="en-US" sz="2400" dirty="0"/>
              <a:t>government intervention, takeovers</a:t>
            </a:r>
          </a:p>
          <a:p>
            <a:pPr algn="just">
              <a:lnSpc>
                <a:spcPct val="90000"/>
              </a:lnSpc>
              <a:buFontTx/>
              <a:buNone/>
            </a:pPr>
            <a:endParaRPr lang="en-US" sz="2400" dirty="0"/>
          </a:p>
          <a:p>
            <a:pPr algn="just">
              <a:lnSpc>
                <a:spcPct val="90000"/>
              </a:lnSpc>
              <a:buFontTx/>
              <a:buNone/>
            </a:pPr>
            <a:r>
              <a:rPr lang="en-US" sz="2400" b="1" dirty="0"/>
              <a:t>1920’s:</a:t>
            </a:r>
            <a:r>
              <a:rPr lang="en-US" sz="2400" dirty="0"/>
              <a:t> HR used to “win” worker cooperation, through ensuring job security, benefits, etc. </a:t>
            </a:r>
          </a:p>
          <a:p>
            <a:pPr algn="just">
              <a:lnSpc>
                <a:spcPct val="90000"/>
              </a:lnSpc>
              <a:buFontTx/>
              <a:buNone/>
            </a:pPr>
            <a:endParaRPr lang="en-US" sz="2400" dirty="0"/>
          </a:p>
          <a:p>
            <a:pPr algn="just">
              <a:lnSpc>
                <a:spcPct val="90000"/>
              </a:lnSpc>
              <a:buFontTx/>
              <a:buNone/>
            </a:pPr>
            <a:r>
              <a:rPr lang="en-US" sz="2400" b="1" dirty="0"/>
              <a:t>1930’-50’s:</a:t>
            </a:r>
            <a:r>
              <a:rPr lang="en-US" sz="2400" dirty="0"/>
              <a:t> “Human Relations” recognizes that there are psychological and social influences to worker satisfaction, cooperation, performance; first focus on groups (not teams).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t>Evolution of HRM (cont’s)</a:t>
            </a:r>
          </a:p>
        </p:txBody>
      </p:sp>
      <p:sp>
        <p:nvSpPr>
          <p:cNvPr id="50179" name="Rectangle 3"/>
          <p:cNvSpPr>
            <a:spLocks noGrp="1" noChangeArrowheads="1"/>
          </p:cNvSpPr>
          <p:nvPr>
            <p:ph type="body" idx="1"/>
          </p:nvPr>
        </p:nvSpPr>
        <p:spPr/>
        <p:txBody>
          <a:bodyPr/>
          <a:lstStyle/>
          <a:p>
            <a:pPr algn="just">
              <a:lnSpc>
                <a:spcPct val="80000"/>
              </a:lnSpc>
              <a:buFontTx/>
              <a:buNone/>
            </a:pPr>
            <a:r>
              <a:rPr lang="en-US" sz="2400" b="1" dirty="0"/>
              <a:t>1960’s</a:t>
            </a:r>
            <a:r>
              <a:rPr lang="en-US" sz="2400" dirty="0"/>
              <a:t>: Work design, rather than communication and cooperation in groups, is the key to increasing worker motivation. Small work group design leads to greater employee effort, group work provides opportunities for “self-actualization”; work is more interesting and fulfilling.</a:t>
            </a:r>
          </a:p>
          <a:p>
            <a:pPr algn="just">
              <a:lnSpc>
                <a:spcPct val="80000"/>
              </a:lnSpc>
              <a:buFontTx/>
              <a:buNone/>
            </a:pPr>
            <a:r>
              <a:rPr lang="en-US" sz="2400" b="1" dirty="0"/>
              <a:t>1970’s</a:t>
            </a:r>
            <a:r>
              <a:rPr lang="en-US" sz="2400" dirty="0"/>
              <a:t>: Quality of Work Life (QWL): emphasis on the value of human resources. PM becomes HR.</a:t>
            </a:r>
          </a:p>
          <a:p>
            <a:pPr algn="just">
              <a:lnSpc>
                <a:spcPct val="80000"/>
              </a:lnSpc>
              <a:buFontTx/>
              <a:buNone/>
            </a:pPr>
            <a:endParaRPr lang="en-US" sz="2400" dirty="0"/>
          </a:p>
          <a:p>
            <a:pPr algn="just">
              <a:lnSpc>
                <a:spcPct val="80000"/>
              </a:lnSpc>
              <a:buFontTx/>
              <a:buNone/>
            </a:pPr>
            <a:r>
              <a:rPr lang="en-US" sz="2400" b="1" dirty="0"/>
              <a:t>1990’s-Present</a:t>
            </a:r>
            <a:r>
              <a:rPr lang="en-US" sz="2400" dirty="0"/>
              <a:t>: TQM, reengineering, globalization, strategic HR, new technologies, diversity, contingency models, holistic approaches to HR. HRM models include “high involvement”, “high commitment”, “high performance work system”, “innovative work practices”. HR becomes HRM.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8313" y="0"/>
            <a:ext cx="8229600" cy="1143000"/>
          </a:xfrm>
        </p:spPr>
        <p:txBody>
          <a:bodyPr/>
          <a:lstStyle/>
          <a:p>
            <a:r>
              <a:rPr lang="en-GB"/>
              <a:t>Major HRM functions</a:t>
            </a:r>
            <a:endParaRPr lang="da-DK"/>
          </a:p>
        </p:txBody>
      </p:sp>
      <p:sp>
        <p:nvSpPr>
          <p:cNvPr id="7175" name="Rectangle 7"/>
          <p:cNvSpPr>
            <a:spLocks noChangeArrowheads="1"/>
          </p:cNvSpPr>
          <p:nvPr/>
        </p:nvSpPr>
        <p:spPr bwMode="auto">
          <a:xfrm>
            <a:off x="88900" y="927100"/>
            <a:ext cx="8890000" cy="5765800"/>
          </a:xfrm>
          <a:prstGeom prst="rect">
            <a:avLst/>
          </a:prstGeom>
          <a:noFill/>
          <a:ln w="25400">
            <a:solidFill>
              <a:schemeClr val="tx1"/>
            </a:solidFill>
            <a:miter lim="800000"/>
            <a:headEnd/>
            <a:tailEnd/>
          </a:ln>
          <a:effectLst/>
        </p:spPr>
        <p:txBody>
          <a:bodyPr lIns="90488" tIns="44450" rIns="90488" bIns="44450"/>
          <a:lstStyle/>
          <a:p>
            <a:pPr marL="342900" indent="-342900" algn="ctr">
              <a:spcBef>
                <a:spcPct val="20000"/>
              </a:spcBef>
            </a:pPr>
            <a:r>
              <a:rPr lang="en-US" sz="2800">
                <a:latin typeface="Verdana" pitchFamily="34" charset="0"/>
              </a:rPr>
              <a:t>EXTERNAL ENVIRONMENT</a:t>
            </a:r>
          </a:p>
          <a:p>
            <a:pPr marL="342900" indent="-342900" algn="ctr">
              <a:spcBef>
                <a:spcPct val="20000"/>
              </a:spcBef>
            </a:pPr>
            <a:r>
              <a:rPr lang="en-US" sz="2800">
                <a:latin typeface="Verdana" pitchFamily="34" charset="0"/>
              </a:rPr>
              <a:t>INTERNAL ENVIRONMENT</a:t>
            </a:r>
            <a:endParaRPr lang="en-US" sz="2800"/>
          </a:p>
        </p:txBody>
      </p:sp>
      <p:sp>
        <p:nvSpPr>
          <p:cNvPr id="7176" name="Oval 8"/>
          <p:cNvSpPr>
            <a:spLocks noChangeArrowheads="1"/>
          </p:cNvSpPr>
          <p:nvPr/>
        </p:nvSpPr>
        <p:spPr bwMode="auto">
          <a:xfrm>
            <a:off x="3124200" y="1905000"/>
            <a:ext cx="2438400" cy="1816100"/>
          </a:xfrm>
          <a:prstGeom prst="ellipse">
            <a:avLst/>
          </a:prstGeom>
          <a:noFill/>
          <a:ln w="12700">
            <a:solidFill>
              <a:schemeClr val="tx1"/>
            </a:solidFill>
            <a:round/>
            <a:headEnd/>
            <a:tailEnd/>
          </a:ln>
          <a:effectLst/>
        </p:spPr>
        <p:txBody>
          <a:bodyPr wrap="none" lIns="90488" tIns="44450" rIns="90488" bIns="44450" anchor="ctr"/>
          <a:lstStyle/>
          <a:p>
            <a:pPr algn="ctr" eaLnBrk="0" hangingPunct="0"/>
            <a:r>
              <a:rPr lang="en-US" sz="2400">
                <a:latin typeface="Verdana" pitchFamily="34" charset="0"/>
              </a:rPr>
              <a:t>Staffing</a:t>
            </a:r>
          </a:p>
        </p:txBody>
      </p:sp>
      <p:sp>
        <p:nvSpPr>
          <p:cNvPr id="7177" name="Oval 9"/>
          <p:cNvSpPr>
            <a:spLocks noChangeArrowheads="1"/>
          </p:cNvSpPr>
          <p:nvPr/>
        </p:nvSpPr>
        <p:spPr bwMode="auto">
          <a:xfrm>
            <a:off x="457200" y="2057400"/>
            <a:ext cx="2197100" cy="1816100"/>
          </a:xfrm>
          <a:prstGeom prst="ellipse">
            <a:avLst/>
          </a:prstGeom>
          <a:noFill/>
          <a:ln w="12700">
            <a:solidFill>
              <a:schemeClr val="tx1"/>
            </a:solidFill>
            <a:round/>
            <a:headEnd/>
            <a:tailEnd/>
          </a:ln>
          <a:effectLst/>
        </p:spPr>
        <p:txBody>
          <a:bodyPr wrap="none" lIns="90488" tIns="44450" rIns="90488" bIns="44450" anchor="ctr"/>
          <a:lstStyle/>
          <a:p>
            <a:pPr algn="ctr" eaLnBrk="0" hangingPunct="0"/>
            <a:r>
              <a:rPr lang="en-US" sz="2400">
                <a:latin typeface="Verdana" pitchFamily="34" charset="0"/>
              </a:rPr>
              <a:t>Employee </a:t>
            </a:r>
          </a:p>
          <a:p>
            <a:pPr algn="ctr" eaLnBrk="0" hangingPunct="0"/>
            <a:r>
              <a:rPr lang="en-US" sz="2400">
                <a:latin typeface="Verdana" pitchFamily="34" charset="0"/>
              </a:rPr>
              <a:t>&amp; Labor</a:t>
            </a:r>
          </a:p>
          <a:p>
            <a:pPr algn="ctr" eaLnBrk="0" hangingPunct="0"/>
            <a:r>
              <a:rPr lang="en-US" sz="2400">
                <a:latin typeface="Verdana" pitchFamily="34" charset="0"/>
              </a:rPr>
              <a:t> Relations</a:t>
            </a:r>
          </a:p>
        </p:txBody>
      </p:sp>
      <p:sp>
        <p:nvSpPr>
          <p:cNvPr id="7178" name="Oval 10"/>
          <p:cNvSpPr>
            <a:spLocks noChangeArrowheads="1"/>
          </p:cNvSpPr>
          <p:nvPr/>
        </p:nvSpPr>
        <p:spPr bwMode="auto">
          <a:xfrm>
            <a:off x="609600" y="4425950"/>
            <a:ext cx="2203450" cy="1816100"/>
          </a:xfrm>
          <a:prstGeom prst="ellipse">
            <a:avLst/>
          </a:prstGeom>
          <a:noFill/>
          <a:ln w="12700">
            <a:solidFill>
              <a:schemeClr val="tx1"/>
            </a:solidFill>
            <a:round/>
            <a:headEnd/>
            <a:tailEnd/>
          </a:ln>
          <a:effectLst/>
        </p:spPr>
        <p:txBody>
          <a:bodyPr wrap="none" lIns="90488" tIns="44450" rIns="90488" bIns="44450" anchor="ctr"/>
          <a:lstStyle/>
          <a:p>
            <a:pPr algn="ctr" eaLnBrk="0" hangingPunct="0"/>
            <a:r>
              <a:rPr lang="en-US" sz="2400">
                <a:latin typeface="Verdana" pitchFamily="34" charset="0"/>
              </a:rPr>
              <a:t>Safety</a:t>
            </a:r>
          </a:p>
          <a:p>
            <a:pPr algn="ctr" eaLnBrk="0" hangingPunct="0"/>
            <a:r>
              <a:rPr lang="en-US" sz="2400">
                <a:latin typeface="Verdana" pitchFamily="34" charset="0"/>
              </a:rPr>
              <a:t>&amp; Health</a:t>
            </a:r>
            <a:endParaRPr lang="en-US" sz="2400">
              <a:latin typeface="Times New Roman" charset="0"/>
            </a:endParaRPr>
          </a:p>
        </p:txBody>
      </p:sp>
      <p:sp>
        <p:nvSpPr>
          <p:cNvPr id="7179" name="Oval 11"/>
          <p:cNvSpPr>
            <a:spLocks noChangeArrowheads="1"/>
          </p:cNvSpPr>
          <p:nvPr/>
        </p:nvSpPr>
        <p:spPr bwMode="auto">
          <a:xfrm>
            <a:off x="6096000" y="4425950"/>
            <a:ext cx="2438400" cy="1816100"/>
          </a:xfrm>
          <a:prstGeom prst="ellipse">
            <a:avLst/>
          </a:prstGeom>
          <a:noFill/>
          <a:ln w="12700">
            <a:solidFill>
              <a:schemeClr val="tx1"/>
            </a:solidFill>
            <a:round/>
            <a:headEnd/>
            <a:tailEnd/>
          </a:ln>
          <a:effectLst/>
        </p:spPr>
        <p:txBody>
          <a:bodyPr wrap="none" lIns="90488" tIns="44450" rIns="90488" bIns="44450" anchor="ctr"/>
          <a:lstStyle/>
          <a:p>
            <a:pPr algn="ctr" eaLnBrk="0" hangingPunct="0"/>
            <a:r>
              <a:rPr lang="en-US" sz="2400">
                <a:latin typeface="Verdana" pitchFamily="34" charset="0"/>
              </a:rPr>
              <a:t>Compensation</a:t>
            </a:r>
          </a:p>
          <a:p>
            <a:pPr algn="ctr" eaLnBrk="0" hangingPunct="0"/>
            <a:r>
              <a:rPr lang="en-US" sz="2400">
                <a:latin typeface="Verdana" pitchFamily="34" charset="0"/>
              </a:rPr>
              <a:t>&amp; Benefits</a:t>
            </a:r>
          </a:p>
        </p:txBody>
      </p:sp>
      <p:sp>
        <p:nvSpPr>
          <p:cNvPr id="7180" name="Oval 12"/>
          <p:cNvSpPr>
            <a:spLocks noChangeArrowheads="1"/>
          </p:cNvSpPr>
          <p:nvPr/>
        </p:nvSpPr>
        <p:spPr bwMode="auto">
          <a:xfrm>
            <a:off x="6019800" y="1981200"/>
            <a:ext cx="2438400" cy="1981200"/>
          </a:xfrm>
          <a:prstGeom prst="ellipse">
            <a:avLst/>
          </a:prstGeom>
          <a:noFill/>
          <a:ln w="12699">
            <a:solidFill>
              <a:schemeClr val="tx1"/>
            </a:solidFill>
            <a:round/>
            <a:headEnd/>
            <a:tailEnd/>
          </a:ln>
          <a:effectLst/>
        </p:spPr>
        <p:txBody>
          <a:bodyPr wrap="none" lIns="90488" tIns="44450" rIns="90488" bIns="44450" anchor="ctr"/>
          <a:lstStyle/>
          <a:p>
            <a:pPr algn="ctr" eaLnBrk="0" hangingPunct="0"/>
            <a:r>
              <a:rPr lang="en-US" sz="2400">
                <a:latin typeface="Verdana" pitchFamily="34" charset="0"/>
              </a:rPr>
              <a:t>Human </a:t>
            </a:r>
          </a:p>
          <a:p>
            <a:pPr algn="ctr" eaLnBrk="0" hangingPunct="0"/>
            <a:r>
              <a:rPr lang="en-US" sz="2400">
                <a:latin typeface="Verdana" pitchFamily="34" charset="0"/>
              </a:rPr>
              <a:t>Resource</a:t>
            </a:r>
          </a:p>
          <a:p>
            <a:pPr algn="ctr" eaLnBrk="0" hangingPunct="0"/>
            <a:r>
              <a:rPr lang="en-US" sz="2400">
                <a:latin typeface="Verdana" pitchFamily="34" charset="0"/>
              </a:rPr>
              <a:t> Development</a:t>
            </a:r>
          </a:p>
        </p:txBody>
      </p:sp>
      <p:sp>
        <p:nvSpPr>
          <p:cNvPr id="7181" name="Line 13"/>
          <p:cNvSpPr>
            <a:spLocks noChangeShapeType="1"/>
          </p:cNvSpPr>
          <p:nvPr/>
        </p:nvSpPr>
        <p:spPr bwMode="auto">
          <a:xfrm>
            <a:off x="6948488" y="1219200"/>
            <a:ext cx="1878012" cy="0"/>
          </a:xfrm>
          <a:prstGeom prst="line">
            <a:avLst/>
          </a:prstGeom>
          <a:noFill/>
          <a:ln w="12699">
            <a:solidFill>
              <a:schemeClr val="tx1"/>
            </a:solidFill>
            <a:round/>
            <a:headEnd/>
            <a:tailEnd/>
          </a:ln>
          <a:effectLst/>
        </p:spPr>
        <p:txBody>
          <a:bodyPr wrap="none" anchor="ctr"/>
          <a:lstStyle/>
          <a:p>
            <a:endParaRPr lang="en-US"/>
          </a:p>
        </p:txBody>
      </p:sp>
      <p:sp>
        <p:nvSpPr>
          <p:cNvPr id="7182" name="Line 14"/>
          <p:cNvSpPr>
            <a:spLocks noChangeShapeType="1"/>
          </p:cNvSpPr>
          <p:nvPr/>
        </p:nvSpPr>
        <p:spPr bwMode="auto">
          <a:xfrm>
            <a:off x="8839200" y="1233488"/>
            <a:ext cx="0" cy="5230812"/>
          </a:xfrm>
          <a:prstGeom prst="line">
            <a:avLst/>
          </a:prstGeom>
          <a:noFill/>
          <a:ln w="12699">
            <a:solidFill>
              <a:schemeClr val="tx1"/>
            </a:solidFill>
            <a:round/>
            <a:headEnd/>
            <a:tailEnd/>
          </a:ln>
          <a:effectLst/>
        </p:spPr>
        <p:txBody>
          <a:bodyPr wrap="none" anchor="ctr"/>
          <a:lstStyle/>
          <a:p>
            <a:endParaRPr lang="en-US"/>
          </a:p>
        </p:txBody>
      </p:sp>
      <p:sp>
        <p:nvSpPr>
          <p:cNvPr id="7183" name="Line 15"/>
          <p:cNvSpPr>
            <a:spLocks noChangeShapeType="1"/>
          </p:cNvSpPr>
          <p:nvPr/>
        </p:nvSpPr>
        <p:spPr bwMode="auto">
          <a:xfrm flipH="1">
            <a:off x="217488" y="1219200"/>
            <a:ext cx="1852612" cy="0"/>
          </a:xfrm>
          <a:prstGeom prst="line">
            <a:avLst/>
          </a:prstGeom>
          <a:noFill/>
          <a:ln w="12699">
            <a:solidFill>
              <a:schemeClr val="tx1"/>
            </a:solidFill>
            <a:round/>
            <a:headEnd/>
            <a:tailEnd/>
          </a:ln>
          <a:effectLst/>
        </p:spPr>
        <p:txBody>
          <a:bodyPr wrap="none" anchor="ctr"/>
          <a:lstStyle/>
          <a:p>
            <a:endParaRPr lang="en-US"/>
          </a:p>
        </p:txBody>
      </p:sp>
      <p:sp>
        <p:nvSpPr>
          <p:cNvPr id="7184" name="Line 16"/>
          <p:cNvSpPr>
            <a:spLocks noChangeShapeType="1"/>
          </p:cNvSpPr>
          <p:nvPr/>
        </p:nvSpPr>
        <p:spPr bwMode="auto">
          <a:xfrm>
            <a:off x="228600" y="1233488"/>
            <a:ext cx="0" cy="5230812"/>
          </a:xfrm>
          <a:prstGeom prst="line">
            <a:avLst/>
          </a:prstGeom>
          <a:noFill/>
          <a:ln w="12699">
            <a:solidFill>
              <a:schemeClr val="tx1"/>
            </a:solidFill>
            <a:round/>
            <a:headEnd/>
            <a:tailEnd/>
          </a:ln>
          <a:effectLst/>
        </p:spPr>
        <p:txBody>
          <a:bodyPr wrap="none" anchor="ctr"/>
          <a:lstStyle/>
          <a:p>
            <a:endParaRPr lang="en-US"/>
          </a:p>
        </p:txBody>
      </p:sp>
      <p:sp>
        <p:nvSpPr>
          <p:cNvPr id="7185" name="Line 17"/>
          <p:cNvSpPr>
            <a:spLocks noChangeShapeType="1"/>
          </p:cNvSpPr>
          <p:nvPr/>
        </p:nvSpPr>
        <p:spPr bwMode="auto">
          <a:xfrm>
            <a:off x="242888" y="6477000"/>
            <a:ext cx="8583612" cy="0"/>
          </a:xfrm>
          <a:prstGeom prst="line">
            <a:avLst/>
          </a:prstGeom>
          <a:noFill/>
          <a:ln w="12699">
            <a:solidFill>
              <a:schemeClr val="tx1"/>
            </a:solidFill>
            <a:round/>
            <a:headEnd/>
            <a:tailEnd/>
          </a:ln>
          <a:effectLst/>
        </p:spPr>
        <p:txBody>
          <a:bodyPr wrap="none" anchor="ctr"/>
          <a:lstStyle/>
          <a:p>
            <a:endParaRPr lang="en-US"/>
          </a:p>
        </p:txBody>
      </p:sp>
      <p:sp>
        <p:nvSpPr>
          <p:cNvPr id="7186" name="Line 18"/>
          <p:cNvSpPr>
            <a:spLocks noChangeShapeType="1"/>
          </p:cNvSpPr>
          <p:nvPr/>
        </p:nvSpPr>
        <p:spPr bwMode="auto">
          <a:xfrm>
            <a:off x="6948488" y="1676400"/>
            <a:ext cx="1649412" cy="0"/>
          </a:xfrm>
          <a:prstGeom prst="line">
            <a:avLst/>
          </a:prstGeom>
          <a:noFill/>
          <a:ln w="12699">
            <a:solidFill>
              <a:schemeClr val="tx1"/>
            </a:solidFill>
            <a:round/>
            <a:headEnd/>
            <a:tailEnd/>
          </a:ln>
          <a:effectLst/>
        </p:spPr>
        <p:txBody>
          <a:bodyPr wrap="none" anchor="ctr"/>
          <a:lstStyle/>
          <a:p>
            <a:endParaRPr lang="en-US"/>
          </a:p>
        </p:txBody>
      </p:sp>
      <p:sp>
        <p:nvSpPr>
          <p:cNvPr id="7187" name="Line 19"/>
          <p:cNvSpPr>
            <a:spLocks noChangeShapeType="1"/>
          </p:cNvSpPr>
          <p:nvPr/>
        </p:nvSpPr>
        <p:spPr bwMode="auto">
          <a:xfrm flipH="1">
            <a:off x="369888" y="1676400"/>
            <a:ext cx="1624012" cy="0"/>
          </a:xfrm>
          <a:prstGeom prst="line">
            <a:avLst/>
          </a:prstGeom>
          <a:noFill/>
          <a:ln w="12699">
            <a:solidFill>
              <a:schemeClr val="tx1"/>
            </a:solidFill>
            <a:round/>
            <a:headEnd/>
            <a:tailEnd/>
          </a:ln>
          <a:effectLst/>
        </p:spPr>
        <p:txBody>
          <a:bodyPr wrap="none" anchor="ctr"/>
          <a:lstStyle/>
          <a:p>
            <a:endParaRPr lang="en-US"/>
          </a:p>
        </p:txBody>
      </p:sp>
      <p:sp>
        <p:nvSpPr>
          <p:cNvPr id="7188" name="Line 20"/>
          <p:cNvSpPr>
            <a:spLocks noChangeShapeType="1"/>
          </p:cNvSpPr>
          <p:nvPr/>
        </p:nvSpPr>
        <p:spPr bwMode="auto">
          <a:xfrm>
            <a:off x="8610600" y="1690688"/>
            <a:ext cx="0" cy="4621212"/>
          </a:xfrm>
          <a:prstGeom prst="line">
            <a:avLst/>
          </a:prstGeom>
          <a:noFill/>
          <a:ln w="12699">
            <a:solidFill>
              <a:schemeClr val="tx1"/>
            </a:solidFill>
            <a:round/>
            <a:headEnd/>
            <a:tailEnd/>
          </a:ln>
          <a:effectLst/>
        </p:spPr>
        <p:txBody>
          <a:bodyPr wrap="none" anchor="ctr"/>
          <a:lstStyle/>
          <a:p>
            <a:endParaRPr lang="en-US"/>
          </a:p>
        </p:txBody>
      </p:sp>
      <p:sp>
        <p:nvSpPr>
          <p:cNvPr id="7189" name="Line 21"/>
          <p:cNvSpPr>
            <a:spLocks noChangeShapeType="1"/>
          </p:cNvSpPr>
          <p:nvPr/>
        </p:nvSpPr>
        <p:spPr bwMode="auto">
          <a:xfrm>
            <a:off x="381000" y="1690688"/>
            <a:ext cx="0" cy="4621212"/>
          </a:xfrm>
          <a:prstGeom prst="line">
            <a:avLst/>
          </a:prstGeom>
          <a:noFill/>
          <a:ln w="12699">
            <a:solidFill>
              <a:schemeClr val="tx1"/>
            </a:solidFill>
            <a:round/>
            <a:headEnd/>
            <a:tailEnd/>
          </a:ln>
          <a:effectLst/>
        </p:spPr>
        <p:txBody>
          <a:bodyPr wrap="none" anchor="ctr"/>
          <a:lstStyle/>
          <a:p>
            <a:endParaRPr lang="en-US"/>
          </a:p>
        </p:txBody>
      </p:sp>
      <p:sp>
        <p:nvSpPr>
          <p:cNvPr id="7190" name="Line 22"/>
          <p:cNvSpPr>
            <a:spLocks noChangeShapeType="1"/>
          </p:cNvSpPr>
          <p:nvPr/>
        </p:nvSpPr>
        <p:spPr bwMode="auto">
          <a:xfrm>
            <a:off x="395288" y="6324600"/>
            <a:ext cx="8202612" cy="0"/>
          </a:xfrm>
          <a:prstGeom prst="line">
            <a:avLst/>
          </a:prstGeom>
          <a:noFill/>
          <a:ln w="12699">
            <a:solidFill>
              <a:schemeClr val="tx1"/>
            </a:solidFill>
            <a:round/>
            <a:headEnd/>
            <a:tailEnd/>
          </a:ln>
          <a:effectLst/>
        </p:spPr>
        <p:txBody>
          <a:bodyPr wrap="none" anchor="ctr"/>
          <a:lstStyle/>
          <a:p>
            <a:endParaRPr lang="en-US"/>
          </a:p>
        </p:txBody>
      </p:sp>
      <p:sp>
        <p:nvSpPr>
          <p:cNvPr id="7191" name="Line 23"/>
          <p:cNvSpPr>
            <a:spLocks noChangeShapeType="1"/>
          </p:cNvSpPr>
          <p:nvPr/>
        </p:nvSpPr>
        <p:spPr bwMode="auto">
          <a:xfrm flipV="1">
            <a:off x="7239000" y="4038600"/>
            <a:ext cx="0" cy="393700"/>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192" name="Line 24"/>
          <p:cNvSpPr>
            <a:spLocks noChangeShapeType="1"/>
          </p:cNvSpPr>
          <p:nvPr/>
        </p:nvSpPr>
        <p:spPr bwMode="auto">
          <a:xfrm flipV="1">
            <a:off x="1676400" y="3875088"/>
            <a:ext cx="0" cy="557212"/>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193" name="Rectangle 25"/>
          <p:cNvSpPr>
            <a:spLocks noChangeArrowheads="1"/>
          </p:cNvSpPr>
          <p:nvPr/>
        </p:nvSpPr>
        <p:spPr bwMode="auto">
          <a:xfrm>
            <a:off x="2971800" y="4197350"/>
            <a:ext cx="3041650" cy="901700"/>
          </a:xfrm>
          <a:prstGeom prst="rect">
            <a:avLst/>
          </a:prstGeom>
          <a:noFill/>
          <a:ln w="12700">
            <a:solidFill>
              <a:schemeClr val="tx1"/>
            </a:solidFill>
            <a:miter lim="800000"/>
            <a:headEnd/>
            <a:tailEnd/>
          </a:ln>
          <a:effectLst/>
        </p:spPr>
        <p:txBody>
          <a:bodyPr wrap="none" lIns="90488" tIns="44450" rIns="90488" bIns="44450" anchor="ctr"/>
          <a:lstStyle/>
          <a:p>
            <a:pPr algn="ctr" eaLnBrk="0" hangingPunct="0"/>
            <a:r>
              <a:rPr lang="en-US" sz="2800">
                <a:latin typeface="Verdana" pitchFamily="34" charset="0"/>
              </a:rPr>
              <a:t>HR Management</a:t>
            </a:r>
          </a:p>
          <a:p>
            <a:pPr algn="ctr" eaLnBrk="0" hangingPunct="0"/>
            <a:r>
              <a:rPr lang="en-US" sz="2800">
                <a:latin typeface="Verdana" pitchFamily="34" charset="0"/>
              </a:rPr>
              <a:t>Functions</a:t>
            </a:r>
            <a:endParaRPr lang="en-US" sz="2800">
              <a:latin typeface="Times New Roman" charset="0"/>
            </a:endParaRPr>
          </a:p>
        </p:txBody>
      </p:sp>
      <p:sp>
        <p:nvSpPr>
          <p:cNvPr id="7194" name="Line 26"/>
          <p:cNvSpPr>
            <a:spLocks noChangeShapeType="1"/>
          </p:cNvSpPr>
          <p:nvPr/>
        </p:nvSpPr>
        <p:spPr bwMode="auto">
          <a:xfrm>
            <a:off x="2514600" y="3429000"/>
            <a:ext cx="582613" cy="735013"/>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195" name="Line 27"/>
          <p:cNvSpPr>
            <a:spLocks noChangeShapeType="1"/>
          </p:cNvSpPr>
          <p:nvPr/>
        </p:nvSpPr>
        <p:spPr bwMode="auto">
          <a:xfrm flipV="1">
            <a:off x="6034088" y="3810000"/>
            <a:ext cx="519112" cy="393700"/>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196" name="Line 28"/>
          <p:cNvSpPr>
            <a:spLocks noChangeShapeType="1"/>
          </p:cNvSpPr>
          <p:nvPr/>
        </p:nvSpPr>
        <p:spPr bwMode="auto">
          <a:xfrm>
            <a:off x="4419600" y="3748088"/>
            <a:ext cx="0" cy="430212"/>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197" name="Line 29"/>
          <p:cNvSpPr>
            <a:spLocks noChangeShapeType="1"/>
          </p:cNvSpPr>
          <p:nvPr/>
        </p:nvSpPr>
        <p:spPr bwMode="auto">
          <a:xfrm>
            <a:off x="6019800" y="4572000"/>
            <a:ext cx="381000" cy="152400"/>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198" name="Line 30"/>
          <p:cNvSpPr>
            <a:spLocks noChangeShapeType="1"/>
          </p:cNvSpPr>
          <p:nvPr/>
        </p:nvSpPr>
        <p:spPr bwMode="auto">
          <a:xfrm>
            <a:off x="5562600" y="2819400"/>
            <a:ext cx="457200" cy="0"/>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199" name="Line 31"/>
          <p:cNvSpPr>
            <a:spLocks noChangeShapeType="1"/>
          </p:cNvSpPr>
          <p:nvPr/>
        </p:nvSpPr>
        <p:spPr bwMode="auto">
          <a:xfrm>
            <a:off x="2819400" y="5486400"/>
            <a:ext cx="3200400" cy="0"/>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200" name="Line 32"/>
          <p:cNvSpPr>
            <a:spLocks noChangeShapeType="1"/>
          </p:cNvSpPr>
          <p:nvPr/>
        </p:nvSpPr>
        <p:spPr bwMode="auto">
          <a:xfrm>
            <a:off x="2590800" y="4800600"/>
            <a:ext cx="381000" cy="0"/>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
        <p:nvSpPr>
          <p:cNvPr id="7201" name="Line 33"/>
          <p:cNvSpPr>
            <a:spLocks noChangeShapeType="1"/>
          </p:cNvSpPr>
          <p:nvPr/>
        </p:nvSpPr>
        <p:spPr bwMode="auto">
          <a:xfrm>
            <a:off x="2667000" y="2895600"/>
            <a:ext cx="457200" cy="0"/>
          </a:xfrm>
          <a:prstGeom prst="line">
            <a:avLst/>
          </a:prstGeom>
          <a:noFill/>
          <a:ln w="12699">
            <a:solidFill>
              <a:schemeClr val="tx1"/>
            </a:solidFill>
            <a:round/>
            <a:headEnd type="triangle" w="med" len="med"/>
            <a:tailEnd type="triangle" w="med" len="me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da-DK" sz="4000"/>
              <a:t>Staffing </a:t>
            </a:r>
            <a:br>
              <a:rPr lang="da-DK" sz="4000"/>
            </a:br>
            <a:r>
              <a:rPr lang="da-DK" sz="3600"/>
              <a:t>(Planning, Recruitment, Selection)</a:t>
            </a:r>
          </a:p>
        </p:txBody>
      </p:sp>
      <p:sp>
        <p:nvSpPr>
          <p:cNvPr id="20483" name="Rectangle 3"/>
          <p:cNvSpPr>
            <a:spLocks noGrp="1" noChangeArrowheads="1"/>
          </p:cNvSpPr>
          <p:nvPr>
            <p:ph type="body" idx="1"/>
          </p:nvPr>
        </p:nvSpPr>
        <p:spPr/>
        <p:txBody>
          <a:bodyPr/>
          <a:lstStyle/>
          <a:p>
            <a:pPr algn="just"/>
            <a:r>
              <a:rPr lang="da-DK" sz="2800" dirty="0"/>
              <a:t>Conducting job </a:t>
            </a:r>
            <a:r>
              <a:rPr lang="da-DK" sz="2800" dirty="0" smtClean="0"/>
              <a:t>analysis </a:t>
            </a:r>
            <a:r>
              <a:rPr lang="da-DK" sz="2800" dirty="0"/>
              <a:t>to establish </a:t>
            </a:r>
            <a:r>
              <a:rPr lang="da-DK" sz="2800" dirty="0" smtClean="0"/>
              <a:t>the </a:t>
            </a:r>
            <a:r>
              <a:rPr lang="da-DK" sz="2800" dirty="0"/>
              <a:t>specific requirements of individual jobs within the organization.</a:t>
            </a:r>
          </a:p>
          <a:p>
            <a:pPr algn="just"/>
            <a:r>
              <a:rPr lang="da-DK" sz="2800" dirty="0"/>
              <a:t>Forecasting the human resource requirements the organization needs to achieve its objectives.</a:t>
            </a:r>
          </a:p>
          <a:p>
            <a:pPr algn="just"/>
            <a:r>
              <a:rPr lang="da-DK" sz="2800" dirty="0"/>
              <a:t>Developing tand implementing a plan to meet these requirements.</a:t>
            </a:r>
          </a:p>
          <a:p>
            <a:pPr algn="just"/>
            <a:r>
              <a:rPr lang="da-DK" sz="2800" dirty="0"/>
              <a:t>Recruiting the human resources to fill specific jobs within the organization.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68313" y="188913"/>
            <a:ext cx="8229600" cy="1143000"/>
          </a:xfrm>
        </p:spPr>
        <p:txBody>
          <a:bodyPr/>
          <a:lstStyle/>
          <a:p>
            <a:r>
              <a:rPr lang="en-US"/>
              <a:t>Job Analysis</a:t>
            </a:r>
          </a:p>
        </p:txBody>
      </p:sp>
      <p:sp>
        <p:nvSpPr>
          <p:cNvPr id="51203" name="Rectangle 3"/>
          <p:cNvSpPr>
            <a:spLocks noGrp="1" noChangeArrowheads="1"/>
          </p:cNvSpPr>
          <p:nvPr>
            <p:ph type="body" idx="1"/>
          </p:nvPr>
        </p:nvSpPr>
        <p:spPr>
          <a:xfrm>
            <a:off x="457200" y="1196975"/>
            <a:ext cx="8229600" cy="4929188"/>
          </a:xfrm>
        </p:spPr>
        <p:txBody>
          <a:bodyPr/>
          <a:lstStyle/>
          <a:p>
            <a:pPr algn="just">
              <a:lnSpc>
                <a:spcPct val="80000"/>
              </a:lnSpc>
            </a:pPr>
            <a:r>
              <a:rPr lang="en-US" sz="2400" dirty="0"/>
              <a:t>JA: the process of determining and reporting pertinent information relating to the nature of a specific job. Involves the determination of the tasks which comprise the job and of the “KSA’s” and responsibilities required of the person(s) holding that job, for successful job performance; defines the </a:t>
            </a:r>
            <a:r>
              <a:rPr lang="en-US" sz="2400" i="1" dirty="0"/>
              <a:t>what, how, why </a:t>
            </a:r>
            <a:r>
              <a:rPr lang="en-US" sz="2400" dirty="0"/>
              <a:t>of a job.</a:t>
            </a:r>
          </a:p>
          <a:p>
            <a:pPr algn="just">
              <a:lnSpc>
                <a:spcPct val="80000"/>
              </a:lnSpc>
            </a:pPr>
            <a:endParaRPr lang="en-US" sz="2400" dirty="0"/>
          </a:p>
          <a:p>
            <a:pPr algn="just">
              <a:lnSpc>
                <a:spcPct val="80000"/>
              </a:lnSpc>
            </a:pPr>
            <a:r>
              <a:rPr lang="en-US" sz="2400" dirty="0"/>
              <a:t>Methods of conducting JA: observation, motion and time study, interviews, questionnaires (off-the-shelf; custom)</a:t>
            </a:r>
          </a:p>
          <a:p>
            <a:pPr algn="just">
              <a:lnSpc>
                <a:spcPct val="80000"/>
              </a:lnSpc>
            </a:pPr>
            <a:endParaRPr lang="en-US" sz="2400" dirty="0"/>
          </a:p>
          <a:p>
            <a:pPr algn="just">
              <a:lnSpc>
                <a:spcPct val="80000"/>
              </a:lnSpc>
            </a:pPr>
            <a:r>
              <a:rPr lang="en-US" sz="2400" dirty="0"/>
              <a:t>JA leads to the job description (summary statement + duties and responsibilities) and job specifications (skills, education, experience required). </a:t>
            </a:r>
          </a:p>
          <a:p>
            <a:pPr algn="just">
              <a:lnSpc>
                <a:spcPct val="80000"/>
              </a:lnSpc>
            </a:pPr>
            <a:endParaRPr lang="en-US" sz="2400" dirty="0"/>
          </a:p>
          <a:p>
            <a:pPr algn="just">
              <a:lnSpc>
                <a:spcPct val="80000"/>
              </a:lnSpc>
            </a:pPr>
            <a:r>
              <a:rPr lang="en-US" sz="2400" dirty="0"/>
              <a:t>JA is the foundation for </a:t>
            </a:r>
            <a:r>
              <a:rPr lang="en-US" sz="2400" b="1" dirty="0"/>
              <a:t>all</a:t>
            </a:r>
            <a:r>
              <a:rPr lang="en-US" sz="2400" dirty="0"/>
              <a:t> traditional HR functions (as well as some others!).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GB"/>
              <a:t>Recruitment and Selection</a:t>
            </a:r>
            <a:endParaRPr lang="da-DK"/>
          </a:p>
        </p:txBody>
      </p:sp>
      <p:pic>
        <p:nvPicPr>
          <p:cNvPr id="8198" name="Picture 6" descr="Figure 9.1 Steps in the Recruitment and Selection (staffing) Process"/>
          <p:cNvPicPr>
            <a:picLocks noGrp="1" noChangeAspect="1" noChangeArrowheads="1"/>
          </p:cNvPicPr>
          <p:nvPr>
            <p:ph type="body" idx="1"/>
          </p:nvPr>
        </p:nvPicPr>
        <p:blipFill>
          <a:blip r:embed="rId3" cstate="print"/>
          <a:srcRect/>
          <a:stretch>
            <a:fillRect/>
          </a:stretch>
        </p:blipFill>
        <p:spPr>
          <a:xfrm>
            <a:off x="684213" y="2420938"/>
            <a:ext cx="8015287" cy="2695575"/>
          </a:xfrm>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Linking JA and Selection</a:t>
            </a:r>
          </a:p>
        </p:txBody>
      </p:sp>
      <p:sp>
        <p:nvSpPr>
          <p:cNvPr id="52227" name="Rectangle 3"/>
          <p:cNvSpPr>
            <a:spLocks noGrp="1" noChangeArrowheads="1"/>
          </p:cNvSpPr>
          <p:nvPr>
            <p:ph type="body" idx="1"/>
          </p:nvPr>
        </p:nvSpPr>
        <p:spPr>
          <a:xfrm>
            <a:off x="381000" y="1524000"/>
            <a:ext cx="8229600" cy="4525963"/>
          </a:xfrm>
        </p:spPr>
        <p:txBody>
          <a:bodyPr/>
          <a:lstStyle/>
          <a:p>
            <a:pPr algn="just">
              <a:lnSpc>
                <a:spcPct val="80000"/>
              </a:lnSpc>
            </a:pPr>
            <a:r>
              <a:rPr lang="en-US" sz="2400" dirty="0"/>
              <a:t>How do we know who will perform successfully?</a:t>
            </a:r>
          </a:p>
          <a:p>
            <a:pPr algn="just">
              <a:lnSpc>
                <a:spcPct val="80000"/>
              </a:lnSpc>
            </a:pPr>
            <a:endParaRPr lang="en-US" sz="2400" dirty="0"/>
          </a:p>
          <a:p>
            <a:pPr algn="just">
              <a:lnSpc>
                <a:spcPct val="80000"/>
              </a:lnSpc>
            </a:pPr>
            <a:r>
              <a:rPr lang="en-US" sz="2400" dirty="0"/>
              <a:t>The job description helps us know how successful performance of the job can be measured, “criteria of job success” (performance appraisals, production data, personnel data). </a:t>
            </a:r>
          </a:p>
          <a:p>
            <a:pPr algn="just">
              <a:lnSpc>
                <a:spcPct val="80000"/>
              </a:lnSpc>
            </a:pPr>
            <a:endParaRPr lang="en-US" sz="2400" dirty="0"/>
          </a:p>
          <a:p>
            <a:pPr algn="just">
              <a:lnSpc>
                <a:spcPct val="80000"/>
              </a:lnSpc>
            </a:pPr>
            <a:r>
              <a:rPr lang="en-US" sz="2400" dirty="0"/>
              <a:t>The job specification helps identify factors that can predict successful job performance, “criterion predictors” (education, work experience, test scores, interview data).</a:t>
            </a:r>
          </a:p>
          <a:p>
            <a:pPr algn="just">
              <a:lnSpc>
                <a:spcPct val="80000"/>
              </a:lnSpc>
            </a:pPr>
            <a:endParaRPr lang="en-US" sz="2400" dirty="0"/>
          </a:p>
          <a:p>
            <a:pPr algn="just">
              <a:lnSpc>
                <a:spcPct val="80000"/>
              </a:lnSpc>
            </a:pPr>
            <a:r>
              <a:rPr lang="en-US" sz="2400" dirty="0"/>
              <a:t>Validity:  how accurately does a predictor actually predict the criteria of job success?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Employee Training</a:t>
            </a:r>
          </a:p>
        </p:txBody>
      </p:sp>
      <p:sp>
        <p:nvSpPr>
          <p:cNvPr id="53251" name="Rectangle 3"/>
          <p:cNvSpPr>
            <a:spLocks noGrp="1" noChangeArrowheads="1"/>
          </p:cNvSpPr>
          <p:nvPr>
            <p:ph type="body" idx="1"/>
          </p:nvPr>
        </p:nvSpPr>
        <p:spPr/>
        <p:txBody>
          <a:bodyPr/>
          <a:lstStyle/>
          <a:p>
            <a:pPr algn="just"/>
            <a:r>
              <a:rPr lang="en-US" dirty="0"/>
              <a:t>Training is a learning process that involves the acquisition of skills, concepts, rules, or attitudes; designed to enhance performance (also through helping employees meet own objectives of job security, financially and intellectually rewarding work, recognition, status, responsibility, achievement).</a:t>
            </a:r>
          </a:p>
          <a:p>
            <a:pPr algn="just"/>
            <a:r>
              <a:rPr lang="en-US" dirty="0"/>
              <a:t>Orientation</a:t>
            </a:r>
          </a:p>
          <a:p>
            <a:pPr algn="just"/>
            <a:r>
              <a:rPr lang="en-US" dirty="0"/>
              <a:t>On-the job training; apprenticeships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Management Training</a:t>
            </a:r>
          </a:p>
        </p:txBody>
      </p:sp>
      <p:sp>
        <p:nvSpPr>
          <p:cNvPr id="54275" name="Rectangle 3"/>
          <p:cNvSpPr>
            <a:spLocks noGrp="1" noChangeArrowheads="1"/>
          </p:cNvSpPr>
          <p:nvPr>
            <p:ph type="body" idx="1"/>
          </p:nvPr>
        </p:nvSpPr>
        <p:spPr/>
        <p:txBody>
          <a:bodyPr/>
          <a:lstStyle/>
          <a:p>
            <a:pPr algn="just"/>
            <a:r>
              <a:rPr lang="en-US" dirty="0"/>
              <a:t>Intended to develop the experience, attitudes, and skills necessary to be an effective manager</a:t>
            </a:r>
          </a:p>
          <a:p>
            <a:pPr algn="just"/>
            <a:r>
              <a:rPr lang="en-US" dirty="0"/>
              <a:t>Should be tied to organizational objectives</a:t>
            </a:r>
          </a:p>
          <a:p>
            <a:pPr algn="just"/>
            <a:r>
              <a:rPr lang="en-US" dirty="0"/>
              <a:t>Often include team work, project work, and leadership training</a:t>
            </a:r>
          </a:p>
          <a:p>
            <a:pPr algn="just"/>
            <a:r>
              <a:rPr lang="en-US" dirty="0"/>
              <a:t>Methods include coaching, job rotation, project assignments, classroom training (case studies, role playing, in-basket techniques, business games.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da-DK"/>
              <a:t>Career Development and Planning</a:t>
            </a:r>
          </a:p>
        </p:txBody>
      </p:sp>
      <p:sp>
        <p:nvSpPr>
          <p:cNvPr id="11267" name="Rectangle 3"/>
          <p:cNvSpPr>
            <a:spLocks noGrp="1" noChangeArrowheads="1"/>
          </p:cNvSpPr>
          <p:nvPr>
            <p:ph type="body" idx="1"/>
          </p:nvPr>
        </p:nvSpPr>
        <p:spPr>
          <a:xfrm>
            <a:off x="468313" y="1484313"/>
            <a:ext cx="8229600" cy="4525962"/>
          </a:xfrm>
        </p:spPr>
        <p:txBody>
          <a:bodyPr/>
          <a:lstStyle/>
          <a:p>
            <a:pPr algn="ctr">
              <a:lnSpc>
                <a:spcPct val="90000"/>
              </a:lnSpc>
              <a:buFontTx/>
              <a:buNone/>
            </a:pPr>
            <a:endParaRPr lang="da-DK" sz="2800" dirty="0"/>
          </a:p>
          <a:p>
            <a:pPr lvl="1" algn="just">
              <a:lnSpc>
                <a:spcPct val="90000"/>
              </a:lnSpc>
              <a:buFont typeface="Arial" pitchFamily="34" charset="0"/>
              <a:buChar char="•"/>
            </a:pPr>
            <a:r>
              <a:rPr lang="da-DK" sz="2400" dirty="0"/>
              <a:t>On going formal effort to develop and enrich the organization’s human resources so as to meet both the organization’s and employees objectives; concrete action plan for the individual to meet these goals.</a:t>
            </a:r>
          </a:p>
          <a:p>
            <a:pPr lvl="1" algn="just">
              <a:lnSpc>
                <a:spcPct val="90000"/>
              </a:lnSpc>
              <a:buFont typeface="Arial" pitchFamily="34" charset="0"/>
              <a:buChar char="•"/>
            </a:pPr>
            <a:r>
              <a:rPr lang="da-DK" sz="2400" dirty="0"/>
              <a:t>Increases attractiveness of company to job seekers</a:t>
            </a:r>
          </a:p>
          <a:p>
            <a:pPr lvl="1" algn="just">
              <a:lnSpc>
                <a:spcPct val="90000"/>
              </a:lnSpc>
              <a:buFont typeface="Arial" pitchFamily="34" charset="0"/>
              <a:buChar char="•"/>
            </a:pPr>
            <a:r>
              <a:rPr lang="da-DK" sz="2400" dirty="0"/>
              <a:t>Supports retention</a:t>
            </a:r>
          </a:p>
          <a:p>
            <a:pPr lvl="1" algn="just">
              <a:lnSpc>
                <a:spcPct val="90000"/>
              </a:lnSpc>
              <a:buFont typeface="Arial" pitchFamily="34" charset="0"/>
              <a:buChar char="•"/>
            </a:pPr>
            <a:r>
              <a:rPr lang="da-DK" sz="2400" dirty="0"/>
              <a:t>Addresses needs of minorities, women, &gt;50 professionals</a:t>
            </a:r>
          </a:p>
          <a:p>
            <a:pPr lvl="1" algn="just">
              <a:lnSpc>
                <a:spcPct val="90000"/>
              </a:lnSpc>
              <a:buFont typeface="Arial" pitchFamily="34" charset="0"/>
              <a:buChar char="•"/>
            </a:pPr>
            <a:r>
              <a:rPr lang="da-DK" sz="2400" dirty="0"/>
              <a:t>Mechanism for dealing with downsizing, reengineering, restructuring</a:t>
            </a:r>
          </a:p>
          <a:p>
            <a:pPr lvl="1">
              <a:lnSpc>
                <a:spcPct val="90000"/>
              </a:lnSpc>
              <a:buFontTx/>
              <a:buNone/>
            </a:pPr>
            <a:endParaRPr lang="da-DK"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GB"/>
              <a:t>Performance Appraisal</a:t>
            </a:r>
            <a:endParaRPr lang="da-DK"/>
          </a:p>
        </p:txBody>
      </p:sp>
      <p:sp>
        <p:nvSpPr>
          <p:cNvPr id="13315" name="Rectangle 3"/>
          <p:cNvSpPr>
            <a:spLocks noGrp="1" noChangeArrowheads="1"/>
          </p:cNvSpPr>
          <p:nvPr>
            <p:ph type="body" idx="1"/>
          </p:nvPr>
        </p:nvSpPr>
        <p:spPr/>
        <p:txBody>
          <a:bodyPr/>
          <a:lstStyle/>
          <a:p>
            <a:pPr algn="just"/>
            <a:r>
              <a:rPr lang="da-DK" dirty="0"/>
              <a:t>PA is a feedback system that involves the direct evaluation of individual or group performance by a supervisor, manager, or peers. </a:t>
            </a:r>
          </a:p>
          <a:p>
            <a:pPr algn="just"/>
            <a:r>
              <a:rPr lang="da-DK" dirty="0"/>
              <a:t>Used for performance feedback, pay administration, counseling and developing employees.</a:t>
            </a:r>
          </a:p>
          <a:p>
            <a:pPr algn="just"/>
            <a:r>
              <a:rPr lang="da-DK" dirty="0"/>
              <a:t>Represents an importan link between goal-setting processes and reward systems.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Performance Appraisal Methods</a:t>
            </a:r>
          </a:p>
        </p:txBody>
      </p:sp>
      <p:sp>
        <p:nvSpPr>
          <p:cNvPr id="57347" name="Rectangle 3"/>
          <p:cNvSpPr>
            <a:spLocks noGrp="1" noChangeArrowheads="1"/>
          </p:cNvSpPr>
          <p:nvPr>
            <p:ph type="body" idx="1"/>
          </p:nvPr>
        </p:nvSpPr>
        <p:spPr/>
        <p:txBody>
          <a:bodyPr/>
          <a:lstStyle/>
          <a:p>
            <a:r>
              <a:rPr lang="en-US" dirty="0"/>
              <a:t>Goal setting (MBO)</a:t>
            </a:r>
          </a:p>
          <a:p>
            <a:r>
              <a:rPr lang="en-US" dirty="0"/>
              <a:t>360-degree feedback</a:t>
            </a:r>
          </a:p>
          <a:p>
            <a:r>
              <a:rPr lang="en-US" dirty="0"/>
              <a:t>Work standards approach</a:t>
            </a:r>
          </a:p>
          <a:p>
            <a:r>
              <a:rPr lang="en-US" dirty="0"/>
              <a:t>Critical-incident appraisal</a:t>
            </a:r>
          </a:p>
          <a:p>
            <a:r>
              <a:rPr lang="en-US" dirty="0"/>
              <a:t>Graphic rating scales</a:t>
            </a:r>
          </a:p>
          <a:p>
            <a:r>
              <a:rPr lang="en-US" dirty="0"/>
              <a:t>Behaviorally Anchored Rating Scale (BARS)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AutoShape 2"/>
          <p:cNvSpPr>
            <a:spLocks noGrp="1" noChangeArrowheads="1"/>
          </p:cNvSpPr>
          <p:nvPr>
            <p:ph type="title"/>
          </p:nvPr>
        </p:nvSpPr>
        <p:spPr/>
        <p:txBody>
          <a:bodyPr/>
          <a:lstStyle/>
          <a:p>
            <a:r>
              <a:rPr lang="en-US" sz="3200"/>
              <a:t>Behaviorally Anchored Rating Scale</a:t>
            </a:r>
          </a:p>
        </p:txBody>
      </p:sp>
      <p:sp>
        <p:nvSpPr>
          <p:cNvPr id="403463" name="Rectangle 7"/>
          <p:cNvSpPr>
            <a:spLocks noChangeArrowheads="1"/>
          </p:cNvSpPr>
          <p:nvPr/>
        </p:nvSpPr>
        <p:spPr bwMode="auto">
          <a:xfrm>
            <a:off x="1295400" y="3968750"/>
            <a:ext cx="7092950" cy="576263"/>
          </a:xfrm>
          <a:prstGeom prst="rect">
            <a:avLst/>
          </a:prstGeom>
          <a:solidFill>
            <a:srgbClr val="FFFF00"/>
          </a:solidFill>
          <a:ln w="9525">
            <a:solidFill>
              <a:schemeClr val="tx1"/>
            </a:solidFill>
            <a:miter lim="800000"/>
            <a:headEnd/>
            <a:tailEnd/>
          </a:ln>
          <a:effectLst/>
        </p:spPr>
        <p:txBody>
          <a:bodyPr wrap="none" anchor="ctr"/>
          <a:lstStyle/>
          <a:p>
            <a:endParaRPr lang="en-US"/>
          </a:p>
        </p:txBody>
      </p:sp>
      <p:sp>
        <p:nvSpPr>
          <p:cNvPr id="403464" name="Line 8"/>
          <p:cNvSpPr>
            <a:spLocks noChangeShapeType="1"/>
          </p:cNvSpPr>
          <p:nvPr/>
        </p:nvSpPr>
        <p:spPr bwMode="auto">
          <a:xfrm>
            <a:off x="2627313" y="3968750"/>
            <a:ext cx="0" cy="576263"/>
          </a:xfrm>
          <a:prstGeom prst="line">
            <a:avLst/>
          </a:prstGeom>
          <a:noFill/>
          <a:ln w="9525">
            <a:solidFill>
              <a:schemeClr val="tx1"/>
            </a:solidFill>
            <a:round/>
            <a:headEnd/>
            <a:tailEnd/>
          </a:ln>
          <a:effectLst/>
        </p:spPr>
        <p:txBody>
          <a:bodyPr/>
          <a:lstStyle/>
          <a:p>
            <a:endParaRPr lang="en-US"/>
          </a:p>
        </p:txBody>
      </p:sp>
      <p:sp>
        <p:nvSpPr>
          <p:cNvPr id="403465" name="Line 9"/>
          <p:cNvSpPr>
            <a:spLocks noChangeShapeType="1"/>
          </p:cNvSpPr>
          <p:nvPr/>
        </p:nvSpPr>
        <p:spPr bwMode="auto">
          <a:xfrm>
            <a:off x="3995738" y="3968750"/>
            <a:ext cx="0" cy="576263"/>
          </a:xfrm>
          <a:prstGeom prst="line">
            <a:avLst/>
          </a:prstGeom>
          <a:noFill/>
          <a:ln w="9525">
            <a:solidFill>
              <a:schemeClr val="tx1"/>
            </a:solidFill>
            <a:round/>
            <a:headEnd/>
            <a:tailEnd/>
          </a:ln>
          <a:effectLst/>
        </p:spPr>
        <p:txBody>
          <a:bodyPr/>
          <a:lstStyle/>
          <a:p>
            <a:endParaRPr lang="en-US"/>
          </a:p>
        </p:txBody>
      </p:sp>
      <p:sp>
        <p:nvSpPr>
          <p:cNvPr id="403466" name="Line 10"/>
          <p:cNvSpPr>
            <a:spLocks noChangeShapeType="1"/>
          </p:cNvSpPr>
          <p:nvPr/>
        </p:nvSpPr>
        <p:spPr bwMode="auto">
          <a:xfrm flipH="1">
            <a:off x="5580063" y="4005263"/>
            <a:ext cx="0" cy="539750"/>
          </a:xfrm>
          <a:prstGeom prst="line">
            <a:avLst/>
          </a:prstGeom>
          <a:noFill/>
          <a:ln w="9525">
            <a:solidFill>
              <a:schemeClr val="tx1"/>
            </a:solidFill>
            <a:round/>
            <a:headEnd/>
            <a:tailEnd/>
          </a:ln>
          <a:effectLst/>
        </p:spPr>
        <p:txBody>
          <a:bodyPr/>
          <a:lstStyle/>
          <a:p>
            <a:endParaRPr lang="en-US"/>
          </a:p>
        </p:txBody>
      </p:sp>
      <p:sp>
        <p:nvSpPr>
          <p:cNvPr id="403467" name="Line 11"/>
          <p:cNvSpPr>
            <a:spLocks noChangeShapeType="1"/>
          </p:cNvSpPr>
          <p:nvPr/>
        </p:nvSpPr>
        <p:spPr bwMode="auto">
          <a:xfrm>
            <a:off x="7019925" y="3968750"/>
            <a:ext cx="0" cy="576263"/>
          </a:xfrm>
          <a:prstGeom prst="line">
            <a:avLst/>
          </a:prstGeom>
          <a:noFill/>
          <a:ln w="9525">
            <a:solidFill>
              <a:schemeClr val="tx1"/>
            </a:solidFill>
            <a:round/>
            <a:headEnd/>
            <a:tailEnd/>
          </a:ln>
          <a:effectLst/>
        </p:spPr>
        <p:txBody>
          <a:bodyPr/>
          <a:lstStyle/>
          <a:p>
            <a:endParaRPr lang="en-US"/>
          </a:p>
        </p:txBody>
      </p:sp>
      <p:sp>
        <p:nvSpPr>
          <p:cNvPr id="403468" name="Text Box 12"/>
          <p:cNvSpPr txBox="1">
            <a:spLocks noChangeArrowheads="1"/>
          </p:cNvSpPr>
          <p:nvPr/>
        </p:nvSpPr>
        <p:spPr bwMode="auto">
          <a:xfrm>
            <a:off x="1692275" y="3933825"/>
            <a:ext cx="576263" cy="579438"/>
          </a:xfrm>
          <a:prstGeom prst="rect">
            <a:avLst/>
          </a:prstGeom>
          <a:noFill/>
          <a:ln w="9525">
            <a:noFill/>
            <a:miter lim="800000"/>
            <a:headEnd/>
            <a:tailEnd/>
          </a:ln>
          <a:effectLst/>
        </p:spPr>
        <p:txBody>
          <a:bodyPr>
            <a:spAutoFit/>
          </a:bodyPr>
          <a:lstStyle/>
          <a:p>
            <a:pPr>
              <a:spcBef>
                <a:spcPct val="50000"/>
              </a:spcBef>
            </a:pPr>
            <a:r>
              <a:rPr lang="en-US" sz="3200"/>
              <a:t>1</a:t>
            </a:r>
          </a:p>
        </p:txBody>
      </p:sp>
      <p:sp>
        <p:nvSpPr>
          <p:cNvPr id="403469" name="Text Box 13"/>
          <p:cNvSpPr txBox="1">
            <a:spLocks noChangeArrowheads="1"/>
          </p:cNvSpPr>
          <p:nvPr/>
        </p:nvSpPr>
        <p:spPr bwMode="auto">
          <a:xfrm>
            <a:off x="2879725" y="3933825"/>
            <a:ext cx="971550" cy="579438"/>
          </a:xfrm>
          <a:prstGeom prst="rect">
            <a:avLst/>
          </a:prstGeom>
          <a:noFill/>
          <a:ln w="9525">
            <a:noFill/>
            <a:miter lim="800000"/>
            <a:headEnd/>
            <a:tailEnd/>
          </a:ln>
          <a:effectLst/>
        </p:spPr>
        <p:txBody>
          <a:bodyPr>
            <a:spAutoFit/>
          </a:bodyPr>
          <a:lstStyle/>
          <a:p>
            <a:pPr algn="ctr">
              <a:spcBef>
                <a:spcPct val="50000"/>
              </a:spcBef>
            </a:pPr>
            <a:r>
              <a:rPr lang="en-US" sz="3200"/>
              <a:t>2</a:t>
            </a:r>
          </a:p>
        </p:txBody>
      </p:sp>
      <p:sp>
        <p:nvSpPr>
          <p:cNvPr id="403470" name="Text Box 14"/>
          <p:cNvSpPr txBox="1">
            <a:spLocks noChangeArrowheads="1"/>
          </p:cNvSpPr>
          <p:nvPr/>
        </p:nvSpPr>
        <p:spPr bwMode="auto">
          <a:xfrm>
            <a:off x="4319588" y="3933825"/>
            <a:ext cx="828675" cy="579438"/>
          </a:xfrm>
          <a:prstGeom prst="rect">
            <a:avLst/>
          </a:prstGeom>
          <a:noFill/>
          <a:ln w="9525">
            <a:noFill/>
            <a:miter lim="800000"/>
            <a:headEnd/>
            <a:tailEnd/>
          </a:ln>
          <a:effectLst/>
        </p:spPr>
        <p:txBody>
          <a:bodyPr>
            <a:spAutoFit/>
          </a:bodyPr>
          <a:lstStyle/>
          <a:p>
            <a:pPr algn="ctr">
              <a:spcBef>
                <a:spcPct val="50000"/>
              </a:spcBef>
            </a:pPr>
            <a:r>
              <a:rPr lang="en-US" sz="3200"/>
              <a:t>3</a:t>
            </a:r>
          </a:p>
        </p:txBody>
      </p:sp>
      <p:sp>
        <p:nvSpPr>
          <p:cNvPr id="403471" name="Text Box 15"/>
          <p:cNvSpPr txBox="1">
            <a:spLocks noChangeArrowheads="1"/>
          </p:cNvSpPr>
          <p:nvPr/>
        </p:nvSpPr>
        <p:spPr bwMode="auto">
          <a:xfrm>
            <a:off x="5940425" y="3933825"/>
            <a:ext cx="576263" cy="579438"/>
          </a:xfrm>
          <a:prstGeom prst="rect">
            <a:avLst/>
          </a:prstGeom>
          <a:noFill/>
          <a:ln w="9525">
            <a:noFill/>
            <a:miter lim="800000"/>
            <a:headEnd/>
            <a:tailEnd/>
          </a:ln>
          <a:effectLst/>
        </p:spPr>
        <p:txBody>
          <a:bodyPr>
            <a:spAutoFit/>
          </a:bodyPr>
          <a:lstStyle/>
          <a:p>
            <a:pPr>
              <a:spcBef>
                <a:spcPct val="50000"/>
              </a:spcBef>
            </a:pPr>
            <a:r>
              <a:rPr lang="en-US" sz="3200"/>
              <a:t>4</a:t>
            </a:r>
          </a:p>
        </p:txBody>
      </p:sp>
      <p:sp>
        <p:nvSpPr>
          <p:cNvPr id="403472" name="Text Box 16"/>
          <p:cNvSpPr txBox="1">
            <a:spLocks noChangeArrowheads="1"/>
          </p:cNvSpPr>
          <p:nvPr/>
        </p:nvSpPr>
        <p:spPr bwMode="auto">
          <a:xfrm>
            <a:off x="7308850" y="3933825"/>
            <a:ext cx="755650" cy="579438"/>
          </a:xfrm>
          <a:prstGeom prst="rect">
            <a:avLst/>
          </a:prstGeom>
          <a:noFill/>
          <a:ln w="9525">
            <a:noFill/>
            <a:miter lim="800000"/>
            <a:headEnd/>
            <a:tailEnd/>
          </a:ln>
          <a:effectLst/>
        </p:spPr>
        <p:txBody>
          <a:bodyPr>
            <a:spAutoFit/>
          </a:bodyPr>
          <a:lstStyle/>
          <a:p>
            <a:pPr algn="ctr">
              <a:spcBef>
                <a:spcPct val="50000"/>
              </a:spcBef>
            </a:pPr>
            <a:r>
              <a:rPr lang="en-US" sz="3200"/>
              <a:t>5</a:t>
            </a:r>
          </a:p>
        </p:txBody>
      </p:sp>
      <p:sp>
        <p:nvSpPr>
          <p:cNvPr id="403473" name="Text Box 17"/>
          <p:cNvSpPr txBox="1">
            <a:spLocks noChangeArrowheads="1"/>
          </p:cNvSpPr>
          <p:nvPr/>
        </p:nvSpPr>
        <p:spPr bwMode="auto">
          <a:xfrm>
            <a:off x="863600" y="2528888"/>
            <a:ext cx="1692275" cy="942975"/>
          </a:xfrm>
          <a:prstGeom prst="rect">
            <a:avLst/>
          </a:prstGeom>
          <a:noFill/>
          <a:ln w="9525">
            <a:noFill/>
            <a:miter lim="800000"/>
            <a:headEnd/>
            <a:tailEnd/>
          </a:ln>
          <a:effectLst/>
        </p:spPr>
        <p:txBody>
          <a:bodyPr>
            <a:spAutoFit/>
          </a:bodyPr>
          <a:lstStyle/>
          <a:p>
            <a:pPr>
              <a:spcBef>
                <a:spcPct val="50000"/>
              </a:spcBef>
            </a:pPr>
            <a:r>
              <a:rPr lang="en-US" sz="1400"/>
              <a:t>Have no plan or schedule of work and no concept of realistic due dates</a:t>
            </a:r>
          </a:p>
        </p:txBody>
      </p:sp>
      <p:sp>
        <p:nvSpPr>
          <p:cNvPr id="403474" name="Text Box 18"/>
          <p:cNvSpPr txBox="1">
            <a:spLocks noChangeArrowheads="1"/>
          </p:cNvSpPr>
          <p:nvPr/>
        </p:nvSpPr>
        <p:spPr bwMode="auto">
          <a:xfrm>
            <a:off x="1331913" y="4941888"/>
            <a:ext cx="2519362" cy="1155700"/>
          </a:xfrm>
          <a:prstGeom prst="rect">
            <a:avLst/>
          </a:prstGeom>
          <a:noFill/>
          <a:ln w="9525">
            <a:noFill/>
            <a:miter lim="800000"/>
            <a:headEnd/>
            <a:tailEnd/>
          </a:ln>
          <a:effectLst/>
        </p:spPr>
        <p:txBody>
          <a:bodyPr>
            <a:spAutoFit/>
          </a:bodyPr>
          <a:lstStyle/>
          <a:p>
            <a:pPr>
              <a:spcBef>
                <a:spcPct val="50000"/>
              </a:spcBef>
            </a:pPr>
            <a:r>
              <a:rPr lang="en-US" sz="1400"/>
              <a:t>Have a sound plan but neglect to keep trace of target dates or to report schedule slippages or other problems as they occur</a:t>
            </a:r>
          </a:p>
        </p:txBody>
      </p:sp>
      <p:sp>
        <p:nvSpPr>
          <p:cNvPr id="403475" name="Text Box 19"/>
          <p:cNvSpPr txBox="1">
            <a:spLocks noChangeArrowheads="1"/>
          </p:cNvSpPr>
          <p:nvPr/>
        </p:nvSpPr>
        <p:spPr bwMode="auto">
          <a:xfrm>
            <a:off x="5795963" y="5049838"/>
            <a:ext cx="2305050" cy="942975"/>
          </a:xfrm>
          <a:prstGeom prst="rect">
            <a:avLst/>
          </a:prstGeom>
          <a:noFill/>
          <a:ln w="9525">
            <a:noFill/>
            <a:miter lim="800000"/>
            <a:headEnd/>
            <a:tailEnd/>
          </a:ln>
          <a:effectLst/>
        </p:spPr>
        <p:txBody>
          <a:bodyPr>
            <a:spAutoFit/>
          </a:bodyPr>
          <a:lstStyle/>
          <a:p>
            <a:pPr>
              <a:spcBef>
                <a:spcPct val="50000"/>
              </a:spcBef>
            </a:pPr>
            <a:r>
              <a:rPr lang="en-US" sz="1400"/>
              <a:t>Usually satisfy time constraints, with time and cost overruns coming up infrequently</a:t>
            </a:r>
          </a:p>
        </p:txBody>
      </p:sp>
      <p:sp>
        <p:nvSpPr>
          <p:cNvPr id="403476" name="Text Box 20"/>
          <p:cNvSpPr txBox="1">
            <a:spLocks noChangeArrowheads="1"/>
          </p:cNvSpPr>
          <p:nvPr/>
        </p:nvSpPr>
        <p:spPr bwMode="auto">
          <a:xfrm>
            <a:off x="6192838" y="2457450"/>
            <a:ext cx="2771775" cy="1368425"/>
          </a:xfrm>
          <a:prstGeom prst="rect">
            <a:avLst/>
          </a:prstGeom>
          <a:noFill/>
          <a:ln w="9525">
            <a:noFill/>
            <a:miter lim="800000"/>
            <a:headEnd/>
            <a:tailEnd/>
          </a:ln>
          <a:effectLst/>
        </p:spPr>
        <p:txBody>
          <a:bodyPr>
            <a:spAutoFit/>
          </a:bodyPr>
          <a:lstStyle/>
          <a:p>
            <a:pPr>
              <a:spcBef>
                <a:spcPct val="50000"/>
              </a:spcBef>
            </a:pPr>
            <a:r>
              <a:rPr lang="en-US" sz="1400"/>
              <a:t>Develop a comprehensive schedule, observe target dates, and update the status of operations relative to plans, making schedule modifications as quickly as necessary</a:t>
            </a:r>
          </a:p>
        </p:txBody>
      </p:sp>
      <p:sp>
        <p:nvSpPr>
          <p:cNvPr id="403477" name="Text Box 21"/>
          <p:cNvSpPr txBox="1">
            <a:spLocks noChangeArrowheads="1"/>
          </p:cNvSpPr>
          <p:nvPr/>
        </p:nvSpPr>
        <p:spPr bwMode="auto">
          <a:xfrm>
            <a:off x="3419475" y="2492375"/>
            <a:ext cx="2160588" cy="942975"/>
          </a:xfrm>
          <a:prstGeom prst="rect">
            <a:avLst/>
          </a:prstGeom>
          <a:noFill/>
          <a:ln w="9525">
            <a:noFill/>
            <a:miter lim="800000"/>
            <a:headEnd/>
            <a:tailEnd/>
          </a:ln>
          <a:effectLst/>
        </p:spPr>
        <p:txBody>
          <a:bodyPr>
            <a:spAutoFit/>
          </a:bodyPr>
          <a:lstStyle/>
          <a:p>
            <a:pPr>
              <a:spcBef>
                <a:spcPct val="50000"/>
              </a:spcBef>
            </a:pPr>
            <a:r>
              <a:rPr lang="en-US" sz="1400"/>
              <a:t>Make a list of due dates and revise them but are frequently surprised by unforeseen events</a:t>
            </a:r>
          </a:p>
        </p:txBody>
      </p:sp>
      <p:sp>
        <p:nvSpPr>
          <p:cNvPr id="403479" name="Text Box 23"/>
          <p:cNvSpPr txBox="1">
            <a:spLocks noChangeArrowheads="1"/>
          </p:cNvSpPr>
          <p:nvPr/>
        </p:nvSpPr>
        <p:spPr bwMode="auto">
          <a:xfrm>
            <a:off x="179388" y="1952625"/>
            <a:ext cx="7993062" cy="366713"/>
          </a:xfrm>
          <a:prstGeom prst="rect">
            <a:avLst/>
          </a:prstGeom>
          <a:noFill/>
          <a:ln w="9525">
            <a:noFill/>
            <a:miter lim="800000"/>
            <a:headEnd/>
            <a:tailEnd/>
          </a:ln>
          <a:effectLst/>
        </p:spPr>
        <p:txBody>
          <a:bodyPr>
            <a:spAutoFit/>
          </a:bodyPr>
          <a:lstStyle/>
          <a:p>
            <a:pPr>
              <a:spcBef>
                <a:spcPct val="50000"/>
              </a:spcBef>
            </a:pPr>
            <a:r>
              <a:rPr lang="en-US" sz="1800" b="1">
                <a:solidFill>
                  <a:schemeClr val="bg1"/>
                </a:solidFill>
              </a:rPr>
              <a:t> Job</a:t>
            </a:r>
            <a:r>
              <a:rPr lang="en-US" sz="1800">
                <a:solidFill>
                  <a:schemeClr val="bg1"/>
                </a:solidFill>
              </a:rPr>
              <a:t>: Production Line Supervisor - </a:t>
            </a:r>
            <a:r>
              <a:rPr lang="en-US" sz="1800" b="1">
                <a:solidFill>
                  <a:schemeClr val="bg1"/>
                </a:solidFill>
              </a:rPr>
              <a:t>Work Dimension</a:t>
            </a:r>
            <a:r>
              <a:rPr lang="en-US" sz="1800">
                <a:solidFill>
                  <a:schemeClr val="bg1"/>
                </a:solidFill>
              </a:rPr>
              <a:t>:  Work Scheduling</a:t>
            </a:r>
          </a:p>
        </p:txBody>
      </p:sp>
      <p:sp>
        <p:nvSpPr>
          <p:cNvPr id="403481" name="Line 25"/>
          <p:cNvSpPr>
            <a:spLocks noChangeShapeType="1"/>
          </p:cNvSpPr>
          <p:nvPr/>
        </p:nvSpPr>
        <p:spPr bwMode="auto">
          <a:xfrm flipV="1">
            <a:off x="3059113" y="4616450"/>
            <a:ext cx="0" cy="360363"/>
          </a:xfrm>
          <a:prstGeom prst="line">
            <a:avLst/>
          </a:prstGeom>
          <a:noFill/>
          <a:ln w="57150">
            <a:solidFill>
              <a:schemeClr val="tx1"/>
            </a:solidFill>
            <a:round/>
            <a:headEnd/>
            <a:tailEnd type="triangle" w="med" len="med"/>
          </a:ln>
          <a:effectLst/>
        </p:spPr>
        <p:txBody>
          <a:bodyPr/>
          <a:lstStyle/>
          <a:p>
            <a:endParaRPr lang="en-US"/>
          </a:p>
        </p:txBody>
      </p:sp>
      <p:sp>
        <p:nvSpPr>
          <p:cNvPr id="403482" name="Line 26"/>
          <p:cNvSpPr>
            <a:spLocks noChangeShapeType="1"/>
          </p:cNvSpPr>
          <p:nvPr/>
        </p:nvSpPr>
        <p:spPr bwMode="auto">
          <a:xfrm flipH="1">
            <a:off x="8243888" y="3573463"/>
            <a:ext cx="0" cy="323850"/>
          </a:xfrm>
          <a:prstGeom prst="line">
            <a:avLst/>
          </a:prstGeom>
          <a:noFill/>
          <a:ln w="57150">
            <a:solidFill>
              <a:schemeClr val="tx1"/>
            </a:solidFill>
            <a:round/>
            <a:headEnd/>
            <a:tailEnd type="triangle" w="med" len="med"/>
          </a:ln>
          <a:effectLst/>
        </p:spPr>
        <p:txBody>
          <a:bodyPr/>
          <a:lstStyle/>
          <a:p>
            <a:endParaRPr lang="en-US"/>
          </a:p>
        </p:txBody>
      </p:sp>
      <p:sp>
        <p:nvSpPr>
          <p:cNvPr id="403483" name="Line 27"/>
          <p:cNvSpPr>
            <a:spLocks noChangeShapeType="1"/>
          </p:cNvSpPr>
          <p:nvPr/>
        </p:nvSpPr>
        <p:spPr bwMode="auto">
          <a:xfrm flipH="1">
            <a:off x="1871663" y="3429000"/>
            <a:ext cx="0" cy="431800"/>
          </a:xfrm>
          <a:prstGeom prst="line">
            <a:avLst/>
          </a:prstGeom>
          <a:noFill/>
          <a:ln w="57150">
            <a:solidFill>
              <a:schemeClr val="tx1"/>
            </a:solidFill>
            <a:round/>
            <a:headEnd/>
            <a:tailEnd type="triangle" w="med" len="med"/>
          </a:ln>
          <a:effectLst/>
        </p:spPr>
        <p:txBody>
          <a:bodyPr/>
          <a:lstStyle/>
          <a:p>
            <a:endParaRPr lang="en-US"/>
          </a:p>
        </p:txBody>
      </p:sp>
      <p:sp>
        <p:nvSpPr>
          <p:cNvPr id="403484" name="Line 28"/>
          <p:cNvSpPr>
            <a:spLocks noChangeShapeType="1"/>
          </p:cNvSpPr>
          <p:nvPr/>
        </p:nvSpPr>
        <p:spPr bwMode="auto">
          <a:xfrm>
            <a:off x="4608513" y="3429000"/>
            <a:ext cx="0" cy="431800"/>
          </a:xfrm>
          <a:prstGeom prst="line">
            <a:avLst/>
          </a:prstGeom>
          <a:noFill/>
          <a:ln w="57150">
            <a:solidFill>
              <a:schemeClr val="tx1"/>
            </a:solidFill>
            <a:round/>
            <a:headEnd/>
            <a:tailEnd type="triangle" w="med" len="med"/>
          </a:ln>
          <a:effectLst/>
        </p:spPr>
        <p:txBody>
          <a:bodyPr/>
          <a:lstStyle/>
          <a:p>
            <a:endParaRPr lang="en-US"/>
          </a:p>
        </p:txBody>
      </p:sp>
      <p:sp>
        <p:nvSpPr>
          <p:cNvPr id="403485" name="Line 29"/>
          <p:cNvSpPr>
            <a:spLocks noChangeShapeType="1"/>
          </p:cNvSpPr>
          <p:nvPr/>
        </p:nvSpPr>
        <p:spPr bwMode="auto">
          <a:xfrm flipV="1">
            <a:off x="6264275" y="4581525"/>
            <a:ext cx="0" cy="503238"/>
          </a:xfrm>
          <a:prstGeom prst="line">
            <a:avLst/>
          </a:prstGeom>
          <a:noFill/>
          <a:ln w="57150">
            <a:solidFill>
              <a:schemeClr val="tx1"/>
            </a:solidFill>
            <a:round/>
            <a:headEnd/>
            <a:tailEnd type="triangle" w="med" len="med"/>
          </a:ln>
          <a:effectLst/>
        </p:spPr>
        <p:txBody>
          <a:bodyPr/>
          <a:lstStyle/>
          <a:p>
            <a:endParaRPr lang="en-US"/>
          </a:p>
        </p:txBody>
      </p:sp>
      <p:sp>
        <p:nvSpPr>
          <p:cNvPr id="403486" name="Text Box 30"/>
          <p:cNvSpPr txBox="1">
            <a:spLocks noChangeArrowheads="1"/>
          </p:cNvSpPr>
          <p:nvPr/>
        </p:nvSpPr>
        <p:spPr bwMode="auto">
          <a:xfrm>
            <a:off x="914400" y="6324600"/>
            <a:ext cx="7850187" cy="336550"/>
          </a:xfrm>
          <a:prstGeom prst="rect">
            <a:avLst/>
          </a:prstGeom>
          <a:noFill/>
          <a:ln w="9525">
            <a:noFill/>
            <a:miter lim="800000"/>
            <a:headEnd/>
            <a:tailEnd/>
          </a:ln>
          <a:effectLst/>
        </p:spPr>
        <p:txBody>
          <a:bodyPr>
            <a:spAutoFit/>
          </a:bodyPr>
          <a:lstStyle/>
          <a:p>
            <a:pPr>
              <a:spcBef>
                <a:spcPct val="50000"/>
              </a:spcBef>
            </a:pPr>
            <a:r>
              <a:rPr lang="en-US" sz="800" b="1" dirty="0">
                <a:latin typeface="Times New Roman" charset="0"/>
              </a:rPr>
              <a:t>Sources</a:t>
            </a:r>
            <a:r>
              <a:rPr lang="en-US" sz="800" dirty="0">
                <a:latin typeface="Times New Roman" charset="0"/>
              </a:rPr>
              <a:t>:  Based on J.P. Campbell, M.D. </a:t>
            </a:r>
            <a:r>
              <a:rPr lang="en-US" sz="800" dirty="0" err="1">
                <a:latin typeface="Times New Roman" charset="0"/>
              </a:rPr>
              <a:t>Dunnette</a:t>
            </a:r>
            <a:r>
              <a:rPr lang="en-US" sz="800" dirty="0">
                <a:latin typeface="Times New Roman" charset="0"/>
              </a:rPr>
              <a:t>, R.D. </a:t>
            </a:r>
            <a:r>
              <a:rPr lang="en-US" sz="800" dirty="0" err="1">
                <a:latin typeface="Times New Roman" charset="0"/>
              </a:rPr>
              <a:t>Arvey</a:t>
            </a:r>
            <a:r>
              <a:rPr lang="en-US" sz="800" dirty="0">
                <a:latin typeface="Times New Roman" charset="0"/>
              </a:rPr>
              <a:t>, and L.V. </a:t>
            </a:r>
            <a:r>
              <a:rPr lang="en-US" sz="800" dirty="0" err="1">
                <a:latin typeface="Times New Roman" charset="0"/>
              </a:rPr>
              <a:t>Hellervik</a:t>
            </a:r>
            <a:r>
              <a:rPr lang="en-US" sz="800" dirty="0">
                <a:latin typeface="Times New Roman" charset="0"/>
              </a:rPr>
              <a:t>, “The Development and Evaluation of behaviorally Based Rating </a:t>
            </a:r>
            <a:r>
              <a:rPr lang="en-US" sz="800" dirty="0" err="1">
                <a:latin typeface="Times New Roman" charset="0"/>
              </a:rPr>
              <a:t>Scales,”Journal</a:t>
            </a:r>
            <a:r>
              <a:rPr lang="en-US" sz="800" dirty="0">
                <a:latin typeface="Times New Roman" charset="0"/>
              </a:rPr>
              <a:t> of Applied Psychology 57 (1973), 25-22; and Francine Alexander, ‘performance Appraisals,” Small Business Reports (March 2989), 20-29.</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Organizational Reward Systems</a:t>
            </a:r>
          </a:p>
        </p:txBody>
      </p:sp>
      <p:sp>
        <p:nvSpPr>
          <p:cNvPr id="58371" name="Rectangle 3"/>
          <p:cNvSpPr>
            <a:spLocks noGrp="1" noChangeArrowheads="1"/>
          </p:cNvSpPr>
          <p:nvPr>
            <p:ph type="body" idx="1"/>
          </p:nvPr>
        </p:nvSpPr>
        <p:spPr/>
        <p:txBody>
          <a:bodyPr/>
          <a:lstStyle/>
          <a:p>
            <a:pPr algn="just">
              <a:lnSpc>
                <a:spcPct val="90000"/>
              </a:lnSpc>
            </a:pPr>
            <a:r>
              <a:rPr lang="en-US" dirty="0"/>
              <a:t>Both intrinsic and extrinsic rewards received as a result of employment by the organization.</a:t>
            </a:r>
          </a:p>
          <a:p>
            <a:pPr algn="just">
              <a:lnSpc>
                <a:spcPct val="90000"/>
              </a:lnSpc>
            </a:pPr>
            <a:r>
              <a:rPr lang="en-US" dirty="0"/>
              <a:t>Ideally, rewards are linked to performance.</a:t>
            </a:r>
          </a:p>
          <a:p>
            <a:pPr lvl="1" algn="just">
              <a:lnSpc>
                <a:spcPct val="90000"/>
              </a:lnSpc>
            </a:pPr>
            <a:r>
              <a:rPr lang="en-US" dirty="0"/>
              <a:t>Rewards “cause” satisfaction</a:t>
            </a:r>
          </a:p>
          <a:p>
            <a:pPr lvl="1" algn="just">
              <a:lnSpc>
                <a:spcPct val="90000"/>
              </a:lnSpc>
            </a:pPr>
            <a:r>
              <a:rPr lang="en-US" dirty="0"/>
              <a:t>Rewards based on performance “cause” improved performance</a:t>
            </a:r>
          </a:p>
          <a:p>
            <a:pPr lvl="1" algn="just">
              <a:lnSpc>
                <a:spcPct val="90000"/>
              </a:lnSpc>
            </a:pPr>
            <a:r>
              <a:rPr lang="en-US" dirty="0"/>
              <a:t>Satisfaction does not (necessarily) “cause” better performance; performance “causes” satisfaction </a:t>
            </a:r>
          </a:p>
          <a:p>
            <a:pPr>
              <a:lnSpc>
                <a:spcPct val="90000"/>
              </a:lnSpc>
              <a:buFontTx/>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Job Satisfaction</a:t>
            </a:r>
          </a:p>
        </p:txBody>
      </p:sp>
      <p:sp>
        <p:nvSpPr>
          <p:cNvPr id="59395" name="Rectangle 3"/>
          <p:cNvSpPr>
            <a:spLocks noGrp="1" noChangeArrowheads="1"/>
          </p:cNvSpPr>
          <p:nvPr>
            <p:ph type="body" idx="1"/>
          </p:nvPr>
        </p:nvSpPr>
        <p:spPr/>
        <p:txBody>
          <a:bodyPr/>
          <a:lstStyle/>
          <a:p>
            <a:pPr algn="just">
              <a:lnSpc>
                <a:spcPct val="90000"/>
              </a:lnSpc>
            </a:pPr>
            <a:r>
              <a:rPr lang="en-US" dirty="0"/>
              <a:t>Workplace support (flexible schedules, child care, etc), autonomy; meaningfulness; opportunities for leaning and advancement and job security are highly related to job satisfaction; pay and benefits have little effect on job satisfaction.</a:t>
            </a:r>
          </a:p>
          <a:p>
            <a:pPr algn="just">
              <a:lnSpc>
                <a:spcPct val="90000"/>
              </a:lnSpc>
            </a:pPr>
            <a:r>
              <a:rPr lang="en-US" dirty="0"/>
              <a:t>Job satisfaction leads to organizational commitment; job dissatisfaction may lead to turnover, absenteeism, tardiness, accidents, strikes, grievances. </a:t>
            </a:r>
          </a:p>
          <a:p>
            <a:pPr algn="just">
              <a:lnSpc>
                <a:spcPct val="90000"/>
              </a:lnSpc>
            </a:pPr>
            <a:r>
              <a:rPr lang="en-US" dirty="0"/>
              <a:t>Job satisfaction is NOT the same as motivation!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da-DK"/>
              <a:t>Pay</a:t>
            </a:r>
          </a:p>
        </p:txBody>
      </p:sp>
      <p:sp>
        <p:nvSpPr>
          <p:cNvPr id="22531" name="Rectangle 3"/>
          <p:cNvSpPr>
            <a:spLocks noGrp="1" noChangeArrowheads="1"/>
          </p:cNvSpPr>
          <p:nvPr>
            <p:ph type="body" idx="1"/>
          </p:nvPr>
        </p:nvSpPr>
        <p:spPr/>
        <p:txBody>
          <a:bodyPr/>
          <a:lstStyle/>
          <a:p>
            <a:pPr>
              <a:lnSpc>
                <a:spcPct val="90000"/>
              </a:lnSpc>
            </a:pPr>
            <a:r>
              <a:rPr lang="da-DK"/>
              <a:t>Skill-based pay plans </a:t>
            </a:r>
          </a:p>
          <a:p>
            <a:pPr lvl="1">
              <a:lnSpc>
                <a:spcPct val="90000"/>
              </a:lnSpc>
            </a:pPr>
            <a:r>
              <a:rPr lang="da-DK" sz="2000"/>
              <a:t>General Mills, General Foods, Northern Telecon</a:t>
            </a:r>
          </a:p>
          <a:p>
            <a:pPr>
              <a:lnSpc>
                <a:spcPct val="90000"/>
              </a:lnSpc>
            </a:pPr>
            <a:r>
              <a:rPr lang="da-DK"/>
              <a:t>All salaried workforce </a:t>
            </a:r>
          </a:p>
          <a:p>
            <a:pPr lvl="1">
              <a:lnSpc>
                <a:spcPct val="90000"/>
              </a:lnSpc>
            </a:pPr>
            <a:r>
              <a:rPr lang="da-DK" sz="2000"/>
              <a:t>IBM, Gillette, Dow Chemical</a:t>
            </a:r>
          </a:p>
          <a:p>
            <a:pPr>
              <a:lnSpc>
                <a:spcPct val="90000"/>
              </a:lnSpc>
            </a:pPr>
            <a:r>
              <a:rPr lang="da-DK"/>
              <a:t>Lump-sum salary increases</a:t>
            </a:r>
          </a:p>
          <a:p>
            <a:pPr lvl="1">
              <a:lnSpc>
                <a:spcPct val="90000"/>
              </a:lnSpc>
            </a:pPr>
            <a:r>
              <a:rPr lang="da-DK" sz="2000"/>
              <a:t>Timex, BFGoodrich, Westinghouse</a:t>
            </a:r>
          </a:p>
          <a:p>
            <a:pPr>
              <a:lnSpc>
                <a:spcPct val="90000"/>
              </a:lnSpc>
            </a:pPr>
            <a:r>
              <a:rPr lang="da-DK"/>
              <a:t>Performance-based pay (indiv, group, org)</a:t>
            </a:r>
          </a:p>
          <a:p>
            <a:pPr lvl="1">
              <a:lnSpc>
                <a:spcPct val="90000"/>
              </a:lnSpc>
            </a:pPr>
            <a:r>
              <a:rPr lang="da-DK" sz="2000"/>
              <a:t>American Express, DuPont</a:t>
            </a:r>
          </a:p>
          <a:p>
            <a:pPr>
              <a:lnSpc>
                <a:spcPct val="90000"/>
              </a:lnSpc>
            </a:pPr>
            <a:r>
              <a:rPr lang="da-DK"/>
              <a:t>Gain Sharing</a:t>
            </a:r>
          </a:p>
          <a:p>
            <a:pPr lvl="1">
              <a:lnSpc>
                <a:spcPct val="90000"/>
              </a:lnSpc>
            </a:pPr>
            <a:r>
              <a:rPr lang="da-DK" sz="2000"/>
              <a:t>Georgia Pacific, GE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da-DK"/>
              <a:t>Benefits</a:t>
            </a:r>
          </a:p>
        </p:txBody>
      </p:sp>
      <p:sp>
        <p:nvSpPr>
          <p:cNvPr id="23555" name="Rectangle 3"/>
          <p:cNvSpPr>
            <a:spLocks noGrp="1" noChangeArrowheads="1"/>
          </p:cNvSpPr>
          <p:nvPr>
            <p:ph type="body" idx="1"/>
          </p:nvPr>
        </p:nvSpPr>
        <p:spPr/>
        <p:txBody>
          <a:bodyPr/>
          <a:lstStyle/>
          <a:p>
            <a:r>
              <a:rPr lang="da-DK"/>
              <a:t>Legally mandated</a:t>
            </a:r>
          </a:p>
          <a:p>
            <a:pPr lvl="1"/>
            <a:r>
              <a:rPr lang="da-DK"/>
              <a:t>Unemployment; workers’ compensation</a:t>
            </a:r>
          </a:p>
          <a:p>
            <a:r>
              <a:rPr lang="da-DK"/>
              <a:t>Traditional</a:t>
            </a:r>
          </a:p>
          <a:p>
            <a:pPr lvl="1"/>
            <a:r>
              <a:rPr lang="da-DK"/>
              <a:t>Health insurance; paid vacations</a:t>
            </a:r>
          </a:p>
          <a:p>
            <a:r>
              <a:rPr lang="da-DK"/>
              <a:t>Recent</a:t>
            </a:r>
          </a:p>
          <a:p>
            <a:pPr lvl="1"/>
            <a:r>
              <a:rPr lang="da-DK"/>
              <a:t>Child care; parent leave; education; retirement plans</a:t>
            </a:r>
          </a:p>
          <a:p>
            <a:r>
              <a:rPr lang="da-DK"/>
              <a:t>Based on position vs ”Cafeteria-style”</a:t>
            </a:r>
          </a:p>
          <a:p>
            <a:endParaRPr lang="da-DK"/>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GB"/>
              <a:t>Employee and Labor Relations</a:t>
            </a:r>
            <a:endParaRPr lang="da-DK"/>
          </a:p>
        </p:txBody>
      </p:sp>
      <p:sp>
        <p:nvSpPr>
          <p:cNvPr id="9219" name="Rectangle 3"/>
          <p:cNvSpPr>
            <a:spLocks noGrp="1" noChangeArrowheads="1"/>
          </p:cNvSpPr>
          <p:nvPr>
            <p:ph type="body" idx="1"/>
          </p:nvPr>
        </p:nvSpPr>
        <p:spPr/>
        <p:txBody>
          <a:bodyPr/>
          <a:lstStyle/>
          <a:p>
            <a:pPr>
              <a:lnSpc>
                <a:spcPct val="90000"/>
              </a:lnSpc>
            </a:pPr>
            <a:r>
              <a:rPr lang="en-US" sz="2800"/>
              <a:t>Administration of discipline and grievance-handling procedures.</a:t>
            </a:r>
          </a:p>
          <a:p>
            <a:pPr>
              <a:lnSpc>
                <a:spcPct val="90000"/>
              </a:lnSpc>
            </a:pPr>
            <a:endParaRPr lang="en-US" sz="2800"/>
          </a:p>
          <a:p>
            <a:pPr>
              <a:lnSpc>
                <a:spcPct val="90000"/>
              </a:lnSpc>
            </a:pPr>
            <a:r>
              <a:rPr lang="en-US" sz="2800"/>
              <a:t>Organizational discipline: action taken against an employee who has violated an organizational rule or whose performance is below satisfactory. </a:t>
            </a:r>
          </a:p>
          <a:p>
            <a:pPr>
              <a:lnSpc>
                <a:spcPct val="90000"/>
              </a:lnSpc>
            </a:pPr>
            <a:endParaRPr lang="en-US" sz="2800"/>
          </a:p>
          <a:p>
            <a:pPr>
              <a:lnSpc>
                <a:spcPct val="90000"/>
              </a:lnSpc>
            </a:pPr>
            <a:r>
              <a:rPr lang="en-US" sz="2800"/>
              <a:t>“Should be” viewed as a learning opportunity for the employee and a tool to improve productivity and human relations.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4000"/>
              <a:t>The Hot Stove Rule of Discipline</a:t>
            </a:r>
          </a:p>
        </p:txBody>
      </p:sp>
      <p:pic>
        <p:nvPicPr>
          <p:cNvPr id="60420" name="Picture 4" descr="momoven"/>
          <p:cNvPicPr>
            <a:picLocks noGrp="1" noChangeAspect="1" noChangeArrowheads="1"/>
          </p:cNvPicPr>
          <p:nvPr>
            <p:ph idx="1"/>
          </p:nvPr>
        </p:nvPicPr>
        <p:blipFill>
          <a:blip r:embed="rId2" cstate="print"/>
          <a:srcRect/>
          <a:stretch>
            <a:fillRect/>
          </a:stretch>
        </p:blipFill>
        <p:spPr>
          <a:xfrm>
            <a:off x="971550" y="1196975"/>
            <a:ext cx="7288213" cy="5143500"/>
          </a:xfrm>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GB"/>
              <a:t>Employee Safety</a:t>
            </a:r>
            <a:endParaRPr lang="da-DK"/>
          </a:p>
        </p:txBody>
      </p:sp>
      <p:sp>
        <p:nvSpPr>
          <p:cNvPr id="10243" name="Rectangle 3"/>
          <p:cNvSpPr>
            <a:spLocks noGrp="1" noChangeArrowheads="1"/>
          </p:cNvSpPr>
          <p:nvPr>
            <p:ph type="body" idx="1"/>
          </p:nvPr>
        </p:nvSpPr>
        <p:spPr/>
        <p:txBody>
          <a:bodyPr/>
          <a:lstStyle/>
          <a:p>
            <a:pPr>
              <a:lnSpc>
                <a:spcPct val="90000"/>
              </a:lnSpc>
            </a:pPr>
            <a:r>
              <a:rPr lang="en-US" sz="2400"/>
              <a:t>Most industrial countries have formal agencies for the purpose of planning, monitoring, evaluating, and ensuring employee safety. </a:t>
            </a:r>
          </a:p>
          <a:p>
            <a:pPr>
              <a:lnSpc>
                <a:spcPct val="90000"/>
              </a:lnSpc>
            </a:pPr>
            <a:endParaRPr lang="en-US" sz="2400"/>
          </a:p>
          <a:p>
            <a:pPr>
              <a:lnSpc>
                <a:spcPct val="90000"/>
              </a:lnSpc>
            </a:pPr>
            <a:r>
              <a:rPr lang="en-US" sz="2400"/>
              <a:t>Safety most often measured by accident frequency and severity. </a:t>
            </a:r>
          </a:p>
          <a:p>
            <a:pPr>
              <a:lnSpc>
                <a:spcPct val="90000"/>
              </a:lnSpc>
            </a:pPr>
            <a:endParaRPr lang="en-US" sz="2400"/>
          </a:p>
          <a:p>
            <a:pPr>
              <a:lnSpc>
                <a:spcPct val="90000"/>
              </a:lnSpc>
            </a:pPr>
            <a:r>
              <a:rPr lang="en-US" sz="2400"/>
              <a:t>Organizational safety programs emphasize accident prevention, from standardizing operating procedures to redesigning work to establishing “contests”, holding periodic safety workshops, seminars, etc., clearly posting safety rules and regulations.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Employee Health</a:t>
            </a:r>
          </a:p>
        </p:txBody>
      </p:sp>
      <p:sp>
        <p:nvSpPr>
          <p:cNvPr id="61443" name="Rectangle 3"/>
          <p:cNvSpPr>
            <a:spLocks noGrp="1" noChangeArrowheads="1"/>
          </p:cNvSpPr>
          <p:nvPr>
            <p:ph type="body" idx="1"/>
          </p:nvPr>
        </p:nvSpPr>
        <p:spPr>
          <a:xfrm>
            <a:off x="539750" y="1484313"/>
            <a:ext cx="8229600" cy="4525962"/>
          </a:xfrm>
        </p:spPr>
        <p:txBody>
          <a:bodyPr/>
          <a:lstStyle/>
          <a:p>
            <a:pPr>
              <a:lnSpc>
                <a:spcPct val="90000"/>
              </a:lnSpc>
            </a:pPr>
            <a:r>
              <a:rPr lang="en-US" sz="2400"/>
              <a:t>Occupational diseases may cost industry as much or more than occupational accidents.</a:t>
            </a:r>
          </a:p>
          <a:p>
            <a:pPr>
              <a:lnSpc>
                <a:spcPct val="90000"/>
              </a:lnSpc>
            </a:pPr>
            <a:endParaRPr lang="en-US" sz="2400"/>
          </a:p>
          <a:p>
            <a:pPr>
              <a:lnSpc>
                <a:spcPct val="90000"/>
              </a:lnSpc>
            </a:pPr>
            <a:r>
              <a:rPr lang="en-US" sz="2400"/>
              <a:t>Number of job-related accidents has decreased; number of job-related illnesses has risen.</a:t>
            </a:r>
          </a:p>
          <a:p>
            <a:pPr>
              <a:lnSpc>
                <a:spcPct val="90000"/>
              </a:lnSpc>
            </a:pPr>
            <a:endParaRPr lang="en-US" sz="2400"/>
          </a:p>
          <a:p>
            <a:pPr>
              <a:lnSpc>
                <a:spcPct val="90000"/>
              </a:lnSpc>
            </a:pPr>
            <a:r>
              <a:rPr lang="en-US" sz="2400"/>
              <a:t>Many diseases and health-related problems that are not necessarily job-related may affect job performance (alcohol &amp; drug abuse, AIDS).</a:t>
            </a:r>
          </a:p>
          <a:p>
            <a:pPr>
              <a:lnSpc>
                <a:spcPct val="90000"/>
              </a:lnSpc>
            </a:pPr>
            <a:endParaRPr lang="en-US" sz="2400"/>
          </a:p>
          <a:p>
            <a:pPr>
              <a:lnSpc>
                <a:spcPct val="90000"/>
              </a:lnSpc>
            </a:pPr>
            <a:r>
              <a:rPr lang="en-US" sz="2400"/>
              <a:t>Many companies now offer wellness programs, including fitness centers, EAP programs.</a:t>
            </a:r>
          </a:p>
          <a:p>
            <a:pPr>
              <a:lnSpc>
                <a:spcPct val="90000"/>
              </a:lnSpc>
              <a:buFontTx/>
              <a:buNone/>
            </a:pPr>
            <a:endParaRPr lang="en-US" sz="2400"/>
          </a:p>
          <a:p>
            <a:pPr lvl="1">
              <a:lnSpc>
                <a:spcPct val="90000"/>
              </a:lnSpc>
            </a:pPr>
            <a:endParaRPr lang="en-US" sz="2000"/>
          </a:p>
          <a:p>
            <a:pPr>
              <a:lnSpc>
                <a:spcPct val="90000"/>
              </a:lnSpc>
            </a:pPr>
            <a:endParaRPr lang="en-US" sz="2400"/>
          </a:p>
          <a:p>
            <a:pPr>
              <a:lnSpc>
                <a:spcPct val="90000"/>
              </a:lnSpc>
            </a:pPr>
            <a:endParaRPr lang="en-US" sz="24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68313" y="188913"/>
            <a:ext cx="8229600" cy="1143000"/>
          </a:xfrm>
        </p:spPr>
        <p:txBody>
          <a:bodyPr/>
          <a:lstStyle/>
          <a:p>
            <a:r>
              <a:rPr lang="en-US"/>
              <a:t>Stress</a:t>
            </a:r>
          </a:p>
        </p:txBody>
      </p:sp>
      <p:sp>
        <p:nvSpPr>
          <p:cNvPr id="62467" name="Rectangle 3"/>
          <p:cNvSpPr>
            <a:spLocks noGrp="1" noChangeArrowheads="1"/>
          </p:cNvSpPr>
          <p:nvPr>
            <p:ph type="body" idx="1"/>
          </p:nvPr>
        </p:nvSpPr>
        <p:spPr>
          <a:xfrm>
            <a:off x="539750" y="1268413"/>
            <a:ext cx="8229600" cy="4525962"/>
          </a:xfrm>
        </p:spPr>
        <p:txBody>
          <a:bodyPr/>
          <a:lstStyle/>
          <a:p>
            <a:pPr>
              <a:lnSpc>
                <a:spcPct val="80000"/>
              </a:lnSpc>
            </a:pPr>
            <a:r>
              <a:rPr lang="en-US" sz="2400"/>
              <a:t>Stress is the mental and physical condition that results from a perceived threat of danger (physical or emotional) and the pressure to remove it. Sources include: Threat of job loss; job mismatch; conflicting expectations; role ambiguity; role overload; fear/responsibility; working conditions; working relationships, alienation.</a:t>
            </a:r>
          </a:p>
          <a:p>
            <a:pPr>
              <a:lnSpc>
                <a:spcPct val="80000"/>
              </a:lnSpc>
            </a:pPr>
            <a:endParaRPr lang="en-US" sz="2400"/>
          </a:p>
          <a:p>
            <a:pPr>
              <a:lnSpc>
                <a:spcPct val="80000"/>
              </a:lnSpc>
            </a:pPr>
            <a:r>
              <a:rPr lang="en-US" sz="2400"/>
              <a:t>Signs of stress in the workplace include absenteeism, job turnover, lower productivity, and increased mistakes. Stress-related disorders include tension and migraine headaches, coronary heart disease, high blood pressure, sleep disorders, problems with concentration, appetite, etc.</a:t>
            </a:r>
          </a:p>
          <a:p>
            <a:pPr>
              <a:lnSpc>
                <a:spcPct val="80000"/>
              </a:lnSpc>
            </a:pPr>
            <a:endParaRPr lang="en-US" sz="2400"/>
          </a:p>
          <a:p>
            <a:pPr>
              <a:lnSpc>
                <a:spcPct val="80000"/>
              </a:lnSpc>
            </a:pPr>
            <a:r>
              <a:rPr lang="en-US" sz="2400"/>
              <a:t>Burnout: work is no longer meaningful</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“New Trends”</a:t>
            </a:r>
          </a:p>
        </p:txBody>
      </p:sp>
      <p:sp>
        <p:nvSpPr>
          <p:cNvPr id="64515" name="Rectangle 3"/>
          <p:cNvSpPr>
            <a:spLocks noGrp="1" noChangeArrowheads="1"/>
          </p:cNvSpPr>
          <p:nvPr>
            <p:ph type="body" idx="1"/>
          </p:nvPr>
        </p:nvSpPr>
        <p:spPr/>
        <p:txBody>
          <a:bodyPr/>
          <a:lstStyle/>
          <a:p>
            <a:r>
              <a:rPr lang="en-US" sz="2800"/>
              <a:t>Fewer and fewer HR departments have retained or are limited to traditional, standard HR functions.</a:t>
            </a:r>
          </a:p>
          <a:p>
            <a:endParaRPr lang="en-US" sz="2800"/>
          </a:p>
          <a:p>
            <a:r>
              <a:rPr lang="en-US" sz="2800"/>
              <a:t>Corporate universities are becoming common place; HRM supporting the “Learning Factory”; outsourcing often used for benefit and training functions; staffing being delegated to line managers and autonomous teams.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a:t>Strategic HRM</a:t>
            </a:r>
            <a:endParaRPr lang="da-DK"/>
          </a:p>
        </p:txBody>
      </p:sp>
      <p:sp>
        <p:nvSpPr>
          <p:cNvPr id="14339" name="Rectangle 3"/>
          <p:cNvSpPr>
            <a:spLocks noGrp="1" noChangeArrowheads="1"/>
          </p:cNvSpPr>
          <p:nvPr>
            <p:ph type="body" idx="1"/>
          </p:nvPr>
        </p:nvSpPr>
        <p:spPr/>
        <p:txBody>
          <a:bodyPr/>
          <a:lstStyle/>
          <a:p>
            <a:pPr>
              <a:lnSpc>
                <a:spcPct val="90000"/>
              </a:lnSpc>
            </a:pPr>
            <a:r>
              <a:rPr lang="en-US" sz="2800"/>
              <a:t>“The process of linking HR practices to business strategy” (Ulrich, 1997, p. 89); “the process by which organizations seek to link the human, social, and intellectual capital of their members to the strategic needs of the firm” (Bamberger &amp; Meshoulam (2000, p. 6).</a:t>
            </a:r>
          </a:p>
          <a:p>
            <a:pPr>
              <a:lnSpc>
                <a:spcPct val="90000"/>
              </a:lnSpc>
            </a:pPr>
            <a:endParaRPr lang="da-DK" sz="2800"/>
          </a:p>
          <a:p>
            <a:pPr>
              <a:lnSpc>
                <a:spcPct val="90000"/>
              </a:lnSpc>
            </a:pPr>
            <a:r>
              <a:rPr lang="da-DK" sz="2800"/>
              <a:t>Affirms the importance of the effective management of people as a source of competitive advantage.</a:t>
            </a:r>
          </a:p>
          <a:p>
            <a:pPr>
              <a:lnSpc>
                <a:spcPct val="90000"/>
              </a:lnSpc>
              <a:buFontTx/>
              <a:buNone/>
            </a:pPr>
            <a:endParaRPr lang="da-DK" sz="2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68313" y="0"/>
            <a:ext cx="8229600" cy="1143000"/>
          </a:xfrm>
        </p:spPr>
        <p:txBody>
          <a:bodyPr/>
          <a:lstStyle/>
          <a:p>
            <a:r>
              <a:rPr lang="en-GB"/>
              <a:t>Global HRM </a:t>
            </a:r>
            <a:endParaRPr lang="da-DK"/>
          </a:p>
        </p:txBody>
      </p:sp>
      <p:sp>
        <p:nvSpPr>
          <p:cNvPr id="15363" name="Rectangle 3"/>
          <p:cNvSpPr>
            <a:spLocks noGrp="1" noChangeArrowheads="1"/>
          </p:cNvSpPr>
          <p:nvPr>
            <p:ph type="body" idx="1"/>
          </p:nvPr>
        </p:nvSpPr>
        <p:spPr>
          <a:xfrm>
            <a:off x="457200" y="1341438"/>
            <a:ext cx="8229600" cy="5111750"/>
          </a:xfrm>
        </p:spPr>
        <p:txBody>
          <a:bodyPr/>
          <a:lstStyle/>
          <a:p>
            <a:pPr>
              <a:lnSpc>
                <a:spcPct val="80000"/>
              </a:lnSpc>
            </a:pPr>
            <a:r>
              <a:rPr lang="en-US" sz="2400"/>
              <a:t>GHRM: utilization of global human resources to achieve organizational objectives without regard to geographic boundaries.</a:t>
            </a:r>
          </a:p>
          <a:p>
            <a:pPr>
              <a:lnSpc>
                <a:spcPct val="80000"/>
              </a:lnSpc>
            </a:pPr>
            <a:endParaRPr lang="en-US" sz="2400"/>
          </a:p>
          <a:p>
            <a:pPr>
              <a:lnSpc>
                <a:spcPct val="80000"/>
              </a:lnSpc>
            </a:pPr>
            <a:r>
              <a:rPr lang="en-US" sz="2400"/>
              <a:t>“Going Global” has a major impact on all HRM functions, from planning, recruitment, and selection to compensation and benefits, to human resource development, to safety and health issues, to employee and labor relations. Each of the various functions has an even greater impact on organizational performance than in domestic companies.</a:t>
            </a:r>
          </a:p>
          <a:p>
            <a:pPr>
              <a:lnSpc>
                <a:spcPct val="80000"/>
              </a:lnSpc>
            </a:pPr>
            <a:endParaRPr lang="en-US" sz="2400"/>
          </a:p>
          <a:p>
            <a:pPr>
              <a:lnSpc>
                <a:spcPct val="80000"/>
              </a:lnSpc>
            </a:pPr>
            <a:r>
              <a:rPr lang="en-US" sz="2400"/>
              <a:t>Additional challenges include: political and legal factors, cultural/language issues and maintaining corporate identity/culture, economic factors, and labor-management relations.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68313" y="0"/>
            <a:ext cx="8229600" cy="1143000"/>
          </a:xfrm>
        </p:spPr>
        <p:txBody>
          <a:bodyPr/>
          <a:lstStyle/>
          <a:p>
            <a:r>
              <a:rPr lang="en-GB"/>
              <a:t>E-HR</a:t>
            </a:r>
            <a:endParaRPr lang="da-DK"/>
          </a:p>
        </p:txBody>
      </p:sp>
      <p:sp>
        <p:nvSpPr>
          <p:cNvPr id="16387" name="Rectangle 3"/>
          <p:cNvSpPr>
            <a:spLocks noGrp="1" noChangeArrowheads="1"/>
          </p:cNvSpPr>
          <p:nvPr>
            <p:ph type="body" idx="1"/>
          </p:nvPr>
        </p:nvSpPr>
        <p:spPr>
          <a:xfrm>
            <a:off x="395288" y="908050"/>
            <a:ext cx="8424862" cy="5616575"/>
          </a:xfrm>
        </p:spPr>
        <p:txBody>
          <a:bodyPr/>
          <a:lstStyle/>
          <a:p>
            <a:pPr>
              <a:lnSpc>
                <a:spcPct val="80000"/>
              </a:lnSpc>
            </a:pPr>
            <a:r>
              <a:rPr lang="en-US" sz="2400"/>
              <a:t>E.HR: the application of conventional, web, voice and m-technologies to improve HR administration, transactions and process performance. “Speed” and “agility” have become key words for HRM. </a:t>
            </a:r>
          </a:p>
          <a:p>
            <a:pPr>
              <a:lnSpc>
                <a:spcPct val="80000"/>
              </a:lnSpc>
            </a:pPr>
            <a:endParaRPr lang="en-US" sz="2400"/>
          </a:p>
          <a:p>
            <a:pPr>
              <a:lnSpc>
                <a:spcPct val="80000"/>
              </a:lnSpc>
            </a:pPr>
            <a:r>
              <a:rPr lang="en-US" sz="2400"/>
              <a:t>E-HR survey in 91 international organizations: 76% have redesigned or introduced new HR technologies/systems in the past year and 90% of the remaining expect to do so within the coming year.</a:t>
            </a:r>
          </a:p>
          <a:p>
            <a:pPr>
              <a:lnSpc>
                <a:spcPct val="80000"/>
              </a:lnSpc>
            </a:pPr>
            <a:endParaRPr lang="en-US" sz="2400"/>
          </a:p>
          <a:p>
            <a:pPr>
              <a:lnSpc>
                <a:spcPct val="80000"/>
              </a:lnSpc>
            </a:pPr>
            <a:r>
              <a:rPr lang="en-US" sz="2400"/>
              <a:t>While very cutting edge, total e-HR is expensive and time consuming. Many companies focus on recruitment, web training and web approaches to reporting, appraisal, and reporting. </a:t>
            </a:r>
          </a:p>
          <a:p>
            <a:pPr lvl="1">
              <a:lnSpc>
                <a:spcPct val="80000"/>
              </a:lnSpc>
            </a:pPr>
            <a:r>
              <a:rPr lang="en-US" sz="2000"/>
              <a:t>1998: 17% of Fortune Global 500 companies recruited on the net; 1999, 45%</a:t>
            </a:r>
          </a:p>
          <a:p>
            <a:pPr lvl="1">
              <a:lnSpc>
                <a:spcPct val="80000"/>
              </a:lnSpc>
            </a:pPr>
            <a:r>
              <a:rPr lang="en-US" sz="2000"/>
              <a:t>$1.7 billion on recruitment in 2003</a:t>
            </a:r>
          </a:p>
          <a:p>
            <a:pPr lvl="1">
              <a:lnSpc>
                <a:spcPct val="80000"/>
              </a:lnSpc>
            </a:pPr>
            <a:r>
              <a:rPr lang="en-US" sz="2000"/>
              <a:t>Estimated 2.5 million resumes on the internet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TotalTime>
  <Words>2023</Words>
  <Application>Microsoft Office PowerPoint</Application>
  <PresentationFormat>On-screen Show (4:3)</PresentationFormat>
  <Paragraphs>218</Paragraphs>
  <Slides>32</Slides>
  <Notes>14</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Quick Recap of Lesson 2</vt:lpstr>
      <vt:lpstr>Impact of the HR Manager on  Organizational Performance</vt:lpstr>
      <vt:lpstr>Communicating Human Resource Programs</vt:lpstr>
      <vt:lpstr>Myths that keep HR from being a profession</vt:lpstr>
      <vt:lpstr>Slide 5</vt:lpstr>
      <vt:lpstr>”Soft” and ”Hard” HRM</vt:lpstr>
      <vt:lpstr>Evolution of HRM</vt:lpstr>
      <vt:lpstr>Evolution of HRM (cont’s)</vt:lpstr>
      <vt:lpstr>Major HRM functions</vt:lpstr>
      <vt:lpstr>Staffing  (Planning, Recruitment, Selection)</vt:lpstr>
      <vt:lpstr>Job Analysis</vt:lpstr>
      <vt:lpstr>Recruitment and Selection</vt:lpstr>
      <vt:lpstr>Linking JA and Selection</vt:lpstr>
      <vt:lpstr>Employee Training</vt:lpstr>
      <vt:lpstr>Management Training</vt:lpstr>
      <vt:lpstr>Career Development and Planning</vt:lpstr>
      <vt:lpstr>Performance Appraisal</vt:lpstr>
      <vt:lpstr>Performance Appraisal Methods</vt:lpstr>
      <vt:lpstr>Behaviorally Anchored Rating Scale</vt:lpstr>
      <vt:lpstr>Organizational Reward Systems</vt:lpstr>
      <vt:lpstr>Job Satisfaction</vt:lpstr>
      <vt:lpstr>Pay</vt:lpstr>
      <vt:lpstr>Benefits</vt:lpstr>
      <vt:lpstr>Employee and Labor Relations</vt:lpstr>
      <vt:lpstr>The Hot Stove Rule of Discipline</vt:lpstr>
      <vt:lpstr>Employee Safety</vt:lpstr>
      <vt:lpstr>Employee Health</vt:lpstr>
      <vt:lpstr>Stress</vt:lpstr>
      <vt:lpstr>“New Trends”</vt:lpstr>
      <vt:lpstr>Strategic HRM</vt:lpstr>
      <vt:lpstr>Global HRM </vt:lpstr>
      <vt:lpstr>E-HR</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Hateem</dc:creator>
  <cp:lastModifiedBy>Administrator</cp:lastModifiedBy>
  <cp:revision>64</cp:revision>
  <dcterms:created xsi:type="dcterms:W3CDTF">2012-02-27T05:45:45Z</dcterms:created>
  <dcterms:modified xsi:type="dcterms:W3CDTF">2014-06-17T08:10:47Z</dcterms:modified>
</cp:coreProperties>
</file>