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50"/>
  </p:notesMasterIdLst>
  <p:sldIdLst>
    <p:sldId id="344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  <p:sldId id="329" r:id="rId35"/>
    <p:sldId id="330" r:id="rId36"/>
    <p:sldId id="331" r:id="rId37"/>
    <p:sldId id="332" r:id="rId38"/>
    <p:sldId id="333" r:id="rId39"/>
    <p:sldId id="334" r:id="rId40"/>
    <p:sldId id="335" r:id="rId41"/>
    <p:sldId id="336" r:id="rId42"/>
    <p:sldId id="337" r:id="rId43"/>
    <p:sldId id="338" r:id="rId44"/>
    <p:sldId id="339" r:id="rId45"/>
    <p:sldId id="340" r:id="rId46"/>
    <p:sldId id="341" r:id="rId47"/>
    <p:sldId id="342" r:id="rId48"/>
    <p:sldId id="343" r:id="rId49"/>
  </p:sldIdLst>
  <p:sldSz cx="9144000" cy="6858000" type="screen4x3"/>
  <p:notesSz cx="6858000" cy="9144000"/>
  <p:embeddedFontLst>
    <p:embeddedFont>
      <p:font typeface="Trebuchet MS" pitchFamily="34" charset="0"/>
      <p:regular r:id="rId51"/>
      <p:bold r:id="rId52"/>
      <p:italic r:id="rId53"/>
      <p:boldItalic r:id="rId54"/>
    </p:embeddedFont>
    <p:embeddedFont>
      <p:font typeface="굴림" pitchFamily="34" charset="-127"/>
      <p:regular r:id="rId55"/>
    </p:embeddedFont>
    <p:embeddedFont>
      <p:font typeface="Tahoma" pitchFamily="34" charset="0"/>
      <p:regular r:id="rId56"/>
      <p:bold r:id="rId57"/>
    </p:embeddedFont>
    <p:embeddedFont>
      <p:font typeface="Book Antiqua" pitchFamily="18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744"/>
    <a:srgbClr val="49493B"/>
    <a:srgbClr val="83BE00"/>
    <a:srgbClr val="009999"/>
    <a:srgbClr val="549A00"/>
    <a:srgbClr val="00CDC8"/>
    <a:srgbClr val="A3EC00"/>
    <a:srgbClr val="ECC5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97" autoAdjust="0"/>
    <p:restoredTop sz="94663" autoAdjust="0"/>
  </p:normalViewPr>
  <p:slideViewPr>
    <p:cSldViewPr snapToGrid="0">
      <p:cViewPr>
        <p:scale>
          <a:sx n="70" d="100"/>
          <a:sy n="70" d="100"/>
        </p:scale>
        <p:origin x="-15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BA14D9-BB25-4979-BBFC-D73D96F75EF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511BA-5295-4CB9-AF6F-4D3FD589BDFA}" type="slidenum">
              <a:rPr lang="en-US"/>
              <a:pPr/>
              <a:t>1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4511BA-5295-4CB9-AF6F-4D3FD589BDFA}" type="slidenum">
              <a:rPr lang="en-US"/>
              <a:pPr/>
              <a:t>2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2C4C3C-9659-43FE-94D0-48F187D33ABB}" type="slidenum">
              <a:rPr lang="en-US"/>
              <a:pPr/>
              <a:t>3</a:t>
            </a:fld>
            <a:endParaRPr lang="en-US"/>
          </a:p>
        </p:txBody>
      </p:sp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FB1B8C-232F-4EF5-9DA8-C3D200735507}" type="slidenum">
              <a:rPr lang="en-US"/>
              <a:pPr/>
              <a:t>4</a:t>
            </a:fld>
            <a:endParaRPr lang="en-US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4343400"/>
            <a:ext cx="6400800" cy="4114800"/>
          </a:xfrm>
        </p:spPr>
        <p:txBody>
          <a:bodyPr/>
          <a:lstStyle/>
          <a:p>
            <a:endParaRPr lang="en-US"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1B69EE-FD50-44AC-A6D2-022CAA4DE209}" type="slidenum">
              <a:rPr lang="en-US"/>
              <a:pPr/>
              <a:t>5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CDCCCA-3B4C-4E2D-9E81-AD050B6B9F47}" type="slidenum">
              <a:rPr lang="en-US"/>
              <a:pPr/>
              <a:t>6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1971DA-87CF-45BB-891F-DF0A556FF358}" type="slidenum">
              <a:rPr lang="en-US"/>
              <a:pPr/>
              <a:t>7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5442F4-9FA3-4775-9D83-B24A6C7EE7B9}" type="slidenum">
              <a:rPr lang="en-US"/>
              <a:pPr/>
              <a:t>8</a:t>
            </a:fld>
            <a:endParaRPr lang="en-US"/>
          </a:p>
        </p:txBody>
      </p:sp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6E5E88-76DE-4D01-86DD-393A559381DE}" type="slidenum">
              <a:rPr lang="en-US"/>
              <a:pPr/>
              <a:t>9</a:t>
            </a:fld>
            <a:endParaRPr lang="en-US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0BDD0C-FF7F-4A19-B489-827DC2838891}" type="slidenum">
              <a:rPr lang="en-US"/>
              <a:pPr/>
              <a:t>10</a:t>
            </a:fld>
            <a:endParaRPr lang="en-US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4D670-56C3-4BED-8FF1-DF72E3B45981}" type="slidenum">
              <a:rPr lang="en-US"/>
              <a:pPr/>
              <a:t>11</a:t>
            </a:fld>
            <a:endParaRPr lang="en-US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7E9D3-7D77-4986-BCF1-D0FF0A84B6AB}" type="slidenum">
              <a:rPr lang="en-US"/>
              <a:pPr/>
              <a:t>12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C52100-099B-4588-9C11-42E896EBF2D0}" type="slidenum">
              <a:rPr lang="en-US"/>
              <a:pPr/>
              <a:t>13</a:t>
            </a:fld>
            <a:endParaRPr lang="en-US"/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24469F-236F-4099-9C0A-A96576665A65}" type="slidenum">
              <a:rPr lang="en-US"/>
              <a:pPr/>
              <a:t>14</a:t>
            </a:fld>
            <a:endParaRPr lang="en-US"/>
          </a:p>
        </p:txBody>
      </p:sp>
      <p:sp>
        <p:nvSpPr>
          <p:cNvPr id="36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2F5862-B70A-47D4-9F71-A5ADAFD13DB2}" type="slidenum">
              <a:rPr lang="en-US"/>
              <a:pPr/>
              <a:t>15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DDC6AF-93EC-44E6-AF00-FE7101FFBA36}" type="slidenum">
              <a:rPr lang="en-US"/>
              <a:pPr/>
              <a:t>16</a:t>
            </a:fld>
            <a:endParaRPr lang="en-US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900">
              <a:ea typeface="굴림" pitchFamily="34" charset="-127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FE3338-19E6-48B7-9C56-23CB83A274B9}" type="slidenum">
              <a:rPr lang="en-US"/>
              <a:pPr/>
              <a:t>17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0BEB31-51D2-4110-B5C0-4B1C832AC501}" type="slidenum">
              <a:rPr lang="en-US"/>
              <a:pPr/>
              <a:t>18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EB5282-2613-49F2-98AE-2A051EC35F7E}" type="slidenum">
              <a:rPr lang="en-US"/>
              <a:pPr/>
              <a:t>19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4E452B-9D27-47CB-AD72-E7BCA2F1ED27}" type="slidenum">
              <a:rPr lang="en-US"/>
              <a:pPr/>
              <a:t>20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77D46-7E38-4E0B-BA10-A5E5D9CFB310}" type="slidenum">
              <a:rPr lang="en-US"/>
              <a:pPr/>
              <a:t>21</a:t>
            </a:fld>
            <a:endParaRPr lang="en-US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9C86B6-875B-42DD-8EB9-A50DD0A2C6CD}" type="slidenum">
              <a:rPr lang="en-US"/>
              <a:pPr/>
              <a:t>26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181670-2775-49B6-B8E7-1648BE559374}" type="slidenum">
              <a:rPr lang="en-US"/>
              <a:pPr/>
              <a:t>48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238625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10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750" y="1473200"/>
            <a:ext cx="422433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9488" y="1473200"/>
            <a:ext cx="422433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3875" y="187325"/>
            <a:ext cx="2152650" cy="63992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750" y="187325"/>
            <a:ext cx="6308725" cy="63992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963" y="187325"/>
            <a:ext cx="83105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2750" y="1473200"/>
            <a:ext cx="8601075" cy="51133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124" y="1568202"/>
            <a:ext cx="860107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58425" y="282327"/>
            <a:ext cx="8310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90" name="Text Box 22"/>
          <p:cNvSpPr txBox="1">
            <a:spLocks noChangeArrowheads="1"/>
          </p:cNvSpPr>
          <p:nvPr userDrawn="1"/>
        </p:nvSpPr>
        <p:spPr bwMode="auto">
          <a:xfrm>
            <a:off x="155575" y="6592888"/>
            <a:ext cx="1974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100" i="1">
              <a:latin typeface="Book Antiqu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cover dir="r"/>
  </p:transition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>
              <a:lumMod val="95000"/>
              <a:lumOff val="5000"/>
            </a:schemeClr>
          </a:solidFill>
          <a:effectLst/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25425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  <a:ea typeface="+mn-ea"/>
          <a:cs typeface="+mn-cs"/>
        </a:defRPr>
      </a:lvl1pPr>
      <a:lvl2pPr marL="569913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2pPr>
      <a:lvl3pPr marL="914400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3pPr>
      <a:lvl4pPr marL="1258888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4pPr>
      <a:lvl5pPr marL="1603375" indent="-227013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5pPr>
      <a:lvl6pPr marL="20605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6pPr>
      <a:lvl7pPr marL="25177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7pPr>
      <a:lvl8pPr marL="29749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8pPr>
      <a:lvl9pPr marL="34321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50627" y="1486468"/>
            <a:ext cx="7178722" cy="303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Lecture 29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th-TH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50627" y="1486468"/>
            <a:ext cx="9144000" cy="2976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Results-Based Management:</a:t>
            </a:r>
            <a:r>
              <a:rPr lang="en-US" sz="6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Logical Framework Approach </a:t>
            </a:r>
          </a:p>
          <a:p>
            <a:endParaRPr lang="th-TH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Topics To Be Covered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458200" cy="41148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effectLst/>
                <a:latin typeface="Trebuchet MS" pitchFamily="34" charset="0"/>
              </a:rPr>
              <a:t>What is Results-Based Management (RBM)?</a:t>
            </a:r>
          </a:p>
          <a:p>
            <a:pPr>
              <a:buClr>
                <a:schemeClr val="tx1"/>
              </a:buClr>
            </a:pPr>
            <a:r>
              <a:rPr lang="en-CA" dirty="0">
                <a:effectLst/>
                <a:latin typeface="Trebuchet MS" pitchFamily="34" charset="0"/>
              </a:rPr>
              <a:t>Key Features of RBM</a:t>
            </a:r>
          </a:p>
          <a:p>
            <a:pPr>
              <a:buClr>
                <a:schemeClr val="tx1"/>
              </a:buClr>
            </a:pPr>
            <a:r>
              <a:rPr lang="en-CA" dirty="0">
                <a:effectLst/>
                <a:latin typeface="Trebuchet MS" pitchFamily="34" charset="0"/>
              </a:rPr>
              <a:t>Why is Results-Based Management necessary?</a:t>
            </a:r>
          </a:p>
          <a:p>
            <a:pPr>
              <a:buClr>
                <a:schemeClr val="tx1"/>
              </a:buClr>
            </a:pPr>
            <a:r>
              <a:rPr lang="en-CA" dirty="0">
                <a:effectLst/>
                <a:latin typeface="Trebuchet MS" pitchFamily="34" charset="0"/>
              </a:rPr>
              <a:t>What is a Result?</a:t>
            </a:r>
          </a:p>
          <a:p>
            <a:pPr>
              <a:buClr>
                <a:schemeClr val="tx1"/>
              </a:buClr>
            </a:pPr>
            <a:r>
              <a:rPr lang="en-US" dirty="0">
                <a:effectLst/>
                <a:latin typeface="Trebuchet MS" pitchFamily="34" charset="0"/>
              </a:rPr>
              <a:t>Key RBM Terms</a:t>
            </a:r>
          </a:p>
          <a:p>
            <a:pPr>
              <a:buClr>
                <a:schemeClr val="tx1"/>
              </a:buClr>
            </a:pPr>
            <a:r>
              <a:rPr lang="en-US" dirty="0">
                <a:effectLst/>
                <a:latin typeface="Trebuchet MS" pitchFamily="34" charset="0"/>
              </a:rPr>
              <a:t>Logical Framework Approach (LFA)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altLang="ko-KR" sz="4000">
                <a:latin typeface="Trebuchet MS" pitchFamily="34" charset="0"/>
                <a:ea typeface="굴림" pitchFamily="34" charset="-127"/>
              </a:rPr>
              <a:t>What is Results-Based Management (RBM)?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57400"/>
            <a:ext cx="8153400" cy="35052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altLang="ko-KR">
                <a:latin typeface="Trebuchet MS" pitchFamily="34" charset="0"/>
                <a:ea typeface="굴림" pitchFamily="34" charset="-127"/>
              </a:rPr>
              <a:t>RBM is a management approach aimed to improve management effectiveness and accountability in achieving results.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altLang="ko-KR">
                <a:latin typeface="Trebuchet MS" pitchFamily="34" charset="0"/>
                <a:ea typeface="굴림" pitchFamily="34" charset="-127"/>
              </a:rPr>
              <a:t>RBM is focused on chain results: output, outcomes, and impact.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ChangeArrowheads="1"/>
          </p:cNvSpPr>
          <p:nvPr/>
        </p:nvSpPr>
        <p:spPr bwMode="auto">
          <a:xfrm>
            <a:off x="9906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CA" sz="360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Key Features of RBM</a:t>
            </a:r>
          </a:p>
        </p:txBody>
      </p:sp>
      <p:sp>
        <p:nvSpPr>
          <p:cNvPr id="346115" name="Rectangle 3"/>
          <p:cNvSpPr>
            <a:spLocks noChangeArrowheads="1"/>
          </p:cNvSpPr>
          <p:nvPr/>
        </p:nvSpPr>
        <p:spPr bwMode="auto">
          <a:xfrm>
            <a:off x="533400" y="1066800"/>
            <a:ext cx="8001000" cy="426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eaLnBrk="0" hangingPunct="0">
              <a:spcBef>
                <a:spcPts val="600"/>
              </a:spcBef>
            </a:pPr>
            <a:r>
              <a:rPr lang="en-CA" sz="2400" dirty="0">
                <a:solidFill>
                  <a:schemeClr val="tx1"/>
                </a:solidFill>
                <a:latin typeface="+mj-lt"/>
              </a:rPr>
              <a:t>Focus on: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2400" dirty="0">
                <a:solidFill>
                  <a:schemeClr val="tx1"/>
                </a:solidFill>
                <a:latin typeface="+mj-lt"/>
              </a:rPr>
              <a:t>Analyzing problems and determining 	their causes;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2400" dirty="0">
                <a:solidFill>
                  <a:schemeClr val="tx1"/>
                </a:solidFill>
                <a:latin typeface="+mj-lt"/>
              </a:rPr>
              <a:t>Identifying measurable changes (</a:t>
            </a:r>
            <a:r>
              <a:rPr lang="en-CA" sz="2400" dirty="0" smtClean="0">
                <a:solidFill>
                  <a:schemeClr val="tx1"/>
                </a:solidFill>
                <a:latin typeface="+mj-lt"/>
              </a:rPr>
              <a:t>results) to </a:t>
            </a:r>
            <a:r>
              <a:rPr lang="en-CA" sz="2400" dirty="0">
                <a:solidFill>
                  <a:schemeClr val="tx1"/>
                </a:solidFill>
                <a:latin typeface="+mj-lt"/>
              </a:rPr>
              <a:t>be achieved based on problem </a:t>
            </a:r>
            <a:r>
              <a:rPr lang="en-CA" sz="2400" dirty="0" smtClean="0">
                <a:solidFill>
                  <a:schemeClr val="tx1"/>
                </a:solidFill>
                <a:latin typeface="+mj-lt"/>
              </a:rPr>
              <a:t>analysis</a:t>
            </a:r>
            <a:r>
              <a:rPr lang="en-CA" sz="2400" dirty="0">
                <a:solidFill>
                  <a:schemeClr val="tx1"/>
                </a:solidFill>
                <a:latin typeface="+mj-lt"/>
              </a:rPr>
              <a:t>;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2400" dirty="0">
                <a:solidFill>
                  <a:schemeClr val="tx1"/>
                </a:solidFill>
                <a:latin typeface="+mj-lt"/>
              </a:rPr>
              <a:t>Designing strategies and activities that </a:t>
            </a:r>
            <a:r>
              <a:rPr lang="en-CA" sz="2400" dirty="0" smtClean="0">
                <a:solidFill>
                  <a:schemeClr val="tx1"/>
                </a:solidFill>
                <a:latin typeface="+mj-lt"/>
              </a:rPr>
              <a:t>will </a:t>
            </a:r>
            <a:r>
              <a:rPr lang="en-CA" sz="2400" dirty="0">
                <a:solidFill>
                  <a:schemeClr val="tx1"/>
                </a:solidFill>
                <a:latin typeface="+mj-lt"/>
              </a:rPr>
              <a:t>lead to these changes (results);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2400" dirty="0">
                <a:solidFill>
                  <a:schemeClr val="tx1"/>
                </a:solidFill>
                <a:latin typeface="+mj-lt"/>
              </a:rPr>
              <a:t>Balancing expected results with </a:t>
            </a:r>
            <a:r>
              <a:rPr lang="en-CA" sz="2400">
                <a:solidFill>
                  <a:schemeClr val="tx1"/>
                </a:solidFill>
                <a:latin typeface="+mj-lt"/>
              </a:rPr>
              <a:t>the </a:t>
            </a:r>
            <a:r>
              <a:rPr lang="en-CA" sz="2400" smtClean="0">
                <a:solidFill>
                  <a:schemeClr val="tx1"/>
                </a:solidFill>
                <a:latin typeface="+mj-lt"/>
              </a:rPr>
              <a:t>resources </a:t>
            </a:r>
            <a:r>
              <a:rPr lang="en-CA" sz="2400" dirty="0">
                <a:solidFill>
                  <a:schemeClr val="tx1"/>
                </a:solidFill>
                <a:latin typeface="+mj-lt"/>
              </a:rPr>
              <a:t>available;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/>
          <p:cNvSpPr>
            <a:spLocks noChangeArrowheads="1"/>
          </p:cNvSpPr>
          <p:nvPr/>
        </p:nvSpPr>
        <p:spPr bwMode="auto">
          <a:xfrm>
            <a:off x="990600" y="2286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Key Features of RBM</a:t>
            </a:r>
          </a:p>
        </p:txBody>
      </p:sp>
      <p:sp>
        <p:nvSpPr>
          <p:cNvPr id="347139" name="Rectangle 3"/>
          <p:cNvSpPr>
            <a:spLocks noChangeArrowheads="1"/>
          </p:cNvSpPr>
          <p:nvPr/>
        </p:nvSpPr>
        <p:spPr bwMode="auto">
          <a:xfrm>
            <a:off x="685800" y="1066800"/>
            <a:ext cx="8001000" cy="426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eaLnBrk="0" hangingPunct="0">
              <a:spcBef>
                <a:spcPts val="600"/>
              </a:spcBef>
              <a:buClr>
                <a:schemeClr val="tx1"/>
              </a:buClr>
            </a:pPr>
            <a:endParaRPr lang="en-CA" sz="3200">
              <a:solidFill>
                <a:schemeClr val="tx1"/>
              </a:solidFill>
              <a:latin typeface="Trebuchet MS" pitchFamily="34" charset="0"/>
            </a:endParaRP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Monitoring progress regularly and 	adjusting activities to ensure results 	are achieved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Evaluating, documenting and 	incorporating lessons learned into 	next planning phase;</a:t>
            </a:r>
          </a:p>
          <a:p>
            <a:pPr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Reporting on the results achieved and 	their contribution to achieving goals;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990600" y="3810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Key Features of RBM…. </a:t>
            </a:r>
          </a:p>
        </p:txBody>
      </p:sp>
      <p:sp>
        <p:nvSpPr>
          <p:cNvPr id="358403" name="Rectangle 3"/>
          <p:cNvSpPr>
            <a:spLocks noChangeArrowheads="1"/>
          </p:cNvSpPr>
          <p:nvPr/>
        </p:nvSpPr>
        <p:spPr bwMode="auto">
          <a:xfrm>
            <a:off x="685800" y="1295400"/>
            <a:ext cx="8001000" cy="426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eaLnBrk="0" hangingPunct="0">
              <a:spcBef>
                <a:spcPts val="600"/>
              </a:spcBef>
            </a:pPr>
            <a:r>
              <a:rPr lang="en-US" sz="320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Alternative Approaches to RBM</a:t>
            </a:r>
            <a:r>
              <a:rPr lang="en-CA" sz="18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 </a:t>
            </a:r>
            <a:r>
              <a:rPr lang="en-CA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:</a:t>
            </a: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6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Inputs</a:t>
            </a: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6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Activities </a:t>
            </a: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6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Success is measured by expenditure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ChangeArrowheads="1"/>
          </p:cNvSpPr>
          <p:nvPr/>
        </p:nvSpPr>
        <p:spPr bwMode="auto">
          <a:xfrm>
            <a:off x="990600" y="3810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eaLnBrk="0" hangingPunct="0"/>
            <a:r>
              <a:rPr lang="en-CA" sz="3200">
                <a:solidFill>
                  <a:schemeClr val="tx1"/>
                </a:solidFill>
                <a:latin typeface="Trebuchet MS" pitchFamily="34" charset="0"/>
              </a:rPr>
              <a:t>Key Features of RBM…. </a:t>
            </a:r>
          </a:p>
        </p:txBody>
      </p:sp>
      <p:sp>
        <p:nvSpPr>
          <p:cNvPr id="359427" name="Rectangle 3"/>
          <p:cNvSpPr>
            <a:spLocks noChangeArrowheads="1"/>
          </p:cNvSpPr>
          <p:nvPr/>
        </p:nvSpPr>
        <p:spPr bwMode="auto">
          <a:xfrm>
            <a:off x="685800" y="1295400"/>
            <a:ext cx="8001000" cy="426720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algn="l" eaLnBrk="0" hangingPunct="0">
              <a:spcBef>
                <a:spcPts val="600"/>
              </a:spcBef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Alternative Approaches to RBM</a:t>
            </a:r>
            <a:r>
              <a:rPr lang="en-CA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 </a:t>
            </a:r>
            <a:r>
              <a:rPr lang="en-CA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:</a:t>
            </a:r>
            <a:endParaRPr lang="en-CA" sz="3600" b="1" dirty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Inputs</a:t>
            </a: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C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Activities</a:t>
            </a:r>
          </a:p>
          <a:p>
            <a:pPr lvl="1" algn="l" eaLnBrk="0" hangingPunct="0"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Success is measured by the extent of goods/services delivered and the ratio of inputs to outputs.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2" name="Rectangle 4"/>
          <p:cNvSpPr>
            <a:spLocks noChangeArrowheads="1"/>
          </p:cNvSpPr>
          <p:nvPr/>
        </p:nvSpPr>
        <p:spPr bwMode="auto">
          <a:xfrm>
            <a:off x="533400" y="38100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r>
              <a:rPr lang="en-US" altLang="ko-KR" sz="4000" b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굴림" pitchFamily="34" charset="-127"/>
              </a:rPr>
              <a:t>Why Results-Based Management?</a:t>
            </a:r>
          </a:p>
        </p:txBody>
      </p:sp>
      <p:sp>
        <p:nvSpPr>
          <p:cNvPr id="345093" name="Rectangle 5"/>
          <p:cNvSpPr>
            <a:spLocks noChangeArrowheads="1"/>
          </p:cNvSpPr>
          <p:nvPr/>
        </p:nvSpPr>
        <p:spPr bwMode="auto">
          <a:xfrm>
            <a:off x="609600" y="18288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chemeClr val="tx1"/>
                </a:solidFill>
                <a:latin typeface="+mj-lt"/>
                <a:ea typeface="굴림" pitchFamily="34" charset="-127"/>
              </a:rPr>
              <a:t>Resources are shrinking and increasing demand for better quality results (statistics).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chemeClr val="tx1"/>
                </a:solidFill>
                <a:latin typeface="+mj-lt"/>
                <a:ea typeface="굴림" pitchFamily="34" charset="-127"/>
              </a:rPr>
              <a:t>Increasing needs to improve efficiency and accountability for results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chemeClr val="tx1"/>
                </a:solidFill>
                <a:latin typeface="+mj-lt"/>
                <a:ea typeface="굴림" pitchFamily="34" charset="-127"/>
              </a:rPr>
              <a:t>It is a global trend: using results-based management to improve the efficiency of  development program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ü"/>
            </a:pPr>
            <a:r>
              <a:rPr lang="en-US" altLang="ko-KR" sz="2000" dirty="0">
                <a:solidFill>
                  <a:schemeClr val="tx1"/>
                </a:solidFill>
                <a:latin typeface="+mj-lt"/>
                <a:ea typeface="굴림" pitchFamily="34" charset="-127"/>
              </a:rPr>
              <a:t>NSOs need to improve statistical support for monitoring development goals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Result?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result is a describable or measurable change that derived from a cause and effect relationship. 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 dirty="0"/>
              <a:t>			RESULT = CHANGE</a:t>
            </a:r>
          </a:p>
          <a:p>
            <a:pPr>
              <a:lnSpc>
                <a:spcPct val="140000"/>
              </a:lnSpc>
              <a:buFont typeface="Wingdings" pitchFamily="2" charset="2"/>
              <a:buNone/>
            </a:pPr>
            <a:r>
              <a:rPr lang="en-US" dirty="0"/>
              <a:t>			 CAUSE      EFFECT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247812" name="Line 4"/>
          <p:cNvSpPr>
            <a:spLocks noChangeShapeType="1"/>
          </p:cNvSpPr>
          <p:nvPr/>
        </p:nvSpPr>
        <p:spPr bwMode="auto">
          <a:xfrm>
            <a:off x="3402841" y="327205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ChangeArrowheads="1"/>
          </p:cNvSpPr>
          <p:nvPr/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b="1" u="sng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Key RBM Terms (i)</a:t>
            </a:r>
          </a:p>
        </p:txBody>
      </p:sp>
      <p:sp>
        <p:nvSpPr>
          <p:cNvPr id="248835" name="Rectangle 3"/>
          <p:cNvSpPr>
            <a:spLocks noChangeArrowheads="1"/>
          </p:cNvSpPr>
          <p:nvPr/>
        </p:nvSpPr>
        <p:spPr bwMode="auto">
          <a:xfrm>
            <a:off x="1066800" y="2590800"/>
            <a:ext cx="1797050" cy="608013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Activities</a:t>
            </a:r>
          </a:p>
        </p:txBody>
      </p:sp>
      <p:sp>
        <p:nvSpPr>
          <p:cNvPr id="248836" name="Oval 4"/>
          <p:cNvSpPr>
            <a:spLocks noChangeArrowheads="1"/>
          </p:cNvSpPr>
          <p:nvPr/>
        </p:nvSpPr>
        <p:spPr bwMode="auto">
          <a:xfrm>
            <a:off x="4267200" y="2590800"/>
            <a:ext cx="3886200" cy="649288"/>
          </a:xfrm>
          <a:prstGeom prst="ellipse">
            <a:avLst/>
          </a:prstGeom>
          <a:solidFill>
            <a:srgbClr val="FBEEE7"/>
          </a:solidFill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>
                <a:latin typeface="Arial" pitchFamily="34" charset="0"/>
              </a:rPr>
              <a:t>Results</a:t>
            </a:r>
          </a:p>
        </p:txBody>
      </p:sp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1295400" y="4038600"/>
            <a:ext cx="1362075" cy="608013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Inputs</a:t>
            </a:r>
          </a:p>
        </p:txBody>
      </p:sp>
      <p:sp>
        <p:nvSpPr>
          <p:cNvPr id="248838" name="Line 6"/>
          <p:cNvSpPr>
            <a:spLocks noChangeShapeType="1"/>
          </p:cNvSpPr>
          <p:nvPr/>
        </p:nvSpPr>
        <p:spPr bwMode="auto">
          <a:xfrm>
            <a:off x="3048000" y="2895600"/>
            <a:ext cx="990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8839" name="Line 7"/>
          <p:cNvSpPr>
            <a:spLocks noChangeShapeType="1"/>
          </p:cNvSpPr>
          <p:nvPr/>
        </p:nvSpPr>
        <p:spPr bwMode="auto">
          <a:xfrm flipV="1">
            <a:off x="1981200" y="3352800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8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8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8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8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8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animBg="1"/>
      <p:bldP spid="248836" grpId="0" animBg="1"/>
      <p:bldP spid="248837" grpId="0" animBg="1"/>
      <p:bldP spid="248838" grpId="0" animBg="1"/>
      <p:bldP spid="2488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 u="sng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Definitions (i)</a:t>
            </a:r>
          </a:p>
        </p:txBody>
      </p:sp>
      <p:sp>
        <p:nvSpPr>
          <p:cNvPr id="352259" name="Rectangle 3"/>
          <p:cNvSpPr>
            <a:spLocks noChangeArrowheads="1"/>
          </p:cNvSpPr>
          <p:nvPr/>
        </p:nvSpPr>
        <p:spPr bwMode="auto">
          <a:xfrm>
            <a:off x="533400" y="1600200"/>
            <a:ext cx="815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000" u="sng">
                <a:solidFill>
                  <a:schemeClr val="tx1"/>
                </a:solidFill>
                <a:latin typeface="Trebuchet MS" pitchFamily="34" charset="0"/>
              </a:rPr>
              <a:t>Input</a:t>
            </a: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: these are human, material, financial and other resources that are required to undertake activities. </a:t>
            </a:r>
          </a:p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000" u="sng">
                <a:solidFill>
                  <a:schemeClr val="tx1"/>
                </a:solidFill>
                <a:latin typeface="Trebuchet MS" pitchFamily="34" charset="0"/>
              </a:rPr>
              <a:t>Activities</a:t>
            </a: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: Actions taken or work performed to produce specific outputs through mobilizing inputs.</a:t>
            </a:r>
          </a:p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ko-KR" u="sng">
                <a:ea typeface="굴림" pitchFamily="34" charset="-127"/>
              </a:rPr>
              <a:t>Key RBM Terms (ii)</a:t>
            </a:r>
          </a:p>
        </p:txBody>
      </p:sp>
      <p:sp>
        <p:nvSpPr>
          <p:cNvPr id="249859" name="AutoShape 3"/>
          <p:cNvSpPr>
            <a:spLocks noChangeArrowheads="1"/>
          </p:cNvSpPr>
          <p:nvPr/>
        </p:nvSpPr>
        <p:spPr bwMode="auto">
          <a:xfrm>
            <a:off x="2667000" y="2971800"/>
            <a:ext cx="1584325" cy="574675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Outputs</a:t>
            </a:r>
          </a:p>
        </p:txBody>
      </p:sp>
      <p:sp>
        <p:nvSpPr>
          <p:cNvPr id="249860" name="AutoShape 4"/>
          <p:cNvSpPr>
            <a:spLocks noChangeArrowheads="1"/>
          </p:cNvSpPr>
          <p:nvPr/>
        </p:nvSpPr>
        <p:spPr bwMode="auto">
          <a:xfrm>
            <a:off x="5029200" y="3048000"/>
            <a:ext cx="1655763" cy="576263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Outcomes</a:t>
            </a:r>
          </a:p>
        </p:txBody>
      </p:sp>
      <p:sp>
        <p:nvSpPr>
          <p:cNvPr id="249861" name="Line 5"/>
          <p:cNvSpPr>
            <a:spLocks noChangeShapeType="1"/>
          </p:cNvSpPr>
          <p:nvPr/>
        </p:nvSpPr>
        <p:spPr bwMode="auto">
          <a:xfrm>
            <a:off x="4343400" y="3276600"/>
            <a:ext cx="5048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9862" name="Rectangle 6"/>
          <p:cNvSpPr>
            <a:spLocks noChangeArrowheads="1"/>
          </p:cNvSpPr>
          <p:nvPr/>
        </p:nvSpPr>
        <p:spPr bwMode="auto">
          <a:xfrm>
            <a:off x="304800" y="2971800"/>
            <a:ext cx="1797050" cy="608013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Activities</a:t>
            </a:r>
          </a:p>
        </p:txBody>
      </p:sp>
      <p:sp>
        <p:nvSpPr>
          <p:cNvPr id="249863" name="Oval 7"/>
          <p:cNvSpPr>
            <a:spLocks noChangeArrowheads="1"/>
          </p:cNvSpPr>
          <p:nvPr/>
        </p:nvSpPr>
        <p:spPr bwMode="auto">
          <a:xfrm>
            <a:off x="3505200" y="1828800"/>
            <a:ext cx="3886200" cy="649288"/>
          </a:xfrm>
          <a:prstGeom prst="ellipse">
            <a:avLst/>
          </a:prstGeom>
          <a:solidFill>
            <a:srgbClr val="FAEAE1"/>
          </a:solidFill>
          <a:ln w="28575" cap="rnd">
            <a:solidFill>
              <a:srgbClr val="FF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>
                <a:latin typeface="Arial" pitchFamily="34" charset="0"/>
              </a:rPr>
              <a:t>Results</a:t>
            </a:r>
          </a:p>
        </p:txBody>
      </p:sp>
      <p:sp>
        <p:nvSpPr>
          <p:cNvPr id="249864" name="AutoShape 8"/>
          <p:cNvSpPr>
            <a:spLocks noChangeArrowheads="1"/>
          </p:cNvSpPr>
          <p:nvPr/>
        </p:nvSpPr>
        <p:spPr bwMode="auto">
          <a:xfrm>
            <a:off x="7315200" y="2971800"/>
            <a:ext cx="1366838" cy="576263"/>
          </a:xfrm>
          <a:prstGeom prst="foldedCorner">
            <a:avLst>
              <a:gd name="adj" fmla="val 12500"/>
            </a:avLst>
          </a:prstGeom>
          <a:solidFill>
            <a:srgbClr val="FFFFCC"/>
          </a:solidFill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/>
              <a:t>Impact</a:t>
            </a:r>
          </a:p>
        </p:txBody>
      </p:sp>
      <p:sp>
        <p:nvSpPr>
          <p:cNvPr id="249865" name="Line 9"/>
          <p:cNvSpPr>
            <a:spLocks noChangeShapeType="1"/>
          </p:cNvSpPr>
          <p:nvPr/>
        </p:nvSpPr>
        <p:spPr bwMode="auto">
          <a:xfrm>
            <a:off x="6781800" y="3276600"/>
            <a:ext cx="5048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9866" name="Rectangle 10"/>
          <p:cNvSpPr>
            <a:spLocks noChangeArrowheads="1"/>
          </p:cNvSpPr>
          <p:nvPr/>
        </p:nvSpPr>
        <p:spPr bwMode="auto">
          <a:xfrm>
            <a:off x="228600" y="4191000"/>
            <a:ext cx="2166938" cy="1754326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800">
                <a:latin typeface="Tahoma" pitchFamily="34" charset="0"/>
              </a:rPr>
              <a:t>Inputs </a:t>
            </a:r>
          </a:p>
          <a:p>
            <a:pPr algn="l"/>
            <a:r>
              <a:rPr lang="en-US" sz="2000">
                <a:latin typeface="Tahoma" pitchFamily="34" charset="0"/>
              </a:rPr>
              <a:t>(</a:t>
            </a:r>
            <a:r>
              <a:rPr lang="en-US" sz="2000"/>
              <a:t>human</a:t>
            </a:r>
          </a:p>
          <a:p>
            <a:pPr algn="l"/>
            <a:r>
              <a:rPr lang="en-US" sz="2000"/>
              <a:t> material</a:t>
            </a:r>
          </a:p>
          <a:p>
            <a:pPr algn="l"/>
            <a:r>
              <a:rPr lang="en-US" sz="2000"/>
              <a:t> financial </a:t>
            </a:r>
          </a:p>
          <a:p>
            <a:pPr algn="l"/>
            <a:r>
              <a:rPr lang="en-US" sz="2000"/>
              <a:t>other resources)</a:t>
            </a:r>
            <a:r>
              <a:rPr lang="en-US" sz="1600"/>
              <a:t> </a:t>
            </a:r>
          </a:p>
        </p:txBody>
      </p:sp>
      <p:sp>
        <p:nvSpPr>
          <p:cNvPr id="249867" name="Line 11"/>
          <p:cNvSpPr>
            <a:spLocks noChangeShapeType="1"/>
          </p:cNvSpPr>
          <p:nvPr/>
        </p:nvSpPr>
        <p:spPr bwMode="auto">
          <a:xfrm>
            <a:off x="2209800" y="3276600"/>
            <a:ext cx="381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9868" name="Line 12"/>
          <p:cNvSpPr>
            <a:spLocks noChangeShapeType="1"/>
          </p:cNvSpPr>
          <p:nvPr/>
        </p:nvSpPr>
        <p:spPr bwMode="auto">
          <a:xfrm flipV="1">
            <a:off x="1219200" y="35814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9869" name="AutoShape 13"/>
          <p:cNvSpPr>
            <a:spLocks/>
          </p:cNvSpPr>
          <p:nvPr/>
        </p:nvSpPr>
        <p:spPr bwMode="auto">
          <a:xfrm rot="16200000">
            <a:off x="5410200" y="609600"/>
            <a:ext cx="304800" cy="4267200"/>
          </a:xfrm>
          <a:prstGeom prst="rightBrace">
            <a:avLst>
              <a:gd name="adj1" fmla="val 116667"/>
              <a:gd name="adj2" fmla="val 50000"/>
            </a:avLst>
          </a:prstGeom>
          <a:noFill/>
          <a:ln w="28575" cap="rnd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Definitions (ii)</a:t>
            </a:r>
          </a:p>
        </p:txBody>
      </p:sp>
      <p:sp>
        <p:nvSpPr>
          <p:cNvPr id="353283" name="Rectangle 3"/>
          <p:cNvSpPr>
            <a:spLocks noChangeArrowheads="1"/>
          </p:cNvSpPr>
          <p:nvPr/>
        </p:nvSpPr>
        <p:spPr bwMode="auto">
          <a:xfrm>
            <a:off x="381000" y="1600200"/>
            <a:ext cx="8153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Output: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these are immediate results as a consequences of completed activities</a:t>
            </a:r>
          </a:p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Outcome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: these are likely or achieved short-term and medium-term effects of outputs.</a:t>
            </a:r>
          </a:p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Impact: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 long-term effects that are the logical consequence of the achievement of the outcomes.</a:t>
            </a:r>
          </a:p>
          <a:p>
            <a:pPr marL="342900" indent="-342900" algn="l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ChangeArrowheads="1"/>
          </p:cNvSpPr>
          <p:nvPr/>
        </p:nvSpPr>
        <p:spPr bwMode="auto">
          <a:xfrm>
            <a:off x="381000" y="228600"/>
            <a:ext cx="8207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Key RBM Terms (iii)</a:t>
            </a: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/>
            </a:r>
            <a:b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en-US" sz="44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252931" name="Text Box 3"/>
          <p:cNvSpPr txBox="1">
            <a:spLocks noChangeArrowheads="1"/>
          </p:cNvSpPr>
          <p:nvPr/>
        </p:nvSpPr>
        <p:spPr bwMode="auto">
          <a:xfrm>
            <a:off x="395288" y="3644900"/>
            <a:ext cx="1616075" cy="608013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 Inputs </a:t>
            </a:r>
          </a:p>
        </p:txBody>
      </p:sp>
      <p:sp>
        <p:nvSpPr>
          <p:cNvPr id="252932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1828800" cy="608013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Activitie</a:t>
            </a:r>
            <a:r>
              <a:rPr lang="en-US">
                <a:latin typeface="Tahoma" pitchFamily="34" charset="0"/>
              </a:rPr>
              <a:t>s </a:t>
            </a:r>
          </a:p>
        </p:txBody>
      </p:sp>
      <p:sp>
        <p:nvSpPr>
          <p:cNvPr id="252933" name="Line 5"/>
          <p:cNvSpPr>
            <a:spLocks noChangeShapeType="1"/>
          </p:cNvSpPr>
          <p:nvPr/>
        </p:nvSpPr>
        <p:spPr bwMode="auto">
          <a:xfrm flipV="1">
            <a:off x="2286000" y="2039938"/>
            <a:ext cx="247650" cy="174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2605088" y="1752600"/>
            <a:ext cx="1454150" cy="547688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Outputs</a:t>
            </a:r>
          </a:p>
        </p:txBody>
      </p:sp>
      <p:sp>
        <p:nvSpPr>
          <p:cNvPr id="252935" name="Text Box 7"/>
          <p:cNvSpPr txBox="1">
            <a:spLocks noChangeArrowheads="1"/>
          </p:cNvSpPr>
          <p:nvPr/>
        </p:nvSpPr>
        <p:spPr bwMode="auto">
          <a:xfrm>
            <a:off x="4837113" y="1752600"/>
            <a:ext cx="1782762" cy="547688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Outcomes</a:t>
            </a:r>
          </a:p>
        </p:txBody>
      </p:sp>
      <p:sp>
        <p:nvSpPr>
          <p:cNvPr id="252936" name="Line 8"/>
          <p:cNvSpPr>
            <a:spLocks noChangeShapeType="1"/>
          </p:cNvSpPr>
          <p:nvPr/>
        </p:nvSpPr>
        <p:spPr bwMode="auto">
          <a:xfrm>
            <a:off x="4117975" y="2039938"/>
            <a:ext cx="647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2937" name="Text Box 9"/>
          <p:cNvSpPr txBox="1">
            <a:spLocks noChangeArrowheads="1"/>
          </p:cNvSpPr>
          <p:nvPr/>
        </p:nvSpPr>
        <p:spPr bwMode="auto">
          <a:xfrm>
            <a:off x="7358063" y="1752600"/>
            <a:ext cx="1311275" cy="547688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Impact</a:t>
            </a:r>
          </a:p>
        </p:txBody>
      </p:sp>
      <p:sp>
        <p:nvSpPr>
          <p:cNvPr id="252938" name="Line 10"/>
          <p:cNvSpPr>
            <a:spLocks noChangeShapeType="1"/>
          </p:cNvSpPr>
          <p:nvPr/>
        </p:nvSpPr>
        <p:spPr bwMode="auto">
          <a:xfrm>
            <a:off x="6710363" y="2039938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2939" name="Text Box 11"/>
          <p:cNvSpPr txBox="1">
            <a:spLocks noChangeArrowheads="1"/>
          </p:cNvSpPr>
          <p:nvPr/>
        </p:nvSpPr>
        <p:spPr bwMode="auto">
          <a:xfrm>
            <a:off x="2819400" y="2819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52940" name="AutoShape 12"/>
          <p:cNvSpPr>
            <a:spLocks/>
          </p:cNvSpPr>
          <p:nvPr/>
        </p:nvSpPr>
        <p:spPr bwMode="auto">
          <a:xfrm rot="16200000">
            <a:off x="4533900" y="342900"/>
            <a:ext cx="304800" cy="2362200"/>
          </a:xfrm>
          <a:prstGeom prst="rightBrace">
            <a:avLst>
              <a:gd name="adj1" fmla="val 6458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1" name="Text Box 13"/>
          <p:cNvSpPr txBox="1">
            <a:spLocks noChangeArrowheads="1"/>
          </p:cNvSpPr>
          <p:nvPr/>
        </p:nvSpPr>
        <p:spPr bwMode="auto">
          <a:xfrm>
            <a:off x="381000" y="2743200"/>
            <a:ext cx="91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How?</a:t>
            </a:r>
          </a:p>
        </p:txBody>
      </p:sp>
      <p:sp>
        <p:nvSpPr>
          <p:cNvPr id="252942" name="Text Box 14"/>
          <p:cNvSpPr txBox="1">
            <a:spLocks noChangeArrowheads="1"/>
          </p:cNvSpPr>
          <p:nvPr/>
        </p:nvSpPr>
        <p:spPr bwMode="auto">
          <a:xfrm>
            <a:off x="3657600" y="914400"/>
            <a:ext cx="2078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What we want?</a:t>
            </a:r>
          </a:p>
        </p:txBody>
      </p:sp>
      <p:sp>
        <p:nvSpPr>
          <p:cNvPr id="252943" name="Text Box 15"/>
          <p:cNvSpPr txBox="1">
            <a:spLocks noChangeArrowheads="1"/>
          </p:cNvSpPr>
          <p:nvPr/>
        </p:nvSpPr>
        <p:spPr bwMode="auto">
          <a:xfrm>
            <a:off x="7543800" y="990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Why?</a:t>
            </a:r>
          </a:p>
        </p:txBody>
      </p:sp>
      <p:sp>
        <p:nvSpPr>
          <p:cNvPr id="252944" name="Line 16"/>
          <p:cNvSpPr>
            <a:spLocks noChangeShapeType="1"/>
          </p:cNvSpPr>
          <p:nvPr/>
        </p:nvSpPr>
        <p:spPr bwMode="auto">
          <a:xfrm flipH="1" flipV="1">
            <a:off x="1295400" y="2514600"/>
            <a:ext cx="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5" name="AutoShape 17"/>
          <p:cNvSpPr>
            <a:spLocks/>
          </p:cNvSpPr>
          <p:nvPr/>
        </p:nvSpPr>
        <p:spPr bwMode="auto">
          <a:xfrm>
            <a:off x="228600" y="2133600"/>
            <a:ext cx="152400" cy="1752600"/>
          </a:xfrm>
          <a:prstGeom prst="leftBrace">
            <a:avLst>
              <a:gd name="adj1" fmla="val 95833"/>
              <a:gd name="adj2" fmla="val 50000"/>
            </a:avLst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2946" name="AutoShape 18"/>
          <p:cNvSpPr>
            <a:spLocks/>
          </p:cNvSpPr>
          <p:nvPr/>
        </p:nvSpPr>
        <p:spPr bwMode="auto">
          <a:xfrm rot="16200000">
            <a:off x="7962900" y="9525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8153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5875" name="Text Box 3"/>
          <p:cNvSpPr txBox="1">
            <a:spLocks noChangeArrowheads="1"/>
          </p:cNvSpPr>
          <p:nvPr/>
        </p:nvSpPr>
        <p:spPr bwMode="auto">
          <a:xfrm>
            <a:off x="838200" y="228600"/>
            <a:ext cx="74326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solidFill>
                  <a:schemeClr val="tx1"/>
                </a:solidFill>
              </a:rPr>
              <a:t>Input? Activity? Output? Outcome? Impact?</a:t>
            </a:r>
          </a:p>
        </p:txBody>
      </p:sp>
      <p:sp>
        <p:nvSpPr>
          <p:cNvPr id="335876" name="Text Box 4"/>
          <p:cNvSpPr txBox="1">
            <a:spLocks noChangeArrowheads="1"/>
          </p:cNvSpPr>
          <p:nvPr/>
        </p:nvSpPr>
        <p:spPr bwMode="auto">
          <a:xfrm>
            <a:off x="7391400" y="3657600"/>
            <a:ext cx="1081088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33CC"/>
                </a:solidFill>
              </a:rPr>
              <a:t>Splash </a:t>
            </a:r>
          </a:p>
          <a:p>
            <a:r>
              <a:rPr lang="en-US" sz="2400" i="1">
                <a:solidFill>
                  <a:srgbClr val="0033CC"/>
                </a:solidFill>
              </a:rPr>
              <a:t>(cause)</a:t>
            </a:r>
          </a:p>
        </p:txBody>
      </p:sp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7696200" y="4800600"/>
            <a:ext cx="104457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i="1">
                <a:solidFill>
                  <a:srgbClr val="0033CC"/>
                </a:solidFill>
              </a:rPr>
              <a:t>Ripple</a:t>
            </a:r>
          </a:p>
          <a:p>
            <a:r>
              <a:rPr lang="en-US" sz="2400" i="1">
                <a:solidFill>
                  <a:srgbClr val="0033CC"/>
                </a:solidFill>
              </a:rPr>
              <a:t>(effect)</a:t>
            </a:r>
          </a:p>
        </p:txBody>
      </p:sp>
      <p:sp>
        <p:nvSpPr>
          <p:cNvPr id="335878" name="Line 6"/>
          <p:cNvSpPr>
            <a:spLocks noChangeShapeType="1"/>
          </p:cNvSpPr>
          <p:nvPr/>
        </p:nvSpPr>
        <p:spPr bwMode="auto">
          <a:xfrm flipH="1">
            <a:off x="7543800" y="5791200"/>
            <a:ext cx="381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5879" name="Line 7"/>
          <p:cNvSpPr>
            <a:spLocks noChangeShapeType="1"/>
          </p:cNvSpPr>
          <p:nvPr/>
        </p:nvSpPr>
        <p:spPr bwMode="auto">
          <a:xfrm flipV="1">
            <a:off x="7315200" y="4495800"/>
            <a:ext cx="457200" cy="685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5880" name="Line 8"/>
          <p:cNvSpPr>
            <a:spLocks noChangeShapeType="1"/>
          </p:cNvSpPr>
          <p:nvPr/>
        </p:nvSpPr>
        <p:spPr bwMode="auto">
          <a:xfrm>
            <a:off x="8382000" y="5562600"/>
            <a:ext cx="0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ChangeArrowheads="1"/>
          </p:cNvSpPr>
          <p:nvPr/>
        </p:nvSpPr>
        <p:spPr bwMode="auto">
          <a:xfrm>
            <a:off x="381000" y="228600"/>
            <a:ext cx="8207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Key RBM Terms (iv)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 </a:t>
            </a:r>
            <a:b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</a:b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Tahoma" pitchFamily="34" charset="0"/>
            </a:endParaRPr>
          </a:p>
        </p:txBody>
      </p:sp>
      <p:sp>
        <p:nvSpPr>
          <p:cNvPr id="253955" name="Text Box 3"/>
          <p:cNvSpPr txBox="1">
            <a:spLocks noChangeArrowheads="1"/>
          </p:cNvSpPr>
          <p:nvPr/>
        </p:nvSpPr>
        <p:spPr bwMode="auto">
          <a:xfrm>
            <a:off x="395288" y="3644900"/>
            <a:ext cx="1616075" cy="608013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 Inputs </a:t>
            </a:r>
          </a:p>
        </p:txBody>
      </p:sp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1828800" cy="608013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Activitie</a:t>
            </a:r>
            <a:r>
              <a:rPr lang="en-US">
                <a:latin typeface="Tahoma" pitchFamily="34" charset="0"/>
              </a:rPr>
              <a:t>s </a:t>
            </a:r>
          </a:p>
        </p:txBody>
      </p:sp>
      <p:sp>
        <p:nvSpPr>
          <p:cNvPr id="253957" name="Line 5"/>
          <p:cNvSpPr>
            <a:spLocks noChangeShapeType="1"/>
          </p:cNvSpPr>
          <p:nvPr/>
        </p:nvSpPr>
        <p:spPr bwMode="auto">
          <a:xfrm flipV="1">
            <a:off x="2286000" y="2039938"/>
            <a:ext cx="247650" cy="1746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3958" name="Text Box 6"/>
          <p:cNvSpPr txBox="1">
            <a:spLocks noChangeArrowheads="1"/>
          </p:cNvSpPr>
          <p:nvPr/>
        </p:nvSpPr>
        <p:spPr bwMode="auto">
          <a:xfrm>
            <a:off x="2605088" y="1752600"/>
            <a:ext cx="1454150" cy="547688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Outputs</a:t>
            </a:r>
          </a:p>
        </p:txBody>
      </p:sp>
      <p:sp>
        <p:nvSpPr>
          <p:cNvPr id="253959" name="Text Box 7"/>
          <p:cNvSpPr txBox="1">
            <a:spLocks noChangeArrowheads="1"/>
          </p:cNvSpPr>
          <p:nvPr/>
        </p:nvSpPr>
        <p:spPr bwMode="auto">
          <a:xfrm>
            <a:off x="4837113" y="1752600"/>
            <a:ext cx="1782762" cy="547688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Outcomes</a:t>
            </a:r>
          </a:p>
        </p:txBody>
      </p:sp>
      <p:sp>
        <p:nvSpPr>
          <p:cNvPr id="253960" name="Line 8"/>
          <p:cNvSpPr>
            <a:spLocks noChangeShapeType="1"/>
          </p:cNvSpPr>
          <p:nvPr/>
        </p:nvSpPr>
        <p:spPr bwMode="auto">
          <a:xfrm>
            <a:off x="4117975" y="2039938"/>
            <a:ext cx="6477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3961" name="Text Box 9"/>
          <p:cNvSpPr txBox="1">
            <a:spLocks noChangeArrowheads="1"/>
          </p:cNvSpPr>
          <p:nvPr/>
        </p:nvSpPr>
        <p:spPr bwMode="auto">
          <a:xfrm>
            <a:off x="7358063" y="1752600"/>
            <a:ext cx="1311275" cy="547688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>
                <a:latin typeface="Tahoma" pitchFamily="34" charset="0"/>
              </a:rPr>
              <a:t>Impact</a:t>
            </a:r>
          </a:p>
        </p:txBody>
      </p:sp>
      <p:sp>
        <p:nvSpPr>
          <p:cNvPr id="253962" name="Line 10"/>
          <p:cNvSpPr>
            <a:spLocks noChangeShapeType="1"/>
          </p:cNvSpPr>
          <p:nvPr/>
        </p:nvSpPr>
        <p:spPr bwMode="auto">
          <a:xfrm>
            <a:off x="6710363" y="2039938"/>
            <a:ext cx="576262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3963" name="Text Box 11"/>
          <p:cNvSpPr txBox="1">
            <a:spLocks noChangeArrowheads="1"/>
          </p:cNvSpPr>
          <p:nvPr/>
        </p:nvSpPr>
        <p:spPr bwMode="auto">
          <a:xfrm>
            <a:off x="2819400" y="2819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53964" name="AutoShape 12"/>
          <p:cNvSpPr>
            <a:spLocks/>
          </p:cNvSpPr>
          <p:nvPr/>
        </p:nvSpPr>
        <p:spPr bwMode="auto">
          <a:xfrm rot="16200000">
            <a:off x="4533900" y="342900"/>
            <a:ext cx="304800" cy="2362200"/>
          </a:xfrm>
          <a:prstGeom prst="rightBrace">
            <a:avLst>
              <a:gd name="adj1" fmla="val 6458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65" name="Text Box 13"/>
          <p:cNvSpPr txBox="1">
            <a:spLocks noChangeArrowheads="1"/>
          </p:cNvSpPr>
          <p:nvPr/>
        </p:nvSpPr>
        <p:spPr bwMode="auto">
          <a:xfrm>
            <a:off x="381000" y="2743200"/>
            <a:ext cx="91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How?</a:t>
            </a:r>
          </a:p>
        </p:txBody>
      </p:sp>
      <p:sp>
        <p:nvSpPr>
          <p:cNvPr id="253966" name="Text Box 14"/>
          <p:cNvSpPr txBox="1">
            <a:spLocks noChangeArrowheads="1"/>
          </p:cNvSpPr>
          <p:nvPr/>
        </p:nvSpPr>
        <p:spPr bwMode="auto">
          <a:xfrm>
            <a:off x="3657600" y="914400"/>
            <a:ext cx="20780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What we want?</a:t>
            </a:r>
          </a:p>
        </p:txBody>
      </p:sp>
      <p:sp>
        <p:nvSpPr>
          <p:cNvPr id="253967" name="Text Box 15"/>
          <p:cNvSpPr txBox="1">
            <a:spLocks noChangeArrowheads="1"/>
          </p:cNvSpPr>
          <p:nvPr/>
        </p:nvSpPr>
        <p:spPr bwMode="auto">
          <a:xfrm>
            <a:off x="7543800" y="990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Why?</a:t>
            </a:r>
          </a:p>
        </p:txBody>
      </p:sp>
      <p:sp>
        <p:nvSpPr>
          <p:cNvPr id="253968" name="Line 16"/>
          <p:cNvSpPr>
            <a:spLocks noChangeShapeType="1"/>
          </p:cNvSpPr>
          <p:nvPr/>
        </p:nvSpPr>
        <p:spPr bwMode="auto">
          <a:xfrm flipH="1" flipV="1">
            <a:off x="1295400" y="2514600"/>
            <a:ext cx="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69" name="AutoShape 17"/>
          <p:cNvSpPr>
            <a:spLocks/>
          </p:cNvSpPr>
          <p:nvPr/>
        </p:nvSpPr>
        <p:spPr bwMode="auto">
          <a:xfrm>
            <a:off x="228600" y="2133600"/>
            <a:ext cx="152400" cy="1752600"/>
          </a:xfrm>
          <a:prstGeom prst="leftBrace">
            <a:avLst>
              <a:gd name="adj1" fmla="val 95833"/>
              <a:gd name="adj2" fmla="val 50000"/>
            </a:avLst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70" name="Text Box 18"/>
          <p:cNvSpPr txBox="1">
            <a:spLocks noChangeArrowheads="1"/>
          </p:cNvSpPr>
          <p:nvPr/>
        </p:nvSpPr>
        <p:spPr bwMode="auto">
          <a:xfrm>
            <a:off x="2667000" y="2743200"/>
            <a:ext cx="1330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u="sng">
                <a:solidFill>
                  <a:schemeClr val="tx1"/>
                </a:solidFill>
              </a:rPr>
              <a:t>Immediate </a:t>
            </a:r>
          </a:p>
          <a:p>
            <a:pPr algn="l"/>
            <a:r>
              <a:rPr lang="en-US" sz="2000" u="sng">
                <a:solidFill>
                  <a:schemeClr val="tx1"/>
                </a:solidFill>
              </a:rPr>
              <a:t>results</a:t>
            </a:r>
          </a:p>
        </p:txBody>
      </p:sp>
      <p:sp>
        <p:nvSpPr>
          <p:cNvPr id="253971" name="Line 19"/>
          <p:cNvSpPr>
            <a:spLocks noChangeShapeType="1"/>
          </p:cNvSpPr>
          <p:nvPr/>
        </p:nvSpPr>
        <p:spPr bwMode="auto">
          <a:xfrm flipV="1">
            <a:off x="3200400" y="24384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72" name="Text Box 20"/>
          <p:cNvSpPr txBox="1">
            <a:spLocks noChangeArrowheads="1"/>
          </p:cNvSpPr>
          <p:nvPr/>
        </p:nvSpPr>
        <p:spPr bwMode="auto">
          <a:xfrm>
            <a:off x="4876800" y="2667000"/>
            <a:ext cx="1752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000" u="sng">
                <a:solidFill>
                  <a:schemeClr val="tx1"/>
                </a:solidFill>
              </a:rPr>
              <a:t>End-of-project/ programme results     </a:t>
            </a:r>
            <a:endParaRPr lang="en-US" sz="2400" u="sng">
              <a:solidFill>
                <a:schemeClr val="tx1"/>
              </a:solidFill>
            </a:endParaRPr>
          </a:p>
        </p:txBody>
      </p:sp>
      <p:sp>
        <p:nvSpPr>
          <p:cNvPr id="253973" name="AutoShape 21"/>
          <p:cNvSpPr>
            <a:spLocks/>
          </p:cNvSpPr>
          <p:nvPr/>
        </p:nvSpPr>
        <p:spPr bwMode="auto">
          <a:xfrm rot="16200000">
            <a:off x="7962900" y="952500"/>
            <a:ext cx="152400" cy="1295400"/>
          </a:xfrm>
          <a:prstGeom prst="rightBrace">
            <a:avLst>
              <a:gd name="adj1" fmla="val 7083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74" name="Text Box 22"/>
          <p:cNvSpPr txBox="1">
            <a:spLocks noChangeArrowheads="1"/>
          </p:cNvSpPr>
          <p:nvPr/>
        </p:nvSpPr>
        <p:spPr bwMode="auto">
          <a:xfrm>
            <a:off x="7086600" y="2667000"/>
            <a:ext cx="18034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000" u="sng">
                <a:solidFill>
                  <a:schemeClr val="tx1"/>
                </a:solidFill>
              </a:rPr>
              <a:t>A long-term</a:t>
            </a:r>
          </a:p>
          <a:p>
            <a:pPr algn="l"/>
            <a:r>
              <a:rPr lang="en-US" sz="2000" u="sng">
                <a:solidFill>
                  <a:schemeClr val="tx1"/>
                </a:solidFill>
              </a:rPr>
              <a:t>result as a </a:t>
            </a:r>
          </a:p>
          <a:p>
            <a:pPr algn="l"/>
            <a:r>
              <a:rPr lang="en-US" sz="2000" u="sng">
                <a:solidFill>
                  <a:schemeClr val="tx1"/>
                </a:solidFill>
              </a:rPr>
              <a:t>logical </a:t>
            </a:r>
          </a:p>
          <a:p>
            <a:pPr algn="l"/>
            <a:r>
              <a:rPr lang="en-US" sz="2000" u="sng">
                <a:solidFill>
                  <a:schemeClr val="tx1"/>
                </a:solidFill>
              </a:rPr>
              <a:t>consequence </a:t>
            </a:r>
          </a:p>
          <a:p>
            <a:pPr algn="l"/>
            <a:r>
              <a:rPr lang="en-US" sz="2000" u="sng">
                <a:solidFill>
                  <a:schemeClr val="tx1"/>
                </a:solidFill>
              </a:rPr>
              <a:t>of the outcomes</a:t>
            </a:r>
          </a:p>
        </p:txBody>
      </p:sp>
      <p:sp>
        <p:nvSpPr>
          <p:cNvPr id="253975" name="Line 23"/>
          <p:cNvSpPr>
            <a:spLocks noChangeShapeType="1"/>
          </p:cNvSpPr>
          <p:nvPr/>
        </p:nvSpPr>
        <p:spPr bwMode="auto">
          <a:xfrm flipV="1">
            <a:off x="5562600" y="23622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3976" name="Line 24"/>
          <p:cNvSpPr>
            <a:spLocks noChangeShapeType="1"/>
          </p:cNvSpPr>
          <p:nvPr/>
        </p:nvSpPr>
        <p:spPr bwMode="auto">
          <a:xfrm flipV="1">
            <a:off x="7848600" y="2362200"/>
            <a:ext cx="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ChangeArrowheads="1"/>
          </p:cNvSpPr>
          <p:nvPr/>
        </p:nvSpPr>
        <p:spPr bwMode="auto">
          <a:xfrm>
            <a:off x="533400" y="457200"/>
            <a:ext cx="8207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Key RBM Terms (v)</a:t>
            </a:r>
          </a:p>
        </p:txBody>
      </p:sp>
      <p:sp>
        <p:nvSpPr>
          <p:cNvPr id="254979" name="Line 3"/>
          <p:cNvSpPr>
            <a:spLocks noChangeShapeType="1"/>
          </p:cNvSpPr>
          <p:nvPr/>
        </p:nvSpPr>
        <p:spPr bwMode="auto">
          <a:xfrm>
            <a:off x="1258888" y="2636838"/>
            <a:ext cx="0" cy="8651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0" name="Text Box 4"/>
          <p:cNvSpPr txBox="1">
            <a:spLocks noChangeArrowheads="1"/>
          </p:cNvSpPr>
          <p:nvPr/>
        </p:nvSpPr>
        <p:spPr bwMode="auto">
          <a:xfrm>
            <a:off x="685800" y="3581400"/>
            <a:ext cx="1168400" cy="485775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latin typeface="Tahoma" pitchFamily="34" charset="0"/>
              </a:rPr>
              <a:t>Inputs </a:t>
            </a:r>
          </a:p>
        </p:txBody>
      </p:sp>
      <p:sp>
        <p:nvSpPr>
          <p:cNvPr id="254981" name="Text Box 5"/>
          <p:cNvSpPr txBox="1">
            <a:spLocks noChangeArrowheads="1"/>
          </p:cNvSpPr>
          <p:nvPr/>
        </p:nvSpPr>
        <p:spPr bwMode="auto">
          <a:xfrm>
            <a:off x="457200" y="1981200"/>
            <a:ext cx="1620838" cy="608013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3200">
                <a:latin typeface="Tahoma" pitchFamily="34" charset="0"/>
              </a:rPr>
              <a:t> </a:t>
            </a:r>
            <a:r>
              <a:rPr lang="en-US" sz="2400">
                <a:latin typeface="Tahoma" pitchFamily="34" charset="0"/>
              </a:rPr>
              <a:t>Activities </a:t>
            </a:r>
          </a:p>
        </p:txBody>
      </p:sp>
      <p:sp>
        <p:nvSpPr>
          <p:cNvPr id="254982" name="Line 6"/>
          <p:cNvSpPr>
            <a:spLocks noChangeShapeType="1"/>
          </p:cNvSpPr>
          <p:nvPr/>
        </p:nvSpPr>
        <p:spPr bwMode="auto">
          <a:xfrm>
            <a:off x="2057400" y="2286000"/>
            <a:ext cx="4159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3" name="Text Box 7"/>
          <p:cNvSpPr txBox="1">
            <a:spLocks noChangeArrowheads="1"/>
          </p:cNvSpPr>
          <p:nvPr/>
        </p:nvSpPr>
        <p:spPr bwMode="auto">
          <a:xfrm>
            <a:off x="2514600" y="1905000"/>
            <a:ext cx="1814513" cy="850900"/>
          </a:xfrm>
          <a:prstGeom prst="rect">
            <a:avLst/>
          </a:prstGeom>
          <a:solidFill>
            <a:srgbClr val="FFF8E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400">
                <a:latin typeface="Tahoma" pitchFamily="34" charset="0"/>
              </a:rPr>
              <a:t>Short-term</a:t>
            </a:r>
          </a:p>
          <a:p>
            <a:pPr algn="l"/>
            <a:r>
              <a:rPr lang="en-US" sz="2400">
                <a:latin typeface="Tahoma" pitchFamily="34" charset="0"/>
              </a:rPr>
              <a:t>  Outputs</a:t>
            </a:r>
          </a:p>
        </p:txBody>
      </p:sp>
      <p:sp>
        <p:nvSpPr>
          <p:cNvPr id="254984" name="Text Box 8"/>
          <p:cNvSpPr txBox="1">
            <a:spLocks noChangeArrowheads="1"/>
          </p:cNvSpPr>
          <p:nvPr/>
        </p:nvSpPr>
        <p:spPr bwMode="auto">
          <a:xfrm>
            <a:off x="4800600" y="1804988"/>
            <a:ext cx="2133600" cy="850900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2400">
                <a:latin typeface="Tahoma" pitchFamily="34" charset="0"/>
              </a:rPr>
              <a:t>Medium-term </a:t>
            </a:r>
          </a:p>
          <a:p>
            <a:r>
              <a:rPr lang="en-US" sz="2400">
                <a:latin typeface="Tahoma" pitchFamily="34" charset="0"/>
              </a:rPr>
              <a:t>Outcomes</a:t>
            </a:r>
          </a:p>
        </p:txBody>
      </p:sp>
      <p:sp>
        <p:nvSpPr>
          <p:cNvPr id="254985" name="Line 9"/>
          <p:cNvSpPr>
            <a:spLocks noChangeShapeType="1"/>
          </p:cNvSpPr>
          <p:nvPr/>
        </p:nvSpPr>
        <p:spPr bwMode="auto">
          <a:xfrm flipV="1">
            <a:off x="4343400" y="2286000"/>
            <a:ext cx="457200" cy="174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6" name="Text Box 10"/>
          <p:cNvSpPr txBox="1">
            <a:spLocks noChangeArrowheads="1"/>
          </p:cNvSpPr>
          <p:nvPr/>
        </p:nvSpPr>
        <p:spPr bwMode="auto">
          <a:xfrm>
            <a:off x="7315200" y="1828800"/>
            <a:ext cx="1606550" cy="850900"/>
          </a:xfrm>
          <a:prstGeom prst="rect">
            <a:avLst/>
          </a:prstGeom>
          <a:solidFill>
            <a:srgbClr val="FFFF66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latin typeface="Tahoma" pitchFamily="34" charset="0"/>
              </a:rPr>
              <a:t>Long-term</a:t>
            </a:r>
          </a:p>
          <a:p>
            <a:r>
              <a:rPr lang="en-US" sz="2400">
                <a:latin typeface="Tahoma" pitchFamily="34" charset="0"/>
              </a:rPr>
              <a:t> Impact</a:t>
            </a:r>
          </a:p>
        </p:txBody>
      </p:sp>
      <p:sp>
        <p:nvSpPr>
          <p:cNvPr id="254987" name="Line 11"/>
          <p:cNvSpPr>
            <a:spLocks noChangeShapeType="1"/>
          </p:cNvSpPr>
          <p:nvPr/>
        </p:nvSpPr>
        <p:spPr bwMode="auto">
          <a:xfrm flipV="1">
            <a:off x="6934200" y="2286000"/>
            <a:ext cx="30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8" name="Text Box 12"/>
          <p:cNvSpPr txBox="1">
            <a:spLocks noChangeArrowheads="1"/>
          </p:cNvSpPr>
          <p:nvPr/>
        </p:nvSpPr>
        <p:spPr bwMode="auto">
          <a:xfrm>
            <a:off x="2819400" y="28194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254989" name="AutoShape 13"/>
          <p:cNvSpPr>
            <a:spLocks/>
          </p:cNvSpPr>
          <p:nvPr/>
        </p:nvSpPr>
        <p:spPr bwMode="auto">
          <a:xfrm rot="5400000">
            <a:off x="3238500" y="2171700"/>
            <a:ext cx="304800" cy="1752600"/>
          </a:xfrm>
          <a:prstGeom prst="rightBrace">
            <a:avLst>
              <a:gd name="adj1" fmla="val 47917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4990" name="Text Box 14"/>
          <p:cNvSpPr txBox="1">
            <a:spLocks noChangeArrowheads="1"/>
          </p:cNvSpPr>
          <p:nvPr/>
        </p:nvSpPr>
        <p:spPr bwMode="auto">
          <a:xfrm>
            <a:off x="304800" y="2971800"/>
            <a:ext cx="795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NSO</a:t>
            </a:r>
          </a:p>
        </p:txBody>
      </p:sp>
      <p:sp>
        <p:nvSpPr>
          <p:cNvPr id="254991" name="Text Box 15"/>
          <p:cNvSpPr txBox="1">
            <a:spLocks noChangeArrowheads="1"/>
          </p:cNvSpPr>
          <p:nvPr/>
        </p:nvSpPr>
        <p:spPr bwMode="auto">
          <a:xfrm>
            <a:off x="2362200" y="3276600"/>
            <a:ext cx="2025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   Intermediate </a:t>
            </a:r>
          </a:p>
          <a:p>
            <a:pPr algn="l"/>
            <a:r>
              <a:rPr lang="en-US" sz="2400">
                <a:solidFill>
                  <a:schemeClr val="tx1"/>
                </a:solidFill>
              </a:rPr>
              <a:t>       users</a:t>
            </a:r>
          </a:p>
        </p:txBody>
      </p:sp>
      <p:sp>
        <p:nvSpPr>
          <p:cNvPr id="254992" name="AutoShape 16"/>
          <p:cNvSpPr>
            <a:spLocks/>
          </p:cNvSpPr>
          <p:nvPr/>
        </p:nvSpPr>
        <p:spPr bwMode="auto">
          <a:xfrm rot="5400000">
            <a:off x="8001000" y="2133600"/>
            <a:ext cx="304800" cy="1676400"/>
          </a:xfrm>
          <a:prstGeom prst="rightBrace">
            <a:avLst>
              <a:gd name="adj1" fmla="val 4583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4993" name="Text Box 17"/>
          <p:cNvSpPr txBox="1">
            <a:spLocks noChangeArrowheads="1"/>
          </p:cNvSpPr>
          <p:nvPr/>
        </p:nvSpPr>
        <p:spPr bwMode="auto">
          <a:xfrm>
            <a:off x="7620000" y="31242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Society</a:t>
            </a:r>
          </a:p>
        </p:txBody>
      </p:sp>
      <p:sp>
        <p:nvSpPr>
          <p:cNvPr id="254994" name="AutoShape 18"/>
          <p:cNvSpPr>
            <a:spLocks/>
          </p:cNvSpPr>
          <p:nvPr/>
        </p:nvSpPr>
        <p:spPr bwMode="auto">
          <a:xfrm rot="5400000">
            <a:off x="5676900" y="2019300"/>
            <a:ext cx="381000" cy="1981200"/>
          </a:xfrm>
          <a:prstGeom prst="rightBrace">
            <a:avLst>
              <a:gd name="adj1" fmla="val 43333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4995" name="Text Box 19"/>
          <p:cNvSpPr txBox="1">
            <a:spLocks noChangeArrowheads="1"/>
          </p:cNvSpPr>
          <p:nvPr/>
        </p:nvSpPr>
        <p:spPr bwMode="auto">
          <a:xfrm>
            <a:off x="5105400" y="3276600"/>
            <a:ext cx="153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</a:rPr>
              <a:t>  End users</a:t>
            </a:r>
          </a:p>
        </p:txBody>
      </p:sp>
      <p:sp>
        <p:nvSpPr>
          <p:cNvPr id="254996" name="AutoShape 20"/>
          <p:cNvSpPr>
            <a:spLocks/>
          </p:cNvSpPr>
          <p:nvPr/>
        </p:nvSpPr>
        <p:spPr bwMode="auto">
          <a:xfrm>
            <a:off x="228600" y="2362200"/>
            <a:ext cx="152400" cy="1600200"/>
          </a:xfrm>
          <a:prstGeom prst="leftBrace">
            <a:avLst>
              <a:gd name="adj1" fmla="val 87500"/>
              <a:gd name="adj2" fmla="val 50000"/>
            </a:avLst>
          </a:prstGeom>
          <a:noFill/>
          <a:ln w="28575" cap="rnd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</a:rPr>
              <a:t>The Core of RBM is the Results Chain</a:t>
            </a:r>
          </a:p>
        </p:txBody>
      </p:sp>
      <p:sp>
        <p:nvSpPr>
          <p:cNvPr id="354307" name="Rectangle 3"/>
          <p:cNvSpPr>
            <a:spLocks noChangeArrowheads="1"/>
          </p:cNvSpPr>
          <p:nvPr/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800">
                <a:solidFill>
                  <a:schemeClr val="tx1"/>
                </a:solidFill>
                <a:latin typeface="Trebuchet MS" pitchFamily="34" charset="0"/>
              </a:rPr>
              <a:t>The levels of results:</a:t>
            </a:r>
          </a:p>
          <a:p>
            <a:pPr marL="742950" lvl="1" indent="-285750" algn="l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short-term results or </a:t>
            </a:r>
            <a:r>
              <a:rPr lang="en-US" sz="2800" u="sng">
                <a:solidFill>
                  <a:schemeClr val="tx1"/>
                </a:solidFill>
                <a:latin typeface="Trebuchet MS" pitchFamily="34" charset="0"/>
              </a:rPr>
              <a:t>outputs</a:t>
            </a: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;</a:t>
            </a:r>
          </a:p>
          <a:p>
            <a:pPr marL="742950" lvl="1" indent="-285750" algn="l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medium-term results or </a:t>
            </a:r>
            <a:r>
              <a:rPr lang="en-US" sz="2800" u="sng">
                <a:solidFill>
                  <a:schemeClr val="tx1"/>
                </a:solidFill>
                <a:latin typeface="Trebuchet MS" pitchFamily="34" charset="0"/>
              </a:rPr>
              <a:t>outcomes</a:t>
            </a: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; and,</a:t>
            </a:r>
          </a:p>
          <a:p>
            <a:pPr marL="742950" lvl="1" indent="-285750" algn="l"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Char char="n"/>
            </a:pP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longer-term results or </a:t>
            </a:r>
            <a:r>
              <a:rPr lang="en-US" sz="2800" u="sng">
                <a:solidFill>
                  <a:schemeClr val="tx1"/>
                </a:solidFill>
                <a:latin typeface="Trebuchet MS" pitchFamily="34" charset="0"/>
              </a:rPr>
              <a:t>impact</a:t>
            </a:r>
            <a:r>
              <a:rPr lang="en-US" sz="1600">
                <a:solidFill>
                  <a:schemeClr val="tx1"/>
                </a:solidFill>
                <a:latin typeface="Trebuchet MS" pitchFamily="34" charset="0"/>
              </a:rPr>
              <a:t>.</a:t>
            </a:r>
          </a:p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sz="2800">
                <a:solidFill>
                  <a:schemeClr val="tx1"/>
                </a:solidFill>
                <a:latin typeface="Trebuchet MS" pitchFamily="34" charset="0"/>
              </a:rPr>
              <a:t>These are linked together into what is  referred to as a results chain.</a:t>
            </a:r>
          </a:p>
          <a:p>
            <a:pPr marL="342900" indent="-342900" algn="l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endParaRPr lang="en-US" sz="2800">
              <a:solidFill>
                <a:schemeClr val="tx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533400"/>
            <a:ext cx="7162800" cy="601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ChangeArrowheads="1"/>
          </p:cNvSpPr>
          <p:nvPr/>
        </p:nvSpPr>
        <p:spPr bwMode="auto">
          <a:xfrm>
            <a:off x="1828800" y="457200"/>
            <a:ext cx="61722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Example: </a:t>
            </a:r>
            <a:r>
              <a:rPr lang="en-US" u="sng" dirty="0" smtClean="0">
                <a:solidFill>
                  <a:schemeClr val="tx1"/>
                </a:solidFill>
              </a:rPr>
              <a:t>training </a:t>
            </a:r>
            <a:r>
              <a:rPr lang="en-US" u="sng" dirty="0">
                <a:solidFill>
                  <a:schemeClr val="tx1"/>
                </a:solidFill>
              </a:rPr>
              <a:t>courses</a:t>
            </a:r>
          </a:p>
        </p:txBody>
      </p:sp>
      <p:pic>
        <p:nvPicPr>
          <p:cNvPr id="259075" name="Picture 3" descr="MCj023176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0"/>
            <a:ext cx="1873250" cy="1152525"/>
          </a:xfrm>
          <a:prstGeom prst="rect">
            <a:avLst/>
          </a:prstGeom>
          <a:noFill/>
        </p:spPr>
      </p:pic>
      <p:pic>
        <p:nvPicPr>
          <p:cNvPr id="259076" name="Picture 4" descr="MCj023176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133600"/>
            <a:ext cx="1873250" cy="1152525"/>
          </a:xfrm>
          <a:prstGeom prst="rect">
            <a:avLst/>
          </a:prstGeom>
          <a:noFill/>
        </p:spPr>
      </p:pic>
      <p:pic>
        <p:nvPicPr>
          <p:cNvPr id="259077" name="Picture 5" descr="MCj023176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1295400"/>
            <a:ext cx="1873250" cy="1152525"/>
          </a:xfrm>
          <a:prstGeom prst="rect">
            <a:avLst/>
          </a:prstGeom>
          <a:noFill/>
        </p:spPr>
      </p:pic>
      <p:pic>
        <p:nvPicPr>
          <p:cNvPr id="259078" name="Picture 6" descr="MCj0231768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362200"/>
            <a:ext cx="1873250" cy="1152525"/>
          </a:xfrm>
          <a:prstGeom prst="rect">
            <a:avLst/>
          </a:prstGeom>
          <a:noFill/>
        </p:spPr>
      </p:pic>
      <p:sp>
        <p:nvSpPr>
          <p:cNvPr id="259080" name="AutoShape 8"/>
          <p:cNvSpPr>
            <a:spLocks noChangeArrowheads="1"/>
          </p:cNvSpPr>
          <p:nvPr/>
        </p:nvSpPr>
        <p:spPr bwMode="auto">
          <a:xfrm>
            <a:off x="228600" y="4038600"/>
            <a:ext cx="1981200" cy="1600200"/>
          </a:xfrm>
          <a:prstGeom prst="flowChartProcess">
            <a:avLst/>
          </a:prstGeom>
          <a:solidFill>
            <a:schemeClr val="bg1"/>
          </a:solidFill>
          <a:ln w="28575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en-US" sz="2400" dirty="0" smtClean="0">
                <a:solidFill>
                  <a:schemeClr val="tx1"/>
                </a:solidFill>
                <a:latin typeface="Trebuchet MS" pitchFamily="34" charset="0"/>
              </a:rPr>
              <a:t>Staff</a:t>
            </a:r>
            <a:r>
              <a:rPr lang="en-US" sz="2400" dirty="0">
                <a:solidFill>
                  <a:schemeClr val="tx1"/>
                </a:solidFill>
                <a:latin typeface="Trebuchet MS" pitchFamily="34" charset="0"/>
              </a:rPr>
              <a:t>,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rebuchet MS" pitchFamily="34" charset="0"/>
              </a:rPr>
              <a:t>budget,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rebuchet MS" pitchFamily="34" charset="0"/>
              </a:rPr>
              <a:t>equipment,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Trebuchet MS" pitchFamily="34" charset="0"/>
              </a:rPr>
              <a:t>facilities etc.</a:t>
            </a:r>
          </a:p>
        </p:txBody>
      </p:sp>
      <p:sp>
        <p:nvSpPr>
          <p:cNvPr id="259081" name="Line 9"/>
          <p:cNvSpPr>
            <a:spLocks noChangeShapeType="1"/>
          </p:cNvSpPr>
          <p:nvPr/>
        </p:nvSpPr>
        <p:spPr bwMode="auto">
          <a:xfrm flipV="1">
            <a:off x="1371600" y="3505200"/>
            <a:ext cx="0" cy="53340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419600" y="3886200"/>
            <a:ext cx="4103688" cy="2236788"/>
            <a:chOff x="1701" y="1933"/>
            <a:chExt cx="2585" cy="1409"/>
          </a:xfrm>
        </p:grpSpPr>
        <p:sp>
          <p:nvSpPr>
            <p:cNvPr id="259084" name="Text Box 12"/>
            <p:cNvSpPr txBox="1">
              <a:spLocks noChangeArrowheads="1"/>
            </p:cNvSpPr>
            <p:nvPr/>
          </p:nvSpPr>
          <p:spPr bwMode="auto">
            <a:xfrm>
              <a:off x="1746" y="1933"/>
              <a:ext cx="907" cy="4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Economic </a:t>
              </a:r>
            </a:p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Statistics</a:t>
              </a:r>
            </a:p>
          </p:txBody>
        </p:sp>
        <p:sp>
          <p:nvSpPr>
            <p:cNvPr id="259085" name="Text Box 13"/>
            <p:cNvSpPr txBox="1">
              <a:spLocks noChangeArrowheads="1"/>
            </p:cNvSpPr>
            <p:nvPr/>
          </p:nvSpPr>
          <p:spPr bwMode="auto">
            <a:xfrm>
              <a:off x="1746" y="2478"/>
              <a:ext cx="862" cy="4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Social </a:t>
              </a:r>
            </a:p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Statistics</a:t>
              </a:r>
            </a:p>
          </p:txBody>
        </p:sp>
        <p:sp>
          <p:nvSpPr>
            <p:cNvPr id="259086" name="Text Box 14"/>
            <p:cNvSpPr txBox="1">
              <a:spLocks noChangeArrowheads="1"/>
            </p:cNvSpPr>
            <p:nvPr/>
          </p:nvSpPr>
          <p:spPr bwMode="auto">
            <a:xfrm>
              <a:off x="1701" y="3067"/>
              <a:ext cx="998" cy="2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MDGs etc.</a:t>
              </a:r>
            </a:p>
          </p:txBody>
        </p:sp>
        <p:sp>
          <p:nvSpPr>
            <p:cNvPr id="259087" name="Text Box 15"/>
            <p:cNvSpPr txBox="1">
              <a:spLocks noChangeArrowheads="1"/>
            </p:cNvSpPr>
            <p:nvPr/>
          </p:nvSpPr>
          <p:spPr bwMode="auto">
            <a:xfrm>
              <a:off x="3107" y="2115"/>
              <a:ext cx="1179" cy="9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2200">
                  <a:solidFill>
                    <a:schemeClr val="tx1"/>
                  </a:solidFill>
                  <a:latin typeface="Tahoma" pitchFamily="34" charset="0"/>
                </a:rPr>
                <a:t>Knowledge base for development policy</a:t>
              </a:r>
            </a:p>
          </p:txBody>
        </p:sp>
      </p:grpSp>
      <p:pic>
        <p:nvPicPr>
          <p:cNvPr id="259088" name="Picture 16" descr="BD06630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905000"/>
            <a:ext cx="2057400" cy="1579563"/>
          </a:xfrm>
          <a:prstGeom prst="rect">
            <a:avLst/>
          </a:prstGeom>
          <a:noFill/>
        </p:spPr>
      </p:pic>
      <p:sp>
        <p:nvSpPr>
          <p:cNvPr id="259089" name="Text Box 17"/>
          <p:cNvSpPr txBox="1">
            <a:spLocks noChangeArrowheads="1"/>
          </p:cNvSpPr>
          <p:nvPr/>
        </p:nvSpPr>
        <p:spPr bwMode="auto">
          <a:xfrm>
            <a:off x="685800" y="1295400"/>
            <a:ext cx="953338" cy="36933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r>
              <a:rPr lang="en-US" sz="1800" dirty="0" smtClean="0">
                <a:solidFill>
                  <a:schemeClr val="tx1"/>
                </a:solidFill>
                <a:latin typeface="Tahoma" pitchFamily="34" charset="0"/>
              </a:rPr>
              <a:t>training</a:t>
            </a:r>
            <a:endParaRPr lang="en-US" sz="1800" dirty="0">
              <a:solidFill>
                <a:schemeClr val="tx1"/>
              </a:solidFill>
              <a:latin typeface="Tahoma" pitchFamily="34" charset="0"/>
            </a:endParaRPr>
          </a:p>
        </p:txBody>
      </p:sp>
      <p:sp>
        <p:nvSpPr>
          <p:cNvPr id="259090" name="Text Box 18"/>
          <p:cNvSpPr txBox="1">
            <a:spLocks noChangeArrowheads="1"/>
          </p:cNvSpPr>
          <p:nvPr/>
        </p:nvSpPr>
        <p:spPr bwMode="auto">
          <a:xfrm>
            <a:off x="838200" y="6096000"/>
            <a:ext cx="838200" cy="376238"/>
          </a:xfrm>
          <a:prstGeom prst="rect">
            <a:avLst/>
          </a:prstGeom>
          <a:noFill/>
          <a:ln w="9525" cap="rnd" algn="ctr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1800">
                <a:solidFill>
                  <a:schemeClr val="tx1"/>
                </a:solidFill>
                <a:latin typeface="Tahoma" pitchFamily="34" charset="0"/>
              </a:rPr>
              <a:t>input</a:t>
            </a:r>
          </a:p>
        </p:txBody>
      </p:sp>
      <p:sp>
        <p:nvSpPr>
          <p:cNvPr id="259102" name="Line 30"/>
          <p:cNvSpPr>
            <a:spLocks noChangeShapeType="1"/>
          </p:cNvSpPr>
          <p:nvPr/>
        </p:nvSpPr>
        <p:spPr bwMode="auto">
          <a:xfrm flipV="1">
            <a:off x="1219200" y="5638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106" name="Line 34"/>
          <p:cNvSpPr>
            <a:spLocks noChangeShapeType="1"/>
          </p:cNvSpPr>
          <p:nvPr/>
        </p:nvSpPr>
        <p:spPr bwMode="auto">
          <a:xfrm>
            <a:off x="5943600" y="42672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107" name="Line 35"/>
          <p:cNvSpPr>
            <a:spLocks noChangeShapeType="1"/>
          </p:cNvSpPr>
          <p:nvPr/>
        </p:nvSpPr>
        <p:spPr bwMode="auto">
          <a:xfrm>
            <a:off x="58674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108" name="Line 36"/>
          <p:cNvSpPr>
            <a:spLocks noChangeShapeType="1"/>
          </p:cNvSpPr>
          <p:nvPr/>
        </p:nvSpPr>
        <p:spPr bwMode="auto">
          <a:xfrm flipV="1">
            <a:off x="6019800" y="5257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116" name="Line 44"/>
          <p:cNvSpPr>
            <a:spLocks noChangeShapeType="1"/>
          </p:cNvSpPr>
          <p:nvPr/>
        </p:nvSpPr>
        <p:spPr bwMode="auto">
          <a:xfrm flipH="1">
            <a:off x="5334000" y="3276600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9117" name="Line 45"/>
          <p:cNvSpPr>
            <a:spLocks noChangeShapeType="1"/>
          </p:cNvSpPr>
          <p:nvPr/>
        </p:nvSpPr>
        <p:spPr bwMode="auto">
          <a:xfrm flipV="1">
            <a:off x="2438400" y="2133600"/>
            <a:ext cx="2590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 sz="4000"/>
              <a:t>Example of SIAP Training Results Chain</a:t>
            </a:r>
          </a:p>
        </p:txBody>
      </p:sp>
      <p:graphicFrame>
        <p:nvGraphicFramePr>
          <p:cNvPr id="256045" name="Group 45"/>
          <p:cNvGraphicFramePr>
            <a:graphicFrameLocks noGrp="1"/>
          </p:cNvGraphicFramePr>
          <p:nvPr>
            <p:ph idx="1"/>
          </p:nvPr>
        </p:nvGraphicFramePr>
        <p:xfrm>
          <a:off x="533400" y="1524000"/>
          <a:ext cx="8001000" cy="4627055"/>
        </p:xfrm>
        <a:graphic>
          <a:graphicData uri="http://schemas.openxmlformats.org/drawingml/2006/table">
            <a:tbl>
              <a:tblPr/>
              <a:tblGrid>
                <a:gridCol w="2147888"/>
                <a:gridCol w="5853112"/>
              </a:tblGrid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Impact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Improved reliability, relevancy and timeliness of official statistics.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Improved statistical capability of NSO staff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Improved knowledge and skills of participants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2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Activity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Conducting training courses for participants from the countries of Asia and the Pacific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SIAP staff, funding, equipment, facilities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…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915400" cy="1371600"/>
          </a:xfrm>
        </p:spPr>
        <p:txBody>
          <a:bodyPr/>
          <a:lstStyle/>
          <a:p>
            <a:r>
              <a:rPr lang="en-US"/>
              <a:t>Example of Improving Supply of </a:t>
            </a:r>
            <a:r>
              <a:rPr lang="en-US">
                <a:effectLst/>
              </a:rPr>
              <a:t>Potable Water and Sanitation Facilities</a:t>
            </a:r>
            <a:endParaRPr lang="en-US"/>
          </a:p>
        </p:txBody>
      </p:sp>
      <p:graphicFrame>
        <p:nvGraphicFramePr>
          <p:cNvPr id="261167" name="Group 47"/>
          <p:cNvGraphicFramePr>
            <a:graphicFrameLocks noGrp="1"/>
          </p:cNvGraphicFramePr>
          <p:nvPr>
            <p:ph idx="1"/>
          </p:nvPr>
        </p:nvGraphicFramePr>
        <p:xfrm>
          <a:off x="304800" y="1524000"/>
          <a:ext cx="8610600" cy="4847400"/>
        </p:xfrm>
        <a:graphic>
          <a:graphicData uri="http://schemas.openxmlformats.org/drawingml/2006/table">
            <a:tbl>
              <a:tblPr/>
              <a:tblGrid>
                <a:gridCol w="1981200"/>
                <a:gridCol w="6629400"/>
              </a:tblGrid>
              <a:tr h="752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Impact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Improved health and sanitary conditions in targeted communities.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4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Improved access to sustainable water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and sanitation services for target communities.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Improved and renovated water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2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Activity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34" charset="0"/>
                        </a:rPr>
                        <a:t>Designing, constructing new water and sanitation facilities.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rebuchet MS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Input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rebuchet MS" pitchFamily="34" charset="0"/>
                        </a:rPr>
                        <a:t>Human resources, training, expert, funding etc.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ChangeArrowheads="1"/>
          </p:cNvSpPr>
          <p:nvPr/>
        </p:nvSpPr>
        <p:spPr bwMode="auto">
          <a:xfrm>
            <a:off x="228600" y="304800"/>
            <a:ext cx="84201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Key principles of RBM</a:t>
            </a:r>
          </a:p>
        </p:txBody>
      </p:sp>
      <p:sp>
        <p:nvSpPr>
          <p:cNvPr id="342019" name="Rectangle 3"/>
          <p:cNvSpPr>
            <a:spLocks noChangeArrowheads="1"/>
          </p:cNvSpPr>
          <p:nvPr/>
        </p:nvSpPr>
        <p:spPr bwMode="auto">
          <a:xfrm>
            <a:off x="571500" y="1419225"/>
            <a:ext cx="769620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Define expected results first and activities later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Foster the active participation of stakeholders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Ensure that all stakeholders work towards achieving expected results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</a:rPr>
              <a:t>Apprise your work critically and learn the lessons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ChangeArrowheads="1"/>
          </p:cNvSpPr>
          <p:nvPr/>
        </p:nvSpPr>
        <p:spPr bwMode="auto">
          <a:xfrm>
            <a:off x="457200" y="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Hierarchy of RBM Terms</a:t>
            </a:r>
          </a:p>
        </p:txBody>
      </p:sp>
      <p:sp>
        <p:nvSpPr>
          <p:cNvPr id="343043" name="Rectangle 3"/>
          <p:cNvSpPr>
            <a:spLocks noChangeArrowheads="1"/>
          </p:cNvSpPr>
          <p:nvPr/>
        </p:nvSpPr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ahoma" pitchFamily="34" charset="0"/>
              </a:rPr>
              <a:t>				</a:t>
            </a: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IMPACT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Sustainable improvements in society or well-being of people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				OUTCOME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Changes in behavior or improvements in access or quality of resources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				OUTPUT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Product of project/ program activities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				ACTIVITIES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Activities done by project/program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				INPUT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r>
              <a:rPr lang="en-US" sz="2000">
                <a:solidFill>
                  <a:schemeClr val="tx1"/>
                </a:solidFill>
                <a:latin typeface="Trebuchet MS" pitchFamily="34" charset="0"/>
              </a:rPr>
              <a:t>Resources needed to undertake activities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5000"/>
              <a:buFont typeface="Wingdings" pitchFamily="2" charset="2"/>
              <a:buNone/>
            </a:pPr>
            <a:endParaRPr lang="en-US" sz="2000">
              <a:solidFill>
                <a:schemeClr val="tx1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66750"/>
            <a:ext cx="9144000" cy="762000"/>
          </a:xfrm>
        </p:spPr>
        <p:txBody>
          <a:bodyPr/>
          <a:lstStyle/>
          <a:p>
            <a:r>
              <a:rPr lang="en-US" altLang="ko-KR" sz="4000">
                <a:latin typeface="Trebuchet MS" pitchFamily="34" charset="0"/>
                <a:ea typeface="굴림" pitchFamily="34" charset="-127"/>
                <a:cs typeface="Times New Roman" pitchFamily="18" charset="0"/>
              </a:rPr>
              <a:t>RBM and Logical Framework Approach (LFA)</a:t>
            </a:r>
            <a:r>
              <a:rPr lang="en-US" altLang="ko-KR">
                <a:latin typeface="Trebuchet MS" pitchFamily="34" charset="0"/>
                <a:ea typeface="굴림" pitchFamily="34" charset="-127"/>
                <a:cs typeface="Times New Roman" pitchFamily="18" charset="0"/>
              </a:rPr>
              <a:t> 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7924800" cy="1981200"/>
          </a:xfrm>
        </p:spPr>
        <p:txBody>
          <a:bodyPr/>
          <a:lstStyle/>
          <a:p>
            <a:pPr marL="457200" indent="-457200">
              <a:lnSpc>
                <a:spcPct val="120000"/>
              </a:lnSpc>
            </a:pPr>
            <a:r>
              <a:rPr lang="en-US" altLang="ko-KR">
                <a:latin typeface="Trebuchet MS" pitchFamily="34" charset="0"/>
                <a:ea typeface="굴림" pitchFamily="34" charset="-127"/>
              </a:rPr>
              <a:t>The LFA is an RBM tool used for  systematic planning, implementing, monitoring, and evaluating projects/ programmes. 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None/>
            </a:pPr>
            <a:endParaRPr lang="en-US" altLang="ko-KR">
              <a:latin typeface="Trebuchet MS" pitchFamily="34" charset="0"/>
              <a:ea typeface="굴림" pitchFamily="34" charset="-127"/>
            </a:endParaRPr>
          </a:p>
          <a:p>
            <a:pPr marL="457200" indent="-457200">
              <a:buFont typeface="Wingdings" pitchFamily="2" charset="2"/>
              <a:buNone/>
            </a:pPr>
            <a:endParaRPr lang="en-US" altLang="ko-KR">
              <a:latin typeface="Trebuchet MS" pitchFamily="34" charset="0"/>
              <a:ea typeface="굴림" pitchFamily="34" charset="-127"/>
            </a:endParaRPr>
          </a:p>
          <a:p>
            <a:pPr marL="457200" indent="-457200" algn="just">
              <a:lnSpc>
                <a:spcPct val="110000"/>
              </a:lnSpc>
              <a:buClr>
                <a:schemeClr val="tx1"/>
              </a:buClr>
              <a:buFont typeface="Wingdings" pitchFamily="2" charset="2"/>
              <a:buNone/>
            </a:pPr>
            <a:endParaRPr lang="en-US" altLang="ko-KR">
              <a:latin typeface="Trebuchet MS" pitchFamily="34" charset="0"/>
              <a:ea typeface="굴림" pitchFamily="34" charset="-127"/>
              <a:cs typeface="Times New Roman" pitchFamily="18" charset="0"/>
            </a:endParaRPr>
          </a:p>
          <a:p>
            <a:pPr marL="457200" indent="-457200" algn="just">
              <a:lnSpc>
                <a:spcPct val="11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>
                <a:latin typeface="Trebuchet MS" pitchFamily="34" charset="0"/>
                <a:ea typeface="굴림" pitchFamily="34" charset="-127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3600"/>
              <a:t>The Logical Framework Approach (i)</a:t>
            </a:r>
            <a:endParaRPr lang="de-DE"/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381000" y="1676400"/>
            <a:ext cx="8305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81000" indent="-381000" algn="l"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	</a:t>
            </a:r>
            <a:r>
              <a:rPr lang="en-US" sz="3200" u="sng">
                <a:solidFill>
                  <a:schemeClr val="tx1"/>
                </a:solidFill>
                <a:latin typeface="Tahoma" pitchFamily="34" charset="0"/>
              </a:rPr>
              <a:t>Features of LFA</a:t>
            </a: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 :</a:t>
            </a:r>
          </a:p>
          <a:p>
            <a:pPr marL="381000" indent="-381000" algn="l"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stakeholder involvement</a:t>
            </a:r>
          </a:p>
          <a:p>
            <a:pPr marL="381000" indent="-381000" algn="l"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needs-based approach</a:t>
            </a:r>
          </a:p>
          <a:p>
            <a:pPr marL="381000" indent="-381000" algn="l"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logical intervention approach</a:t>
            </a:r>
          </a:p>
          <a:p>
            <a:pPr marL="381000" indent="-381000" algn="l">
              <a:buClr>
                <a:schemeClr val="tx1"/>
              </a:buClr>
              <a:buSzPct val="65000"/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framework for assessing relevance, feasibility and sustainability</a:t>
            </a:r>
            <a:endParaRPr lang="en-US" sz="160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3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/>
          <p:cNvSpPr>
            <a:spLocks noChangeArrowheads="1"/>
          </p:cNvSpPr>
          <p:nvPr/>
        </p:nvSpPr>
        <p:spPr bwMode="auto">
          <a:xfrm>
            <a:off x="609600" y="4572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The Logical Framework Approach (ii)</a:t>
            </a:r>
            <a:r>
              <a:rPr lang="en-US" sz="440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</a:rPr>
              <a:t> </a:t>
            </a:r>
            <a:endParaRPr lang="th-TH" sz="440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</a:endParaRPr>
          </a:p>
        </p:txBody>
      </p:sp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685800" y="1371600"/>
            <a:ext cx="762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Aft>
                <a:spcPct val="40000"/>
              </a:spcAft>
              <a:buFont typeface="Wingdings" pitchFamily="2" charset="2"/>
              <a:buNone/>
            </a:pPr>
            <a:r>
              <a:rPr lang="en-US" sz="3200" u="sng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Features of LFA</a:t>
            </a:r>
            <a:r>
              <a:rPr lang="en-US"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:</a:t>
            </a:r>
            <a:endParaRPr lang="en-US" sz="3200">
              <a:solidFill>
                <a:schemeClr val="tx1"/>
              </a:solidFill>
              <a:latin typeface="Arial" pitchFamily="34" charset="0"/>
            </a:endParaRP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results-oriented – not activity driven</a:t>
            </a:r>
          </a:p>
          <a:p>
            <a:pPr marL="342900" indent="-342900" algn="l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logically sets objectives and their causal relationships</a:t>
            </a:r>
          </a:p>
          <a:p>
            <a:pPr marL="342900" indent="-342900" algn="l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shows whether objectives have been achieved: Indicators (for M&amp;E)</a:t>
            </a:r>
          </a:p>
          <a:p>
            <a:pPr marL="342900" indent="-342900" algn="l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3200">
                <a:solidFill>
                  <a:schemeClr val="tx1"/>
                </a:solidFill>
                <a:latin typeface="Tahoma" pitchFamily="34" charset="0"/>
              </a:rPr>
              <a:t>describes external factors that influence the project’s success: assumptions and risks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914400" y="1524000"/>
            <a:ext cx="6869113" cy="3805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it-IT" sz="3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Main steps:</a:t>
            </a:r>
            <a:endParaRPr lang="it-IT" sz="3200" dirty="0">
              <a:solidFill>
                <a:schemeClr val="tx1">
                  <a:lumMod val="95000"/>
                  <a:lumOff val="5000"/>
                </a:schemeClr>
              </a:solidFill>
              <a:latin typeface="Tahoma" pitchFamily="34" charset="0"/>
            </a:endParaRP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Stakeholder Analysis</a:t>
            </a: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altLang="ko-KR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굴림" pitchFamily="34" charset="-127"/>
              </a:rPr>
              <a:t>SWOT Analysis</a:t>
            </a: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Problem Tree Analysis</a:t>
            </a: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Objective Tree Analysis</a:t>
            </a: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Logical Framework Matrix</a:t>
            </a:r>
          </a:p>
          <a:p>
            <a:pPr marL="1066800" indent="-630238"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5000"/>
              <a:buFontTx/>
              <a:buChar char="•"/>
            </a:pPr>
            <a:r>
              <a:rPr lang="it-IT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Monitoring and evaluation</a:t>
            </a:r>
          </a:p>
        </p:txBody>
      </p:sp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3048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ko-KR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굴림" pitchFamily="34" charset="-127"/>
              </a:rPr>
              <a:t>LFA Key Features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362950" cy="2362200"/>
          </a:xfrm>
          <a:noFill/>
          <a:ln/>
        </p:spPr>
        <p:txBody>
          <a:bodyPr/>
          <a:lstStyle/>
          <a:p>
            <a:pPr marL="609600" indent="-609600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/>
              <a:t>	Stakeholder is any individuals, group or organization, community, with an interest in the outcome of a programme/project.</a:t>
            </a:r>
          </a:p>
          <a:p>
            <a:pPr marL="609600" indent="-609600">
              <a:buFont typeface="Wingdings" pitchFamily="2" charset="2"/>
              <a:buNone/>
            </a:pPr>
            <a:endParaRPr lang="it-IT" b="1" u="sng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Stakeholder Analysis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362950" cy="5226050"/>
          </a:xfrm>
          <a:noFill/>
          <a:ln w="12700">
            <a:solidFill>
              <a:schemeClr val="bg1"/>
            </a:solidFill>
          </a:ln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it-IT" b="1" u="sng"/>
              <a:t>Purpose:</a:t>
            </a:r>
            <a:r>
              <a:rPr lang="it-IT" sz="2400"/>
              <a:t>  </a:t>
            </a:r>
            <a:r>
              <a:rPr lang="it-IT" sz="2800"/>
              <a:t>To identify:  </a:t>
            </a:r>
          </a:p>
          <a:p>
            <a:pPr marL="609600" indent="-609600">
              <a:buFont typeface="Wingdings" pitchFamily="2" charset="2"/>
              <a:buNone/>
            </a:pPr>
            <a:r>
              <a:rPr lang="it-IT" sz="2800"/>
              <a:t>	</a:t>
            </a:r>
            <a:endParaRPr lang="en-US" sz="2800"/>
          </a:p>
          <a:p>
            <a:pPr marL="990600" lvl="1" indent="-533400"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/>
              <a:t>The needs and interest of stakeholders </a:t>
            </a:r>
          </a:p>
          <a:p>
            <a:pPr marL="990600" lvl="1" indent="-533400"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/>
              <a:t>The organizations, groups that should be encouraged to participate in different stages of the project; </a:t>
            </a:r>
          </a:p>
          <a:p>
            <a:pPr marL="990600" lvl="1" indent="-533400"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/>
              <a:t>Potential risks that could </a:t>
            </a:r>
            <a:r>
              <a:rPr lang="en-US" sz="2400"/>
              <a:t>put at risk</a:t>
            </a:r>
            <a:r>
              <a:rPr lang="en-US"/>
              <a:t> programme;</a:t>
            </a:r>
          </a:p>
          <a:p>
            <a:pPr marL="990600" lvl="1" indent="-533400"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/>
              <a:t>Opportunities in implementing a programme;</a:t>
            </a:r>
          </a:p>
          <a:p>
            <a:pPr marL="609600" indent="-609600">
              <a:buFont typeface="Wingdings" pitchFamily="2" charset="2"/>
              <a:buNone/>
            </a:pPr>
            <a:endParaRPr lang="it-IT" sz="2800" b="1" u="sng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  <a:ln/>
        </p:spPr>
        <p:txBody>
          <a:bodyPr/>
          <a:lstStyle/>
          <a:p>
            <a:r>
              <a:rPr lang="en-US" sz="4000"/>
              <a:t>Stakeholder Analysis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8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/>
              <a:t>SWOT Analysis (i)</a:t>
            </a:r>
          </a:p>
        </p:txBody>
      </p:sp>
      <p:sp>
        <p:nvSpPr>
          <p:cNvPr id="3102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  <a:noFill/>
          <a:ln/>
        </p:spPr>
        <p:txBody>
          <a:bodyPr/>
          <a:lstStyle/>
          <a:p>
            <a:r>
              <a:rPr lang="en-GB" u="sng"/>
              <a:t>Purpose:</a:t>
            </a:r>
          </a:p>
          <a:p>
            <a:r>
              <a:rPr lang="en-GB"/>
              <a:t>To assess the performance and capacity of the participating units, divisions of organization. </a:t>
            </a:r>
          </a:p>
          <a:p>
            <a:r>
              <a:rPr lang="en-GB"/>
              <a:t>Each participating unit has to undertake SWOT analysis.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/>
              <a:t>SWOT Analysis (ii)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229600" cy="4525963"/>
          </a:xfrm>
          <a:noFill/>
          <a:ln/>
        </p:spPr>
        <p:txBody>
          <a:bodyPr/>
          <a:lstStyle/>
          <a:p>
            <a:r>
              <a:rPr lang="en-GB"/>
              <a:t>SWOT analysis is a tool for institutional appraisal and a brainstorming exercise in which the representatives of the organization participate fully.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40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SWOT Analysis (iii)</a:t>
            </a:r>
          </a:p>
        </p:txBody>
      </p:sp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GB" sz="2400" u="sng">
                <a:solidFill>
                  <a:schemeClr val="tx1"/>
                </a:solidFill>
                <a:latin typeface="Tahoma" pitchFamily="34" charset="0"/>
              </a:rPr>
              <a:t>SWOT stands for: </a:t>
            </a: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GB" sz="2400" b="1">
                <a:solidFill>
                  <a:schemeClr val="tx1"/>
                </a:solidFill>
                <a:latin typeface="Tahoma" pitchFamily="34" charset="0"/>
              </a:rPr>
              <a:t>Strengths</a:t>
            </a:r>
            <a:r>
              <a:rPr lang="en-GB" sz="2400">
                <a:solidFill>
                  <a:schemeClr val="tx1"/>
                </a:solidFill>
                <a:latin typeface="Tahoma" pitchFamily="34" charset="0"/>
              </a:rPr>
              <a:t> - the positive internal attributes of the organisation</a:t>
            </a:r>
            <a:endParaRPr lang="th-TH" sz="2400" b="1">
              <a:solidFill>
                <a:schemeClr val="tx1"/>
              </a:solidFill>
              <a:latin typeface="Tahoma" pitchFamily="34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GB" sz="2400" b="1">
                <a:solidFill>
                  <a:schemeClr val="tx1"/>
                </a:solidFill>
                <a:latin typeface="Tahoma" pitchFamily="34" charset="0"/>
              </a:rPr>
              <a:t>Weaknesses</a:t>
            </a:r>
            <a:r>
              <a:rPr lang="en-GB" sz="2400">
                <a:solidFill>
                  <a:schemeClr val="tx1"/>
                </a:solidFill>
                <a:latin typeface="Tahoma" pitchFamily="34" charset="0"/>
              </a:rPr>
              <a:t> - the negative internal attributes of the organisation</a:t>
            </a:r>
            <a:endParaRPr lang="th-TH" sz="2400" b="1">
              <a:solidFill>
                <a:schemeClr val="tx1"/>
              </a:solidFill>
              <a:latin typeface="Tahoma" pitchFamily="34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GB" sz="2400" b="1">
                <a:solidFill>
                  <a:schemeClr val="tx1"/>
                </a:solidFill>
                <a:latin typeface="Tahoma" pitchFamily="34" charset="0"/>
              </a:rPr>
              <a:t>Opportunities</a:t>
            </a:r>
            <a:r>
              <a:rPr lang="en-GB" sz="2400">
                <a:solidFill>
                  <a:schemeClr val="tx1"/>
                </a:solidFill>
                <a:latin typeface="Tahoma" pitchFamily="34" charset="0"/>
              </a:rPr>
              <a:t> - external factors which could improve the organisation’s prospects</a:t>
            </a:r>
            <a:endParaRPr lang="th-TH" sz="2400" b="1">
              <a:solidFill>
                <a:schemeClr val="tx1"/>
              </a:solidFill>
              <a:latin typeface="Tahoma" pitchFamily="34" charset="0"/>
            </a:endParaRPr>
          </a:p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n"/>
            </a:pPr>
            <a:r>
              <a:rPr lang="en-GB" sz="2400" b="1">
                <a:solidFill>
                  <a:schemeClr val="tx1"/>
                </a:solidFill>
                <a:latin typeface="Tahoma" pitchFamily="34" charset="0"/>
              </a:rPr>
              <a:t>Threats</a:t>
            </a:r>
            <a:r>
              <a:rPr lang="en-GB" sz="2400">
                <a:solidFill>
                  <a:schemeClr val="tx1"/>
                </a:solidFill>
                <a:latin typeface="Tahoma" pitchFamily="34" charset="0"/>
              </a:rPr>
              <a:t> - external factors which could undermine the organisation’s prospects</a:t>
            </a:r>
            <a:endParaRPr lang="en-US" sz="2400">
              <a:solidFill>
                <a:schemeClr val="tx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676400"/>
            <a:ext cx="7753350" cy="4464050"/>
          </a:xfrm>
          <a:noFill/>
          <a:ln/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it-IT" sz="3600" u="sng"/>
              <a:t>Purpose:</a:t>
            </a:r>
            <a:r>
              <a:rPr lang="it-IT" sz="3600"/>
              <a:t>  	</a:t>
            </a:r>
          </a:p>
          <a:p>
            <a:pPr marL="0" indent="0">
              <a:buFont typeface="Wingdings" pitchFamily="2" charset="2"/>
              <a:buNone/>
            </a:pPr>
            <a:r>
              <a:rPr lang="it-IT"/>
              <a:t>- to identify major problems and their  main </a:t>
            </a:r>
            <a:r>
              <a:rPr lang="it-IT" u="sng"/>
              <a:t>causal</a:t>
            </a:r>
            <a:r>
              <a:rPr lang="it-IT"/>
              <a:t> relationships. </a:t>
            </a:r>
          </a:p>
          <a:p>
            <a:pPr marL="0" indent="0">
              <a:buFont typeface="Wingdings" pitchFamily="2" charset="2"/>
              <a:buNone/>
            </a:pPr>
            <a:endParaRPr lang="it-IT" u="sng"/>
          </a:p>
          <a:p>
            <a:pPr marL="0" indent="0">
              <a:buFont typeface="Wingdings" pitchFamily="2" charset="2"/>
              <a:buNone/>
            </a:pPr>
            <a:r>
              <a:rPr lang="it-IT" sz="3600" u="sng"/>
              <a:t>Output:</a:t>
            </a:r>
            <a:r>
              <a:rPr lang="it-IT" sz="3600"/>
              <a:t> 		</a:t>
            </a:r>
          </a:p>
          <a:p>
            <a:pPr marL="0" indent="0">
              <a:buFont typeface="Wingdings" pitchFamily="2" charset="2"/>
              <a:buNone/>
            </a:pPr>
            <a:r>
              <a:rPr lang="it-IT"/>
              <a:t>problem tree with cause and effects</a:t>
            </a:r>
          </a:p>
        </p:txBody>
      </p:sp>
      <p:sp>
        <p:nvSpPr>
          <p:cNvPr id="31232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  Problem Tree Analysis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/>
              <a:t>Steps in Undertaking Problem Tree </a:t>
            </a: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800"/>
              <a:t>Identify the major problems that the project will address. State problems in negative manner.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Group problems by similarity of concerns.</a:t>
            </a:r>
          </a:p>
          <a:p>
            <a:pPr marL="609600" indent="-609600">
              <a:buFontTx/>
              <a:buAutoNum type="arabicPeriod"/>
            </a:pPr>
            <a:r>
              <a:rPr lang="en-US" sz="2800"/>
              <a:t>Develop the problem tree:</a:t>
            </a:r>
          </a:p>
          <a:p>
            <a:pPr marL="990600" lvl="1" indent="-533400">
              <a:buClr>
                <a:schemeClr val="tx1"/>
              </a:buClr>
              <a:buFontTx/>
              <a:buAutoNum type="alphaLcParenR"/>
            </a:pPr>
            <a:r>
              <a:rPr lang="en-US" sz="2400"/>
              <a:t>Choose a focal problem from the list and relate other problems to  the focal problem.</a:t>
            </a:r>
          </a:p>
          <a:p>
            <a:pPr marL="990600" lvl="1" indent="-533400">
              <a:buClr>
                <a:schemeClr val="tx1"/>
              </a:buClr>
              <a:buFontTx/>
              <a:buAutoNum type="alphaLcParenR"/>
            </a:pPr>
            <a:r>
              <a:rPr lang="en-US" sz="2400"/>
              <a:t>If the problem is a cause of the focal problem it is placed below the focal problem</a:t>
            </a:r>
          </a:p>
          <a:p>
            <a:pPr marL="990600" lvl="1" indent="-533400">
              <a:buClr>
                <a:schemeClr val="tx1"/>
              </a:buClr>
              <a:buFontTx/>
              <a:buAutoNum type="alphaLcParenR"/>
            </a:pPr>
            <a:r>
              <a:rPr lang="en-US" sz="2400"/>
              <a:t>If the problem is an effect of the focal problem is goes above </a:t>
            </a:r>
          </a:p>
          <a:p>
            <a:pPr marL="990600" lvl="1" indent="-533400">
              <a:buClr>
                <a:schemeClr val="tx1"/>
              </a:buClr>
              <a:buFontTx/>
              <a:buNone/>
            </a:pPr>
            <a:endParaRPr lang="en-US" sz="2400"/>
          </a:p>
          <a:p>
            <a:pPr marL="990600" lvl="1" indent="-533400">
              <a:buClr>
                <a:schemeClr val="tx1"/>
              </a:buClr>
              <a:buFontTx/>
              <a:buAutoNum type="alphaLcParenR"/>
            </a:pPr>
            <a:endParaRPr lang="en-US" sz="240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784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Text Box 3"/>
          <p:cNvSpPr txBox="1">
            <a:spLocks noChangeArrowheads="1"/>
          </p:cNvSpPr>
          <p:nvPr/>
        </p:nvSpPr>
        <p:spPr bwMode="auto">
          <a:xfrm>
            <a:off x="3505200" y="381000"/>
            <a:ext cx="22844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b="1" u="sng">
                <a:solidFill>
                  <a:schemeClr val="tx1"/>
                </a:solidFill>
              </a:rPr>
              <a:t>Problem Tree</a:t>
            </a:r>
            <a:endParaRPr lang="en-US" b="1" u="sng">
              <a:solidFill>
                <a:schemeClr val="tx1"/>
              </a:solidFill>
            </a:endParaRPr>
          </a:p>
        </p:txBody>
      </p:sp>
      <p:sp>
        <p:nvSpPr>
          <p:cNvPr id="314372" name="Line 4"/>
          <p:cNvSpPr>
            <a:spLocks noChangeShapeType="1"/>
          </p:cNvSpPr>
          <p:nvPr/>
        </p:nvSpPr>
        <p:spPr bwMode="auto">
          <a:xfrm flipV="1">
            <a:off x="8382000" y="16002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7924800" y="5562600"/>
            <a:ext cx="984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b="1">
                <a:solidFill>
                  <a:schemeClr val="tx1"/>
                </a:solidFill>
                <a:latin typeface="Arial" pitchFamily="34" charset="0"/>
              </a:rPr>
              <a:t>CAUSE</a:t>
            </a:r>
          </a:p>
        </p:txBody>
      </p:sp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7848600" y="11430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800" b="1">
                <a:solidFill>
                  <a:schemeClr val="tx1"/>
                </a:solidFill>
                <a:latin typeface="Arial" pitchFamily="34" charset="0"/>
              </a:rPr>
              <a:t>EFFECT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8435975" cy="1216025"/>
          </a:xfrm>
          <a:noFill/>
          <a:ln/>
        </p:spPr>
        <p:txBody>
          <a:bodyPr/>
          <a:lstStyle/>
          <a:p>
            <a:r>
              <a:rPr lang="it-IT" sz="3600"/>
              <a:t>        </a:t>
            </a:r>
            <a:r>
              <a:rPr lang="it-IT"/>
              <a:t>Analysis of  Objectives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  <a:ln/>
        </p:spPr>
        <p:txBody>
          <a:bodyPr/>
          <a:lstStyle/>
          <a:p>
            <a:pPr>
              <a:buClr>
                <a:schemeClr val="tx1"/>
              </a:buClr>
            </a:pPr>
            <a:r>
              <a:rPr lang="it-IT"/>
              <a:t>Transforming the problem tree into an objectives tree by restating the problems as objectives.</a:t>
            </a:r>
          </a:p>
          <a:p>
            <a:pPr>
              <a:buClr>
                <a:schemeClr val="tx1"/>
              </a:buClr>
            </a:pPr>
            <a:r>
              <a:rPr lang="en-US"/>
              <a:t>Problem statement converted in to positive statements</a:t>
            </a:r>
          </a:p>
          <a:p>
            <a:pPr>
              <a:buClr>
                <a:schemeClr val="tx1"/>
              </a:buClr>
            </a:pPr>
            <a:r>
              <a:rPr lang="en-US"/>
              <a:t>Top of the tree is the end that is desired</a:t>
            </a:r>
          </a:p>
          <a:p>
            <a:pPr>
              <a:buClr>
                <a:schemeClr val="tx1"/>
              </a:buClr>
            </a:pPr>
            <a:r>
              <a:rPr lang="en-US"/>
              <a:t>Lower levels are the means to achieving the end.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it-IT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The relationship between the problems tree and the objective tree</a:t>
            </a:r>
            <a:br>
              <a:rPr lang="en-GB" sz="3600"/>
            </a:br>
            <a:endParaRPr lang="en-US" sz="3600"/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GB" sz="2800" u="sng"/>
              <a:t>PROBLEM TREE</a:t>
            </a:r>
            <a:r>
              <a:rPr lang="en-GB" sz="2800"/>
              <a:t>              </a:t>
            </a:r>
            <a:r>
              <a:rPr lang="en-GB" sz="2800" u="sng"/>
              <a:t>OBJECTIVE TREE</a:t>
            </a:r>
            <a:r>
              <a:rPr lang="en-GB" b="1"/>
              <a:t> </a:t>
            </a:r>
          </a:p>
          <a:p>
            <a:pPr>
              <a:buClr>
                <a:schemeClr val="tx1"/>
              </a:buClr>
            </a:pPr>
            <a:r>
              <a:rPr lang="en-GB"/>
              <a:t>Effects				Development 						Objectives</a:t>
            </a:r>
            <a:r>
              <a:rPr lang="en-GB" b="1"/>
              <a:t> </a:t>
            </a:r>
            <a:endParaRPr lang="en-US"/>
          </a:p>
          <a:p>
            <a:pPr>
              <a:buClr>
                <a:schemeClr val="tx1"/>
              </a:buClr>
            </a:pPr>
            <a:r>
              <a:rPr lang="en-GB"/>
              <a:t>Starter/Focal problem	Project Purpose</a:t>
            </a:r>
            <a:endParaRPr lang="en-US"/>
          </a:p>
          <a:p>
            <a:pPr>
              <a:buClr>
                <a:schemeClr val="tx1"/>
              </a:buClr>
            </a:pPr>
            <a:r>
              <a:rPr lang="en-GB"/>
              <a:t>Causes	  			Results</a:t>
            </a:r>
            <a:endParaRPr lang="en-US"/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/>
              <a:t>The relationship between the problems tree and the objective tree</a:t>
            </a:r>
            <a:br>
              <a:rPr lang="en-GB" sz="3600"/>
            </a:br>
            <a:endParaRPr lang="en-US" sz="360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GB" sz="2800" u="sng" dirty="0"/>
              <a:t>PROBLEM TREE</a:t>
            </a:r>
            <a:r>
              <a:rPr lang="en-GB" sz="2800" dirty="0"/>
              <a:t>              </a:t>
            </a:r>
            <a:r>
              <a:rPr lang="en-GB" sz="2800" u="sng" dirty="0"/>
              <a:t>OBJECTIVE TREE</a:t>
            </a:r>
            <a:r>
              <a:rPr lang="en-GB" b="1" dirty="0"/>
              <a:t> </a:t>
            </a:r>
          </a:p>
          <a:p>
            <a:pPr>
              <a:buClr>
                <a:schemeClr val="tx1"/>
              </a:buClr>
            </a:pPr>
            <a:r>
              <a:rPr lang="en-GB" dirty="0"/>
              <a:t>Focal problem 		</a:t>
            </a:r>
            <a:r>
              <a:rPr lang="en-GB" dirty="0" smtClean="0"/>
              <a:t>         Project </a:t>
            </a:r>
            <a:r>
              <a:rPr lang="en-GB" dirty="0"/>
              <a:t>Purpose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en-GB" dirty="0"/>
          </a:p>
          <a:p>
            <a:pPr>
              <a:buClr>
                <a:schemeClr val="tx1"/>
              </a:buClr>
            </a:pPr>
            <a:r>
              <a:rPr lang="en-GB" dirty="0"/>
              <a:t>Effects			</a:t>
            </a:r>
            <a:r>
              <a:rPr lang="en-GB" dirty="0" smtClean="0"/>
              <a:t>          Development Objectives</a:t>
            </a:r>
            <a:r>
              <a:rPr lang="en-GB" b="1" dirty="0" smtClean="0"/>
              <a:t> </a:t>
            </a:r>
            <a:endParaRPr lang="en-GB" b="1" dirty="0"/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r>
              <a:rPr lang="en-GB" dirty="0"/>
              <a:t>	</a:t>
            </a:r>
            <a:endParaRPr lang="en-US" dirty="0"/>
          </a:p>
          <a:p>
            <a:pPr>
              <a:buClr>
                <a:schemeClr val="tx1"/>
              </a:buClr>
            </a:pPr>
            <a:r>
              <a:rPr lang="en-GB" dirty="0"/>
              <a:t>Causes	  			Results</a:t>
            </a:r>
            <a:endParaRPr lang="en-US" dirty="0"/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/>
              <a:t>Strategy Analysis (i)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382000" cy="5486400"/>
          </a:xfrm>
        </p:spPr>
        <p:txBody>
          <a:bodyPr/>
          <a:lstStyle/>
          <a:p>
            <a:pPr>
              <a:lnSpc>
                <a:spcPct val="105000"/>
              </a:lnSpc>
              <a:buClr>
                <a:schemeClr val="tx1"/>
              </a:buClr>
            </a:pPr>
            <a:r>
              <a:rPr lang="en-US" sz="2800"/>
              <a:t>The aim of strategy analysis is division of the objectives tree into more consistent smaller sub-units that may, compose the core for a project.</a:t>
            </a:r>
          </a:p>
          <a:p>
            <a:pPr>
              <a:lnSpc>
                <a:spcPct val="105000"/>
              </a:lnSpc>
              <a:buClr>
                <a:schemeClr val="tx1"/>
              </a:buClr>
            </a:pPr>
            <a:r>
              <a:rPr lang="en-US" sz="2800"/>
              <a:t>Each of the sub-units of the objective tree can represent an alternative strategy for the future project. </a:t>
            </a:r>
          </a:p>
          <a:p>
            <a:pPr>
              <a:lnSpc>
                <a:spcPct val="105000"/>
              </a:lnSpc>
              <a:buClr>
                <a:schemeClr val="tx1"/>
              </a:buClr>
            </a:pPr>
            <a:r>
              <a:rPr lang="en-US" sz="2800"/>
              <a:t>The project objectives set the framework for the strategy of the project. </a:t>
            </a:r>
          </a:p>
          <a:p>
            <a:pPr>
              <a:lnSpc>
                <a:spcPct val="105000"/>
              </a:lnSpc>
              <a:buFont typeface="Wingdings" pitchFamily="2" charset="2"/>
              <a:buNone/>
            </a:pPr>
            <a:endParaRPr lang="en-US" sz="28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000"/>
              <a:t>	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/>
              <a:t>Strategy Analysis (ii)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>
              <a:lnSpc>
                <a:spcPct val="105000"/>
              </a:lnSpc>
              <a:buClr>
                <a:schemeClr val="tx1"/>
              </a:buClr>
            </a:pPr>
            <a:r>
              <a:rPr lang="en-US" sz="2800"/>
              <a:t>Criteria for selection of the project strategy:  </a:t>
            </a:r>
          </a:p>
          <a:p>
            <a:pPr>
              <a:lnSpc>
                <a:spcPct val="10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    1. RELEVANCE: the strategy corresponds to the needs of the stakeholders.</a:t>
            </a:r>
          </a:p>
          <a:p>
            <a:pPr>
              <a:lnSpc>
                <a:spcPct val="10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	2. EFFECTIVENESS: the lower level objectives of the strategy will contribute to achievement of the</a:t>
            </a:r>
            <a:r>
              <a:rPr lang="en-US" sz="2800" i="1"/>
              <a:t> </a:t>
            </a:r>
            <a:r>
              <a:rPr lang="en-US" sz="2800"/>
              <a:t>project purpose</a:t>
            </a:r>
          </a:p>
          <a:p>
            <a:pPr>
              <a:lnSpc>
                <a:spcPct val="10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   3. EFFICIENCY: cost-effectiveness of the  strategy in transforming the means into results.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   4. CONSISTENT with development policies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   5. SUSTAINABILITY of the project</a:t>
            </a:r>
          </a:p>
          <a:p>
            <a:pPr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sz="2800"/>
              <a:t>   6. ASSUMPTIONS and RISKS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ChangeArrowheads="1"/>
          </p:cNvSpPr>
          <p:nvPr/>
        </p:nvSpPr>
        <p:spPr bwMode="auto">
          <a:xfrm>
            <a:off x="152400" y="274638"/>
            <a:ext cx="8534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4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Logframe Matrix</a:t>
            </a:r>
          </a:p>
        </p:txBody>
      </p:sp>
      <p:sp>
        <p:nvSpPr>
          <p:cNvPr id="199683" name="Rectangle 3"/>
          <p:cNvSpPr>
            <a:spLocks noChangeArrowheads="1"/>
          </p:cNvSpPr>
          <p:nvPr/>
        </p:nvSpPr>
        <p:spPr bwMode="auto">
          <a:xfrm>
            <a:off x="304800" y="1600200"/>
            <a:ext cx="8280400" cy="4525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GB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Logical Framework Matrix is used to present information about project objectives, outputs and activities in a systematic and logical  way. </a:t>
            </a:r>
          </a:p>
          <a:p>
            <a:pPr marL="342900" indent="-342900" algn="l">
              <a:lnSpc>
                <a:spcPct val="120000"/>
              </a:lnSpc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GB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The basic Logframe matrix contains 16 cells organized into 4 columns and 4 rows, as indicated in the next slide:</a:t>
            </a:r>
            <a:endParaRPr lang="it-IT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ChangeArrowheads="1"/>
          </p:cNvSpPr>
          <p:nvPr/>
        </p:nvSpPr>
        <p:spPr bwMode="auto">
          <a:xfrm>
            <a:off x="609600" y="228600"/>
            <a:ext cx="769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>
                <a:solidFill>
                  <a:schemeClr val="tx1">
                    <a:lumMod val="95000"/>
                    <a:lumOff val="5000"/>
                  </a:schemeClr>
                </a:solidFill>
              </a:rPr>
              <a:t>The Logical Framework Matrix</a:t>
            </a:r>
          </a:p>
        </p:txBody>
      </p:sp>
      <p:sp>
        <p:nvSpPr>
          <p:cNvPr id="262147" name="Rectangle 3"/>
          <p:cNvSpPr>
            <a:spLocks noChangeArrowheads="1"/>
          </p:cNvSpPr>
          <p:nvPr/>
        </p:nvSpPr>
        <p:spPr bwMode="auto">
          <a:xfrm>
            <a:off x="5334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800" u="sng">
                <a:latin typeface="Arial" pitchFamily="34" charset="0"/>
                <a:cs typeface="Arial" pitchFamily="34" charset="0"/>
              </a:rPr>
              <a:t>Objectives &amp; activities</a:t>
            </a:r>
          </a:p>
        </p:txBody>
      </p:sp>
      <p:sp>
        <p:nvSpPr>
          <p:cNvPr id="262148" name="Rectangle 4"/>
          <p:cNvSpPr>
            <a:spLocks noChangeArrowheads="1"/>
          </p:cNvSpPr>
          <p:nvPr/>
        </p:nvSpPr>
        <p:spPr bwMode="auto">
          <a:xfrm>
            <a:off x="533400" y="3200400"/>
            <a:ext cx="1905000" cy="914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l"/>
            <a:endParaRPr lang="en-US" sz="1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Purpose/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(Outcome)</a:t>
            </a:r>
          </a:p>
          <a:p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533400" y="2133600"/>
            <a:ext cx="1905000" cy="914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800" b="1">
                <a:latin typeface="Arial" pitchFamily="34" charset="0"/>
                <a:cs typeface="Arial" pitchFamily="34" charset="0"/>
              </a:rPr>
              <a:t>Goal </a:t>
            </a:r>
          </a:p>
          <a:p>
            <a:r>
              <a:rPr lang="en-US" sz="1800">
                <a:latin typeface="Arial" pitchFamily="34" charset="0"/>
                <a:cs typeface="Arial" pitchFamily="34" charset="0"/>
              </a:rPr>
              <a:t>(Impact)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5334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latin typeface="Arial" pitchFamily="34" charset="0"/>
                <a:cs typeface="Arial" pitchFamily="34" charset="0"/>
              </a:rPr>
              <a:t>Outputs</a:t>
            </a:r>
          </a:p>
        </p:txBody>
      </p:sp>
      <p:sp>
        <p:nvSpPr>
          <p:cNvPr id="262151" name="Rectangle 7"/>
          <p:cNvSpPr>
            <a:spLocks noChangeArrowheads="1"/>
          </p:cNvSpPr>
          <p:nvPr/>
        </p:nvSpPr>
        <p:spPr bwMode="auto">
          <a:xfrm>
            <a:off x="6705600" y="2171700"/>
            <a:ext cx="1905000" cy="914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2" name="Rectangle 8"/>
          <p:cNvSpPr>
            <a:spLocks noChangeArrowheads="1"/>
          </p:cNvSpPr>
          <p:nvPr/>
        </p:nvSpPr>
        <p:spPr bwMode="auto">
          <a:xfrm>
            <a:off x="5334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latin typeface="Arial" pitchFamily="34" charset="0"/>
                <a:cs typeface="Arial" pitchFamily="34" charset="0"/>
              </a:rPr>
              <a:t>Activities</a:t>
            </a:r>
          </a:p>
        </p:txBody>
      </p:sp>
      <p:sp>
        <p:nvSpPr>
          <p:cNvPr id="262153" name="Rectangle 9"/>
          <p:cNvSpPr>
            <a:spLocks noChangeArrowheads="1"/>
          </p:cNvSpPr>
          <p:nvPr/>
        </p:nvSpPr>
        <p:spPr bwMode="auto">
          <a:xfrm>
            <a:off x="2590800" y="2171700"/>
            <a:ext cx="1905000" cy="914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4" name="Rectangle 10"/>
          <p:cNvSpPr>
            <a:spLocks noChangeArrowheads="1"/>
          </p:cNvSpPr>
          <p:nvPr/>
        </p:nvSpPr>
        <p:spPr bwMode="auto">
          <a:xfrm>
            <a:off x="6705600" y="3200400"/>
            <a:ext cx="1905000" cy="914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5" name="Rectangle 11"/>
          <p:cNvSpPr>
            <a:spLocks noChangeArrowheads="1"/>
          </p:cNvSpPr>
          <p:nvPr/>
        </p:nvSpPr>
        <p:spPr bwMode="auto">
          <a:xfrm>
            <a:off x="2590800" y="3200400"/>
            <a:ext cx="1905000" cy="914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6" name="Rectangle 12"/>
          <p:cNvSpPr>
            <a:spLocks noChangeArrowheads="1"/>
          </p:cNvSpPr>
          <p:nvPr/>
        </p:nvSpPr>
        <p:spPr bwMode="auto">
          <a:xfrm>
            <a:off x="67056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7" name="Rectangle 13"/>
          <p:cNvSpPr>
            <a:spLocks noChangeArrowheads="1"/>
          </p:cNvSpPr>
          <p:nvPr/>
        </p:nvSpPr>
        <p:spPr bwMode="auto">
          <a:xfrm>
            <a:off x="67056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8" name="Rectangle 14"/>
          <p:cNvSpPr>
            <a:spLocks noChangeArrowheads="1"/>
          </p:cNvSpPr>
          <p:nvPr/>
        </p:nvSpPr>
        <p:spPr bwMode="auto">
          <a:xfrm>
            <a:off x="25908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59" name="Rectangle 15"/>
          <p:cNvSpPr>
            <a:spLocks noChangeArrowheads="1"/>
          </p:cNvSpPr>
          <p:nvPr/>
        </p:nvSpPr>
        <p:spPr bwMode="auto">
          <a:xfrm>
            <a:off x="25908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8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60" name="Rectangle 16"/>
          <p:cNvSpPr>
            <a:spLocks noChangeArrowheads="1"/>
          </p:cNvSpPr>
          <p:nvPr/>
        </p:nvSpPr>
        <p:spPr bwMode="auto">
          <a:xfrm>
            <a:off x="25908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u="sng">
                <a:latin typeface="Arial" pitchFamily="34" charset="0"/>
                <a:cs typeface="Arial" pitchFamily="34" charset="0"/>
              </a:rPr>
              <a:t>Indicators</a:t>
            </a:r>
          </a:p>
        </p:txBody>
      </p:sp>
      <p:sp>
        <p:nvSpPr>
          <p:cNvPr id="262161" name="Rectangle 17"/>
          <p:cNvSpPr>
            <a:spLocks noChangeArrowheads="1"/>
          </p:cNvSpPr>
          <p:nvPr/>
        </p:nvSpPr>
        <p:spPr bwMode="auto">
          <a:xfrm>
            <a:off x="46482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800" u="sng">
                <a:latin typeface="Arial" pitchFamily="34" charset="0"/>
                <a:cs typeface="Arial" pitchFamily="34" charset="0"/>
              </a:rPr>
              <a:t>Means of verification</a:t>
            </a:r>
          </a:p>
        </p:txBody>
      </p:sp>
      <p:sp>
        <p:nvSpPr>
          <p:cNvPr id="262162" name="Rectangle 18"/>
          <p:cNvSpPr>
            <a:spLocks noChangeArrowheads="1"/>
          </p:cNvSpPr>
          <p:nvPr/>
        </p:nvSpPr>
        <p:spPr bwMode="auto">
          <a:xfrm>
            <a:off x="67056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u="sng">
                <a:latin typeface="Arial" pitchFamily="34" charset="0"/>
                <a:cs typeface="Arial" pitchFamily="34" charset="0"/>
              </a:rPr>
              <a:t>Assumptions</a:t>
            </a:r>
          </a:p>
        </p:txBody>
      </p:sp>
      <p:sp>
        <p:nvSpPr>
          <p:cNvPr id="262163" name="Rectangle 19"/>
          <p:cNvSpPr>
            <a:spLocks noChangeArrowheads="1"/>
          </p:cNvSpPr>
          <p:nvPr/>
        </p:nvSpPr>
        <p:spPr bwMode="auto">
          <a:xfrm>
            <a:off x="4648200" y="2171700"/>
            <a:ext cx="1905000" cy="914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64" name="Rectangle 20"/>
          <p:cNvSpPr>
            <a:spLocks noChangeArrowheads="1"/>
          </p:cNvSpPr>
          <p:nvPr/>
        </p:nvSpPr>
        <p:spPr bwMode="auto">
          <a:xfrm>
            <a:off x="4648200" y="3200400"/>
            <a:ext cx="1905000" cy="914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4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65" name="Rectangle 21"/>
          <p:cNvSpPr>
            <a:spLocks noChangeArrowheads="1"/>
          </p:cNvSpPr>
          <p:nvPr/>
        </p:nvSpPr>
        <p:spPr bwMode="auto">
          <a:xfrm>
            <a:off x="46482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2166" name="Rectangle 22"/>
          <p:cNvSpPr>
            <a:spLocks noChangeArrowheads="1"/>
          </p:cNvSpPr>
          <p:nvPr/>
        </p:nvSpPr>
        <p:spPr bwMode="auto">
          <a:xfrm>
            <a:off x="46482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endParaRPr lang="en-US" sz="18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2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6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6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6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6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6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6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26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6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6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6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26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6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6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26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26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47" grpId="0" animBg="1" autoUpdateAnimBg="0"/>
      <p:bldP spid="262148" grpId="0" animBg="1" autoUpdateAnimBg="0"/>
      <p:bldP spid="262149" grpId="0" animBg="1" autoUpdateAnimBg="0"/>
      <p:bldP spid="262150" grpId="0" animBg="1" autoUpdateAnimBg="0"/>
      <p:bldP spid="262151" grpId="0" animBg="1" autoUpdateAnimBg="0"/>
      <p:bldP spid="262152" grpId="0" animBg="1" autoUpdateAnimBg="0"/>
      <p:bldP spid="262153" grpId="0" animBg="1" autoUpdateAnimBg="0"/>
      <p:bldP spid="262154" grpId="0" animBg="1" autoUpdateAnimBg="0"/>
      <p:bldP spid="262155" grpId="0" animBg="1" autoUpdateAnimBg="0"/>
      <p:bldP spid="262156" grpId="0" animBg="1" autoUpdateAnimBg="0"/>
      <p:bldP spid="262157" grpId="0" animBg="1" autoUpdateAnimBg="0"/>
      <p:bldP spid="262158" grpId="0" animBg="1" autoUpdateAnimBg="0"/>
      <p:bldP spid="262159" grpId="0" animBg="1" autoUpdateAnimBg="0"/>
      <p:bldP spid="262160" grpId="0" animBg="1" autoUpdateAnimBg="0"/>
      <p:bldP spid="262161" grpId="0" animBg="1" autoUpdateAnimBg="0"/>
      <p:bldP spid="262162" grpId="0" animBg="1" autoUpdateAnimBg="0"/>
      <p:bldP spid="262163" grpId="0" animBg="1" autoUpdateAnimBg="0"/>
      <p:bldP spid="262164" grpId="0" animBg="1" autoUpdateAnimBg="0"/>
      <p:bldP spid="262165" grpId="0" animBg="1" autoUpdateAnimBg="0"/>
      <p:bldP spid="262166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ChangeArrowheads="1"/>
          </p:cNvSpPr>
          <p:nvPr/>
        </p:nvSpPr>
        <p:spPr bwMode="auto">
          <a:xfrm>
            <a:off x="609600" y="228600"/>
            <a:ext cx="769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>
                <a:solidFill>
                  <a:schemeClr val="tx1">
                    <a:lumMod val="95000"/>
                    <a:lumOff val="5000"/>
                  </a:schemeClr>
                </a:solidFill>
              </a:rPr>
              <a:t>Results Chain &amp; Logical Framework Matrix</a:t>
            </a:r>
          </a:p>
        </p:txBody>
      </p:sp>
      <p:sp>
        <p:nvSpPr>
          <p:cNvPr id="263171" name="Rectangle 3"/>
          <p:cNvSpPr>
            <a:spLocks noChangeArrowheads="1"/>
          </p:cNvSpPr>
          <p:nvPr/>
        </p:nvSpPr>
        <p:spPr bwMode="auto">
          <a:xfrm>
            <a:off x="5334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800" u="sng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RBM</a:t>
            </a:r>
          </a:p>
        </p:txBody>
      </p:sp>
      <p:sp>
        <p:nvSpPr>
          <p:cNvPr id="263172" name="Rectangle 4"/>
          <p:cNvSpPr>
            <a:spLocks noChangeArrowheads="1"/>
          </p:cNvSpPr>
          <p:nvPr/>
        </p:nvSpPr>
        <p:spPr bwMode="auto">
          <a:xfrm>
            <a:off x="533400" y="3200400"/>
            <a:ext cx="1905000" cy="914400"/>
          </a:xfrm>
          <a:prstGeom prst="rect">
            <a:avLst/>
          </a:prstGeom>
          <a:gradFill rotWithShape="1">
            <a:gsLst>
              <a:gs pos="0">
                <a:srgbClr val="FFFFAD">
                  <a:gamma/>
                  <a:tint val="72941"/>
                  <a:invGamma/>
                </a:srgbClr>
              </a:gs>
              <a:gs pos="50000">
                <a:srgbClr val="FFFFAD"/>
              </a:gs>
              <a:gs pos="100000">
                <a:srgbClr val="FFFFAD">
                  <a:gamma/>
                  <a:tint val="7294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rPr>
              <a:t>Result</a:t>
            </a:r>
          </a:p>
          <a:p>
            <a:pPr algn="l"/>
            <a:endParaRPr lang="en-US" sz="2000" b="1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3173" name="Rectangle 5"/>
          <p:cNvSpPr>
            <a:spLocks noChangeArrowheads="1"/>
          </p:cNvSpPr>
          <p:nvPr/>
        </p:nvSpPr>
        <p:spPr bwMode="auto">
          <a:xfrm>
            <a:off x="533400" y="2133600"/>
            <a:ext cx="1905000" cy="914400"/>
          </a:xfrm>
          <a:prstGeom prst="rect">
            <a:avLst/>
          </a:prstGeom>
          <a:gradFill rotWithShape="1">
            <a:gsLst>
              <a:gs pos="0">
                <a:srgbClr val="FFD8B1">
                  <a:gamma/>
                  <a:shade val="98431"/>
                  <a:invGamma/>
                </a:srgbClr>
              </a:gs>
              <a:gs pos="50000">
                <a:srgbClr val="FFD8B1"/>
              </a:gs>
              <a:gs pos="100000">
                <a:srgbClr val="FFD8B1">
                  <a:gamma/>
                  <a:shade val="98431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rPr>
              <a:t>Result</a:t>
            </a:r>
            <a:endParaRPr lang="en-US" sz="1800">
              <a:solidFill>
                <a:schemeClr val="tx1">
                  <a:lumMod val="95000"/>
                  <a:lumOff val="5000"/>
                </a:schemeClr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263174" name="Rectangle 6"/>
          <p:cNvSpPr>
            <a:spLocks noChangeArrowheads="1"/>
          </p:cNvSpPr>
          <p:nvPr/>
        </p:nvSpPr>
        <p:spPr bwMode="auto">
          <a:xfrm>
            <a:off x="5334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Result</a:t>
            </a:r>
          </a:p>
        </p:txBody>
      </p:sp>
      <p:sp>
        <p:nvSpPr>
          <p:cNvPr id="263175" name="Rectangle 7"/>
          <p:cNvSpPr>
            <a:spLocks noChangeArrowheads="1"/>
          </p:cNvSpPr>
          <p:nvPr/>
        </p:nvSpPr>
        <p:spPr bwMode="auto">
          <a:xfrm>
            <a:off x="6705600" y="2171700"/>
            <a:ext cx="1905000" cy="9144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rPr>
              <a:t>Goal/Impact</a:t>
            </a:r>
          </a:p>
        </p:txBody>
      </p:sp>
      <p:sp>
        <p:nvSpPr>
          <p:cNvPr id="263176" name="Rectangle 8"/>
          <p:cNvSpPr>
            <a:spLocks noChangeArrowheads="1"/>
          </p:cNvSpPr>
          <p:nvPr/>
        </p:nvSpPr>
        <p:spPr bwMode="auto">
          <a:xfrm>
            <a:off x="5334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Result</a:t>
            </a:r>
          </a:p>
          <a:p>
            <a:endParaRPr lang="en-US" sz="1800" b="1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3178" name="Rectangle 10"/>
          <p:cNvSpPr>
            <a:spLocks noChangeArrowheads="1"/>
          </p:cNvSpPr>
          <p:nvPr/>
        </p:nvSpPr>
        <p:spPr bwMode="auto">
          <a:xfrm>
            <a:off x="6705600" y="3200400"/>
            <a:ext cx="1905000" cy="914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rPr>
              <a:t>Purpose/</a:t>
            </a:r>
          </a:p>
          <a:p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Trebuchet MS" pitchFamily="34" charset="0"/>
                <a:cs typeface="Arial" pitchFamily="34" charset="0"/>
              </a:rPr>
              <a:t>Outcome</a:t>
            </a:r>
          </a:p>
        </p:txBody>
      </p:sp>
      <p:sp>
        <p:nvSpPr>
          <p:cNvPr id="263180" name="Rectangle 12"/>
          <p:cNvSpPr>
            <a:spLocks noChangeArrowheads="1"/>
          </p:cNvSpPr>
          <p:nvPr/>
        </p:nvSpPr>
        <p:spPr bwMode="auto">
          <a:xfrm>
            <a:off x="6705600" y="4229100"/>
            <a:ext cx="190500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Output</a:t>
            </a:r>
          </a:p>
        </p:txBody>
      </p:sp>
      <p:sp>
        <p:nvSpPr>
          <p:cNvPr id="263181" name="Rectangle 13"/>
          <p:cNvSpPr>
            <a:spLocks noChangeArrowheads="1"/>
          </p:cNvSpPr>
          <p:nvPr/>
        </p:nvSpPr>
        <p:spPr bwMode="auto">
          <a:xfrm>
            <a:off x="6705600" y="5257800"/>
            <a:ext cx="1905000" cy="9144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b="1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Activities</a:t>
            </a:r>
          </a:p>
        </p:txBody>
      </p:sp>
      <p:sp>
        <p:nvSpPr>
          <p:cNvPr id="263186" name="Rectangle 18"/>
          <p:cNvSpPr>
            <a:spLocks noChangeArrowheads="1"/>
          </p:cNvSpPr>
          <p:nvPr/>
        </p:nvSpPr>
        <p:spPr bwMode="auto">
          <a:xfrm>
            <a:off x="6705600" y="1143000"/>
            <a:ext cx="1905000" cy="914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u="sng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LFA</a:t>
            </a:r>
          </a:p>
        </p:txBody>
      </p:sp>
      <p:sp>
        <p:nvSpPr>
          <p:cNvPr id="263191" name="Line 23"/>
          <p:cNvSpPr>
            <a:spLocks noChangeShapeType="1"/>
          </p:cNvSpPr>
          <p:nvPr/>
        </p:nvSpPr>
        <p:spPr bwMode="auto">
          <a:xfrm>
            <a:off x="2667000" y="2590800"/>
            <a:ext cx="38862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3192" name="Line 24"/>
          <p:cNvSpPr>
            <a:spLocks noChangeShapeType="1"/>
          </p:cNvSpPr>
          <p:nvPr/>
        </p:nvSpPr>
        <p:spPr bwMode="auto">
          <a:xfrm>
            <a:off x="2590800" y="3581400"/>
            <a:ext cx="38862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3193" name="Line 25"/>
          <p:cNvSpPr>
            <a:spLocks noChangeShapeType="1"/>
          </p:cNvSpPr>
          <p:nvPr/>
        </p:nvSpPr>
        <p:spPr bwMode="auto">
          <a:xfrm>
            <a:off x="2590800" y="4648200"/>
            <a:ext cx="38862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3194" name="Line 26"/>
          <p:cNvSpPr>
            <a:spLocks noChangeShapeType="1"/>
          </p:cNvSpPr>
          <p:nvPr/>
        </p:nvSpPr>
        <p:spPr bwMode="auto">
          <a:xfrm>
            <a:off x="2667000" y="5638800"/>
            <a:ext cx="38862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3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63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63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63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6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63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3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63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63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1" grpId="0" animBg="1" autoUpdateAnimBg="0"/>
      <p:bldP spid="263172" grpId="0" animBg="1" autoUpdateAnimBg="0"/>
      <p:bldP spid="263173" grpId="0" animBg="1" autoUpdateAnimBg="0"/>
      <p:bldP spid="263174" grpId="0" animBg="1" autoUpdateAnimBg="0"/>
      <p:bldP spid="263175" grpId="0" animBg="1" autoUpdateAnimBg="0"/>
      <p:bldP spid="263176" grpId="0" animBg="1" autoUpdateAnimBg="0"/>
      <p:bldP spid="263178" grpId="0" animBg="1" autoUpdateAnimBg="0"/>
      <p:bldP spid="263180" grpId="0" animBg="1" autoUpdateAnimBg="0"/>
      <p:bldP spid="263181" grpId="0" animBg="1" autoUpdateAnimBg="0"/>
      <p:bldP spid="263186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RBM Techniques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2296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/>
              <a:t>Start with the results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/>
              <a:t>Determine indicators to measure progress towards achieving each result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/>
              <a:t>Define explicit targets for each indicator to judge achievement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/>
              <a:t>Collect information to verify/monitor the achievement/progress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/>
              <a:t>Review, analysis and report actual results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371600"/>
          </a:xfrm>
        </p:spPr>
        <p:txBody>
          <a:bodyPr/>
          <a:lstStyle/>
          <a:p>
            <a:r>
              <a:rPr lang="en-US"/>
              <a:t>RBM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1148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latin typeface="Trebuchet MS" pitchFamily="34" charset="0"/>
              </a:rPr>
              <a:t>RBM are good and useful techniques </a:t>
            </a:r>
          </a:p>
          <a:p>
            <a:pPr>
              <a:buClr>
                <a:schemeClr val="tx1"/>
              </a:buClr>
            </a:pPr>
            <a:r>
              <a:rPr lang="en-US" dirty="0">
                <a:latin typeface="Trebuchet MS" pitchFamily="34" charset="0"/>
              </a:rPr>
              <a:t>But it won’t work itself and not sufficient to achieve results</a:t>
            </a:r>
          </a:p>
          <a:p>
            <a:pPr>
              <a:buClr>
                <a:schemeClr val="tx1"/>
              </a:buClr>
            </a:pPr>
            <a:r>
              <a:rPr lang="en-US" altLang="ko-KR" dirty="0">
                <a:latin typeface="Trebuchet MS" pitchFamily="34" charset="0"/>
                <a:ea typeface="굴림" pitchFamily="34" charset="-127"/>
              </a:rPr>
              <a:t>RBM depends on the organization's ability to create a management culture that is focused on results</a:t>
            </a:r>
          </a:p>
          <a:p>
            <a:pPr>
              <a:buClr>
                <a:schemeClr val="tx1"/>
              </a:buClr>
            </a:pPr>
            <a:r>
              <a:rPr lang="en-US" altLang="ko-KR" dirty="0">
                <a:latin typeface="Trebuchet MS" pitchFamily="34" charset="0"/>
                <a:ea typeface="굴림" pitchFamily="34" charset="-127"/>
              </a:rPr>
              <a:t>Manage change in your organization.</a:t>
            </a:r>
          </a:p>
          <a:p>
            <a:pPr>
              <a:buClr>
                <a:schemeClr val="tx1"/>
              </a:buClr>
              <a:buFont typeface="Wingdings" pitchFamily="2" charset="2"/>
              <a:buNone/>
            </a:pPr>
            <a:endParaRPr lang="en-US" dirty="0">
              <a:latin typeface="Trebuchet MS" pitchFamily="34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8458200" cy="838200"/>
          </a:xfrm>
        </p:spPr>
        <p:txBody>
          <a:bodyPr/>
          <a:lstStyle/>
          <a:p>
            <a:r>
              <a:rPr lang="en-US"/>
              <a:t>Monitoring and Evaluation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696200" cy="4143375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>
                <a:latin typeface="Trebuchet MS" pitchFamily="34" charset="0"/>
              </a:rPr>
              <a:t>Based on the logical framework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>
                <a:latin typeface="Trebuchet MS" pitchFamily="34" charset="0"/>
              </a:rPr>
              <a:t>Strengthens accountability and transparency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>
                <a:latin typeface="Trebuchet MS" pitchFamily="34" charset="0"/>
              </a:rPr>
              <a:t>Provides information for effective management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>
                <a:latin typeface="Trebuchet MS" pitchFamily="34" charset="0"/>
              </a:rPr>
              <a:t>Helps determine what works well and what requires improvement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>
                <a:latin typeface="Trebuchet MS" pitchFamily="34" charset="0"/>
              </a:rPr>
              <a:t>Builds knowledge 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2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2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2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2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2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 build="p"/>
    </p:bldLst>
  </p:timing>
</p:sld>
</file>

<file path=ppt/theme/theme1.xml><?xml version="1.0" encoding="utf-8"?>
<a:theme xmlns:a="http://schemas.openxmlformats.org/drawingml/2006/main" name="Noe T05">
  <a:themeElements>
    <a:clrScheme name="Noe T05 16">
      <a:dk1>
        <a:srgbClr val="000000"/>
      </a:dk1>
      <a:lt1>
        <a:srgbClr val="FCF6D4"/>
      </a:lt1>
      <a:dk2>
        <a:srgbClr val="FFFFFF"/>
      </a:dk2>
      <a:lt2>
        <a:srgbClr val="808080"/>
      </a:lt2>
      <a:accent1>
        <a:srgbClr val="FFDE39"/>
      </a:accent1>
      <a:accent2>
        <a:srgbClr val="703C4B"/>
      </a:accent2>
      <a:accent3>
        <a:srgbClr val="FDFAE6"/>
      </a:accent3>
      <a:accent4>
        <a:srgbClr val="000000"/>
      </a:accent4>
      <a:accent5>
        <a:srgbClr val="FFECAE"/>
      </a:accent5>
      <a:accent6>
        <a:srgbClr val="653543"/>
      </a:accent6>
      <a:hlink>
        <a:srgbClr val="83BE00"/>
      </a:hlink>
      <a:folHlink>
        <a:srgbClr val="1D5959"/>
      </a:folHlink>
    </a:clrScheme>
    <a:fontScheme name="Noe T05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oe T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3">
        <a:dk1>
          <a:srgbClr val="000000"/>
        </a:dk1>
        <a:lt1>
          <a:srgbClr val="F4F6D6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8FAE8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4">
        <a:dk1>
          <a:srgbClr val="000000"/>
        </a:dk1>
        <a:lt1>
          <a:srgbClr val="F3F6CA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8FAE1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5">
        <a:dk1>
          <a:srgbClr val="000000"/>
        </a:dk1>
        <a:lt1>
          <a:srgbClr val="FCF6D4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DFAE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6">
        <a:dk1>
          <a:srgbClr val="000000"/>
        </a:dk1>
        <a:lt1>
          <a:srgbClr val="FCF6D4"/>
        </a:lt1>
        <a:dk2>
          <a:srgbClr val="FFFFFF"/>
        </a:dk2>
        <a:lt2>
          <a:srgbClr val="808080"/>
        </a:lt2>
        <a:accent1>
          <a:srgbClr val="FFDE39"/>
        </a:accent1>
        <a:accent2>
          <a:srgbClr val="703C4B"/>
        </a:accent2>
        <a:accent3>
          <a:srgbClr val="FDFAE6"/>
        </a:accent3>
        <a:accent4>
          <a:srgbClr val="000000"/>
        </a:accent4>
        <a:accent5>
          <a:srgbClr val="FFECAE"/>
        </a:accent5>
        <a:accent6>
          <a:srgbClr val="653543"/>
        </a:accent6>
        <a:hlink>
          <a:srgbClr val="83BE00"/>
        </a:hlink>
        <a:folHlink>
          <a:srgbClr val="1D59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Noe T05</Template>
  <TotalTime>387</TotalTime>
  <Words>1350</Words>
  <Application>Microsoft Office PowerPoint</Application>
  <PresentationFormat>On-screen Show (4:3)</PresentationFormat>
  <Paragraphs>329</Paragraphs>
  <Slides>48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Trebuchet MS</vt:lpstr>
      <vt:lpstr>굴림</vt:lpstr>
      <vt:lpstr>Wingdings</vt:lpstr>
      <vt:lpstr>Tahoma</vt:lpstr>
      <vt:lpstr>Times New Roman</vt:lpstr>
      <vt:lpstr>Book Antiqua</vt:lpstr>
      <vt:lpstr>Noe T05</vt:lpstr>
      <vt:lpstr>Slide 1</vt:lpstr>
      <vt:lpstr>Slide 2</vt:lpstr>
      <vt:lpstr>Topics To Be Covered</vt:lpstr>
      <vt:lpstr>What is Results-Based Management (RBM)?</vt:lpstr>
      <vt:lpstr>Slide 5</vt:lpstr>
      <vt:lpstr>Slide 6</vt:lpstr>
      <vt:lpstr>Slide 7</vt:lpstr>
      <vt:lpstr>Slide 8</vt:lpstr>
      <vt:lpstr>Slide 9</vt:lpstr>
      <vt:lpstr>What Is a Result?</vt:lpstr>
      <vt:lpstr>Slide 11</vt:lpstr>
      <vt:lpstr>Slide 12</vt:lpstr>
      <vt:lpstr>Key RBM Terms (ii)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Example of SIAP Training Results Chain</vt:lpstr>
      <vt:lpstr>Example of Improving Supply of Potable Water and Sanitation Facilities</vt:lpstr>
      <vt:lpstr>Slide 24</vt:lpstr>
      <vt:lpstr>Slide 25</vt:lpstr>
      <vt:lpstr>RBM and Logical Framework Approach (LFA) </vt:lpstr>
      <vt:lpstr>The Logical Framework Approach (i)</vt:lpstr>
      <vt:lpstr>Slide 28</vt:lpstr>
      <vt:lpstr>Slide 29</vt:lpstr>
      <vt:lpstr>Stakeholder Analysis</vt:lpstr>
      <vt:lpstr>Stakeholder Analysis</vt:lpstr>
      <vt:lpstr>SWOT Analysis (i)</vt:lpstr>
      <vt:lpstr>SWOT Analysis (ii)</vt:lpstr>
      <vt:lpstr>Slide 34</vt:lpstr>
      <vt:lpstr>  Problem Tree Analysis</vt:lpstr>
      <vt:lpstr>Steps in Undertaking Problem Tree </vt:lpstr>
      <vt:lpstr>Slide 37</vt:lpstr>
      <vt:lpstr>        Analysis of  Objectives</vt:lpstr>
      <vt:lpstr>The relationship between the problems tree and the objective tree </vt:lpstr>
      <vt:lpstr>The relationship between the problems tree and the objective tree </vt:lpstr>
      <vt:lpstr>Strategy Analysis (i)</vt:lpstr>
      <vt:lpstr>Strategy Analysis (ii)</vt:lpstr>
      <vt:lpstr>Slide 43</vt:lpstr>
      <vt:lpstr>Slide 44</vt:lpstr>
      <vt:lpstr>Slide 45</vt:lpstr>
      <vt:lpstr>Key RBM Techniques</vt:lpstr>
      <vt:lpstr>RBM</vt:lpstr>
      <vt:lpstr>Monitoring and Evaluation</vt:lpstr>
    </vt:vector>
  </TitlesOfParts>
  <Company>Wiletzky and Associates, Puyallup 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011 - Careers &amp; Career Management</dc:title>
  <dc:subject>Employee Training &amp; Development 3e by R. A. Noe</dc:subject>
  <dc:creator>Les Wiletzky, SPHR</dc:creator>
  <dc:description>Title slide and chapter template design by Linda Crane, Linda Crane Productions</dc:description>
  <cp:lastModifiedBy>Administrator</cp:lastModifiedBy>
  <cp:revision>41</cp:revision>
  <dcterms:created xsi:type="dcterms:W3CDTF">2003-12-04T19:17:05Z</dcterms:created>
  <dcterms:modified xsi:type="dcterms:W3CDTF">2014-07-02T20:02:11Z</dcterms:modified>
</cp:coreProperties>
</file>