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48"/>
  </p:notesMasterIdLst>
  <p:sldIdLst>
    <p:sldId id="296" r:id="rId2"/>
    <p:sldId id="256" r:id="rId3"/>
    <p:sldId id="257" r:id="rId4"/>
    <p:sldId id="259" r:id="rId5"/>
    <p:sldId id="260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292" r:id="rId44"/>
    <p:sldId id="293" r:id="rId45"/>
    <p:sldId id="294" r:id="rId46"/>
    <p:sldId id="295" r:id="rId47"/>
  </p:sldIdLst>
  <p:sldSz cx="9144000" cy="6858000" type="screen4x3"/>
  <p:notesSz cx="6858000" cy="9144000"/>
  <p:defaultTextStyle>
    <a:defPPr>
      <a:defRPr lang="en-CA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44" autoAdjust="0"/>
    <p:restoredTop sz="93896" autoAdjust="0"/>
  </p:normalViewPr>
  <p:slideViewPr>
    <p:cSldViewPr>
      <p:cViewPr>
        <p:scale>
          <a:sx n="70" d="100"/>
          <a:sy n="70" d="100"/>
        </p:scale>
        <p:origin x="-10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latinLnBrk="0">
              <a:defRPr kumimoji="0" sz="1200">
                <a:latin typeface="Times New Roman" pitchFamily="18" charset="0"/>
              </a:defRPr>
            </a:lvl1pPr>
          </a:lstStyle>
          <a:p>
            <a:endParaRPr lang="ko-KR" altLang="en-CA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latinLnBrk="0">
              <a:defRPr kumimoji="0" sz="1200">
                <a:latin typeface="Times New Roman" pitchFamily="18" charset="0"/>
              </a:defRPr>
            </a:lvl1pPr>
          </a:lstStyle>
          <a:p>
            <a:endParaRPr lang="ko-KR" altLang="en-CA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ko-KR" smtClean="0"/>
              <a:t>Click to edit Master text styles</a:t>
            </a:r>
          </a:p>
          <a:p>
            <a:pPr lvl="1"/>
            <a:r>
              <a:rPr lang="en-CA" altLang="ko-KR" smtClean="0"/>
              <a:t>Second level</a:t>
            </a:r>
          </a:p>
          <a:p>
            <a:pPr lvl="2"/>
            <a:r>
              <a:rPr lang="en-CA" altLang="ko-KR" smtClean="0"/>
              <a:t>Third level</a:t>
            </a:r>
          </a:p>
          <a:p>
            <a:pPr lvl="3"/>
            <a:r>
              <a:rPr lang="en-CA" altLang="ko-KR" smtClean="0"/>
              <a:t>Fourth level</a:t>
            </a:r>
          </a:p>
          <a:p>
            <a:pPr lvl="4"/>
            <a:r>
              <a:rPr lang="en-CA" altLang="ko-KR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latinLnBrk="0">
              <a:defRPr kumimoji="0" sz="1200">
                <a:latin typeface="Times New Roman" pitchFamily="18" charset="0"/>
              </a:defRPr>
            </a:lvl1pPr>
          </a:lstStyle>
          <a:p>
            <a:endParaRPr lang="ko-KR" altLang="en-CA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latinLnBrk="0">
              <a:defRPr kumimoji="0" sz="1200">
                <a:latin typeface="Times New Roman" pitchFamily="18" charset="0"/>
              </a:defRPr>
            </a:lvl1pPr>
          </a:lstStyle>
          <a:p>
            <a:fld id="{524A9499-D1DE-4923-A95E-4DAA68FEDF29}" type="slidenum">
              <a:rPr lang="ko-KR" altLang="en-CA"/>
              <a:pPr/>
              <a:t>‹#›</a:t>
            </a:fld>
            <a:endParaRPr lang="ko-KR" alt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42863" y="1957388"/>
          <a:ext cx="9064625" cy="3030537"/>
        </p:xfrm>
        <a:graphic>
          <a:graphicData uri="http://schemas.openxmlformats.org/presentationml/2006/ole">
            <p:oleObj spid="_x0000_s52226" name="Image" r:id="rId3" imgW="10120635" imgH="3288889" progId="Photoshop.Image.7">
              <p:embed/>
            </p:oleObj>
          </a:graphicData>
        </a:graphic>
      </p:graphicFrame>
      <p:pic>
        <p:nvPicPr>
          <p:cNvPr id="52227" name="Picture 3" descr="SW이미지_수정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25" y="1989138"/>
            <a:ext cx="8993188" cy="3013075"/>
          </a:xfrm>
          <a:prstGeom prst="rect">
            <a:avLst/>
          </a:prstGeom>
          <a:noFill/>
        </p:spPr>
      </p:pic>
      <p:grpSp>
        <p:nvGrpSpPr>
          <p:cNvPr id="52228" name="Group 4"/>
          <p:cNvGrpSpPr>
            <a:grpSpLocks/>
          </p:cNvGrpSpPr>
          <p:nvPr/>
        </p:nvGrpSpPr>
        <p:grpSpPr bwMode="auto">
          <a:xfrm>
            <a:off x="0" y="0"/>
            <a:ext cx="9144000" cy="2765425"/>
            <a:chOff x="0" y="0"/>
            <a:chExt cx="5760" cy="1742"/>
          </a:xfrm>
        </p:grpSpPr>
        <p:sp>
          <p:nvSpPr>
            <p:cNvPr id="52229" name="Rectangle 5"/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1162"/>
            </a:xfrm>
            <a:prstGeom prst="rect">
              <a:avLst/>
            </a:prstGeom>
            <a:solidFill>
              <a:srgbClr val="6698E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2230" name="Group 6"/>
            <p:cNvGrpSpPr>
              <a:grpSpLocks/>
            </p:cNvGrpSpPr>
            <p:nvPr userDrawn="1"/>
          </p:nvGrpSpPr>
          <p:grpSpPr bwMode="auto">
            <a:xfrm>
              <a:off x="0" y="926"/>
              <a:ext cx="5731" cy="816"/>
              <a:chOff x="0" y="926"/>
              <a:chExt cx="5731" cy="816"/>
            </a:xfrm>
          </p:grpSpPr>
          <p:sp>
            <p:nvSpPr>
              <p:cNvPr id="52231" name="Freeform 7"/>
              <p:cNvSpPr>
                <a:spLocks/>
              </p:cNvSpPr>
              <p:nvPr userDrawn="1"/>
            </p:nvSpPr>
            <p:spPr bwMode="auto">
              <a:xfrm>
                <a:off x="0" y="1015"/>
                <a:ext cx="5731" cy="7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" y="279"/>
                  </a:cxn>
                  <a:cxn ang="0">
                    <a:pos x="1824" y="739"/>
                  </a:cxn>
                  <a:cxn ang="0">
                    <a:pos x="3946" y="695"/>
                  </a:cxn>
                  <a:cxn ang="0">
                    <a:pos x="5731" y="297"/>
                  </a:cxn>
                  <a:cxn ang="0">
                    <a:pos x="5722" y="153"/>
                  </a:cxn>
                  <a:cxn ang="0">
                    <a:pos x="0" y="0"/>
                  </a:cxn>
                </a:cxnLst>
                <a:rect l="0" t="0" r="r" b="b"/>
                <a:pathLst>
                  <a:path w="5731" h="808">
                    <a:moveTo>
                      <a:pt x="0" y="0"/>
                    </a:moveTo>
                    <a:lnTo>
                      <a:pt x="19" y="279"/>
                    </a:lnTo>
                    <a:cubicBezTo>
                      <a:pt x="321" y="399"/>
                      <a:pt x="1170" y="671"/>
                      <a:pt x="1824" y="739"/>
                    </a:cubicBezTo>
                    <a:cubicBezTo>
                      <a:pt x="2478" y="808"/>
                      <a:pt x="3295" y="769"/>
                      <a:pt x="3946" y="695"/>
                    </a:cubicBezTo>
                    <a:cubicBezTo>
                      <a:pt x="4597" y="621"/>
                      <a:pt x="5435" y="387"/>
                      <a:pt x="5731" y="297"/>
                    </a:cubicBezTo>
                    <a:lnTo>
                      <a:pt x="5722" y="1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32" name="Freeform 8"/>
              <p:cNvSpPr>
                <a:spLocks/>
              </p:cNvSpPr>
              <p:nvPr userDrawn="1"/>
            </p:nvSpPr>
            <p:spPr bwMode="auto">
              <a:xfrm>
                <a:off x="0" y="926"/>
                <a:ext cx="5731" cy="758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26" y="315"/>
                  </a:cxn>
                  <a:cxn ang="0">
                    <a:pos x="1795" y="771"/>
                  </a:cxn>
                  <a:cxn ang="0">
                    <a:pos x="3821" y="742"/>
                  </a:cxn>
                  <a:cxn ang="0">
                    <a:pos x="5731" y="320"/>
                  </a:cxn>
                  <a:cxn ang="0">
                    <a:pos x="5693" y="0"/>
                  </a:cxn>
                  <a:cxn ang="0">
                    <a:pos x="0" y="36"/>
                  </a:cxn>
                </a:cxnLst>
                <a:rect l="0" t="0" r="r" b="b"/>
                <a:pathLst>
                  <a:path w="5731" h="842">
                    <a:moveTo>
                      <a:pt x="0" y="36"/>
                    </a:moveTo>
                    <a:lnTo>
                      <a:pt x="26" y="315"/>
                    </a:lnTo>
                    <a:cubicBezTo>
                      <a:pt x="325" y="438"/>
                      <a:pt x="1163" y="700"/>
                      <a:pt x="1795" y="771"/>
                    </a:cubicBezTo>
                    <a:cubicBezTo>
                      <a:pt x="2427" y="842"/>
                      <a:pt x="3165" y="817"/>
                      <a:pt x="3821" y="742"/>
                    </a:cubicBezTo>
                    <a:cubicBezTo>
                      <a:pt x="4477" y="667"/>
                      <a:pt x="5419" y="444"/>
                      <a:pt x="5731" y="320"/>
                    </a:cubicBezTo>
                    <a:lnTo>
                      <a:pt x="5693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6698E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2233" name="Group 9"/>
          <p:cNvGrpSpPr>
            <a:grpSpLocks/>
          </p:cNvGrpSpPr>
          <p:nvPr/>
        </p:nvGrpSpPr>
        <p:grpSpPr bwMode="auto">
          <a:xfrm>
            <a:off x="0" y="5084763"/>
            <a:ext cx="9144000" cy="1773237"/>
            <a:chOff x="0" y="2640"/>
            <a:chExt cx="5760" cy="1680"/>
          </a:xfrm>
        </p:grpSpPr>
        <p:sp>
          <p:nvSpPr>
            <p:cNvPr id="52234" name="Rectangle 10"/>
            <p:cNvSpPr>
              <a:spLocks noChangeArrowheads="1"/>
            </p:cNvSpPr>
            <p:nvPr userDrawn="1"/>
          </p:nvSpPr>
          <p:spPr bwMode="white">
            <a:xfrm>
              <a:off x="0" y="2640"/>
              <a:ext cx="5760" cy="168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35" name="Rectangle 11"/>
            <p:cNvSpPr>
              <a:spLocks noChangeArrowheads="1"/>
            </p:cNvSpPr>
            <p:nvPr userDrawn="1"/>
          </p:nvSpPr>
          <p:spPr bwMode="white">
            <a:xfrm>
              <a:off x="0" y="2640"/>
              <a:ext cx="5760" cy="9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23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5373688"/>
            <a:ext cx="5976937" cy="476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ko-KR"/>
              <a:t>Click to edit Master subtitle style</a:t>
            </a:r>
          </a:p>
        </p:txBody>
      </p:sp>
      <p:sp>
        <p:nvSpPr>
          <p:cNvPr id="52237" name="Rectangle 13"/>
          <p:cNvSpPr>
            <a:spLocks noGrp="1" noChangeArrowheads="1"/>
          </p:cNvSpPr>
          <p:nvPr>
            <p:ph type="ctrTitle"/>
          </p:nvPr>
        </p:nvSpPr>
        <p:spPr bwMode="auto">
          <a:xfrm>
            <a:off x="971550" y="3284538"/>
            <a:ext cx="7497763" cy="720725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  <a:ea typeface="HY헤드라인M" pitchFamily="18" charset="-127"/>
              </a:defRPr>
            </a:lvl1pPr>
          </a:lstStyle>
          <a:p>
            <a:r>
              <a:rPr lang="en-US" altLang="ko-KR"/>
              <a:t>Click to edit Master title</a:t>
            </a:r>
          </a:p>
        </p:txBody>
      </p:sp>
      <p:grpSp>
        <p:nvGrpSpPr>
          <p:cNvPr id="52245" name="Group 21"/>
          <p:cNvGrpSpPr>
            <a:grpSpLocks/>
          </p:cNvGrpSpPr>
          <p:nvPr/>
        </p:nvGrpSpPr>
        <p:grpSpPr bwMode="auto"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52246" name="AutoShape 22"/>
            <p:cNvSpPr>
              <a:spLocks noChangeArrowheads="1"/>
            </p:cNvSpPr>
            <p:nvPr userDrawn="1"/>
          </p:nvSpPr>
          <p:spPr bwMode="white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47" name="Freeform 23"/>
            <p:cNvSpPr>
              <a:spLocks/>
            </p:cNvSpPr>
            <p:nvPr userDrawn="1"/>
          </p:nvSpPr>
          <p:spPr bwMode="white">
            <a:xfrm>
              <a:off x="0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248" name="Freeform 24"/>
            <p:cNvSpPr>
              <a:spLocks/>
            </p:cNvSpPr>
            <p:nvPr userDrawn="1"/>
          </p:nvSpPr>
          <p:spPr bwMode="white">
            <a:xfrm rot="-5408600">
              <a:off x="-50" y="4030"/>
              <a:ext cx="336" cy="2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249" name="Freeform 25"/>
            <p:cNvSpPr>
              <a:spLocks/>
            </p:cNvSpPr>
            <p:nvPr userDrawn="1"/>
          </p:nvSpPr>
          <p:spPr bwMode="white">
            <a:xfrm rot="10769190">
              <a:off x="5519" y="4031"/>
              <a:ext cx="232" cy="287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250" name="Freeform 26"/>
            <p:cNvSpPr>
              <a:spLocks/>
            </p:cNvSpPr>
            <p:nvPr userDrawn="1"/>
          </p:nvSpPr>
          <p:spPr bwMode="white">
            <a:xfrm rot="5400000"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2251" name="Group 27"/>
          <p:cNvGrpSpPr>
            <a:grpSpLocks/>
          </p:cNvGrpSpPr>
          <p:nvPr/>
        </p:nvGrpSpPr>
        <p:grpSpPr bwMode="auto">
          <a:xfrm>
            <a:off x="7740650" y="3716338"/>
            <a:ext cx="1079500" cy="1008062"/>
            <a:chOff x="4286" y="2932"/>
            <a:chExt cx="1043" cy="1042"/>
          </a:xfrm>
        </p:grpSpPr>
        <p:sp>
          <p:nvSpPr>
            <p:cNvPr id="52252" name="Oval 28"/>
            <p:cNvSpPr>
              <a:spLocks noChangeArrowheads="1"/>
            </p:cNvSpPr>
            <p:nvPr userDrawn="1"/>
          </p:nvSpPr>
          <p:spPr bwMode="auto">
            <a:xfrm>
              <a:off x="5103" y="3748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3" name="Oval 29"/>
            <p:cNvSpPr>
              <a:spLocks noChangeArrowheads="1"/>
            </p:cNvSpPr>
            <p:nvPr userDrawn="1"/>
          </p:nvSpPr>
          <p:spPr bwMode="auto">
            <a:xfrm>
              <a:off x="4830" y="3748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4" name="Oval 30"/>
            <p:cNvSpPr>
              <a:spLocks noChangeArrowheads="1"/>
            </p:cNvSpPr>
            <p:nvPr userDrawn="1"/>
          </p:nvSpPr>
          <p:spPr bwMode="auto">
            <a:xfrm>
              <a:off x="4558" y="3748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5" name="Oval 31"/>
            <p:cNvSpPr>
              <a:spLocks noChangeArrowheads="1"/>
            </p:cNvSpPr>
            <p:nvPr userDrawn="1"/>
          </p:nvSpPr>
          <p:spPr bwMode="auto">
            <a:xfrm>
              <a:off x="4286" y="3748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6" name="Oval 32"/>
            <p:cNvSpPr>
              <a:spLocks noChangeArrowheads="1"/>
            </p:cNvSpPr>
            <p:nvPr userDrawn="1"/>
          </p:nvSpPr>
          <p:spPr bwMode="auto">
            <a:xfrm>
              <a:off x="5103" y="3476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7" name="Oval 33"/>
            <p:cNvSpPr>
              <a:spLocks noChangeArrowheads="1"/>
            </p:cNvSpPr>
            <p:nvPr userDrawn="1"/>
          </p:nvSpPr>
          <p:spPr bwMode="auto">
            <a:xfrm>
              <a:off x="5103" y="3204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ko-KR" altLang="en-US"/>
                <a:t> </a:t>
              </a:r>
            </a:p>
          </p:txBody>
        </p:sp>
        <p:sp>
          <p:nvSpPr>
            <p:cNvPr id="52258" name="Oval 34"/>
            <p:cNvSpPr>
              <a:spLocks noChangeArrowheads="1"/>
            </p:cNvSpPr>
            <p:nvPr userDrawn="1"/>
          </p:nvSpPr>
          <p:spPr bwMode="auto">
            <a:xfrm>
              <a:off x="5103" y="2932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9" name="Oval 35"/>
            <p:cNvSpPr>
              <a:spLocks noChangeArrowheads="1"/>
            </p:cNvSpPr>
            <p:nvPr userDrawn="1"/>
          </p:nvSpPr>
          <p:spPr bwMode="auto">
            <a:xfrm>
              <a:off x="4830" y="3430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60" name="Oval 36"/>
            <p:cNvSpPr>
              <a:spLocks noChangeArrowheads="1"/>
            </p:cNvSpPr>
            <p:nvPr userDrawn="1"/>
          </p:nvSpPr>
          <p:spPr bwMode="auto">
            <a:xfrm>
              <a:off x="4604" y="3203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61" name="Oval 37"/>
            <p:cNvSpPr>
              <a:spLocks noChangeArrowheads="1"/>
            </p:cNvSpPr>
            <p:nvPr userDrawn="1"/>
          </p:nvSpPr>
          <p:spPr bwMode="auto">
            <a:xfrm>
              <a:off x="4377" y="2976"/>
              <a:ext cx="226" cy="226"/>
            </a:xfrm>
            <a:prstGeom prst="ellipse">
              <a:avLst/>
            </a:prstGeom>
            <a:solidFill>
              <a:srgbClr val="FFFFFF">
                <a:alpha val="17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262" name="Text Box 38"/>
          <p:cNvSpPr txBox="1">
            <a:spLocks noChangeArrowheads="1"/>
          </p:cNvSpPr>
          <p:nvPr/>
        </p:nvSpPr>
        <p:spPr bwMode="auto">
          <a:xfrm>
            <a:off x="914400" y="1295400"/>
            <a:ext cx="7543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4400">
                <a:solidFill>
                  <a:schemeClr val="bg1"/>
                </a:solidFill>
                <a:latin typeface="Arial Black" pitchFamily="34" charset="0"/>
              </a:rPr>
              <a:t>To Make Better Games</a:t>
            </a:r>
          </a:p>
        </p:txBody>
      </p:sp>
      <p:sp>
        <p:nvSpPr>
          <p:cNvPr id="52267" name="Text Box 43"/>
          <p:cNvSpPr txBox="1">
            <a:spLocks noChangeArrowheads="1"/>
          </p:cNvSpPr>
          <p:nvPr userDrawn="1"/>
        </p:nvSpPr>
        <p:spPr bwMode="auto">
          <a:xfrm>
            <a:off x="304800" y="2651125"/>
            <a:ext cx="2819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4000" b="1">
                <a:solidFill>
                  <a:schemeClr val="bg1"/>
                </a:solidFill>
                <a:latin typeface="Arial" charset="0"/>
              </a:rPr>
              <a:t>Session</a:t>
            </a:r>
            <a:r>
              <a:rPr lang="en-US" altLang="ko-KR" sz="4000" b="1">
                <a:solidFill>
                  <a:schemeClr val="bg1"/>
                </a:solidFill>
                <a:latin typeface="Arial" charset="0"/>
                <a:cs typeface="Arial" charset="0"/>
              </a:rPr>
              <a:t>Ⅱ</a:t>
            </a:r>
            <a:endParaRPr lang="en-US" altLang="ko-KR" sz="40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2268" name="Text Box 44"/>
          <p:cNvSpPr txBox="1">
            <a:spLocks noChangeArrowheads="1"/>
          </p:cNvSpPr>
          <p:nvPr userDrawn="1"/>
        </p:nvSpPr>
        <p:spPr bwMode="auto">
          <a:xfrm>
            <a:off x="152400" y="6400800"/>
            <a:ext cx="2438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b="1">
                <a:solidFill>
                  <a:schemeClr val="tx2"/>
                </a:solidFill>
                <a:latin typeface="Arial" charset="0"/>
              </a:rPr>
              <a:t>Game Development Seminar</a:t>
            </a:r>
          </a:p>
        </p:txBody>
      </p:sp>
      <p:pic>
        <p:nvPicPr>
          <p:cNvPr id="52269" name="Picture 45" descr="Y:\For Print\Rad_Logo_CMYK.eps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0338" y="6172200"/>
            <a:ext cx="2786062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D6B329-7E47-4358-AB56-04DD87926FC8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5F783FC-333A-451E-B137-0ABB39861428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484313"/>
            <a:ext cx="374015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4313"/>
            <a:ext cx="374015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A57F55E-D5E9-4720-B382-2C409DE2E8FA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F79C1ED-D5BE-4F28-ADDE-EC06FFE389B4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FDCD109-9DB0-491E-841D-3FE47F75BA4B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7FD6B58-CC57-4E58-9309-8AAEFBD71318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61348D-2074-4282-BBF2-1EA41D47ED57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9C16FA5-A159-4FDE-8C15-BBE8C63257E9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CD9E55-2349-4CF2-8C04-DBF9C56478D2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2725" y="333375"/>
            <a:ext cx="2030413" cy="57594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333375"/>
            <a:ext cx="5942012" cy="5759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4038600" y="6477000"/>
            <a:ext cx="765175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41E7596-78EB-4AC2-B777-551170D99263}" type="slidenum">
              <a:rPr lang="ko-KR" altLang="en-US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8675688" y="0"/>
            <a:ext cx="468312" cy="6858000"/>
          </a:xfrm>
          <a:prstGeom prst="rect">
            <a:avLst/>
          </a:prstGeom>
          <a:gradFill rotWithShape="1">
            <a:gsLst>
              <a:gs pos="0">
                <a:srgbClr val="609AE8">
                  <a:alpha val="60001"/>
                </a:srgbClr>
              </a:gs>
              <a:gs pos="50000">
                <a:srgbClr val="609AE8">
                  <a:gamma/>
                  <a:tint val="40000"/>
                  <a:invGamma/>
                </a:srgbClr>
              </a:gs>
              <a:gs pos="100000">
                <a:srgbClr val="609AE8">
                  <a:alpha val="60001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1484313"/>
            <a:ext cx="76327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 smtClean="0"/>
              <a:t>Click to edit Master text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</a:p>
        </p:txBody>
      </p:sp>
      <p:sp>
        <p:nvSpPr>
          <p:cNvPr id="5120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781800" y="-315913"/>
            <a:ext cx="2057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51218" name="Rectangle 18"/>
          <p:cNvSpPr>
            <a:spLocks noGrp="1" noChangeArrowheads="1"/>
          </p:cNvSpPr>
          <p:nvPr>
            <p:ph type="title"/>
          </p:nvPr>
        </p:nvSpPr>
        <p:spPr bwMode="white">
          <a:xfrm>
            <a:off x="468313" y="333375"/>
            <a:ext cx="81248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</a:t>
            </a:r>
          </a:p>
        </p:txBody>
      </p:sp>
      <p:sp>
        <p:nvSpPr>
          <p:cNvPr id="51219" name="Text Box 19"/>
          <p:cNvSpPr txBox="1">
            <a:spLocks noChangeArrowheads="1"/>
          </p:cNvSpPr>
          <p:nvPr userDrawn="1"/>
        </p:nvSpPr>
        <p:spPr bwMode="auto">
          <a:xfrm>
            <a:off x="304800" y="6489700"/>
            <a:ext cx="2667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" charset="0"/>
              </a:rPr>
              <a:t>Game Development Seminar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kumimoji="1" sz="3600" b="1">
          <a:solidFill>
            <a:schemeClr val="tx2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3200" b="1">
          <a:solidFill>
            <a:schemeClr val="tx1"/>
          </a:solidFill>
          <a:latin typeface="Arial" charset="0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Ü"/>
        <a:defRPr kumimoji="1" sz="2400" b="1">
          <a:solidFill>
            <a:schemeClr val="tx2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400" b="1">
          <a:solidFill>
            <a:schemeClr val="tx2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400" b="1">
          <a:solidFill>
            <a:schemeClr val="tx2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400" b="1">
          <a:solidFill>
            <a:schemeClr val="tx2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400" b="1">
          <a:solidFill>
            <a:schemeClr val="tx2">
              <a:lumMod val="95000"/>
              <a:lumOff val="5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§"/>
        <a:defRPr kumimoji="1" sz="1600" b="1">
          <a:solidFill>
            <a:schemeClr val="tx2"/>
          </a:solidFill>
          <a:latin typeface="+mn-ea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§"/>
        <a:defRPr kumimoji="1" sz="1600" b="1">
          <a:solidFill>
            <a:schemeClr val="tx2"/>
          </a:solidFill>
          <a:latin typeface="+mn-ea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§"/>
        <a:defRPr kumimoji="1" sz="1600" b="1">
          <a:solidFill>
            <a:schemeClr val="tx2"/>
          </a:solidFill>
          <a:latin typeface="+mn-ea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Font typeface="Wingdings" pitchFamily="2" charset="2"/>
        <a:buChar char="§"/>
        <a:defRPr kumimoji="1" sz="1600" b="1">
          <a:solidFill>
            <a:schemeClr val="tx2"/>
          </a:solidFill>
          <a:latin typeface="+mn-ea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743200"/>
            <a:ext cx="6869112" cy="720725"/>
          </a:xfrm>
        </p:spPr>
        <p:txBody>
          <a:bodyPr/>
          <a:lstStyle/>
          <a:p>
            <a:pPr algn="ctr"/>
            <a:r>
              <a:rPr lang="en-CA" altLang="ko-KR" sz="4000" dirty="0" smtClean="0">
                <a:solidFill>
                  <a:schemeClr val="tx2">
                    <a:lumMod val="95000"/>
                    <a:lumOff val="5000"/>
                  </a:schemeClr>
                </a:solidFill>
                <a:ea typeface="굴림" pitchFamily="50" charset="-127"/>
              </a:rPr>
              <a:t>Lecture 28</a:t>
            </a:r>
            <a:endParaRPr lang="en-CA" altLang="ko-KR" sz="4000" dirty="0">
              <a:solidFill>
                <a:schemeClr val="tx2">
                  <a:lumMod val="95000"/>
                  <a:lumOff val="5000"/>
                </a:schemeClr>
              </a:solidFill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667000"/>
            <a:ext cx="6869112" cy="720725"/>
          </a:xfrm>
        </p:spPr>
        <p:txBody>
          <a:bodyPr/>
          <a:lstStyle/>
          <a:p>
            <a:r>
              <a:rPr lang="en-CA" altLang="ko-KR" sz="4000" dirty="0">
                <a:solidFill>
                  <a:schemeClr val="tx2">
                    <a:lumMod val="95000"/>
                    <a:lumOff val="5000"/>
                  </a:schemeClr>
                </a:solidFill>
                <a:ea typeface="굴림" pitchFamily="50" charset="-127"/>
              </a:rPr>
              <a:t>Team Management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What We Will Learn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 dirty="0"/>
              <a:t>Finding your own personal management style</a:t>
            </a:r>
          </a:p>
          <a:p>
            <a:r>
              <a:rPr lang="en-CA" altLang="ko-KR" dirty="0"/>
              <a:t>Hire </a:t>
            </a:r>
            <a:r>
              <a:rPr lang="en-CA" altLang="ko-KR" dirty="0">
                <a:latin typeface="Arial Narrow"/>
              </a:rPr>
              <a:t>“</a:t>
            </a:r>
            <a:r>
              <a:rPr lang="en-CA" altLang="ko-KR" dirty="0"/>
              <a:t>Character</a:t>
            </a:r>
            <a:r>
              <a:rPr lang="en-CA" altLang="ko-KR" dirty="0">
                <a:latin typeface="Arial Narrow"/>
              </a:rPr>
              <a:t>”</a:t>
            </a:r>
            <a:r>
              <a:rPr lang="en-CA" altLang="ko-KR" dirty="0"/>
              <a:t> not just </a:t>
            </a:r>
            <a:r>
              <a:rPr lang="en-CA" altLang="ko-KR" dirty="0">
                <a:latin typeface="Arial Narrow"/>
              </a:rPr>
              <a:t>“</a:t>
            </a:r>
            <a:r>
              <a:rPr lang="en-CA" altLang="ko-KR" dirty="0"/>
              <a:t>Skills</a:t>
            </a:r>
            <a:r>
              <a:rPr lang="en-CA" altLang="ko-KR" dirty="0">
                <a:latin typeface="Arial Narrow"/>
              </a:rPr>
              <a:t>”</a:t>
            </a:r>
            <a:endParaRPr lang="en-CA" altLang="ko-KR" dirty="0"/>
          </a:p>
          <a:p>
            <a:r>
              <a:rPr lang="en-CA" altLang="ko-KR" dirty="0"/>
              <a:t>Developing Core Values for your company and your team</a:t>
            </a:r>
          </a:p>
          <a:p>
            <a:r>
              <a:rPr lang="en-CA" altLang="ko-KR" dirty="0"/>
              <a:t>Retaining your best employees</a:t>
            </a:r>
          </a:p>
          <a:p>
            <a:r>
              <a:rPr lang="en-CA" altLang="ko-KR" dirty="0"/>
              <a:t>You can never have enough </a:t>
            </a:r>
            <a:r>
              <a:rPr lang="en-CA" altLang="ko-KR" dirty="0">
                <a:latin typeface="Arial Narrow"/>
              </a:rPr>
              <a:t>“</a:t>
            </a:r>
            <a:r>
              <a:rPr lang="en-CA" altLang="ko-KR" dirty="0"/>
              <a:t>Soft Skills</a:t>
            </a:r>
            <a:r>
              <a:rPr lang="en-CA" altLang="ko-KR" dirty="0">
                <a:latin typeface="Arial Narrow"/>
              </a:rPr>
              <a:t>”</a:t>
            </a:r>
            <a:endParaRPr lang="en-CA" altLang="ko-KR" dirty="0"/>
          </a:p>
          <a:p>
            <a:r>
              <a:rPr lang="en-CA" altLang="ko-KR" dirty="0"/>
              <a:t>The importance of team and company building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CA" dirty="0"/>
              <a:t>1. </a:t>
            </a:r>
            <a:r>
              <a:rPr lang="en-CA" altLang="ko-KR" dirty="0"/>
              <a:t>Determining Your Own Personal Management Style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 b="0" dirty="0"/>
              <a:t>Self Analysis</a:t>
            </a:r>
          </a:p>
          <a:p>
            <a:pPr lvl="1"/>
            <a:r>
              <a:rPr lang="en-CA" altLang="ko-KR" b="0" dirty="0"/>
              <a:t>Determine</a:t>
            </a:r>
          </a:p>
          <a:p>
            <a:pPr lvl="2"/>
            <a:r>
              <a:rPr lang="en-CA" altLang="ko-KR" b="0" dirty="0"/>
              <a:t>Your Personal Goals </a:t>
            </a:r>
            <a:r>
              <a:rPr lang="en-CA" altLang="ko-KR" b="0" dirty="0">
                <a:latin typeface="Arial Narrow"/>
              </a:rPr>
              <a:t>–</a:t>
            </a:r>
            <a:r>
              <a:rPr lang="en-CA" altLang="ko-KR" b="0" dirty="0"/>
              <a:t> are they in line with your company</a:t>
            </a:r>
            <a:r>
              <a:rPr lang="en-CA" altLang="ko-KR" b="0" dirty="0">
                <a:latin typeface="Arial Narrow"/>
              </a:rPr>
              <a:t>’</a:t>
            </a:r>
            <a:r>
              <a:rPr lang="en-CA" altLang="ko-KR" b="0" dirty="0"/>
              <a:t>s goals? Your team</a:t>
            </a:r>
            <a:r>
              <a:rPr lang="en-CA" altLang="ko-KR" b="0" dirty="0">
                <a:latin typeface="Arial Narrow"/>
              </a:rPr>
              <a:t>’</a:t>
            </a:r>
            <a:r>
              <a:rPr lang="en-CA" altLang="ko-KR" b="0" dirty="0"/>
              <a:t>s goals?</a:t>
            </a:r>
          </a:p>
          <a:p>
            <a:pPr lvl="2"/>
            <a:r>
              <a:rPr lang="en-CA" altLang="ko-KR" b="0" dirty="0"/>
              <a:t>Does your company &amp; team see you they way you see yourself?</a:t>
            </a:r>
          </a:p>
          <a:p>
            <a:pPr lvl="2"/>
            <a:r>
              <a:rPr lang="en-CA" altLang="ko-KR" b="0" dirty="0"/>
              <a:t>Your strengths </a:t>
            </a:r>
          </a:p>
          <a:p>
            <a:pPr lvl="2"/>
            <a:r>
              <a:rPr lang="en-CA" altLang="ko-KR" b="0" dirty="0"/>
              <a:t>Your challenges</a:t>
            </a:r>
          </a:p>
          <a:p>
            <a:pPr lvl="2"/>
            <a:r>
              <a:rPr lang="en-CA" altLang="ko-KR" b="0" dirty="0"/>
              <a:t>Improve your strengths/shore up your weaknesses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457200" y="1295400"/>
          <a:ext cx="8229600" cy="5181600"/>
        </p:xfrm>
        <a:graphic>
          <a:graphicData uri="http://schemas.openxmlformats.org/presentationml/2006/ole">
            <p:oleObj spid="_x0000_s40964" name="Worksheet" r:id="rId3" imgW="4924080" imgH="2961720" progId="Excel.Sheet.8">
              <p:embed/>
            </p:oleObj>
          </a:graphicData>
        </a:graphic>
      </p:graphicFrame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6200"/>
            <a:ext cx="7772400" cy="1143000"/>
          </a:xfrm>
        </p:spPr>
        <p:txBody>
          <a:bodyPr/>
          <a:lstStyle/>
          <a:p>
            <a:r>
              <a:rPr lang="en-CA" altLang="ko-KR"/>
              <a:t>Management Style Matrix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Management Style Matrix </a:t>
            </a:r>
            <a:r>
              <a:rPr lang="en-CA" altLang="ko-KR" sz="2000"/>
              <a:t>(cont’d)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 sz="2400" u="sng">
                <a:cs typeface="Arial" charset="0"/>
              </a:rPr>
              <a:t>Commander</a:t>
            </a:r>
            <a:r>
              <a:rPr lang="en-CA" altLang="ko-KR" sz="2400" b="0">
                <a:cs typeface="Arial" charset="0"/>
              </a:rPr>
              <a:t>: </a:t>
            </a:r>
            <a:r>
              <a:rPr lang="en-CA" altLang="ko-KR" sz="2400">
                <a:cs typeface="Arial" charset="0"/>
              </a:rPr>
              <a:t>“Captain Kirk of the Enterprise”</a:t>
            </a:r>
            <a:r>
              <a:rPr lang="en-CA" altLang="ko-KR" sz="2400" b="0">
                <a:cs typeface="Arial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CA" altLang="ko-KR" sz="2000" b="0">
                <a:cs typeface="Arial" charset="0"/>
              </a:rPr>
              <a:t>  </a:t>
            </a:r>
            <a:r>
              <a:rPr lang="en-CA" altLang="ko-KR" sz="2000">
                <a:cs typeface="Arial" charset="0"/>
              </a:rPr>
              <a:t>Decisive, controlling, competitive, highly demanding,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Arial" charset="0"/>
              </a:rPr>
              <a:t>  perfectionist, confrontational, results oriented, power        conscious, dominating.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Arial" charset="0"/>
              </a:rPr>
              <a:t>  Combine the directive interpersonal style with a   strong relationships orientation. Commanders like being in control and thrive on using  legitimate power to achieve excellent results.</a:t>
            </a:r>
            <a:r>
              <a:rPr lang="en-CA" altLang="ko-KR" sz="20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Management Style Matrix </a:t>
            </a:r>
            <a:r>
              <a:rPr lang="en-CA" altLang="ko-KR" sz="2000"/>
              <a:t>(cont’d)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 sz="2400" u="sng">
                <a:cs typeface="Times New Roman" pitchFamily="18" charset="0"/>
              </a:rPr>
              <a:t>Facilitator: </a:t>
            </a:r>
          </a:p>
          <a:p>
            <a:pPr>
              <a:buFont typeface="Wingdings" pitchFamily="2" charset="2"/>
              <a:buNone/>
            </a:pPr>
            <a:r>
              <a:rPr lang="en-CA" altLang="ko-KR" sz="2400">
                <a:cs typeface="Times New Roman" pitchFamily="18" charset="0"/>
              </a:rPr>
              <a:t> </a:t>
            </a:r>
            <a:r>
              <a:rPr lang="en-CA" altLang="ko-KR" sz="2000">
                <a:cs typeface="Times New Roman" pitchFamily="18" charset="0"/>
              </a:rPr>
              <a:t>Characterized by people-pleasing, spontaneous, informal, sharing and participative, sensitive, accommodating,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  non emotional, conflict-avoiding.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 Are relational like commanders, but they prefer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 to facilitate (guide, encourage, equip)  team members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 rather than to overtly direct them.</a:t>
            </a:r>
            <a:r>
              <a:rPr lang="en-CA" altLang="ko-KR" sz="2400"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None/>
            </a:pPr>
            <a:endParaRPr lang="en-CA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Management Style Matrix </a:t>
            </a:r>
            <a:r>
              <a:rPr lang="en-CA" altLang="ko-KR" sz="2000"/>
              <a:t>(cont’d)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ko-KR" altLang="en-CA" sz="2400" b="0">
                <a:cs typeface="Arial" charset="0"/>
              </a:rPr>
              <a:t>    </a:t>
            </a:r>
            <a:r>
              <a:rPr lang="en-CA" altLang="ko-KR" sz="2400" i="1" u="sng">
                <a:cs typeface="Arial" charset="0"/>
              </a:rPr>
              <a:t>Bureaucrats:</a:t>
            </a:r>
            <a:r>
              <a:rPr lang="en-CA" altLang="ko-KR" sz="2400">
                <a:cs typeface="Arial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CA" altLang="ko-KR" sz="2400">
                <a:cs typeface="Arial" charset="0"/>
              </a:rPr>
              <a:t>	</a:t>
            </a:r>
            <a:r>
              <a:rPr lang="en-CA" altLang="ko-KR" sz="2000">
                <a:cs typeface="Arial" charset="0"/>
              </a:rPr>
              <a:t>Like to be: organized, efficient, politically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Arial" charset="0"/>
              </a:rPr>
              <a:t>	sensitive, closure-oriented, concern for routine, planner, formal, detached, information-focused, detail oriented.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Arial" charset="0"/>
              </a:rPr>
              <a:t>     Like to use formal, official policies and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Arial" charset="0"/>
              </a:rPr>
              <a:t>	procedures to efficiently direct ministry activities in a way that permits independent action and decision-making,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Arial" charset="0"/>
              </a:rPr>
              <a:t>	minimizing the need for group deliberation and group       management. Bureaucrats favour orderly, routine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Arial" charset="0"/>
              </a:rPr>
              <a:t>	operations run "by the book."</a:t>
            </a:r>
            <a:r>
              <a:rPr lang="en-CA" altLang="ko-KR" sz="2400"/>
              <a:t> </a:t>
            </a:r>
          </a:p>
          <a:p>
            <a:endParaRPr lang="en-CA" altLang="ko-KR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Management Style Matrix </a:t>
            </a:r>
            <a:r>
              <a:rPr lang="en-CA" altLang="ko-KR" sz="2000"/>
              <a:t>(cont’d)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 sz="2400" i="1" u="sng">
                <a:cs typeface="Times New Roman" pitchFamily="18" charset="0"/>
              </a:rPr>
              <a:t>Entrepreneurs:</a:t>
            </a:r>
            <a:r>
              <a:rPr lang="en-CA" altLang="ko-KR" sz="2400"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     Characterized as: change-oriented, innovative,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	persuasive, visionary, non traditional,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	questioning, long term focus, experimental,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	activist, controversial.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	Prefer to operate independently of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	organizational bureaucracy with an eye toward </a:t>
            </a:r>
          </a:p>
          <a:p>
            <a:pPr>
              <a:buFont typeface="Wingdings" pitchFamily="2" charset="2"/>
              <a:buNone/>
            </a:pPr>
            <a:r>
              <a:rPr lang="en-CA" altLang="ko-KR" sz="2000">
                <a:cs typeface="Times New Roman" pitchFamily="18" charset="0"/>
              </a:rPr>
              <a:t>	facilitating change and innovation. They yearn to start       projects with visions of making great games that no one   has made before!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Management Style Matrix </a:t>
            </a:r>
            <a:r>
              <a:rPr lang="en-CA" altLang="ko-KR" sz="2000"/>
              <a:t>(cont’d)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Which one are you?</a:t>
            </a:r>
          </a:p>
          <a:p>
            <a:r>
              <a:rPr lang="en-CA" altLang="ko-KR"/>
              <a:t>The best managers adapt to the situation and use the right technique at the right </a:t>
            </a:r>
          </a:p>
          <a:p>
            <a:pPr>
              <a:buFont typeface="Wingdings" pitchFamily="2" charset="2"/>
              <a:buNone/>
            </a:pPr>
            <a:r>
              <a:rPr lang="en-CA" altLang="ko-KR"/>
              <a:t>   time or a combination of techniques</a:t>
            </a:r>
          </a:p>
          <a:p>
            <a:r>
              <a:rPr lang="en-CA" altLang="ko-KR"/>
              <a:t>You will not always succeed</a:t>
            </a:r>
          </a:p>
          <a:p>
            <a:r>
              <a:rPr lang="en-CA" altLang="ko-KR"/>
              <a:t>Takes time and a great deal of practise </a:t>
            </a:r>
          </a:p>
          <a:p>
            <a:pPr>
              <a:buFont typeface="Wingdings" pitchFamily="2" charset="2"/>
              <a:buNone/>
            </a:pPr>
            <a:r>
              <a:rPr lang="en-CA" altLang="ko-KR"/>
              <a:t>    and patience!</a:t>
            </a:r>
          </a:p>
          <a:p>
            <a:pPr>
              <a:buFont typeface="Wingdings" pitchFamily="2" charset="2"/>
              <a:buNone/>
            </a:pPr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Situational Management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Effective managers manage the situation </a:t>
            </a:r>
          </a:p>
          <a:p>
            <a:r>
              <a:rPr lang="en-CA" altLang="ko-KR">
                <a:latin typeface="Arial Narrow"/>
              </a:rPr>
              <a:t>“</a:t>
            </a:r>
            <a:r>
              <a:rPr lang="en-CA" altLang="ko-KR"/>
              <a:t>Reading</a:t>
            </a:r>
            <a:r>
              <a:rPr lang="en-CA" altLang="ko-KR">
                <a:latin typeface="Arial Narrow"/>
              </a:rPr>
              <a:t>”</a:t>
            </a:r>
            <a:r>
              <a:rPr lang="en-CA" altLang="ko-KR"/>
              <a:t> the situation quickly is important</a:t>
            </a:r>
          </a:p>
          <a:p>
            <a:r>
              <a:rPr lang="en-CA" altLang="ko-KR"/>
              <a:t>Flexibility is important</a:t>
            </a:r>
          </a:p>
          <a:p>
            <a:r>
              <a:rPr lang="en-CA" altLang="ko-KR"/>
              <a:t>Listening is important</a:t>
            </a:r>
          </a:p>
          <a:p>
            <a:r>
              <a:rPr lang="en-CA" altLang="ko-KR"/>
              <a:t>Communicating effectively is important</a:t>
            </a:r>
          </a:p>
          <a:p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Situational Management Examples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CA" altLang="ko-KR"/>
              <a:t>Simpsons: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000">
                <a:solidFill>
                  <a:schemeClr val="tx1"/>
                </a:solidFill>
                <a:latin typeface="Arial" charset="0"/>
              </a:rPr>
              <a:t>Communication problems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000">
                <a:solidFill>
                  <a:schemeClr val="tx1"/>
                </a:solidFill>
                <a:latin typeface="Arial" charset="0"/>
              </a:rPr>
              <a:t>Team motivation problems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000">
                <a:solidFill>
                  <a:schemeClr val="tx1"/>
                </a:solidFill>
                <a:latin typeface="Arial" charset="0"/>
              </a:rPr>
              <a:t>Conflict management problems</a:t>
            </a:r>
          </a:p>
          <a:p>
            <a:pPr marL="533400" indent="-533400"/>
            <a:r>
              <a:rPr lang="en-CA" altLang="ko-KR"/>
              <a:t>The Hulk: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000">
                <a:solidFill>
                  <a:schemeClr val="tx1"/>
                </a:solidFill>
                <a:latin typeface="Arial" charset="0"/>
              </a:rPr>
              <a:t>Conflict management problems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000">
                <a:solidFill>
                  <a:schemeClr val="tx1"/>
                </a:solidFill>
                <a:latin typeface="Arial" charset="0"/>
              </a:rPr>
              <a:t>Team casting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Situational Management Examples </a:t>
            </a:r>
            <a:r>
              <a:rPr lang="en-CA" altLang="ko-KR" sz="2000"/>
              <a:t>(cont’d)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CA" altLang="ko-KR"/>
              <a:t>CSA – Critical Stage Analysis</a:t>
            </a:r>
          </a:p>
          <a:p>
            <a:pPr marL="533400" indent="-533400"/>
            <a:r>
              <a:rPr lang="en-CA" altLang="ko-KR"/>
              <a:t>This process </a:t>
            </a:r>
          </a:p>
          <a:p>
            <a:pPr marL="914400" lvl="1" indent="-457200">
              <a:buClr>
                <a:schemeClr val="tx1"/>
              </a:buClr>
              <a:buFontTx/>
              <a:buAutoNum type="alphaLcPeriod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Discovered these problems and others early</a:t>
            </a:r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     before they became major issues</a:t>
            </a:r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b.  Facilitated team input to solve these </a:t>
            </a:r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     problems</a:t>
            </a:r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c.  Acted as a “feed back loop” and team </a:t>
            </a:r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     building mechanism</a:t>
            </a:r>
          </a:p>
          <a:p>
            <a:pPr marL="914400" lvl="1" indent="-457200">
              <a:buClr>
                <a:schemeClr val="tx1"/>
              </a:buClr>
              <a:buFontTx/>
              <a:buNone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d.  Does away with Postmortems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2863"/>
            <a:ext cx="7772400" cy="1143000"/>
          </a:xfrm>
        </p:spPr>
        <p:txBody>
          <a:bodyPr/>
          <a:lstStyle/>
          <a:p>
            <a:r>
              <a:rPr lang="ko-KR" altLang="en-CA"/>
              <a:t>2. </a:t>
            </a:r>
            <a:r>
              <a:rPr lang="en-CA" altLang="ko-KR"/>
              <a:t>Hire the Right Team Members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/>
          <a:lstStyle/>
          <a:p>
            <a:r>
              <a:rPr lang="en-CA" altLang="ko-KR" sz="2400"/>
              <a:t>Important to have team members who are </a:t>
            </a:r>
            <a:r>
              <a:rPr lang="en-CA" altLang="ko-KR" sz="2400">
                <a:latin typeface="Arial Narrow"/>
              </a:rPr>
              <a:t>“</a:t>
            </a:r>
            <a:r>
              <a:rPr lang="en-CA" altLang="ko-KR" sz="2400"/>
              <a:t>self actualized</a:t>
            </a:r>
            <a:r>
              <a:rPr lang="en-CA" altLang="ko-KR" sz="2400">
                <a:latin typeface="Arial Narrow"/>
              </a:rPr>
              <a:t>”</a:t>
            </a:r>
            <a:endParaRPr lang="en-CA" altLang="ko-KR" sz="2400"/>
          </a:p>
          <a:p>
            <a:r>
              <a:rPr lang="en-CA" altLang="ko-KR" sz="2400"/>
              <a:t>Even when the going gets tough, team members with character will do whatever it takes to make the team successful</a:t>
            </a:r>
          </a:p>
          <a:p>
            <a:r>
              <a:rPr lang="en-CA" altLang="ko-KR" sz="2400"/>
              <a:t>Important to have an extensive interviewing process</a:t>
            </a:r>
          </a:p>
          <a:p>
            <a:r>
              <a:rPr lang="en-CA" altLang="ko-KR" sz="2400"/>
              <a:t>Both you and the prospective team member must have a clear and thorough understanding of each other before an offer is made</a:t>
            </a:r>
            <a:endParaRPr lang="ko-KR" altLang="en-CA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Hiring </a:t>
            </a:r>
            <a:r>
              <a:rPr lang="en-CA" altLang="ko-KR" sz="1600"/>
              <a:t>(cont</a:t>
            </a:r>
            <a:r>
              <a:rPr lang="en-CA" altLang="ko-KR" sz="1600">
                <a:latin typeface="Impact"/>
              </a:rPr>
              <a:t>’</a:t>
            </a:r>
            <a:r>
              <a:rPr lang="en-CA" altLang="ko-KR" sz="1600"/>
              <a:t>d)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If you can</a:t>
            </a:r>
            <a:r>
              <a:rPr lang="en-CA" altLang="ko-KR">
                <a:latin typeface="Arial Narrow"/>
              </a:rPr>
              <a:t>’</a:t>
            </a:r>
            <a:r>
              <a:rPr lang="en-CA" altLang="ko-KR"/>
              <a:t>t wait to hire the right team member, hire the best talent on contract to get the job done</a:t>
            </a:r>
          </a:p>
          <a:p>
            <a:r>
              <a:rPr lang="en-CA" altLang="ko-KR"/>
              <a:t>And keep on looking until you find the right fit</a:t>
            </a:r>
          </a:p>
          <a:p>
            <a:r>
              <a:rPr lang="en-CA" altLang="ko-KR"/>
              <a:t>It may cost a bit more in the short term but save you plenty in the long run</a:t>
            </a:r>
          </a:p>
          <a:p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CA"/>
              <a:t>3. </a:t>
            </a:r>
            <a:r>
              <a:rPr lang="en-CA" altLang="ko-KR"/>
              <a:t>Developing Core Values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Important to have a company and team mission statement</a:t>
            </a:r>
          </a:p>
          <a:p>
            <a:r>
              <a:rPr lang="en-CA" altLang="ko-KR"/>
              <a:t>Make sure these are </a:t>
            </a:r>
            <a:r>
              <a:rPr lang="en-CA" altLang="ko-KR">
                <a:latin typeface="Arial Narrow"/>
              </a:rPr>
              <a:t>“</a:t>
            </a:r>
            <a:r>
              <a:rPr lang="en-CA" altLang="ko-KR"/>
              <a:t>marketed</a:t>
            </a:r>
            <a:r>
              <a:rPr lang="en-CA" altLang="ko-KR">
                <a:latin typeface="Arial Narrow"/>
              </a:rPr>
              <a:t>”</a:t>
            </a:r>
            <a:r>
              <a:rPr lang="en-CA" altLang="ko-KR"/>
              <a:t> internally on a regular basis</a:t>
            </a:r>
          </a:p>
          <a:p>
            <a:r>
              <a:rPr lang="en-CA" altLang="ko-KR"/>
              <a:t>Everyone must understand these </a:t>
            </a:r>
          </a:p>
          <a:p>
            <a:r>
              <a:rPr lang="en-CA" altLang="ko-KR"/>
              <a:t>Everyone must support these</a:t>
            </a:r>
          </a:p>
          <a:p>
            <a:r>
              <a:rPr lang="en-CA" altLang="ko-KR"/>
              <a:t>Those that don</a:t>
            </a:r>
            <a:r>
              <a:rPr lang="en-CA" altLang="ko-KR">
                <a:latin typeface="Arial Narrow"/>
              </a:rPr>
              <a:t>’</a:t>
            </a:r>
            <a:r>
              <a:rPr lang="en-CA" altLang="ko-KR"/>
              <a:t>t should be encouraged to </a:t>
            </a:r>
            <a:r>
              <a:rPr lang="en-CA" altLang="ko-KR">
                <a:latin typeface="Arial Narrow"/>
              </a:rPr>
              <a:t>“</a:t>
            </a:r>
            <a:r>
              <a:rPr lang="en-CA" altLang="ko-KR"/>
              <a:t>leave the ship</a:t>
            </a:r>
            <a:r>
              <a:rPr lang="en-CA" altLang="ko-KR">
                <a:latin typeface="Arial Narrow"/>
              </a:rPr>
              <a:t>”</a:t>
            </a:r>
            <a:endParaRPr lang="en-CA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Mission Statement Examples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CA" altLang="ko-KR"/>
              <a:t>Company:</a:t>
            </a:r>
          </a:p>
          <a:p>
            <a:pPr marL="1257300" lvl="2" indent="-342900">
              <a:lnSpc>
                <a:spcPct val="90000"/>
              </a:lnSpc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Work hard</a:t>
            </a:r>
          </a:p>
          <a:p>
            <a:pPr marL="1257300" lvl="2" indent="-342900">
              <a:lnSpc>
                <a:spcPct val="90000"/>
              </a:lnSpc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Have fun</a:t>
            </a:r>
          </a:p>
          <a:p>
            <a:pPr marL="1257300" lvl="2" indent="-342900">
              <a:lnSpc>
                <a:spcPct val="90000"/>
              </a:lnSpc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Balance personal life with work</a:t>
            </a:r>
          </a:p>
          <a:p>
            <a:pPr marL="1257300" lvl="2" indent="-342900">
              <a:lnSpc>
                <a:spcPct val="90000"/>
              </a:lnSpc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Respect each other</a:t>
            </a:r>
          </a:p>
          <a:p>
            <a:pPr marL="1257300" lvl="2" indent="-342900">
              <a:lnSpc>
                <a:spcPct val="90000"/>
              </a:lnSpc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Share your knowledge</a:t>
            </a:r>
          </a:p>
          <a:p>
            <a:pPr marL="533400" indent="-533400">
              <a:lnSpc>
                <a:spcPct val="90000"/>
              </a:lnSpc>
            </a:pPr>
            <a:r>
              <a:rPr lang="en-CA" altLang="ko-KR"/>
              <a:t>Team</a:t>
            </a:r>
          </a:p>
          <a:p>
            <a:pPr marL="1257300" lvl="2" indent="-342900">
              <a:lnSpc>
                <a:spcPct val="90000"/>
              </a:lnSpc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Help your team mates become better artists, programmers, designers</a:t>
            </a:r>
            <a:r>
              <a:rPr lang="en-CA" altLang="ko-KR">
                <a:solidFill>
                  <a:schemeClr val="tx1"/>
                </a:solidFill>
                <a:latin typeface="Arial Narrow"/>
              </a:rPr>
              <a:t>…</a:t>
            </a:r>
            <a:r>
              <a:rPr lang="en-CA" altLang="ko-KR">
                <a:solidFill>
                  <a:schemeClr val="tx1"/>
                </a:solidFill>
                <a:latin typeface="Arial" charset="0"/>
              </a:rPr>
              <a:t>people!</a:t>
            </a:r>
          </a:p>
          <a:p>
            <a:pPr marL="1257300" lvl="2" indent="-342900">
              <a:lnSpc>
                <a:spcPct val="90000"/>
              </a:lnSpc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Make the best RPG game ever</a:t>
            </a:r>
          </a:p>
          <a:p>
            <a:pPr marL="533400" indent="-533400">
              <a:lnSpc>
                <a:spcPct val="90000"/>
              </a:lnSpc>
            </a:pPr>
            <a:r>
              <a:rPr lang="en-CA" altLang="ko-KR"/>
              <a:t>Important to have participation in developing these from all relevant parties</a:t>
            </a:r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endParaRPr lang="en-CA" altLang="ko-KR"/>
          </a:p>
          <a:p>
            <a:pPr marL="533400" indent="-533400">
              <a:lnSpc>
                <a:spcPct val="90000"/>
              </a:lnSpc>
              <a:buFont typeface="Wingdings" pitchFamily="2" charset="2"/>
              <a:buNone/>
            </a:pPr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CA"/>
              <a:t>4. </a:t>
            </a:r>
            <a:r>
              <a:rPr lang="en-CA" altLang="ko-KR"/>
              <a:t>Soft Skills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Such as Conflict Management, Time Management, etc.. </a:t>
            </a:r>
          </a:p>
          <a:p>
            <a:r>
              <a:rPr lang="en-CA" altLang="ko-KR"/>
              <a:t>These are not just for </a:t>
            </a:r>
            <a:r>
              <a:rPr lang="en-CA" altLang="ko-KR">
                <a:latin typeface="Arial Narrow"/>
              </a:rPr>
              <a:t>“</a:t>
            </a:r>
            <a:r>
              <a:rPr lang="en-CA" altLang="ko-KR"/>
              <a:t>managers</a:t>
            </a:r>
            <a:r>
              <a:rPr lang="en-CA" altLang="ko-KR">
                <a:latin typeface="Arial Narrow"/>
              </a:rPr>
              <a:t>”</a:t>
            </a:r>
            <a:endParaRPr lang="en-CA" altLang="ko-KR"/>
          </a:p>
          <a:p>
            <a:r>
              <a:rPr lang="en-CA" altLang="ko-KR"/>
              <a:t>Internal and external courses to raise the level of learning</a:t>
            </a:r>
          </a:p>
          <a:p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CA"/>
              <a:t>5. </a:t>
            </a:r>
            <a:r>
              <a:rPr lang="en-CA" altLang="ko-KR"/>
              <a:t>Employee Retention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CA" altLang="ko-KR"/>
              <a:t>Is not about paying the most $$$$$</a:t>
            </a:r>
          </a:p>
          <a:p>
            <a:pPr>
              <a:lnSpc>
                <a:spcPct val="90000"/>
              </a:lnSpc>
            </a:pPr>
            <a:r>
              <a:rPr lang="en-CA" altLang="ko-KR"/>
              <a:t>It is about constantly getting feedback about what your employees deem the most important </a:t>
            </a:r>
          </a:p>
          <a:p>
            <a:pPr>
              <a:lnSpc>
                <a:spcPct val="90000"/>
              </a:lnSpc>
            </a:pPr>
            <a:r>
              <a:rPr lang="en-CA" altLang="ko-KR"/>
              <a:t>It is about making these changes in a positive way</a:t>
            </a:r>
          </a:p>
          <a:p>
            <a:pPr>
              <a:lnSpc>
                <a:spcPct val="90000"/>
              </a:lnSpc>
            </a:pPr>
            <a:r>
              <a:rPr lang="en-CA" altLang="ko-KR"/>
              <a:t>You will not be able to make everyone happy all of the time</a:t>
            </a:r>
          </a:p>
          <a:p>
            <a:pPr>
              <a:lnSpc>
                <a:spcPct val="90000"/>
              </a:lnSpc>
            </a:pPr>
            <a:r>
              <a:rPr lang="en-CA" altLang="ko-KR"/>
              <a:t>But it is important to show that you are trying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CA"/>
              <a:t>6. </a:t>
            </a:r>
            <a:r>
              <a:rPr lang="en-CA" altLang="ko-KR"/>
              <a:t>Company and Team Building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For your team and company to grow, they must grow together </a:t>
            </a:r>
            <a:r>
              <a:rPr lang="en-CA" altLang="ko-KR" u="sng"/>
              <a:t>as a team</a:t>
            </a:r>
            <a:r>
              <a:rPr lang="en-CA" altLang="ko-KR"/>
              <a:t> and </a:t>
            </a:r>
            <a:r>
              <a:rPr lang="en-CA" altLang="ko-KR" u="sng"/>
              <a:t>as a company</a:t>
            </a:r>
          </a:p>
          <a:p>
            <a:r>
              <a:rPr lang="en-CA" altLang="ko-KR"/>
              <a:t>This means the company/team must grow as a </a:t>
            </a:r>
            <a:r>
              <a:rPr lang="en-CA" altLang="ko-KR">
                <a:latin typeface="Arial Narrow"/>
              </a:rPr>
              <a:t>“</a:t>
            </a:r>
            <a:r>
              <a:rPr lang="en-CA" altLang="ko-KR"/>
              <a:t>learning unit</a:t>
            </a:r>
            <a:r>
              <a:rPr lang="en-CA" altLang="ko-KR">
                <a:latin typeface="Arial Narrow"/>
              </a:rPr>
              <a:t>”</a:t>
            </a:r>
            <a:endParaRPr lang="en-CA" altLang="ko-KR"/>
          </a:p>
          <a:p>
            <a:r>
              <a:rPr lang="en-CA" altLang="ko-KR"/>
              <a:t>Important to set a unified direction</a:t>
            </a:r>
          </a:p>
          <a:p>
            <a:r>
              <a:rPr lang="en-CA" altLang="ko-KR"/>
              <a:t>Important to have </a:t>
            </a:r>
            <a:r>
              <a:rPr lang="en-CA" altLang="ko-KR">
                <a:latin typeface="Arial Narrow"/>
              </a:rPr>
              <a:t>“</a:t>
            </a:r>
            <a:r>
              <a:rPr lang="en-CA" altLang="ko-KR"/>
              <a:t>buy in</a:t>
            </a:r>
            <a:r>
              <a:rPr lang="en-CA" altLang="ko-KR">
                <a:latin typeface="Arial Narrow"/>
              </a:rPr>
              <a:t>”</a:t>
            </a:r>
            <a:r>
              <a:rPr lang="en-CA" altLang="ko-KR"/>
              <a:t> from all</a:t>
            </a:r>
          </a:p>
          <a:p>
            <a:r>
              <a:rPr lang="en-CA" altLang="ko-KR"/>
              <a:t>Individuals learning on their own is not sufficient</a:t>
            </a:r>
          </a:p>
          <a:p>
            <a:pPr>
              <a:buFont typeface="Wingdings" pitchFamily="2" charset="2"/>
              <a:buNone/>
            </a:pPr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Be A Team Player!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CA" altLang="ko-KR" sz="2400"/>
              <a:t>Game teams today are developed by 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 sz="2400"/>
              <a:t>“teams” NOT “individuals”</a:t>
            </a:r>
          </a:p>
          <a:p>
            <a:pPr marL="533400" indent="-533400"/>
            <a:r>
              <a:rPr lang="en-CA" altLang="ko-KR" sz="2400"/>
              <a:t> In order to have success your team 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 sz="2400"/>
              <a:t>must have success!</a:t>
            </a:r>
          </a:p>
          <a:p>
            <a:pPr marL="533400" indent="-533400"/>
            <a:r>
              <a:rPr lang="en-CA" altLang="ko-KR" sz="2400"/>
              <a:t>  It is not a question of having 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 sz="2400"/>
              <a:t>disagreements (disagreements are healthy!)</a:t>
            </a:r>
          </a:p>
          <a:p>
            <a:pPr marL="533400" indent="-533400"/>
            <a:r>
              <a:rPr lang="en-CA" altLang="ko-KR" sz="2400"/>
              <a:t>But a question of how you resolve 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 sz="2400"/>
              <a:t>those disagreements.</a:t>
            </a:r>
            <a:r>
              <a:rPr lang="en-CA" altLang="ko-KR"/>
              <a:t> </a:t>
            </a:r>
          </a:p>
          <a:p>
            <a:pPr marL="533400" indent="-533400"/>
            <a:endParaRPr lang="en-CA" altLang="ko-KR"/>
          </a:p>
          <a:p>
            <a:pPr marL="533400" indent="-533400">
              <a:buFont typeface="Wingdings" pitchFamily="2" charset="2"/>
              <a:buNone/>
            </a:pPr>
            <a:endParaRPr lang="en-CA" altLang="ko-KR"/>
          </a:p>
          <a:p>
            <a:pPr marL="533400" indent="-533400">
              <a:buFont typeface="Wingdings" pitchFamily="2" charset="2"/>
              <a:buNone/>
            </a:pPr>
            <a:endParaRPr lang="en-CA" altLang="ko-KR"/>
          </a:p>
          <a:p>
            <a:pPr marL="533400" indent="-533400">
              <a:buFont typeface="Wingdings" pitchFamily="2" charset="2"/>
              <a:buNone/>
            </a:pPr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Team Player </a:t>
            </a:r>
            <a:r>
              <a:rPr lang="en-CA" altLang="ko-KR" sz="1800"/>
              <a:t>(cont’d)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CA" altLang="ko-KR"/>
              <a:t>A team member must effectively 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/>
              <a:t>	manage: 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400">
                <a:solidFill>
                  <a:schemeClr val="tx1"/>
                </a:solidFill>
                <a:latin typeface="Arial" charset="0"/>
              </a:rPr>
              <a:t>Themselves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400">
                <a:solidFill>
                  <a:schemeClr val="tx1"/>
                </a:solidFill>
                <a:latin typeface="Arial" charset="0"/>
              </a:rPr>
              <a:t>Their team mates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400">
                <a:solidFill>
                  <a:schemeClr val="tx1"/>
                </a:solidFill>
                <a:latin typeface="Arial" charset="0"/>
              </a:rPr>
              <a:t>Their boss!</a:t>
            </a:r>
          </a:p>
          <a:p>
            <a:pPr marL="533400" indent="-533400"/>
            <a:r>
              <a:rPr lang="en-CA" altLang="ko-KR"/>
              <a:t>A good technique is to treat everyone </a:t>
            </a:r>
          </a:p>
          <a:p>
            <a:pPr marL="533400" indent="-533400">
              <a:buFontTx/>
              <a:buNone/>
            </a:pPr>
            <a:r>
              <a:rPr lang="en-CA" altLang="ko-KR"/>
              <a:t>…………….like your “boss”</a:t>
            </a:r>
          </a:p>
          <a:p>
            <a:pPr marL="533400" indent="-533400"/>
            <a:r>
              <a:rPr lang="en-CA" altLang="ko-KR"/>
              <a:t>Even if you are “The Boss”!</a:t>
            </a:r>
          </a:p>
          <a:p>
            <a:pPr marL="533400" indent="-533400"/>
            <a:endParaRPr lang="en-CA" altLang="ko-KR"/>
          </a:p>
          <a:p>
            <a:pPr marL="533400" indent="-533400">
              <a:buFontTx/>
              <a:buNone/>
            </a:pPr>
            <a:endParaRPr lang="en-CA" altLang="ko-KR"/>
          </a:p>
          <a:p>
            <a:pPr marL="533400" indent="-533400">
              <a:buFontTx/>
              <a:buNone/>
            </a:pPr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Team Player </a:t>
            </a:r>
            <a:r>
              <a:rPr lang="en-CA" altLang="ko-KR" sz="1800"/>
              <a:t>(cont’d)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CA" altLang="ko-KR"/>
              <a:t>Communication style is important</a:t>
            </a:r>
          </a:p>
          <a:p>
            <a:pPr marL="533400" indent="-533400"/>
            <a:r>
              <a:rPr lang="en-CA" altLang="ko-KR"/>
              <a:t>Effective communication is made up of: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400">
                <a:solidFill>
                  <a:schemeClr val="tx1"/>
                </a:solidFill>
                <a:latin typeface="Arial" charset="0"/>
              </a:rPr>
              <a:t>Listening 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400">
                <a:solidFill>
                  <a:schemeClr val="tx1"/>
                </a:solidFill>
                <a:latin typeface="Arial" charset="0"/>
              </a:rPr>
              <a:t>Understanding and</a:t>
            </a:r>
          </a:p>
          <a:p>
            <a:pPr marL="1257300" lvl="2" indent="-342900">
              <a:buFontTx/>
              <a:buAutoNum type="alphaLcParenR"/>
            </a:pPr>
            <a:r>
              <a:rPr lang="en-CA" altLang="ko-KR" sz="2400">
                <a:solidFill>
                  <a:schemeClr val="tx1"/>
                </a:solidFill>
                <a:latin typeface="Arial" charset="0"/>
              </a:rPr>
              <a:t>Speaking effectively</a:t>
            </a:r>
          </a:p>
          <a:p>
            <a:pPr marL="533400" indent="-533400"/>
            <a:r>
              <a:rPr lang="en-CA" altLang="ko-KR"/>
              <a:t>Feelings ARE important and should 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/>
              <a:t>	always be dealt with first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/>
              <a:t>		</a:t>
            </a:r>
          </a:p>
          <a:p>
            <a:pPr marL="533400" indent="-533400">
              <a:buFontTx/>
              <a:buNone/>
            </a:pPr>
            <a:endParaRPr lang="en-CA" altLang="ko-KR"/>
          </a:p>
          <a:p>
            <a:pPr marL="914400" lvl="1" indent="-457200">
              <a:buFontTx/>
              <a:buNone/>
            </a:pPr>
            <a:endParaRPr lang="en-CA" altLang="ko-KR">
              <a:solidFill>
                <a:schemeClr val="tx1"/>
              </a:solidFill>
              <a:latin typeface="Arial" charset="0"/>
            </a:endParaRPr>
          </a:p>
          <a:p>
            <a:pPr marL="533400" indent="-533400"/>
            <a:endParaRPr lang="en-CA" altLang="ko-KR"/>
          </a:p>
          <a:p>
            <a:pPr marL="533400" indent="-533400"/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Team Player </a:t>
            </a:r>
            <a:r>
              <a:rPr lang="en-CA" altLang="ko-KR" sz="1800"/>
              <a:t>(cont’d)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CA" altLang="ko-KR" sz="2400"/>
              <a:t>Techniques for better communication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 sz="2400"/>
              <a:t>    include: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a. Blending - any behaviour by which you reduce 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   the differences between yourselves to find 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   common ground ie. “I understand you are also a 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   football fan!”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b. Backtrack – repeat what the other person said ie. 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   “in other words….”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c. Redirecting - any behaviour  to change the direction of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   the interaction to something positive</a:t>
            </a:r>
          </a:p>
          <a:p>
            <a:pPr marL="914400" lvl="1" indent="-457200">
              <a:buFont typeface="Wingdings" pitchFamily="2" charset="2"/>
              <a:buNone/>
            </a:pPr>
            <a:r>
              <a:rPr lang="en-GB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  ie. From conflict to cooperation</a:t>
            </a:r>
            <a:r>
              <a:rPr lang="en-CA" altLang="ko-KR" sz="200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Team Player </a:t>
            </a:r>
            <a:r>
              <a:rPr lang="en-CA" altLang="ko-KR" sz="1800"/>
              <a:t>(cont’d)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Very Important!</a:t>
            </a:r>
          </a:p>
          <a:p>
            <a:pPr>
              <a:buFont typeface="Wingdings" pitchFamily="2" charset="2"/>
              <a:buNone/>
            </a:pPr>
            <a:endParaRPr lang="en-CA" altLang="ko-KR"/>
          </a:p>
          <a:p>
            <a:pPr>
              <a:buFont typeface="Wingdings" pitchFamily="2" charset="2"/>
              <a:buNone/>
            </a:pPr>
            <a:endParaRPr lang="en-CA" altLang="ko-KR"/>
          </a:p>
          <a:p>
            <a:pPr lvl="1">
              <a:buFontTx/>
              <a:buNone/>
            </a:pPr>
            <a:r>
              <a:rPr lang="en-CA" altLang="ko-KR" sz="3200" b="0">
                <a:solidFill>
                  <a:schemeClr val="tx1"/>
                </a:solidFill>
                <a:latin typeface="Arial" charset="0"/>
              </a:rPr>
              <a:t>    </a:t>
            </a:r>
            <a:r>
              <a:rPr lang="en-CA" altLang="ko-KR" sz="3200" u="sng">
                <a:solidFill>
                  <a:schemeClr val="tx1"/>
                </a:solidFill>
                <a:latin typeface="Arial" charset="0"/>
              </a:rPr>
              <a:t>Blend before you redirect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Team Player </a:t>
            </a:r>
            <a:r>
              <a:rPr lang="en-CA" altLang="ko-KR" sz="1800"/>
              <a:t>(cont’d)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/>
            <a:r>
              <a:rPr lang="en-CA" altLang="ko-KR"/>
              <a:t>Five step action plan for better 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CA" altLang="ko-KR"/>
              <a:t>   communication:</a:t>
            </a:r>
          </a:p>
          <a:p>
            <a:pPr marL="914400" lvl="1" indent="-457200"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Blend verbally and non verbally</a:t>
            </a:r>
          </a:p>
          <a:p>
            <a:pPr marL="914400" lvl="1" indent="-457200"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Backtrack some of the other person’s words</a:t>
            </a:r>
          </a:p>
          <a:p>
            <a:pPr marL="914400" lvl="1" indent="-457200"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Clarify their meaning and intent</a:t>
            </a:r>
          </a:p>
          <a:p>
            <a:pPr marL="914400" lvl="1" indent="-457200"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Summarize what you have heard</a:t>
            </a:r>
          </a:p>
          <a:p>
            <a:pPr marL="914400" lvl="1" indent="-457200">
              <a:buFontTx/>
              <a:buAutoNum type="alphaLcParenR"/>
            </a:pPr>
            <a:r>
              <a:rPr lang="en-CA" altLang="ko-KR">
                <a:solidFill>
                  <a:schemeClr val="tx1"/>
                </a:solidFill>
                <a:latin typeface="Arial" charset="0"/>
              </a:rPr>
              <a:t>Confirm how the other person felt </a:t>
            </a:r>
          </a:p>
          <a:p>
            <a:pPr marL="914400" lvl="1" indent="-457200"/>
            <a:endParaRPr lang="ko-KR" altLang="en-CA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Team Player </a:t>
            </a:r>
            <a:r>
              <a:rPr lang="en-CA" altLang="ko-KR" sz="1800"/>
              <a:t>(cont’d)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Artists </a:t>
            </a:r>
          </a:p>
          <a:p>
            <a:pPr lvl="1"/>
            <a:r>
              <a:rPr lang="en-CA" altLang="ko-KR" sz="2000">
                <a:solidFill>
                  <a:schemeClr val="tx1"/>
                </a:solidFill>
                <a:latin typeface="Arial" charset="0"/>
              </a:rPr>
              <a:t>Think differently than</a:t>
            </a:r>
          </a:p>
          <a:p>
            <a:r>
              <a:rPr lang="en-CA" altLang="ko-KR"/>
              <a:t>Programmers who</a:t>
            </a:r>
          </a:p>
          <a:p>
            <a:pPr lvl="1"/>
            <a:r>
              <a:rPr lang="en-CA" altLang="ko-KR" sz="2000">
                <a:solidFill>
                  <a:schemeClr val="tx1"/>
                </a:solidFill>
                <a:latin typeface="Arial" charset="0"/>
              </a:rPr>
              <a:t>Think differently than</a:t>
            </a:r>
            <a:endParaRPr lang="en-CA" altLang="ko-KR"/>
          </a:p>
          <a:p>
            <a:r>
              <a:rPr lang="en-CA" altLang="ko-KR"/>
              <a:t>Designers who </a:t>
            </a:r>
          </a:p>
          <a:p>
            <a:pPr lvl="1"/>
            <a:r>
              <a:rPr lang="en-CA" altLang="ko-KR" sz="2000">
                <a:solidFill>
                  <a:schemeClr val="tx1"/>
                </a:solidFill>
                <a:latin typeface="Arial" charset="0"/>
              </a:rPr>
              <a:t>Think differently than</a:t>
            </a:r>
          </a:p>
          <a:p>
            <a:r>
              <a:rPr lang="en-CA" altLang="ko-KR"/>
              <a:t>Sound artists</a:t>
            </a:r>
          </a:p>
          <a:p>
            <a:r>
              <a:rPr lang="en-CA" altLang="ko-KR"/>
              <a:t>All have their own language and ways of communicating verbally and non verbally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Team Player </a:t>
            </a:r>
            <a:r>
              <a:rPr lang="en-CA" altLang="ko-KR" sz="1800"/>
              <a:t>(cont’d)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ko-KR"/>
              <a:t>To work better together, each should try </a:t>
            </a:r>
          </a:p>
          <a:p>
            <a:pPr>
              <a:buFont typeface="Wingdings" pitchFamily="2" charset="2"/>
              <a:buNone/>
            </a:pPr>
            <a:r>
              <a:rPr lang="en-CA" altLang="ko-KR"/>
              <a:t>to learn each other’s language, style and </a:t>
            </a:r>
          </a:p>
          <a:p>
            <a:pPr>
              <a:buFont typeface="Wingdings" pitchFamily="2" charset="2"/>
              <a:buNone/>
            </a:pPr>
            <a:r>
              <a:rPr lang="en-CA" altLang="ko-KR"/>
              <a:t>way of doing things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3048000" y="304800"/>
            <a:ext cx="2667000" cy="1809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C0C0C0"/>
                  </a:solidFill>
                  <a:round/>
                  <a:headEnd/>
                  <a:tailEnd/>
                </a:ln>
                <a:solidFill>
                  <a:srgbClr val="C0C0C0"/>
                </a:solidFill>
                <a:latin typeface="Verdana"/>
                <a:ea typeface="Verdana"/>
                <a:cs typeface="Verdana"/>
              </a:rPr>
              <a:t>L&amp;D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905000" y="2133600"/>
            <a:ext cx="52578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 b="1" dirty="0"/>
              <a:t>Learning </a:t>
            </a:r>
            <a:br>
              <a:rPr lang="en-US" sz="4000" b="1" dirty="0"/>
            </a:br>
            <a:r>
              <a:rPr lang="en-US" sz="4000" b="1" dirty="0"/>
              <a:t>and </a:t>
            </a:r>
            <a:br>
              <a:rPr lang="en-US" sz="4000" b="1" dirty="0"/>
            </a:br>
            <a:r>
              <a:rPr lang="en-US" sz="4000" b="1" dirty="0"/>
              <a:t>Development</a:t>
            </a:r>
            <a:endParaRPr lang="en-GB" sz="4000" b="1" dirty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838200" y="4419600"/>
            <a:ext cx="7239000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800" b="1" dirty="0" smtClean="0">
                <a:latin typeface="Arial" charset="0"/>
              </a:rPr>
              <a:t>Developing </a:t>
            </a:r>
            <a:r>
              <a:rPr lang="en-US" sz="2800" b="1" dirty="0">
                <a:latin typeface="Arial" charset="0"/>
              </a:rPr>
              <a:t>leaders and managers</a:t>
            </a:r>
            <a:endParaRPr lang="en-GB" sz="28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762000" y="552450"/>
            <a:ext cx="7829550" cy="169277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>
                <a:latin typeface="Arial" pitchFamily="34" charset="0"/>
                <a:cs typeface="Arial" pitchFamily="34" charset="0"/>
              </a:rPr>
              <a:t>THE PURPOSE OF THE CHAPTER</a:t>
            </a:r>
          </a:p>
          <a:p>
            <a:pPr eaLnBrk="0" hangingPunct="0">
              <a:spcBef>
                <a:spcPct val="20000"/>
              </a:spcBef>
            </a:pPr>
            <a:r>
              <a:rPr lang="en-GB" sz="200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 explore how an organisation’s leadership and management development processes can help to build its future capability as well as aiding the achievement of excellent performance in a current situation.   </a:t>
            </a:r>
            <a:r>
              <a:rPr lang="en-GB" sz="20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GB" sz="2000">
                <a:latin typeface="Arial" pitchFamily="34" charset="0"/>
                <a:cs typeface="Arial" pitchFamily="34" charset="0"/>
              </a:rPr>
              <a:t>  </a:t>
            </a:r>
            <a:r>
              <a:rPr lang="en-GB" sz="200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GB" sz="200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886700" cy="302903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b="1">
                <a:latin typeface="Arial" pitchFamily="34" charset="0"/>
                <a:cs typeface="Arial" pitchFamily="34" charset="0"/>
              </a:rPr>
              <a:t>KEY THEMES</a:t>
            </a:r>
          </a:p>
          <a:p>
            <a:pPr eaLnBrk="0" hangingPunct="0">
              <a:lnSpc>
                <a:spcPct val="115000"/>
              </a:lnSpc>
              <a:spcBef>
                <a:spcPct val="10000"/>
              </a:spcBef>
              <a:spcAft>
                <a:spcPts val="500"/>
              </a:spcAft>
              <a:buFontTx/>
              <a:buChar char="•"/>
            </a:pPr>
            <a:r>
              <a:rPr lang="en-GB" sz="2000">
                <a:latin typeface="Arial" pitchFamily="34" charset="0"/>
                <a:cs typeface="Arial" pitchFamily="34" charset="0"/>
              </a:rPr>
              <a:t>  </a:t>
            </a:r>
            <a:r>
              <a:rPr lang="en-GB" sz="200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 leadership pipeline</a:t>
            </a:r>
          </a:p>
          <a:p>
            <a:pPr algn="just" eaLnBrk="0" hangingPunct="0">
              <a:lnSpc>
                <a:spcPct val="115000"/>
              </a:lnSpc>
              <a:spcBef>
                <a:spcPct val="10000"/>
              </a:spcBef>
              <a:spcAft>
                <a:spcPts val="500"/>
              </a:spcAft>
              <a:buFontTx/>
              <a:buChar char="•"/>
            </a:pPr>
            <a:r>
              <a:rPr lang="en-GB" sz="200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How effective is leadership and management development?</a:t>
            </a:r>
          </a:p>
          <a:p>
            <a:pPr algn="just" eaLnBrk="0" hangingPunct="0">
              <a:lnSpc>
                <a:spcPct val="115000"/>
              </a:lnSpc>
              <a:spcBef>
                <a:spcPct val="10000"/>
              </a:spcBef>
              <a:spcAft>
                <a:spcPts val="500"/>
              </a:spcAft>
              <a:buFontTx/>
              <a:buChar char="•"/>
            </a:pPr>
            <a:r>
              <a:rPr lang="en-GB" sz="200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Assessing the evidence</a:t>
            </a:r>
          </a:p>
          <a:p>
            <a:pPr algn="just" eaLnBrk="0" hangingPunct="0">
              <a:lnSpc>
                <a:spcPct val="115000"/>
              </a:lnSpc>
              <a:spcBef>
                <a:spcPct val="10000"/>
              </a:spcBef>
              <a:spcAft>
                <a:spcPts val="500"/>
              </a:spcAft>
              <a:buFontTx/>
              <a:buChar char="•"/>
            </a:pPr>
            <a:r>
              <a:rPr lang="en-GB" sz="200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Putting findings into practice</a:t>
            </a:r>
          </a:p>
          <a:p>
            <a:pPr algn="just" eaLnBrk="0" hangingPunct="0">
              <a:lnSpc>
                <a:spcPct val="115000"/>
              </a:lnSpc>
              <a:spcBef>
                <a:spcPct val="10000"/>
              </a:spcBef>
              <a:spcAft>
                <a:spcPts val="500"/>
              </a:spcAft>
              <a:buFontTx/>
              <a:buChar char="•"/>
            </a:pPr>
            <a:r>
              <a:rPr lang="en-GB" sz="200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kind of development?</a:t>
            </a:r>
          </a:p>
          <a:p>
            <a:pPr eaLnBrk="0" hangingPunct="0">
              <a:lnSpc>
                <a:spcPct val="115000"/>
              </a:lnSpc>
              <a:spcBef>
                <a:spcPct val="10000"/>
              </a:spcBef>
              <a:spcAft>
                <a:spcPts val="500"/>
              </a:spcAft>
              <a:buFontTx/>
              <a:buChar char="•"/>
            </a:pPr>
            <a:r>
              <a:rPr lang="en-GB" sz="200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Tasks for HR professionals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87125" y="704850"/>
            <a:ext cx="88769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LEADERSHIP PIPELINE: THE TOP LEVEL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839200" cy="435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Corporate leadership   </a:t>
            </a:r>
            <a:endParaRPr lang="en-GB" sz="2400" dirty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>
              <a:spcBef>
                <a:spcPct val="5000"/>
              </a:spcBef>
            </a:pPr>
            <a:r>
              <a:rPr lang="en-GB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Those responsible for setting and executing corporate strategy</a:t>
            </a:r>
          </a:p>
          <a:p>
            <a:pPr>
              <a:spcBef>
                <a:spcPct val="50000"/>
              </a:spcBef>
            </a:pPr>
            <a:r>
              <a:rPr lang="en-GB" sz="24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Key tasks</a:t>
            </a:r>
            <a:endParaRPr lang="en-GB" sz="2400" dirty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Building and sustaining vision and values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Achieving an organisational culture and a quality of life </a:t>
            </a:r>
            <a:r>
              <a:rPr lang="en-GB" sz="24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that </a:t>
            </a:r>
            <a:r>
              <a:rPr lang="en-GB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will engage internal and external stakeholders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Leading a regular organising process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Working with a broad-based group in a continuous 	strategising process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GB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Developing and maintaining a learning culture.</a:t>
            </a:r>
            <a:r>
              <a:rPr lang="en-GB" sz="24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215381" y="704850"/>
            <a:ext cx="88640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LEADERSHIP PIPELINE: THE MIDDLE LEVEL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28600" y="1390650"/>
            <a:ext cx="8686800" cy="474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Operational leadership</a:t>
            </a: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10000"/>
              </a:spcBef>
            </a:pP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Those in charge of a department or geographical area or with other leadership responsibilities</a:t>
            </a:r>
          </a:p>
          <a:p>
            <a:pPr>
              <a:spcBef>
                <a:spcPct val="90000"/>
              </a:spcBef>
            </a:pPr>
            <a:r>
              <a:rPr lang="en-GB" sz="2400" b="1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Key tasks </a:t>
            </a:r>
          </a:p>
          <a:p>
            <a:pPr>
              <a:spcBef>
                <a:spcPct val="20000"/>
              </a:spcBef>
            </a:pP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reating a high-performing workplace by:</a:t>
            </a:r>
          </a:p>
          <a:p>
            <a:pPr>
              <a:spcBef>
                <a:spcPct val="35000"/>
              </a:spcBef>
              <a:buFontTx/>
              <a:buChar char="•"/>
            </a:pP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making critical decisions about opportunities afforded by 	communication and information technology</a:t>
            </a:r>
          </a:p>
          <a:p>
            <a:pPr>
              <a:spcBef>
                <a:spcPct val="35000"/>
              </a:spcBef>
              <a:buFontTx/>
              <a:buChar char="•"/>
            </a:pP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ensuring the success of organisational change  </a:t>
            </a:r>
          </a:p>
          <a:p>
            <a:pPr>
              <a:spcBef>
                <a:spcPct val="35000"/>
              </a:spcBef>
              <a:buFontTx/>
              <a:buChar char="•"/>
            </a:pP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creating a culture of lifelong learning for all employees</a:t>
            </a:r>
          </a:p>
          <a:p>
            <a:pPr>
              <a:spcBef>
                <a:spcPct val="35000"/>
              </a:spcBef>
              <a:buFontTx/>
              <a:buChar char="•"/>
            </a:pP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ensuring engaged and healthy employees</a:t>
            </a:r>
            <a:r>
              <a:rPr lang="en-GB" sz="240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76300" y="704850"/>
            <a:ext cx="86121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LEADERSHIP PIPELINE: FIRST-LINE LEVEL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876300" y="1314450"/>
            <a:ext cx="82677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First line leadership </a:t>
            </a:r>
            <a:endParaRPr lang="en-GB" sz="2000" dirty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>
              <a:spcBef>
                <a:spcPct val="5000"/>
              </a:spcBef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Team leaders and others with people leadership responsibilities. </a:t>
            </a:r>
          </a:p>
          <a:p>
            <a:pPr>
              <a:spcBef>
                <a:spcPct val="75000"/>
              </a:spcBef>
            </a:pPr>
            <a:r>
              <a:rPr lang="en-GB" sz="20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Key tasks</a:t>
            </a:r>
            <a:endParaRPr lang="en-GB" sz="2000" dirty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Creating a workplace context in which individuals and 	teams can collectively achieve high performance 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Ensuring that individuals and team have the attitudes, 	motivation and opportunity to apply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their knowledge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and skills to ‘going the extra mile’ for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organisation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Encouraging and supporting individuals and teams in 	the use of discretionary power</a:t>
            </a:r>
            <a:endParaRPr lang="en-GB" sz="2000" dirty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609600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Research findings: KEY FAILINGS IN LEADERSHIP AND </a:t>
            </a:r>
            <a:r>
              <a:rPr lang="en-GB" sz="2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MANAGEMENT</a:t>
            </a:r>
          </a:p>
          <a:p>
            <a:pPr>
              <a:spcBef>
                <a:spcPct val="50000"/>
              </a:spcBef>
            </a:pPr>
            <a:r>
              <a:rPr lang="en-GB" sz="2000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 </a:t>
            </a:r>
            <a:r>
              <a:rPr lang="en-GB" sz="20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DEVELOPMENT ACROSS THE WORLD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45719" y="1676400"/>
            <a:ext cx="8977745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9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Lack of appropriate leadership development strategies</a:t>
            </a:r>
          </a:p>
          <a:p>
            <a:pPr>
              <a:spcBef>
                <a:spcPct val="9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Poor implementation and evaluation of leadership development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programme</a:t>
            </a:r>
            <a:endParaRPr lang="en-GB" sz="2000" dirty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>
              <a:spcBef>
                <a:spcPct val="9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Lack of effective succession planning</a:t>
            </a:r>
          </a:p>
          <a:p>
            <a:pPr>
              <a:spcBef>
                <a:spcPct val="9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Neglect of multinational leaders</a:t>
            </a:r>
          </a:p>
          <a:p>
            <a:pPr>
              <a:spcBef>
                <a:spcPct val="9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Poor partnership between HR and corporate leaders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14106" y="361950"/>
            <a:ext cx="78916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Leadership and management development: RESEARCH-RELATED ISSUES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81000" y="1295400"/>
            <a:ext cx="821055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Much MD practice in the UK lacks a convincing evidence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base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MD practice makes little use of qualitative research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findings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Researchers fail to agree on what ‘leadership’ constitutes.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Most research ignores the middle and first-line levels of the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leadership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pipeline.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Much MD practice is based on inappropriate management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models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and is unclear about what managers actually do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in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 particular organisation. </a:t>
            </a:r>
          </a:p>
          <a:p>
            <a:pPr>
              <a:lnSpc>
                <a:spcPct val="90000"/>
              </a:lnSpc>
              <a:spcBef>
                <a:spcPct val="3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MD programmes can serve as an instrument of control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exercised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by senior management over those in lesser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positions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This makes it hard to ensure their objective 	evaluation.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52400" y="304800"/>
            <a:ext cx="8572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DEVELOPING LMD STRATEGY: THE STARTING POINT (Beard and Irvine, 2005)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04800" y="1447800"/>
            <a:ext cx="8610600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do we mean by ‘leadership’ and ‘management’ in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this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organisation?</a:t>
            </a:r>
          </a:p>
          <a:p>
            <a:pPr>
              <a:lnSpc>
                <a:spcPct val="90000"/>
              </a:lnSpc>
              <a:spcBef>
                <a:spcPct val="2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is the culture of our organisation – or what shift in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culture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do we want our LMD strategy to help us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achieve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90000"/>
              </a:lnSpc>
              <a:spcBef>
                <a:spcPct val="2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are the best methods of developing individuals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in the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leadership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and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management skills and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behaviours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needed at key transition points in the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leadership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pipeline?</a:t>
            </a:r>
          </a:p>
          <a:p>
            <a:pPr>
              <a:lnSpc>
                <a:spcPct val="90000"/>
              </a:lnSpc>
              <a:spcBef>
                <a:spcPct val="2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How can we evaluate our LMD effectively, in terms both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of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whether training and learning needs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were accurately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identified and of the impact of that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activity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on the business and on individuals?</a:t>
            </a:r>
            <a:endParaRPr lang="en-GB" sz="2000" dirty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792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Arial" charset="0"/>
              </a:rPr>
              <a:t>PRINCIPLES TO GUIDE LEADERSHIP AND MANAGEMENT DEVELOPMENT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  <a:grayscl/>
          </a:blip>
          <a:srcRect r="935" b="1282"/>
          <a:stretch>
            <a:fillRect/>
          </a:stretch>
        </p:blipFill>
        <p:spPr bwMode="auto">
          <a:xfrm>
            <a:off x="1008063" y="1352550"/>
            <a:ext cx="7316787" cy="5324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85800" y="685800"/>
            <a:ext cx="792480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The Hays Consultancy case:</a:t>
            </a:r>
          </a:p>
          <a:p>
            <a:pPr>
              <a:spcBef>
                <a:spcPct val="5000"/>
              </a:spcBef>
            </a:pPr>
            <a:r>
              <a:rPr lang="en-GB" sz="2000" b="1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TASK 1: KEY QUESTIONS TO ASK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23900" y="1676400"/>
            <a:ext cx="76962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specific outcomes for the business were the three enhanced sets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of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skills intended to achieve, and what measures were used to </a:t>
            </a:r>
            <a:r>
              <a:rPr lang="en-GB" sz="2000" dirty="0" err="1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operationalise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and measure them?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Who decided on the measures and their implementation?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specific outcomes were set to change the culture and behaviours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of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top management, and how were they measured?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When were outcomes measured?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systems, processes and procedures are there in the workplace to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ensure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that participants’ action plans are carried through and are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regularly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updated? 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will the company do to identify and develop those with the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potential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 enter the leadership pipeline in future?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85800" y="438150"/>
            <a:ext cx="792480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The Hays Consultancy case:</a:t>
            </a:r>
          </a:p>
          <a:p>
            <a:pPr>
              <a:spcBef>
                <a:spcPct val="5000"/>
              </a:spcBef>
            </a:pPr>
            <a:r>
              <a:rPr lang="en-GB" sz="2000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TASK 2: KEY INFORMATION NEEDED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52400" y="1295400"/>
            <a:ext cx="8991600" cy="4508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3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Programme design and methods reflect a strategy of experiential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learning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Will new leadership tasks and methods be supported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or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initiated by changes in business processes, and will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unlearning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and relearning be supported by organisational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systems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90000"/>
              </a:lnSpc>
              <a:spcBef>
                <a:spcPct val="3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How will desired changes in values, attitudes and behaviour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be reinforced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after the programme?</a:t>
            </a:r>
          </a:p>
          <a:p>
            <a:pPr>
              <a:lnSpc>
                <a:spcPct val="90000"/>
              </a:lnSpc>
              <a:spcBef>
                <a:spcPct val="3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Do the programme’s methods encourage lateral thinking and double-	loop learning?</a:t>
            </a:r>
          </a:p>
          <a:p>
            <a:pPr>
              <a:lnSpc>
                <a:spcPct val="90000"/>
              </a:lnSpc>
              <a:spcBef>
                <a:spcPct val="3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What criteria determined the use of the development methods 	mentioned, and were any other methods of work-based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learning included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90000"/>
              </a:lnSpc>
              <a:spcBef>
                <a:spcPct val="3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On what basis was the leadership competency framework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produced and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what has been the organisational impact of the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competencies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? </a:t>
            </a:r>
          </a:p>
          <a:p>
            <a:pPr>
              <a:lnSpc>
                <a:spcPct val="90000"/>
              </a:lnSpc>
              <a:spcBef>
                <a:spcPct val="35000"/>
              </a:spcBef>
              <a:buFontTx/>
              <a:buChar char="•"/>
            </a:pP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Was there an assignment component in the programme, and is any </a:t>
            </a:r>
            <a:r>
              <a:rPr lang="en-GB" sz="20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intended 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for the programme now being rolled out?</a:t>
            </a:r>
            <a:r>
              <a:rPr lang="en-GB" sz="20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895350" y="990600"/>
            <a:ext cx="784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Educational programmes can provide value for: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914400" y="1771650"/>
            <a:ext cx="70104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90000"/>
              </a:spcBef>
              <a:buFontTx/>
              <a:buChar char="•"/>
            </a:pPr>
            <a:r>
              <a:rPr lang="en-GB" sz="2000">
                <a:latin typeface="Arial" pitchFamily="34" charset="0"/>
                <a:ea typeface="Calibri" pitchFamily="34" charset="0"/>
                <a:cs typeface="Arial" pitchFamily="34" charset="0"/>
              </a:rPr>
              <a:t>  potential managers </a:t>
            </a:r>
          </a:p>
          <a:p>
            <a:pPr algn="just">
              <a:spcBef>
                <a:spcPct val="90000"/>
              </a:spcBef>
              <a:buFontTx/>
              <a:buChar char="•"/>
            </a:pPr>
            <a:r>
              <a:rPr lang="en-GB" sz="2000">
                <a:latin typeface="Arial" pitchFamily="34" charset="0"/>
                <a:ea typeface="Calibri" pitchFamily="34" charset="0"/>
                <a:cs typeface="Arial" pitchFamily="34" charset="0"/>
              </a:rPr>
              <a:t>  managers involved in structural and role change </a:t>
            </a:r>
          </a:p>
          <a:p>
            <a:pPr algn="just">
              <a:spcBef>
                <a:spcPct val="90000"/>
              </a:spcBef>
              <a:buFontTx/>
              <a:buChar char="•"/>
            </a:pPr>
            <a:r>
              <a:rPr lang="en-GB" sz="2000">
                <a:latin typeface="Arial" pitchFamily="34" charset="0"/>
                <a:ea typeface="Calibri" pitchFamily="34" charset="0"/>
                <a:cs typeface="Arial" pitchFamily="34" charset="0"/>
              </a:rPr>
              <a:t>  managers who are set in their ways </a:t>
            </a:r>
          </a:p>
          <a:p>
            <a:pPr>
              <a:spcBef>
                <a:spcPct val="90000"/>
              </a:spcBef>
              <a:buFontTx/>
              <a:buChar char="•"/>
            </a:pPr>
            <a:r>
              <a:rPr lang="en-GB" sz="2000">
                <a:latin typeface="Arial" pitchFamily="34" charset="0"/>
                <a:ea typeface="Calibri" pitchFamily="34" charset="0"/>
                <a:cs typeface="Arial" pitchFamily="34" charset="0"/>
              </a:rPr>
              <a:t>  managers preparing for more strategic roles</a:t>
            </a:r>
            <a:r>
              <a:rPr lang="en-GB" sz="200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762000" y="647700"/>
            <a:ext cx="762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RESPONSE TO THE COMPLACENT MANAGER . . .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742950" y="1219200"/>
            <a:ext cx="7848600" cy="302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Organisationally-based development must have a clear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strategic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focus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New  tasks and methods in which leaders and managers are 	being developed need the support of changes in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business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HR processes and practices 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Educational programmes can play an important part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leadership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and management development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There must be an organisational culture which ensures that 	unlearning can occur and that new learning can be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effectively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applied in the workplace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Char char="•"/>
            </a:pP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There must be regular monitoring and effective evaluation 	of the business and individual outcomes of any 	development strategy or programme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39089" y="552450"/>
            <a:ext cx="6944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>
                <a:latin typeface="Arial" pitchFamily="34" charset="0"/>
                <a:cs typeface="Arial" pitchFamily="34" charset="0"/>
              </a:rPr>
              <a:t>SEVEN AREAS OF IMPACT FOR LMD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28600" y="1104900"/>
            <a:ext cx="8458200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1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Integration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of LMD strategy with talent and career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management and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other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area </a:t>
            </a:r>
          </a:p>
          <a:p>
            <a:pPr>
              <a:spcBef>
                <a:spcPct val="50000"/>
              </a:spcBef>
            </a:pP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of HR strategy </a:t>
            </a:r>
          </a:p>
          <a:p>
            <a:pPr>
              <a:spcBef>
                <a:spcPct val="50000"/>
              </a:spcBef>
            </a:pPr>
            <a:r>
              <a:rPr lang="en-GB" b="1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Active involvement of business units as well as the centre in 	planning, operating and evaluating the LMD system </a:t>
            </a:r>
          </a:p>
          <a:p>
            <a:pPr>
              <a:spcBef>
                <a:spcPct val="50000"/>
              </a:spcBef>
            </a:pPr>
            <a:r>
              <a:rPr lang="en-GB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3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lang="en-GB" dirty="0" err="1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Proactivity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of HR professionals in interpreting business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priorities and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translating them into LMD policies and practices </a:t>
            </a:r>
          </a:p>
          <a:p>
            <a:pPr>
              <a:spcBef>
                <a:spcPct val="50000"/>
              </a:spcBef>
            </a:pPr>
            <a:r>
              <a:rPr lang="en-GB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4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Close partnership between HR professionals and business leaders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achieve the necessary cultural change </a:t>
            </a:r>
          </a:p>
          <a:p>
            <a:pPr>
              <a:spcBef>
                <a:spcPct val="50000"/>
              </a:spcBef>
            </a:pPr>
            <a:r>
              <a:rPr lang="en-GB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5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Operational leaders and managers competent to train and develop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others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and to implement LMD strategy in their workplaces </a:t>
            </a:r>
          </a:p>
          <a:p>
            <a:pPr>
              <a:spcBef>
                <a:spcPct val="50000"/>
              </a:spcBef>
            </a:pPr>
            <a:r>
              <a:rPr lang="en-GB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6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Formal LMD programmes that encompass a critical mass</a:t>
            </a:r>
          </a:p>
          <a:p>
            <a:pPr>
              <a:spcBef>
                <a:spcPct val="50000"/>
              </a:spcBef>
            </a:pPr>
            <a:r>
              <a:rPr lang="en-GB" b="1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7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 Measurement of key outcomes of LMD strategy, and monitoring </a:t>
            </a:r>
            <a:r>
              <a:rPr lang="en-GB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and </a:t>
            </a:r>
            <a:r>
              <a:rPr lang="en-GB" dirty="0">
                <a:solidFill>
                  <a:schemeClr val="tx2">
                    <a:lumMod val="95000"/>
                    <a:lumOff val="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evaluation of the operation of the whole LMD system</a:t>
            </a:r>
            <a:endParaRPr lang="en-GB" dirty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Famous Quote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“Treat people as if they were what they ought to be and you will help them </a:t>
            </a:r>
          </a:p>
          <a:p>
            <a:pPr>
              <a:buFont typeface="Wingdings" pitchFamily="2" charset="2"/>
              <a:buNone/>
            </a:pPr>
            <a:r>
              <a:rPr lang="en-US">
                <a:cs typeface="Arial" charset="0"/>
              </a:rPr>
              <a:t> become what they</a:t>
            </a:r>
            <a:r>
              <a:rPr lang="en-US">
                <a:cs typeface="Times New Roman" pitchFamily="18" charset="0"/>
              </a:rPr>
              <a:t> are capable of </a:t>
            </a:r>
          </a:p>
          <a:p>
            <a:pPr>
              <a:buFont typeface="Wingdings" pitchFamily="2" charset="2"/>
              <a:buNone/>
            </a:pPr>
            <a:r>
              <a:rPr lang="en-US">
                <a:cs typeface="Times New Roman" pitchFamily="18" charset="0"/>
              </a:rPr>
              <a:t>	becoming.” </a:t>
            </a:r>
          </a:p>
          <a:p>
            <a:pPr lvl="1"/>
            <a:r>
              <a:rPr lang="en-US">
                <a:cs typeface="Times New Roman" pitchFamily="18" charset="0"/>
              </a:rPr>
              <a:t>- </a:t>
            </a:r>
            <a:r>
              <a:rPr lang="en-US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Johann Wolfgang Von Goethe</a:t>
            </a:r>
            <a:r>
              <a:rPr lang="en-CA" altLang="ko-KR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endParaRPr lang="ko-KR" alt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Team Management Summary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ko-KR" altLang="en-CA"/>
          </a:p>
          <a:p>
            <a:pPr>
              <a:lnSpc>
                <a:spcPct val="90000"/>
              </a:lnSpc>
            </a:pPr>
            <a:r>
              <a:rPr lang="en-CA" altLang="ko-KR"/>
              <a:t>In creating great games it is our job to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CA" altLang="ko-KR"/>
              <a:t>	help everyone we work with become the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CA" altLang="ko-KR"/>
              <a:t>	great person we know they can become</a:t>
            </a:r>
          </a:p>
          <a:p>
            <a:pPr>
              <a:lnSpc>
                <a:spcPct val="90000"/>
              </a:lnSpc>
            </a:pPr>
            <a:r>
              <a:rPr lang="en-CA" altLang="ko-KR"/>
              <a:t> If we can do this successfully there is no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CA" altLang="ko-KR"/>
              <a:t>    telling what kind of great games we can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CA" altLang="ko-KR"/>
              <a:t>    develop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CA" altLang="ko-KR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CA" altLang="ko-KR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ko-KR"/>
              <a:t>Finally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ko-KR" altLang="en-CA"/>
              <a:t> </a:t>
            </a:r>
          </a:p>
          <a:p>
            <a:r>
              <a:rPr lang="en-CA" altLang="ko-KR" sz="3600"/>
              <a:t>Great game concepts developed by great people in great teams make even better games!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1066800" y="2514600"/>
            <a:ext cx="74977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CA" altLang="ko-KR" sz="4800" b="1" dirty="0">
                <a:solidFill>
                  <a:schemeClr val="accent2"/>
                </a:solidFill>
                <a:latin typeface="Arial" charset="0"/>
              </a:rPr>
              <a:t>Thank You!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IPA 양식">
  <a:themeElements>
    <a:clrScheme name="KIPA 양식 3">
      <a:dk1>
        <a:srgbClr val="1B1E8F"/>
      </a:dk1>
      <a:lt1>
        <a:srgbClr val="FFFFFF"/>
      </a:lt1>
      <a:dk2>
        <a:srgbClr val="000000"/>
      </a:dk2>
      <a:lt2>
        <a:srgbClr val="B2B2B2"/>
      </a:lt2>
      <a:accent1>
        <a:srgbClr val="18A5B4"/>
      </a:accent1>
      <a:accent2>
        <a:srgbClr val="FF9900"/>
      </a:accent2>
      <a:accent3>
        <a:srgbClr val="FFFFFF"/>
      </a:accent3>
      <a:accent4>
        <a:srgbClr val="151879"/>
      </a:accent4>
      <a:accent5>
        <a:srgbClr val="ABCFD6"/>
      </a:accent5>
      <a:accent6>
        <a:srgbClr val="E78A00"/>
      </a:accent6>
      <a:hlink>
        <a:srgbClr val="609AE8"/>
      </a:hlink>
      <a:folHlink>
        <a:srgbClr val="969696"/>
      </a:folHlink>
    </a:clrScheme>
    <a:fontScheme name="KIPA 양식">
      <a:majorFont>
        <a:latin typeface="Arial"/>
        <a:ea typeface="굴림"/>
        <a:cs typeface=""/>
      </a:majorFont>
      <a:minorFont>
        <a:latin typeface="Arial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C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C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KIPA 양식 1">
        <a:dk1>
          <a:srgbClr val="666699"/>
        </a:dk1>
        <a:lt1>
          <a:srgbClr val="FFFFFF"/>
        </a:lt1>
        <a:dk2>
          <a:srgbClr val="000000"/>
        </a:dk2>
        <a:lt2>
          <a:srgbClr val="F7F4D5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PA 양식 2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FF5050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FFB3B3"/>
        </a:accent5>
        <a:accent6>
          <a:srgbClr val="E78A2D"/>
        </a:accent6>
        <a:hlink>
          <a:srgbClr val="00CC99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PA 양식 3">
        <a:dk1>
          <a:srgbClr val="1B1E8F"/>
        </a:dk1>
        <a:lt1>
          <a:srgbClr val="FFFFFF"/>
        </a:lt1>
        <a:dk2>
          <a:srgbClr val="000000"/>
        </a:dk2>
        <a:lt2>
          <a:srgbClr val="B2B2B2"/>
        </a:lt2>
        <a:accent1>
          <a:srgbClr val="18A5B4"/>
        </a:accent1>
        <a:accent2>
          <a:srgbClr val="FF9900"/>
        </a:accent2>
        <a:accent3>
          <a:srgbClr val="FFFFFF"/>
        </a:accent3>
        <a:accent4>
          <a:srgbClr val="151879"/>
        </a:accent4>
        <a:accent5>
          <a:srgbClr val="ABCFD6"/>
        </a:accent5>
        <a:accent6>
          <a:srgbClr val="E78A00"/>
        </a:accent6>
        <a:hlink>
          <a:srgbClr val="609AE8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Office\Templates\디자인\KIPA 양식.pot</Template>
  <TotalTime>280</TotalTime>
  <Words>1915</Words>
  <Application>Microsoft Office PowerPoint</Application>
  <PresentationFormat>On-screen Show (4:3)</PresentationFormat>
  <Paragraphs>303</Paragraphs>
  <Slides>46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KIPA 양식</vt:lpstr>
      <vt:lpstr>Image</vt:lpstr>
      <vt:lpstr>Worksheet</vt:lpstr>
      <vt:lpstr>Lecture 28</vt:lpstr>
      <vt:lpstr>Team Management Skills</vt:lpstr>
      <vt:lpstr>What We Will Learn </vt:lpstr>
      <vt:lpstr>1. Determining Your Own Personal Management Style</vt:lpstr>
      <vt:lpstr>Management Style Matrix</vt:lpstr>
      <vt:lpstr>Management Style Matrix (cont’d)</vt:lpstr>
      <vt:lpstr>Management Style Matrix (cont’d)</vt:lpstr>
      <vt:lpstr>Management Style Matrix (cont’d)</vt:lpstr>
      <vt:lpstr>Management Style Matrix (cont’d)</vt:lpstr>
      <vt:lpstr>Management Style Matrix (cont’d)</vt:lpstr>
      <vt:lpstr>Situational Management</vt:lpstr>
      <vt:lpstr>Situational Management Examples</vt:lpstr>
      <vt:lpstr>Situational Management Examples (cont’d)</vt:lpstr>
      <vt:lpstr>2. Hire the Right Team Members</vt:lpstr>
      <vt:lpstr>Hiring (cont’d)</vt:lpstr>
      <vt:lpstr>3. Developing Core Values</vt:lpstr>
      <vt:lpstr>Mission Statement Examples</vt:lpstr>
      <vt:lpstr>4. Soft Skills </vt:lpstr>
      <vt:lpstr>5. Employee Retention</vt:lpstr>
      <vt:lpstr>6. Company and Team Building</vt:lpstr>
      <vt:lpstr>Be A Team Player!</vt:lpstr>
      <vt:lpstr>Team Player (cont’d)</vt:lpstr>
      <vt:lpstr>Team Player (cont’d)</vt:lpstr>
      <vt:lpstr>Team Player (cont’d)</vt:lpstr>
      <vt:lpstr>Team Player (cont’d)</vt:lpstr>
      <vt:lpstr>Team Player (cont’d)</vt:lpstr>
      <vt:lpstr>Team Player (cont’d)</vt:lpstr>
      <vt:lpstr>Team Player (cont’d)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Famous Quote</vt:lpstr>
      <vt:lpstr>Team Management Summary</vt:lpstr>
      <vt:lpstr>Finally</vt:lpstr>
      <vt:lpstr>Slide 46</vt:lpstr>
    </vt:vector>
  </TitlesOfParts>
  <Company>Merlin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Management Skills</dc:title>
  <dc:creator>Wolfgang Hamann</dc:creator>
  <cp:lastModifiedBy>Administrator</cp:lastModifiedBy>
  <cp:revision>32</cp:revision>
  <cp:lastPrinted>1601-01-01T00:00:00Z</cp:lastPrinted>
  <dcterms:created xsi:type="dcterms:W3CDTF">2003-06-24T04:00:47Z</dcterms:created>
  <dcterms:modified xsi:type="dcterms:W3CDTF">2014-07-02T18:25:42Z</dcterms:modified>
</cp:coreProperties>
</file>