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9" r:id="rId1"/>
  </p:sldMasterIdLst>
  <p:notesMasterIdLst>
    <p:notesMasterId r:id="rId38"/>
  </p:notesMasterIdLst>
  <p:sldIdLst>
    <p:sldId id="258" r:id="rId2"/>
    <p:sldId id="262" r:id="rId3"/>
    <p:sldId id="263" r:id="rId4"/>
    <p:sldId id="264" r:id="rId5"/>
    <p:sldId id="265" r:id="rId6"/>
    <p:sldId id="266" r:id="rId7"/>
    <p:sldId id="267" r:id="rId8"/>
    <p:sldId id="285" r:id="rId9"/>
    <p:sldId id="268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69" r:id="rId21"/>
    <p:sldId id="270" r:id="rId22"/>
    <p:sldId id="286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</p:sldIdLst>
  <p:sldSz cx="9144000" cy="6858000" type="screen4x3"/>
  <p:notesSz cx="6858000" cy="9144000"/>
  <p:embeddedFontLst>
    <p:embeddedFont>
      <p:font typeface="Centaur" pitchFamily="18" charset="0"/>
      <p:regular r:id="rId39"/>
    </p:embeddedFont>
    <p:embeddedFont>
      <p:font typeface="Arial Narrow" pitchFamily="34" charset="0"/>
      <p:regular r:id="rId40"/>
      <p:bold r:id="rId41"/>
      <p:italic r:id="rId42"/>
      <p:boldItalic r:id="rId43"/>
    </p:embeddedFont>
    <p:embeddedFont>
      <p:font typeface="Trebuchet MS" pitchFamily="34" charset="0"/>
      <p:regular r:id="rId44"/>
      <p:bold r:id="rId45"/>
      <p:italic r:id="rId46"/>
      <p:boldItalic r:id="rId47"/>
    </p:embeddedFont>
    <p:embeddedFont>
      <p:font typeface="Tahoma" pitchFamily="34" charset="0"/>
      <p:regular r:id="rId48"/>
      <p:bold r:id="rId49"/>
    </p:embeddedFont>
    <p:embeddedFont>
      <p:font typeface="Verdana" pitchFamily="34" charset="0"/>
      <p:regular r:id="rId50"/>
      <p:bold r:id="rId51"/>
      <p:italic r:id="rId52"/>
      <p:boldItalic r:id="rId53"/>
    </p:embeddedFont>
    <p:embeddedFont>
      <p:font typeface="Arial Rounded MT Bold" pitchFamily="34" charset="0"/>
      <p:regular r:id="rId54"/>
    </p:embeddedFont>
    <p:embeddedFont>
      <p:font typeface="Book Antiqua" pitchFamily="18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5744"/>
    <a:srgbClr val="49493B"/>
    <a:srgbClr val="83BE00"/>
    <a:srgbClr val="009999"/>
    <a:srgbClr val="549A00"/>
    <a:srgbClr val="00CDC8"/>
    <a:srgbClr val="A3EC00"/>
    <a:srgbClr val="ECC5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8897" autoAdjust="0"/>
    <p:restoredTop sz="94663" autoAdjust="0"/>
  </p:normalViewPr>
  <p:slideViewPr>
    <p:cSldViewPr snapToGrid="0">
      <p:cViewPr>
        <p:scale>
          <a:sx n="60" d="100"/>
          <a:sy n="60" d="100"/>
        </p:scale>
        <p:origin x="-1195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9327138" cy="3932713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7BA14D9-BB25-4979-BBFC-D73D96F75EF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3DC9E3-C179-4B90-A780-522E86F9B716}" type="slidenum">
              <a:rPr lang="en-US"/>
              <a:pPr/>
              <a:t>10</a:t>
            </a:fld>
            <a:endParaRPr lang="en-US"/>
          </a:p>
        </p:txBody>
      </p:sp>
      <p:sp>
        <p:nvSpPr>
          <p:cNvPr id="104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3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4343713"/>
            <a:ext cx="5485772" cy="411386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D32AAE-34F6-4BFF-82B9-C7220B8C087C}" type="slidenum">
              <a:rPr lang="en-US"/>
              <a:pPr/>
              <a:t>11</a:t>
            </a:fld>
            <a:endParaRPr lang="en-US"/>
          </a:p>
        </p:txBody>
      </p:sp>
      <p:sp>
        <p:nvSpPr>
          <p:cNvPr id="1108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499EED-3C96-47D6-ABF1-0A9004E8604A}" type="slidenum">
              <a:rPr lang="en-US"/>
              <a:pPr/>
              <a:t>12</a:t>
            </a:fld>
            <a:endParaRPr lang="en-US"/>
          </a:p>
        </p:txBody>
      </p:sp>
      <p:sp>
        <p:nvSpPr>
          <p:cNvPr id="104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5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6115" y="4343713"/>
            <a:ext cx="5485772" cy="411386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2253E9-0333-4322-BB5A-63B26FB33006}" type="slidenum">
              <a:rPr lang="en-US"/>
              <a:pPr/>
              <a:t>13</a:t>
            </a:fld>
            <a:endParaRPr lang="en-US"/>
          </a:p>
        </p:txBody>
      </p:sp>
      <p:sp>
        <p:nvSpPr>
          <p:cNvPr id="101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31382B-65A4-49D9-A983-5DFF5AAD2C32}" type="slidenum">
              <a:rPr lang="en-US"/>
              <a:pPr/>
              <a:t>14</a:t>
            </a:fld>
            <a:endParaRPr lang="en-US"/>
          </a:p>
        </p:txBody>
      </p:sp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A3366C-98C6-4166-948A-B1AB94F1A029}" type="slidenum">
              <a:rPr lang="en-US"/>
              <a:pPr/>
              <a:t>15</a:t>
            </a:fld>
            <a:endParaRPr lang="en-US"/>
          </a:p>
        </p:txBody>
      </p:sp>
      <p:sp>
        <p:nvSpPr>
          <p:cNvPr id="110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F802FA-FECF-45B2-92BE-F09D81187B16}" type="slidenum">
              <a:rPr lang="en-US"/>
              <a:pPr/>
              <a:t>16</a:t>
            </a:fld>
            <a:endParaRPr lang="en-US"/>
          </a:p>
        </p:txBody>
      </p:sp>
      <p:sp>
        <p:nvSpPr>
          <p:cNvPr id="101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585313-7F26-4D39-BC0E-CB58135F0EAC}" type="slidenum">
              <a:rPr lang="en-US"/>
              <a:pPr/>
              <a:t>17</a:t>
            </a:fld>
            <a:endParaRPr lang="en-US"/>
          </a:p>
        </p:txBody>
      </p:sp>
      <p:sp>
        <p:nvSpPr>
          <p:cNvPr id="1017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7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4899AB-BD93-4122-9173-5F0C8EF23677}" type="slidenum">
              <a:rPr lang="en-US"/>
              <a:pPr/>
              <a:t>18</a:t>
            </a:fld>
            <a:endParaRPr lang="en-US"/>
          </a:p>
        </p:txBody>
      </p:sp>
      <p:sp>
        <p:nvSpPr>
          <p:cNvPr id="105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5D55C7-7FE3-4FB9-A03B-AC53D4D83CC3}" type="slidenum">
              <a:rPr lang="en-US"/>
              <a:pPr/>
              <a:t>19</a:t>
            </a:fld>
            <a:endParaRPr lang="en-US"/>
          </a:p>
        </p:txBody>
      </p:sp>
      <p:sp>
        <p:nvSpPr>
          <p:cNvPr id="105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45D5DB-A4A1-41D3-8331-893ED6B60E3F}" type="slidenum">
              <a:rPr lang="en-US"/>
              <a:pPr/>
              <a:t>22</a:t>
            </a:fld>
            <a:endParaRPr lang="en-US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4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389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750" y="1473200"/>
            <a:ext cx="4224338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89488" y="1473200"/>
            <a:ext cx="4224337" cy="5113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3875" y="187325"/>
            <a:ext cx="2152650" cy="63992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750" y="187325"/>
            <a:ext cx="6308725" cy="63992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963" y="187325"/>
            <a:ext cx="83105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12750" y="1473200"/>
            <a:ext cx="8601075" cy="51133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7124" y="1568202"/>
            <a:ext cx="8601075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80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358425" y="282327"/>
            <a:ext cx="83105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90" name="Text Box 22"/>
          <p:cNvSpPr txBox="1">
            <a:spLocks noChangeArrowheads="1"/>
          </p:cNvSpPr>
          <p:nvPr userDrawn="1"/>
        </p:nvSpPr>
        <p:spPr bwMode="auto">
          <a:xfrm>
            <a:off x="155575" y="6592888"/>
            <a:ext cx="19748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100" i="1">
              <a:latin typeface="Book Antiqua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>
    <p:cover dir="r"/>
  </p:transition>
  <p:txStyles>
    <p:titleStyle>
      <a:lvl1pPr algn="ctr" rtl="0" fontAlgn="base">
        <a:spcBef>
          <a:spcPct val="0"/>
        </a:spcBef>
        <a:spcAft>
          <a:spcPct val="0"/>
        </a:spcAft>
        <a:defRPr sz="3600" b="1">
          <a:solidFill>
            <a:schemeClr val="tx1">
              <a:lumMod val="95000"/>
              <a:lumOff val="5000"/>
            </a:schemeClr>
          </a:solidFill>
          <a:effectLst/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25425" indent="-225425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  <a:ea typeface="+mn-ea"/>
          <a:cs typeface="+mn-cs"/>
        </a:defRPr>
      </a:lvl1pPr>
      <a:lvl2pPr marL="569913" indent="-225425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</a:defRPr>
      </a:lvl2pPr>
      <a:lvl3pPr marL="914400" indent="-225425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</a:defRPr>
      </a:lvl3pPr>
      <a:lvl4pPr marL="1258888" indent="-225425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</a:defRPr>
      </a:lvl4pPr>
      <a:lvl5pPr marL="1603375" indent="-227013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Font typeface="Arial" pitchFamily="34" charset="0"/>
        <a:buChar char="•"/>
        <a:defRPr sz="2400">
          <a:solidFill>
            <a:schemeClr val="tx1">
              <a:lumMod val="95000"/>
              <a:lumOff val="5000"/>
            </a:schemeClr>
          </a:solidFill>
          <a:latin typeface="+mj-lt"/>
        </a:defRPr>
      </a:lvl5pPr>
      <a:lvl6pPr marL="2060575" indent="-227013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sz="2000">
          <a:solidFill>
            <a:schemeClr val="tx1"/>
          </a:solidFill>
          <a:latin typeface="+mn-lt"/>
        </a:defRPr>
      </a:lvl6pPr>
      <a:lvl7pPr marL="2517775" indent="-227013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sz="2000">
          <a:solidFill>
            <a:schemeClr val="tx1"/>
          </a:solidFill>
          <a:latin typeface="+mn-lt"/>
        </a:defRPr>
      </a:lvl7pPr>
      <a:lvl8pPr marL="2974975" indent="-227013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sz="2000">
          <a:solidFill>
            <a:schemeClr val="tx1"/>
          </a:solidFill>
          <a:latin typeface="+mn-lt"/>
        </a:defRPr>
      </a:lvl8pPr>
      <a:lvl9pPr marL="3432175" indent="-227013" algn="l" rtl="0" fontAlgn="base">
        <a:spcBef>
          <a:spcPct val="20000"/>
        </a:spcBef>
        <a:spcAft>
          <a:spcPct val="0"/>
        </a:spcAft>
        <a:buSzPct val="90000"/>
        <a:buBlip>
          <a:blip r:embed="rId14"/>
        </a:buBlip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1" name="Text Box 11"/>
          <p:cNvSpPr txBox="1">
            <a:spLocks noChangeArrowheads="1"/>
          </p:cNvSpPr>
          <p:nvPr/>
        </p:nvSpPr>
        <p:spPr bwMode="auto">
          <a:xfrm>
            <a:off x="2166938" y="2687638"/>
            <a:ext cx="490061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4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entaur" pitchFamily="18" charset="0"/>
              </a:rPr>
              <a:t>Careers and Career Management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</a:t>
            </a:r>
            <a:r>
              <a:rPr lang="en-US" sz="2400"/>
              <a:t>(1 of 2)</a:t>
            </a:r>
            <a:endParaRPr lang="en-US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dirty="0"/>
              <a:t>Career development is important for companies to create and sustain a continuous learning environment</a:t>
            </a:r>
          </a:p>
          <a:p>
            <a:pPr algn="just"/>
            <a:r>
              <a:rPr lang="en-US" dirty="0"/>
              <a:t>The biggest challenge companies face is how to balance advancing current employees’ careers with simultaneously attracting and acquiring employees with new skills</a:t>
            </a:r>
          </a:p>
          <a:p>
            <a:pPr algn="just"/>
            <a:r>
              <a:rPr lang="en-US" dirty="0"/>
              <a:t>The growing use of teams is influencing the concept of careers</a:t>
            </a:r>
          </a:p>
          <a:p>
            <a:pPr lvl="1" algn="just"/>
            <a:r>
              <a:rPr lang="en-US" dirty="0"/>
              <a:t>e.g., </a:t>
            </a:r>
            <a:r>
              <a:rPr lang="en-US" b="1" i="1" dirty="0"/>
              <a:t>project careers</a:t>
            </a:r>
            <a:endParaRPr lang="en-US" dirty="0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</a:t>
            </a:r>
            <a:r>
              <a:rPr lang="en-US" sz="2400"/>
              <a:t>(2 of 2)</a:t>
            </a: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7663" y="1395413"/>
            <a:ext cx="8710612" cy="5168900"/>
          </a:xfrm>
        </p:spPr>
        <p:txBody>
          <a:bodyPr/>
          <a:lstStyle/>
          <a:p>
            <a:pPr marL="292100" indent="-292100" defTabSz="809625"/>
            <a:r>
              <a:rPr lang="en-US" sz="3100"/>
              <a:t>Changes in the concept of </a:t>
            </a:r>
            <a:r>
              <a:rPr lang="en-US" sz="3100" i="1"/>
              <a:t>career</a:t>
            </a:r>
            <a:r>
              <a:rPr lang="en-US" sz="3100"/>
              <a:t> affect:</a:t>
            </a:r>
          </a:p>
          <a:p>
            <a:pPr marL="635000" lvl="1" indent="-228600" defTabSz="809625">
              <a:lnSpc>
                <a:spcPct val="120000"/>
              </a:lnSpc>
            </a:pPr>
            <a:r>
              <a:rPr lang="en-US"/>
              <a:t>employees’ motivation to attend training programs</a:t>
            </a:r>
          </a:p>
          <a:p>
            <a:pPr marL="635000" lvl="1" indent="-228600" defTabSz="809625">
              <a:lnSpc>
                <a:spcPct val="120000"/>
              </a:lnSpc>
            </a:pPr>
            <a:r>
              <a:rPr lang="en-US"/>
              <a:t>the outcomes they expect to gain from attendance</a:t>
            </a:r>
          </a:p>
          <a:p>
            <a:pPr marL="635000" lvl="1" indent="-228600" defTabSz="809625">
              <a:lnSpc>
                <a:spcPct val="120000"/>
              </a:lnSpc>
            </a:pPr>
            <a:r>
              <a:rPr lang="en-US"/>
              <a:t>their choice of programs</a:t>
            </a:r>
          </a:p>
          <a:p>
            <a:pPr marL="635000" lvl="1" indent="-228600" defTabSz="809625">
              <a:lnSpc>
                <a:spcPct val="120000"/>
              </a:lnSpc>
            </a:pPr>
            <a:r>
              <a:rPr lang="en-US"/>
              <a:t>how and what they need to know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3600"/>
              <a:t>What Is Career Management?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 defTabSz="809625"/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Career management</a:t>
            </a:r>
            <a:r>
              <a:rPr lang="en-US"/>
              <a:t> is the process through which employees:</a:t>
            </a:r>
          </a:p>
          <a:p>
            <a:pPr marL="635000" lvl="1" indent="-228600" defTabSz="809625"/>
            <a:r>
              <a:rPr lang="en-US"/>
              <a:t>Become aware of their own interests, values, strengths, and weaknesses</a:t>
            </a:r>
          </a:p>
          <a:p>
            <a:pPr marL="635000" lvl="1" indent="-228600" defTabSz="809625"/>
            <a:r>
              <a:rPr lang="en-US"/>
              <a:t>Obtain information about job opportunities within the company</a:t>
            </a:r>
          </a:p>
          <a:p>
            <a:pPr marL="635000" lvl="1" indent="-228600" defTabSz="809625"/>
            <a:r>
              <a:rPr lang="en-US"/>
              <a:t>Identify career goals</a:t>
            </a:r>
          </a:p>
          <a:p>
            <a:pPr marL="635000" lvl="1" indent="-228600" defTabSz="809625"/>
            <a:r>
              <a:rPr lang="en-US"/>
              <a:t>Establish action plans to achieve career goals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58425" y="750412"/>
            <a:ext cx="8310562" cy="1143000"/>
          </a:xfrm>
        </p:spPr>
        <p:txBody>
          <a:bodyPr/>
          <a:lstStyle/>
          <a:p>
            <a:pPr defTabSz="809625"/>
            <a:r>
              <a:rPr lang="en-US" sz="3500" dirty="0"/>
              <a:t>Why Is Career Management Important? </a:t>
            </a:r>
            <a:r>
              <a:rPr lang="en-US" sz="2400" dirty="0"/>
              <a:t>(1 of 2)</a:t>
            </a:r>
            <a:endParaRPr lang="en-US" sz="35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6238" y="2220686"/>
            <a:ext cx="8601075" cy="4482626"/>
          </a:xfrm>
        </p:spPr>
        <p:txBody>
          <a:bodyPr/>
          <a:lstStyle/>
          <a:p>
            <a:r>
              <a:rPr lang="en-US" dirty="0"/>
              <a:t>From the </a:t>
            </a:r>
            <a:r>
              <a:rPr lang="en-US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company’s perspective</a:t>
            </a:r>
            <a:r>
              <a:rPr lang="en-US" dirty="0"/>
              <a:t>, the failure to motivate employees to plan their careers can result in:</a:t>
            </a:r>
          </a:p>
          <a:p>
            <a:pPr lvl="1"/>
            <a:r>
              <a:rPr lang="en-US" dirty="0"/>
              <a:t>a shortage of employees to fill open positions</a:t>
            </a:r>
          </a:p>
          <a:p>
            <a:pPr lvl="1"/>
            <a:r>
              <a:rPr lang="en-US" dirty="0"/>
              <a:t>lower employee commitment</a:t>
            </a:r>
          </a:p>
          <a:p>
            <a:pPr lvl="1"/>
            <a:r>
              <a:rPr lang="en-US" dirty="0"/>
              <a:t>inappropriate use of monies allocated for training and development programs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>
              <a:lnSpc>
                <a:spcPct val="90000"/>
              </a:lnSpc>
            </a:pPr>
            <a:r>
              <a:rPr lang="en-US" sz="3500"/>
              <a:t>Why Is Career Management Important?</a:t>
            </a:r>
            <a:br>
              <a:rPr lang="en-US" sz="3500"/>
            </a:br>
            <a:r>
              <a:rPr lang="en-US" sz="2400"/>
              <a:t>(2 of 2)</a:t>
            </a:r>
            <a:endParaRPr lang="en-US" sz="35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From the </a:t>
            </a: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employees’ perspective</a:t>
            </a:r>
            <a:r>
              <a:rPr lang="en-US"/>
              <a:t>, lack of career management can result in:</a:t>
            </a:r>
          </a:p>
          <a:p>
            <a:pPr lvl="1"/>
            <a:r>
              <a:rPr lang="en-US"/>
              <a:t>frustration</a:t>
            </a:r>
          </a:p>
          <a:p>
            <a:pPr lvl="1"/>
            <a:r>
              <a:rPr lang="en-US"/>
              <a:t>feelings of not being valued by the company</a:t>
            </a:r>
          </a:p>
          <a:p>
            <a:pPr lvl="1"/>
            <a:r>
              <a:rPr lang="en-US"/>
              <a:t>being unable to find suitable employment should a job change be necessary due to mergers, acquisitions, restructuring, or downsizing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3200"/>
              <a:t>Career Management and Career Motivation </a:t>
            </a:r>
            <a:r>
              <a:rPr lang="en-US" sz="2400"/>
              <a:t>(1 of 2)</a:t>
            </a:r>
            <a:endParaRPr lang="en-US" sz="32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 defTabSz="809625">
              <a:lnSpc>
                <a:spcPct val="90000"/>
              </a:lnSpc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Career motivation</a:t>
            </a:r>
            <a:r>
              <a:rPr lang="en-US"/>
              <a:t> refers to: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/>
              <a:t>Employees’ energy to invest in their careers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/>
              <a:t>Their awareness of the direction they want their careers to take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/>
              <a:t>The ability to maintain energy and direction despite barriers they may encounter</a:t>
            </a:r>
          </a:p>
          <a:p>
            <a:pPr marL="292100" indent="-292100" defTabSz="809625">
              <a:lnSpc>
                <a:spcPct val="90000"/>
              </a:lnSpc>
            </a:pPr>
            <a:r>
              <a:rPr lang="en-US"/>
              <a:t>Career motivation has three aspects: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/>
              <a:t>Career resilience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/>
              <a:t>Career insight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/>
              <a:t>Career identity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3200"/>
              <a:t>Career Management and Career Motivation </a:t>
            </a:r>
            <a:r>
              <a:rPr lang="en-US" sz="2400"/>
              <a:t>(2 of 2)</a:t>
            </a:r>
            <a:endParaRPr lang="en-US" sz="320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 defTabSz="809625">
              <a:lnSpc>
                <a:spcPct val="80000"/>
              </a:lnSpc>
            </a:pPr>
            <a:r>
              <a:rPr lang="en-US" b="1" i="1">
                <a:effectLst>
                  <a:outerShdw blurRad="38100" dist="38100" dir="2700000" algn="tl">
                    <a:srgbClr val="FFFFFF"/>
                  </a:outerShdw>
                </a:effectLst>
              </a:rPr>
              <a:t>Career resilience –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the extent to which employees are able to cope with problems that affect their work</a:t>
            </a:r>
            <a:endParaRPr lang="en-US"/>
          </a:p>
          <a:p>
            <a:pPr marL="292100" indent="-292100" defTabSz="809625">
              <a:lnSpc>
                <a:spcPct val="80000"/>
              </a:lnSpc>
            </a:pPr>
            <a:r>
              <a:rPr lang="en-US" b="1" i="1"/>
              <a:t>Career insight</a:t>
            </a:r>
            <a:r>
              <a:rPr lang="en-US"/>
              <a:t> involves:</a:t>
            </a:r>
          </a:p>
          <a:p>
            <a:pPr marL="635000" lvl="1" indent="-228600" defTabSz="809625">
              <a:lnSpc>
                <a:spcPct val="80000"/>
              </a:lnSpc>
            </a:pPr>
            <a:r>
              <a:rPr lang="en-US"/>
              <a:t>how much employees know about their interests, skill strengths, and weaknesses</a:t>
            </a:r>
          </a:p>
          <a:p>
            <a:pPr marL="635000" lvl="1" indent="-228600" defTabSz="809625">
              <a:lnSpc>
                <a:spcPct val="80000"/>
              </a:lnSpc>
            </a:pPr>
            <a:r>
              <a:rPr lang="en-US"/>
              <a:t>the awareness of how these perceptions relate to their career goals</a:t>
            </a:r>
          </a:p>
          <a:p>
            <a:pPr marL="292100" indent="-292100" defTabSz="809625">
              <a:lnSpc>
                <a:spcPct val="80000"/>
              </a:lnSpc>
            </a:pPr>
            <a:r>
              <a:rPr lang="en-US" b="1" i="1"/>
              <a:t>Career identity – </a:t>
            </a:r>
            <a:r>
              <a:rPr lang="en-US"/>
              <a:t>the degree to which employees define their personal values according to their work</a:t>
            </a:r>
            <a:endParaRPr lang="en-US" b="1" i="1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3600"/>
              <a:t>The Value of Career Motivation</a:t>
            </a: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482600" y="1481138"/>
            <a:ext cx="8480425" cy="4960937"/>
          </a:xfrm>
          <a:prstGeom prst="rect">
            <a:avLst/>
          </a:prstGeom>
          <a:solidFill>
            <a:srgbClr val="FFFFCC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44513" y="1520825"/>
            <a:ext cx="35687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defTabSz="1031875" eaLnBrk="0" hangingPunct="0">
              <a:spcBef>
                <a:spcPct val="50000"/>
              </a:spcBef>
            </a:pPr>
            <a:r>
              <a:rPr lang="en-US" sz="2000" b="1">
                <a:latin typeface="Arial Narrow" pitchFamily="34" charset="0"/>
              </a:rPr>
              <a:t>Components of Career Motivation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714375" y="2060575"/>
            <a:ext cx="2671763" cy="4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defTabSz="1031875" eaLnBrk="0" hangingPunct="0">
              <a:spcBef>
                <a:spcPct val="50000"/>
              </a:spcBef>
            </a:pPr>
            <a:r>
              <a:rPr lang="en-US" sz="2000" b="1">
                <a:latin typeface="Arial Narrow" pitchFamily="34" charset="0"/>
              </a:rPr>
              <a:t>Career Resilience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4487863" y="2060575"/>
            <a:ext cx="431800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defTabSz="1031875" eaLnBrk="0" hangingPunct="0">
              <a:spcBef>
                <a:spcPct val="50000"/>
              </a:spcBef>
            </a:pPr>
            <a:r>
              <a:rPr lang="en-US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Company Value</a:t>
            </a:r>
            <a:r>
              <a:rPr lang="en-US" sz="2000">
                <a:latin typeface="Arial Narrow" pitchFamily="34" charset="0"/>
              </a:rPr>
              <a:t> </a:t>
            </a:r>
          </a:p>
          <a:p>
            <a:pPr defTabSz="1031875" eaLnBrk="0" hangingPunct="0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 Narrow" pitchFamily="34" charset="0"/>
              </a:rPr>
              <a:t> Innovation</a:t>
            </a:r>
          </a:p>
          <a:p>
            <a:pPr defTabSz="1031875" eaLnBrk="0" hangingPunct="0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 Narrow" pitchFamily="34" charset="0"/>
              </a:rPr>
              <a:t> Employees adapting to unexpected changes</a:t>
            </a:r>
          </a:p>
          <a:p>
            <a:pPr defTabSz="1031875" eaLnBrk="0" hangingPunct="0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 Narrow" pitchFamily="34" charset="0"/>
              </a:rPr>
              <a:t> Commitment to company</a:t>
            </a:r>
          </a:p>
          <a:p>
            <a:pPr defTabSz="1031875" eaLnBrk="0" hangingPunct="0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 Narrow" pitchFamily="34" charset="0"/>
              </a:rPr>
              <a:t> Pride in work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4487863" y="3919538"/>
            <a:ext cx="4383087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defTabSz="1031875" eaLnBrk="0" hangingPunct="0">
              <a:spcBef>
                <a:spcPct val="50000"/>
              </a:spcBef>
            </a:pPr>
            <a:r>
              <a:rPr lang="en-US" sz="2000" b="1" i="1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Employee Value</a:t>
            </a:r>
            <a:r>
              <a:rPr lang="en-US" sz="2000">
                <a:latin typeface="Arial Narrow" pitchFamily="34" charset="0"/>
              </a:rPr>
              <a:t> </a:t>
            </a:r>
          </a:p>
          <a:p>
            <a:pPr defTabSz="1031875" eaLnBrk="0" hangingPunct="0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 Narrow" pitchFamily="34" charset="0"/>
              </a:rPr>
              <a:t> Be aware of skill strengths and weaknesses</a:t>
            </a:r>
          </a:p>
          <a:p>
            <a:pPr defTabSz="1031875" eaLnBrk="0" hangingPunct="0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 Narrow" pitchFamily="34" charset="0"/>
              </a:rPr>
              <a:t> Participate in learning activities</a:t>
            </a:r>
          </a:p>
          <a:p>
            <a:pPr defTabSz="1031875" eaLnBrk="0" hangingPunct="0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 Narrow" pitchFamily="34" charset="0"/>
              </a:rPr>
              <a:t> Cope with less than ideal working conditions</a:t>
            </a:r>
          </a:p>
          <a:p>
            <a:pPr defTabSz="1031875" eaLnBrk="0" hangingPunct="0">
              <a:lnSpc>
                <a:spcPct val="60000"/>
              </a:lnSpc>
              <a:spcBef>
                <a:spcPct val="50000"/>
              </a:spcBef>
              <a:buFontTx/>
              <a:buChar char="•"/>
            </a:pPr>
            <a:r>
              <a:rPr lang="en-US" b="1">
                <a:latin typeface="Arial Narrow" pitchFamily="34" charset="0"/>
              </a:rPr>
              <a:t> Avoid skill obsolescence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714375" y="3944938"/>
            <a:ext cx="2671763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defTabSz="1031875" eaLnBrk="0" hangingPunct="0">
              <a:spcBef>
                <a:spcPct val="50000"/>
              </a:spcBef>
            </a:pPr>
            <a:r>
              <a:rPr lang="en-US" sz="2000" b="1">
                <a:latin typeface="Arial Narrow" pitchFamily="34" charset="0"/>
              </a:rPr>
              <a:t>Career Insight</a:t>
            </a:r>
          </a:p>
        </p:txBody>
      </p: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741363" y="5691188"/>
            <a:ext cx="2671762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defTabSz="1031875" eaLnBrk="0" hangingPunct="0">
              <a:spcBef>
                <a:spcPct val="50000"/>
              </a:spcBef>
            </a:pPr>
            <a:r>
              <a:rPr lang="en-US" sz="2000" b="1">
                <a:latin typeface="Arial Narrow" pitchFamily="34" charset="0"/>
              </a:rPr>
              <a:t>Career Identity</a:t>
            </a:r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2587625" y="2373313"/>
            <a:ext cx="1900238" cy="1006475"/>
          </a:xfrm>
          <a:prstGeom prst="line">
            <a:avLst/>
          </a:prstGeom>
          <a:noFill/>
          <a:ln w="28575">
            <a:solidFill>
              <a:srgbClr val="009A0B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2286000" y="4181475"/>
            <a:ext cx="2212975" cy="0"/>
          </a:xfrm>
          <a:prstGeom prst="line">
            <a:avLst/>
          </a:prstGeom>
          <a:noFill/>
          <a:ln w="28575">
            <a:solidFill>
              <a:srgbClr val="009A0B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 flipV="1">
            <a:off x="2346325" y="4884738"/>
            <a:ext cx="2178050" cy="1044575"/>
          </a:xfrm>
          <a:prstGeom prst="line">
            <a:avLst/>
          </a:prstGeom>
          <a:noFill/>
          <a:ln w="28575">
            <a:solidFill>
              <a:srgbClr val="009A0B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Careers and Career Planning</a:t>
            </a:r>
          </a:p>
        </p:txBody>
      </p:sp>
      <p:sp>
        <p:nvSpPr>
          <p:cNvPr id="1042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350" y="1050925"/>
            <a:ext cx="5794375" cy="5303838"/>
          </a:xfrm>
        </p:spPr>
        <p:txBody>
          <a:bodyPr/>
          <a:lstStyle/>
          <a:p>
            <a:pPr>
              <a:spcBef>
                <a:spcPct val="40000"/>
              </a:spcBef>
            </a:pPr>
            <a:r>
              <a:rPr lang="en-US"/>
              <a:t>Career</a:t>
            </a:r>
          </a:p>
          <a:p>
            <a:pPr lvl="1">
              <a:spcBef>
                <a:spcPct val="40000"/>
              </a:spcBef>
            </a:pPr>
            <a:r>
              <a:rPr lang="en-US"/>
              <a:t>The series of work-related positions a person occupies through life.</a:t>
            </a:r>
          </a:p>
          <a:p>
            <a:pPr>
              <a:spcBef>
                <a:spcPct val="40000"/>
              </a:spcBef>
            </a:pPr>
            <a:r>
              <a:rPr lang="en-US"/>
              <a:t>Career Paths</a:t>
            </a:r>
          </a:p>
          <a:p>
            <a:pPr lvl="1">
              <a:spcBef>
                <a:spcPct val="40000"/>
              </a:spcBef>
            </a:pPr>
            <a:r>
              <a:rPr lang="en-US"/>
              <a:t>Represent employees’ movements through opportunities over time.</a:t>
            </a:r>
          </a:p>
        </p:txBody>
      </p:sp>
      <p:pic>
        <p:nvPicPr>
          <p:cNvPr id="1042436" name="Picture 4" descr="PE01554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83288" y="2520950"/>
            <a:ext cx="2428875" cy="3468688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90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Different Views of Careers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30200" y="1531938"/>
            <a:ext cx="8448675" cy="4000500"/>
            <a:chOff x="208" y="720"/>
            <a:chExt cx="5322" cy="2520"/>
          </a:xfrm>
        </p:grpSpPr>
        <p:pic>
          <p:nvPicPr>
            <p:cNvPr id="1104902" name="Picture 6" descr="010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8" y="720"/>
              <a:ext cx="5322" cy="2520"/>
            </a:xfrm>
            <a:prstGeom prst="rect">
              <a:avLst/>
            </a:prstGeom>
            <a:noFill/>
          </p:spPr>
        </p:pic>
        <p:sp>
          <p:nvSpPr>
            <p:cNvPr id="1104903" name="Text Box 7"/>
            <p:cNvSpPr txBox="1">
              <a:spLocks noChangeArrowheads="1"/>
            </p:cNvSpPr>
            <p:nvPr/>
          </p:nvSpPr>
          <p:spPr bwMode="auto">
            <a:xfrm>
              <a:off x="2304" y="1054"/>
              <a:ext cx="111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latin typeface="Trebuchet MS" pitchFamily="34" charset="0"/>
                </a:rPr>
                <a:t>Individual Career Views</a:t>
              </a:r>
            </a:p>
          </p:txBody>
        </p:sp>
        <p:sp>
          <p:nvSpPr>
            <p:cNvPr id="1104904" name="Text Box 8"/>
            <p:cNvSpPr txBox="1">
              <a:spLocks noChangeArrowheads="1"/>
            </p:cNvSpPr>
            <p:nvPr/>
          </p:nvSpPr>
          <p:spPr bwMode="auto">
            <a:xfrm>
              <a:off x="518" y="2410"/>
              <a:ext cx="977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Protean career</a:t>
              </a:r>
            </a:p>
          </p:txBody>
        </p:sp>
        <p:sp>
          <p:nvSpPr>
            <p:cNvPr id="1104905" name="Text Box 9"/>
            <p:cNvSpPr txBox="1">
              <a:spLocks noChangeArrowheads="1"/>
            </p:cNvSpPr>
            <p:nvPr/>
          </p:nvSpPr>
          <p:spPr bwMode="auto">
            <a:xfrm>
              <a:off x="1740" y="2333"/>
              <a:ext cx="979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Career without boundaries</a:t>
              </a:r>
            </a:p>
          </p:txBody>
        </p:sp>
        <p:sp>
          <p:nvSpPr>
            <p:cNvPr id="1104906" name="Text Box 10"/>
            <p:cNvSpPr txBox="1">
              <a:spLocks noChangeArrowheads="1"/>
            </p:cNvSpPr>
            <p:nvPr/>
          </p:nvSpPr>
          <p:spPr bwMode="auto">
            <a:xfrm>
              <a:off x="3073" y="2411"/>
              <a:ext cx="91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Portfolio career</a:t>
              </a:r>
            </a:p>
          </p:txBody>
        </p:sp>
        <p:sp>
          <p:nvSpPr>
            <p:cNvPr id="1104907" name="Text Box 11"/>
            <p:cNvSpPr txBox="1">
              <a:spLocks noChangeArrowheads="1"/>
            </p:cNvSpPr>
            <p:nvPr/>
          </p:nvSpPr>
          <p:spPr bwMode="auto">
            <a:xfrm>
              <a:off x="4292" y="2411"/>
              <a:ext cx="92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Authentic career</a:t>
              </a:r>
            </a:p>
          </p:txBody>
        </p:sp>
      </p:grp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Careers and Career Planning (cont’d)</a:t>
            </a:r>
          </a:p>
        </p:txBody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40000"/>
              </a:spcBef>
            </a:pPr>
            <a:r>
              <a:rPr lang="en-US"/>
              <a:t>Organization-Centered Career Planning</a:t>
            </a:r>
          </a:p>
          <a:p>
            <a:pPr lvl="1">
              <a:spcBef>
                <a:spcPct val="40000"/>
              </a:spcBef>
            </a:pPr>
            <a:r>
              <a:rPr lang="en-US"/>
              <a:t>Focuses on jobs and on identifying career paths that provide for the logical progression of people between jobs in the organization.</a:t>
            </a:r>
          </a:p>
          <a:p>
            <a:pPr>
              <a:spcBef>
                <a:spcPct val="40000"/>
              </a:spcBef>
            </a:pPr>
            <a:r>
              <a:rPr lang="en-US"/>
              <a:t>Individual-Centered Career Planning</a:t>
            </a:r>
          </a:p>
          <a:p>
            <a:pPr lvl="1">
              <a:spcBef>
                <a:spcPct val="40000"/>
              </a:spcBef>
            </a:pPr>
            <a:r>
              <a:rPr lang="en-US"/>
              <a:t>Focuses on an individual’s career rather than in organizational needs.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738" name="Line 2"/>
          <p:cNvSpPr>
            <a:spLocks noChangeShapeType="1"/>
          </p:cNvSpPr>
          <p:nvPr/>
        </p:nvSpPr>
        <p:spPr bwMode="auto">
          <a:xfrm>
            <a:off x="460375" y="777875"/>
            <a:ext cx="813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12739" name="Text Box 3" descr="SecGrnbkg03"/>
          <p:cNvSpPr txBox="1">
            <a:spLocks noChangeArrowheads="1"/>
          </p:cNvSpPr>
          <p:nvPr/>
        </p:nvSpPr>
        <p:spPr bwMode="blackWhite">
          <a:xfrm>
            <a:off x="442913" y="419100"/>
            <a:ext cx="1751012" cy="3365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cs typeface="Tahoma" pitchFamily="34" charset="0"/>
              </a:rPr>
              <a:t>FIGURE 9–4</a:t>
            </a:r>
          </a:p>
        </p:txBody>
      </p:sp>
      <p:sp>
        <p:nvSpPr>
          <p:cNvPr id="1012740" name="Text Box 4"/>
          <p:cNvSpPr txBox="1">
            <a:spLocks noChangeArrowheads="1"/>
          </p:cNvSpPr>
          <p:nvPr/>
        </p:nvSpPr>
        <p:spPr bwMode="auto">
          <a:xfrm>
            <a:off x="2378075" y="417513"/>
            <a:ext cx="6400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990000"/>
                </a:solidFill>
                <a:latin typeface="Verdana" pitchFamily="34" charset="0"/>
                <a:cs typeface="Tahoma" pitchFamily="34" charset="0"/>
              </a:rPr>
              <a:t>Organizational and Individual Career Planning Perspectives</a:t>
            </a:r>
          </a:p>
        </p:txBody>
      </p:sp>
      <p:pic>
        <p:nvPicPr>
          <p:cNvPr id="1012741" name="Picture 5" descr="090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638" y="1143000"/>
            <a:ext cx="8777287" cy="4056063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1012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Individual-Centered Career Planning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46063" y="1460500"/>
            <a:ext cx="8686800" cy="3797300"/>
            <a:chOff x="155" y="920"/>
            <a:chExt cx="5472" cy="2392"/>
          </a:xfrm>
        </p:grpSpPr>
        <p:pic>
          <p:nvPicPr>
            <p:cNvPr id="1048580" name="Picture 4" descr="0100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5" y="920"/>
              <a:ext cx="5472" cy="2392"/>
            </a:xfrm>
            <a:prstGeom prst="rect">
              <a:avLst/>
            </a:prstGeom>
            <a:noFill/>
          </p:spPr>
        </p:pic>
        <p:sp>
          <p:nvSpPr>
            <p:cNvPr id="1048581" name="Text Box 5"/>
            <p:cNvSpPr txBox="1">
              <a:spLocks noChangeArrowheads="1"/>
            </p:cNvSpPr>
            <p:nvPr/>
          </p:nvSpPr>
          <p:spPr bwMode="auto">
            <a:xfrm>
              <a:off x="1613" y="1250"/>
              <a:ext cx="25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latin typeface="Trebuchet MS" pitchFamily="34" charset="0"/>
                </a:rPr>
                <a:t>Individual Career Management</a:t>
              </a:r>
            </a:p>
          </p:txBody>
        </p:sp>
        <p:sp>
          <p:nvSpPr>
            <p:cNvPr id="1048582" name="Text Box 6"/>
            <p:cNvSpPr txBox="1">
              <a:spLocks noChangeArrowheads="1"/>
            </p:cNvSpPr>
            <p:nvPr/>
          </p:nvSpPr>
          <p:spPr bwMode="auto">
            <a:xfrm>
              <a:off x="464" y="2506"/>
              <a:ext cx="12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Trebuchet MS" pitchFamily="34" charset="0"/>
                </a:rPr>
                <a:t>Self-Assessment</a:t>
              </a:r>
              <a:endParaRPr lang="en-US" sz="1600" b="1">
                <a:solidFill>
                  <a:srgbClr val="003366"/>
                </a:solidFill>
                <a:latin typeface="Trebuchet MS" pitchFamily="34" charset="0"/>
              </a:endParaRPr>
            </a:p>
          </p:txBody>
        </p:sp>
        <p:sp>
          <p:nvSpPr>
            <p:cNvPr id="1048583" name="Text Box 7"/>
            <p:cNvSpPr txBox="1">
              <a:spLocks noChangeArrowheads="1"/>
            </p:cNvSpPr>
            <p:nvPr/>
          </p:nvSpPr>
          <p:spPr bwMode="auto">
            <a:xfrm>
              <a:off x="2183" y="2419"/>
              <a:ext cx="138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Trebuchet MS" pitchFamily="34" charset="0"/>
                </a:rPr>
                <a:t>Feedback </a:t>
              </a:r>
              <a:br>
                <a:rPr lang="en-US" sz="1800" b="1">
                  <a:latin typeface="Trebuchet MS" pitchFamily="34" charset="0"/>
                </a:rPr>
              </a:br>
              <a:r>
                <a:rPr lang="en-US" sz="1800" b="1">
                  <a:latin typeface="Trebuchet MS" pitchFamily="34" charset="0"/>
                </a:rPr>
                <a:t>on Reality</a:t>
              </a:r>
              <a:endParaRPr lang="en-US" sz="1600" b="1">
                <a:solidFill>
                  <a:srgbClr val="003366"/>
                </a:solidFill>
                <a:latin typeface="Trebuchet MS" pitchFamily="34" charset="0"/>
              </a:endParaRPr>
            </a:p>
          </p:txBody>
        </p:sp>
        <p:sp>
          <p:nvSpPr>
            <p:cNvPr id="1048584" name="Text Box 8"/>
            <p:cNvSpPr txBox="1">
              <a:spLocks noChangeArrowheads="1"/>
            </p:cNvSpPr>
            <p:nvPr/>
          </p:nvSpPr>
          <p:spPr bwMode="auto">
            <a:xfrm>
              <a:off x="4032" y="2420"/>
              <a:ext cx="126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Trebuchet MS" pitchFamily="34" charset="0"/>
                </a:rPr>
                <a:t>Setting of </a:t>
              </a:r>
              <a:br>
                <a:rPr lang="en-US" sz="1800" b="1">
                  <a:latin typeface="Trebuchet MS" pitchFamily="34" charset="0"/>
                </a:rPr>
              </a:br>
              <a:r>
                <a:rPr lang="en-US" sz="1800" b="1">
                  <a:latin typeface="Trebuchet MS" pitchFamily="34" charset="0"/>
                </a:rPr>
                <a:t>Career Goals</a:t>
              </a:r>
              <a:endParaRPr lang="en-US" sz="1600" b="1">
                <a:solidFill>
                  <a:srgbClr val="003366"/>
                </a:solidFill>
                <a:latin typeface="Trebuchet MS" pitchFamily="34" charset="0"/>
              </a:endParaRPr>
            </a:p>
          </p:txBody>
        </p:sp>
      </p:grp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Individual Career Choices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30200" y="1349375"/>
            <a:ext cx="8448675" cy="4000500"/>
            <a:chOff x="208" y="720"/>
            <a:chExt cx="5322" cy="2520"/>
          </a:xfrm>
        </p:grpSpPr>
        <p:pic>
          <p:nvPicPr>
            <p:cNvPr id="1106948" name="Picture 4" descr="010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8" y="720"/>
              <a:ext cx="5322" cy="2520"/>
            </a:xfrm>
            <a:prstGeom prst="rect">
              <a:avLst/>
            </a:prstGeom>
            <a:noFill/>
          </p:spPr>
        </p:pic>
        <p:sp>
          <p:nvSpPr>
            <p:cNvPr id="1106949" name="Text Box 5"/>
            <p:cNvSpPr txBox="1">
              <a:spLocks noChangeArrowheads="1"/>
            </p:cNvSpPr>
            <p:nvPr/>
          </p:nvSpPr>
          <p:spPr bwMode="auto">
            <a:xfrm>
              <a:off x="2304" y="1054"/>
              <a:ext cx="111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>
                  <a:latin typeface="Trebuchet MS" pitchFamily="34" charset="0"/>
                </a:rPr>
                <a:t>Career Choice</a:t>
              </a:r>
            </a:p>
          </p:txBody>
        </p:sp>
        <p:sp>
          <p:nvSpPr>
            <p:cNvPr id="1106950" name="Text Box 6"/>
            <p:cNvSpPr txBox="1">
              <a:spLocks noChangeArrowheads="1"/>
            </p:cNvSpPr>
            <p:nvPr/>
          </p:nvSpPr>
          <p:spPr bwMode="auto">
            <a:xfrm>
              <a:off x="518" y="2487"/>
              <a:ext cx="97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Interests</a:t>
              </a:r>
            </a:p>
          </p:txBody>
        </p:sp>
        <p:sp>
          <p:nvSpPr>
            <p:cNvPr id="1106951" name="Text Box 7"/>
            <p:cNvSpPr txBox="1">
              <a:spLocks noChangeArrowheads="1"/>
            </p:cNvSpPr>
            <p:nvPr/>
          </p:nvSpPr>
          <p:spPr bwMode="auto">
            <a:xfrm>
              <a:off x="1740" y="2487"/>
              <a:ext cx="97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Self-Image</a:t>
              </a:r>
            </a:p>
          </p:txBody>
        </p:sp>
        <p:sp>
          <p:nvSpPr>
            <p:cNvPr id="1106952" name="Text Box 8"/>
            <p:cNvSpPr txBox="1">
              <a:spLocks noChangeArrowheads="1"/>
            </p:cNvSpPr>
            <p:nvPr/>
          </p:nvSpPr>
          <p:spPr bwMode="auto">
            <a:xfrm>
              <a:off x="3073" y="2488"/>
              <a:ext cx="91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Personality</a:t>
              </a:r>
            </a:p>
          </p:txBody>
        </p:sp>
        <p:sp>
          <p:nvSpPr>
            <p:cNvPr id="1106953" name="Text Box 9"/>
            <p:cNvSpPr txBox="1">
              <a:spLocks noChangeArrowheads="1"/>
            </p:cNvSpPr>
            <p:nvPr/>
          </p:nvSpPr>
          <p:spPr bwMode="auto">
            <a:xfrm>
              <a:off x="4292" y="2411"/>
              <a:ext cx="920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Social Background</a:t>
              </a:r>
            </a:p>
          </p:txBody>
        </p:sp>
      </p:grp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786" name="Line 2"/>
          <p:cNvSpPr>
            <a:spLocks noChangeShapeType="1"/>
          </p:cNvSpPr>
          <p:nvPr/>
        </p:nvSpPr>
        <p:spPr bwMode="auto">
          <a:xfrm>
            <a:off x="460375" y="777875"/>
            <a:ext cx="813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14787" name="Text Box 3" descr="SecGrnbkg03"/>
          <p:cNvSpPr txBox="1">
            <a:spLocks noChangeArrowheads="1"/>
          </p:cNvSpPr>
          <p:nvPr/>
        </p:nvSpPr>
        <p:spPr bwMode="blackWhite">
          <a:xfrm>
            <a:off x="442913" y="419100"/>
            <a:ext cx="1920875" cy="3365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cs typeface="Tahoma" pitchFamily="34" charset="0"/>
              </a:rPr>
              <a:t>FIGURE 9–5</a:t>
            </a:r>
          </a:p>
        </p:txBody>
      </p:sp>
      <p:sp>
        <p:nvSpPr>
          <p:cNvPr id="1014788" name="Text Box 4"/>
          <p:cNvSpPr txBox="1">
            <a:spLocks noChangeArrowheads="1"/>
          </p:cNvSpPr>
          <p:nvPr/>
        </p:nvSpPr>
        <p:spPr bwMode="auto">
          <a:xfrm>
            <a:off x="2468563" y="417513"/>
            <a:ext cx="594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990000"/>
                </a:solidFill>
                <a:latin typeface="Verdana" pitchFamily="34" charset="0"/>
                <a:cs typeface="Tahoma" pitchFamily="34" charset="0"/>
              </a:rPr>
              <a:t>General Career Periods</a:t>
            </a:r>
          </a:p>
        </p:txBody>
      </p:sp>
      <p:pic>
        <p:nvPicPr>
          <p:cNvPr id="1014789" name="Picture 5" descr="09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0675" y="1417638"/>
            <a:ext cx="8504238" cy="29591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014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834" name="Line 2"/>
          <p:cNvSpPr>
            <a:spLocks noChangeShapeType="1"/>
          </p:cNvSpPr>
          <p:nvPr/>
        </p:nvSpPr>
        <p:spPr bwMode="auto">
          <a:xfrm>
            <a:off x="460375" y="777875"/>
            <a:ext cx="8134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016835" name="Text Box 3" descr="SecGrnbkg03"/>
          <p:cNvSpPr txBox="1">
            <a:spLocks noChangeArrowheads="1"/>
          </p:cNvSpPr>
          <p:nvPr/>
        </p:nvSpPr>
        <p:spPr bwMode="blackWhite">
          <a:xfrm>
            <a:off x="442913" y="419100"/>
            <a:ext cx="1920875" cy="3365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>
                <a:solidFill>
                  <a:schemeClr val="bg1"/>
                </a:solidFill>
                <a:cs typeface="Tahoma" pitchFamily="34" charset="0"/>
              </a:rPr>
              <a:t>FIGURE 9–6</a:t>
            </a:r>
          </a:p>
        </p:txBody>
      </p:sp>
      <p:sp>
        <p:nvSpPr>
          <p:cNvPr id="1016836" name="Text Box 4"/>
          <p:cNvSpPr txBox="1">
            <a:spLocks noChangeArrowheads="1"/>
          </p:cNvSpPr>
          <p:nvPr/>
        </p:nvSpPr>
        <p:spPr bwMode="auto">
          <a:xfrm>
            <a:off x="2468563" y="417513"/>
            <a:ext cx="5943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solidFill>
                  <a:srgbClr val="990000"/>
                </a:solidFill>
                <a:latin typeface="Verdana" pitchFamily="34" charset="0"/>
                <a:cs typeface="Tahoma" pitchFamily="34" charset="0"/>
              </a:rPr>
              <a:t>Portable Career Path</a:t>
            </a:r>
          </a:p>
        </p:txBody>
      </p:sp>
      <p:pic>
        <p:nvPicPr>
          <p:cNvPr id="1016837" name="Picture 5" descr="0906"/>
          <p:cNvPicPr>
            <a:picLocks noChangeAspect="1" noChangeArrowheads="1"/>
          </p:cNvPicPr>
          <p:nvPr/>
        </p:nvPicPr>
        <p:blipFill>
          <a:blip r:embed="rId4"/>
          <a:srcRect b="256"/>
          <a:stretch>
            <a:fillRect/>
          </a:stretch>
        </p:blipFill>
        <p:spPr bwMode="auto">
          <a:xfrm>
            <a:off x="239713" y="1235075"/>
            <a:ext cx="8561387" cy="315595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016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Career Transitions and HR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30200" y="1349375"/>
            <a:ext cx="8448675" cy="4000500"/>
            <a:chOff x="208" y="720"/>
            <a:chExt cx="5322" cy="2520"/>
          </a:xfrm>
        </p:grpSpPr>
        <p:pic>
          <p:nvPicPr>
            <p:cNvPr id="1056772" name="Picture 4" descr="0100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08" y="720"/>
              <a:ext cx="5322" cy="2520"/>
            </a:xfrm>
            <a:prstGeom prst="rect">
              <a:avLst/>
            </a:prstGeom>
            <a:noFill/>
          </p:spPr>
        </p:pic>
        <p:sp>
          <p:nvSpPr>
            <p:cNvPr id="1056773" name="Text Box 5"/>
            <p:cNvSpPr txBox="1">
              <a:spLocks noChangeArrowheads="1"/>
            </p:cNvSpPr>
            <p:nvPr/>
          </p:nvSpPr>
          <p:spPr bwMode="auto">
            <a:xfrm>
              <a:off x="2304" y="987"/>
              <a:ext cx="1118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800" b="1">
                  <a:latin typeface="Trebuchet MS" pitchFamily="34" charset="0"/>
                </a:rPr>
                <a:t>Entry Shock for New Employees</a:t>
              </a:r>
            </a:p>
          </p:txBody>
        </p:sp>
        <p:sp>
          <p:nvSpPr>
            <p:cNvPr id="1056774" name="Text Box 6"/>
            <p:cNvSpPr txBox="1">
              <a:spLocks noChangeArrowheads="1"/>
            </p:cNvSpPr>
            <p:nvPr/>
          </p:nvSpPr>
          <p:spPr bwMode="auto">
            <a:xfrm>
              <a:off x="518" y="2487"/>
              <a:ext cx="97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Supervisors</a:t>
              </a:r>
            </a:p>
          </p:txBody>
        </p:sp>
        <p:sp>
          <p:nvSpPr>
            <p:cNvPr id="1056775" name="Text Box 7"/>
            <p:cNvSpPr txBox="1">
              <a:spLocks noChangeArrowheads="1"/>
            </p:cNvSpPr>
            <p:nvPr/>
          </p:nvSpPr>
          <p:spPr bwMode="auto">
            <a:xfrm>
              <a:off x="1740" y="2487"/>
              <a:ext cx="97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Feedback</a:t>
              </a:r>
            </a:p>
          </p:txBody>
        </p:sp>
        <p:sp>
          <p:nvSpPr>
            <p:cNvPr id="1056776" name="Text Box 8"/>
            <p:cNvSpPr txBox="1">
              <a:spLocks noChangeArrowheads="1"/>
            </p:cNvSpPr>
            <p:nvPr/>
          </p:nvSpPr>
          <p:spPr bwMode="auto">
            <a:xfrm>
              <a:off x="3073" y="2488"/>
              <a:ext cx="91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Time</a:t>
              </a:r>
            </a:p>
          </p:txBody>
        </p:sp>
        <p:sp>
          <p:nvSpPr>
            <p:cNvPr id="1056777" name="Text Box 9"/>
            <p:cNvSpPr txBox="1">
              <a:spLocks noChangeArrowheads="1"/>
            </p:cNvSpPr>
            <p:nvPr/>
          </p:nvSpPr>
          <p:spPr bwMode="auto">
            <a:xfrm>
              <a:off x="4292" y="2488"/>
              <a:ext cx="92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The Work</a:t>
              </a:r>
            </a:p>
          </p:txBody>
        </p:sp>
      </p:grp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8425" y="165100"/>
            <a:ext cx="8310562" cy="622300"/>
          </a:xfrm>
        </p:spPr>
        <p:txBody>
          <a:bodyPr/>
          <a:lstStyle/>
          <a:p>
            <a:r>
              <a:rPr lang="en-US" dirty="0"/>
              <a:t>Special Individual Career Issues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736725" y="960438"/>
            <a:ext cx="5668963" cy="5211762"/>
            <a:chOff x="1038" y="700"/>
            <a:chExt cx="3916" cy="3361"/>
          </a:xfrm>
        </p:grpSpPr>
        <p:pic>
          <p:nvPicPr>
            <p:cNvPr id="1058820" name="Picture 4" descr="0100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38" y="700"/>
              <a:ext cx="3916" cy="3361"/>
            </a:xfrm>
            <a:prstGeom prst="rect">
              <a:avLst/>
            </a:prstGeom>
            <a:noFill/>
          </p:spPr>
        </p:pic>
        <p:sp>
          <p:nvSpPr>
            <p:cNvPr id="1058821" name="Text Box 5"/>
            <p:cNvSpPr txBox="1">
              <a:spLocks noChangeArrowheads="1"/>
            </p:cNvSpPr>
            <p:nvPr/>
          </p:nvSpPr>
          <p:spPr bwMode="auto">
            <a:xfrm>
              <a:off x="2516" y="1909"/>
              <a:ext cx="899" cy="6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rIns="0"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Special Individual Career </a:t>
              </a:r>
              <a:br>
                <a:rPr lang="en-US" sz="1600" b="1">
                  <a:latin typeface="Trebuchet MS" pitchFamily="34" charset="0"/>
                </a:rPr>
              </a:br>
              <a:r>
                <a:rPr lang="en-US" sz="1600" b="1">
                  <a:latin typeface="Trebuchet MS" pitchFamily="34" charset="0"/>
                </a:rPr>
                <a:t>Issues</a:t>
              </a:r>
            </a:p>
          </p:txBody>
        </p:sp>
        <p:sp>
          <p:nvSpPr>
            <p:cNvPr id="1058822" name="Text Box 6"/>
            <p:cNvSpPr txBox="1">
              <a:spLocks noChangeArrowheads="1"/>
            </p:cNvSpPr>
            <p:nvPr/>
          </p:nvSpPr>
          <p:spPr bwMode="auto">
            <a:xfrm>
              <a:off x="1210" y="875"/>
              <a:ext cx="1500" cy="6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Technical and Professional Workers</a:t>
              </a:r>
              <a:br>
                <a:rPr lang="en-US" sz="1600" b="1">
                  <a:latin typeface="Trebuchet MS" pitchFamily="34" charset="0"/>
                </a:rPr>
              </a:br>
              <a:r>
                <a:rPr lang="en-US" sz="1400" b="1" i="1">
                  <a:latin typeface="Trebuchet MS" pitchFamily="34" charset="0"/>
                </a:rPr>
                <a:t>Dual Career Ladders</a:t>
              </a:r>
            </a:p>
          </p:txBody>
        </p:sp>
        <p:sp>
          <p:nvSpPr>
            <p:cNvPr id="1058823" name="Text Box 7"/>
            <p:cNvSpPr txBox="1">
              <a:spLocks noChangeArrowheads="1"/>
            </p:cNvSpPr>
            <p:nvPr/>
          </p:nvSpPr>
          <p:spPr bwMode="auto">
            <a:xfrm>
              <a:off x="3168" y="965"/>
              <a:ext cx="1460" cy="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Women and Careers</a:t>
              </a:r>
              <a:br>
                <a:rPr lang="en-US" sz="1600" b="1">
                  <a:latin typeface="Trebuchet MS" pitchFamily="34" charset="0"/>
                </a:rPr>
              </a:br>
              <a:r>
                <a:rPr lang="en-US" sz="1400" b="1" i="1">
                  <a:latin typeface="Trebuchet MS" pitchFamily="34" charset="0"/>
                </a:rPr>
                <a:t>Sequencing</a:t>
              </a:r>
              <a:br>
                <a:rPr lang="en-US" sz="1400" b="1" i="1">
                  <a:latin typeface="Trebuchet MS" pitchFamily="34" charset="0"/>
                </a:rPr>
              </a:br>
              <a:r>
                <a:rPr lang="en-US" sz="1400" b="1" i="1">
                  <a:latin typeface="Trebuchet MS" pitchFamily="34" charset="0"/>
                </a:rPr>
                <a:t>Glass Ceiling</a:t>
              </a:r>
            </a:p>
          </p:txBody>
        </p:sp>
        <p:sp>
          <p:nvSpPr>
            <p:cNvPr id="1058824" name="Text Box 8"/>
            <p:cNvSpPr txBox="1">
              <a:spLocks noChangeArrowheads="1"/>
            </p:cNvSpPr>
            <p:nvPr/>
          </p:nvSpPr>
          <p:spPr bwMode="auto">
            <a:xfrm>
              <a:off x="3186" y="3070"/>
              <a:ext cx="1440" cy="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Dual-Career Couples</a:t>
              </a:r>
              <a:br>
                <a:rPr lang="en-US" sz="1600" b="1">
                  <a:latin typeface="Trebuchet MS" pitchFamily="34" charset="0"/>
                </a:rPr>
              </a:br>
              <a:r>
                <a:rPr lang="en-US" sz="1400" b="1" i="1">
                  <a:latin typeface="Trebuchet MS" pitchFamily="34" charset="0"/>
                </a:rPr>
                <a:t>Family-Career Issues</a:t>
              </a:r>
              <a:br>
                <a:rPr lang="en-US" sz="1400" b="1" i="1">
                  <a:latin typeface="Trebuchet MS" pitchFamily="34" charset="0"/>
                </a:rPr>
              </a:br>
              <a:r>
                <a:rPr lang="en-US" sz="1400" b="1" i="1">
                  <a:latin typeface="Trebuchet MS" pitchFamily="34" charset="0"/>
                </a:rPr>
                <a:t>Relocation</a:t>
              </a:r>
            </a:p>
          </p:txBody>
        </p:sp>
        <p:sp>
          <p:nvSpPr>
            <p:cNvPr id="1058825" name="Text Box 9"/>
            <p:cNvSpPr txBox="1">
              <a:spLocks noChangeArrowheads="1"/>
            </p:cNvSpPr>
            <p:nvPr/>
          </p:nvSpPr>
          <p:spPr bwMode="auto">
            <a:xfrm>
              <a:off x="1231" y="3071"/>
              <a:ext cx="1492" cy="6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rIns="0" anchor="ctr" anchorCtr="1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b="1">
                  <a:latin typeface="Trebuchet MS" pitchFamily="34" charset="0"/>
                </a:rPr>
                <a:t>Global Career Concerns</a:t>
              </a:r>
              <a:br>
                <a:rPr lang="en-US" sz="1600" b="1">
                  <a:latin typeface="Trebuchet MS" pitchFamily="34" charset="0"/>
                </a:rPr>
              </a:br>
              <a:r>
                <a:rPr lang="en-US" sz="1400" b="1" i="1">
                  <a:latin typeface="Trebuchet MS" pitchFamily="34" charset="0"/>
                </a:rPr>
                <a:t>Repatriation</a:t>
              </a:r>
              <a:br>
                <a:rPr lang="en-US" sz="1400" b="1" i="1">
                  <a:latin typeface="Trebuchet MS" pitchFamily="34" charset="0"/>
                </a:rPr>
              </a:br>
              <a:r>
                <a:rPr lang="en-US" sz="1400" b="1" i="1">
                  <a:latin typeface="Trebuchet MS" pitchFamily="34" charset="0"/>
                </a:rPr>
                <a:t>Global Development</a:t>
              </a:r>
            </a:p>
          </p:txBody>
        </p:sp>
      </p:grp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 Career?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 defTabSz="809625">
              <a:lnSpc>
                <a:spcPct val="90000"/>
              </a:lnSpc>
            </a:pPr>
            <a:r>
              <a:rPr lang="en-US" sz="3000" b="1"/>
              <a:t>Traditional Career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 sz="2600"/>
              <a:t>Sequence of positions held within an occupation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 sz="2600"/>
              <a:t>Context of mobility is within an organization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 sz="2600"/>
              <a:t>Characteristic of the employee</a:t>
            </a:r>
          </a:p>
          <a:p>
            <a:pPr marL="292100" indent="-292100" defTabSz="809625">
              <a:lnSpc>
                <a:spcPct val="90000"/>
              </a:lnSpc>
            </a:pPr>
            <a:r>
              <a:rPr lang="en-US" sz="3000" b="1"/>
              <a:t>Protean Career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 sz="2600"/>
              <a:t>Frequently changing based on changes in the person and changes in the work environment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 sz="2600"/>
              <a:t>Employees take major responsibility for managing their careers</a:t>
            </a:r>
          </a:p>
          <a:p>
            <a:pPr marL="635000" lvl="1" indent="-228600" defTabSz="809625">
              <a:lnSpc>
                <a:spcPct val="90000"/>
              </a:lnSpc>
            </a:pPr>
            <a:r>
              <a:rPr lang="en-US" sz="2600"/>
              <a:t>Based on self-direction with the goal of psychological success in one’s work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809625">
              <a:lnSpc>
                <a:spcPct val="90000"/>
              </a:lnSpc>
            </a:pPr>
            <a:r>
              <a:rPr lang="en-US" sz="3600"/>
              <a:t>Comparison of Traditional Career</a:t>
            </a:r>
            <a:br>
              <a:rPr lang="en-US" sz="3600"/>
            </a:br>
            <a:r>
              <a:rPr lang="en-US" sz="3600"/>
              <a:t>and Protean Career:</a:t>
            </a:r>
          </a:p>
        </p:txBody>
      </p:sp>
      <p:graphicFrame>
        <p:nvGraphicFramePr>
          <p:cNvPr id="20611" name="Group 131"/>
          <p:cNvGraphicFramePr>
            <a:graphicFrameLocks noGrp="1"/>
          </p:cNvGraphicFramePr>
          <p:nvPr>
            <p:ph type="tbl" idx="1"/>
          </p:nvPr>
        </p:nvGraphicFramePr>
        <p:xfrm>
          <a:off x="347663" y="1395413"/>
          <a:ext cx="8688387" cy="4628012"/>
        </p:xfrm>
        <a:graphic>
          <a:graphicData uri="http://schemas.openxmlformats.org/drawingml/2006/table">
            <a:tbl>
              <a:tblPr/>
              <a:tblGrid>
                <a:gridCol w="2663825"/>
                <a:gridCol w="2733675"/>
                <a:gridCol w="3290887"/>
              </a:tblGrid>
              <a:tr h="347663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 Narrow" pitchFamily="34" charset="0"/>
                        </a:rPr>
                        <a:t>Dimension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 Narrow" pitchFamily="34" charset="0"/>
                        </a:rPr>
                        <a:t>Traditional Career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 Narrow" pitchFamily="34" charset="0"/>
                        </a:rPr>
                        <a:t>Protean Career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Goal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Promotions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Salary increase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Psychological success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Psychological contract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Security for commitment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Employability for flexibility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Mobility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Vertical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Lateral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Responsibility for Management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Company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Employee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Pattern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Linear and expert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Spiral and transitory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60388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Expertise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Know how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Learn how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Development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Heavy reliance on formal training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Greater reliance on relationships and job experiences</a:t>
                      </a:r>
                    </a:p>
                  </a:txBody>
                  <a:tcPr marL="103236" marR="103236" marT="51618" marB="51618" horzOverflow="overflow">
                    <a:lnL w="1905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6867" name="Group 3"/>
          <p:cNvGrpSpPr>
            <a:grpSpLocks/>
          </p:cNvGrpSpPr>
          <p:nvPr/>
        </p:nvGrpSpPr>
        <p:grpSpPr bwMode="auto">
          <a:xfrm>
            <a:off x="1304925" y="2066925"/>
            <a:ext cx="6532563" cy="3870325"/>
            <a:chOff x="822" y="1302"/>
            <a:chExt cx="4115" cy="2438"/>
          </a:xfrm>
        </p:grpSpPr>
        <p:sp>
          <p:nvSpPr>
            <p:cNvPr id="36868" name="Rectangle 4"/>
            <p:cNvSpPr>
              <a:spLocks noChangeArrowheads="1"/>
            </p:cNvSpPr>
            <p:nvPr/>
          </p:nvSpPr>
          <p:spPr bwMode="auto">
            <a:xfrm>
              <a:off x="822" y="1551"/>
              <a:ext cx="2059" cy="1094"/>
            </a:xfrm>
            <a:prstGeom prst="rect">
              <a:avLst/>
            </a:prstGeom>
            <a:solidFill>
              <a:srgbClr val="FF99CC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484" tIns="44448" rIns="90484" bIns="44448" anchor="ctr"/>
            <a:lstStyle/>
            <a:p>
              <a:pPr algn="ctr" eaLnBrk="0" hangingPunct="0"/>
              <a:r>
                <a:rPr lang="en-US" sz="2800">
                  <a:latin typeface="Arial Rounded MT Bold" pitchFamily="34" charset="0"/>
                </a:rPr>
                <a:t>Millennium</a:t>
              </a:r>
            </a:p>
            <a:p>
              <a:pPr algn="ctr" eaLnBrk="0" hangingPunct="0"/>
              <a:r>
                <a:rPr lang="en-US" sz="2800">
                  <a:latin typeface="Arial Rounded MT Bold" pitchFamily="34" charset="0"/>
                </a:rPr>
                <a:t>(0 to early 20s)</a:t>
              </a:r>
            </a:p>
          </p:txBody>
        </p:sp>
        <p:sp>
          <p:nvSpPr>
            <p:cNvPr id="36869" name="Rectangle 5"/>
            <p:cNvSpPr>
              <a:spLocks noChangeArrowheads="1"/>
            </p:cNvSpPr>
            <p:nvPr/>
          </p:nvSpPr>
          <p:spPr bwMode="auto">
            <a:xfrm>
              <a:off x="2877" y="1550"/>
              <a:ext cx="2060" cy="1094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484" tIns="44448" rIns="90484" bIns="44448" anchor="ctr"/>
            <a:lstStyle/>
            <a:p>
              <a:pPr algn="ctr" eaLnBrk="0" hangingPunct="0"/>
              <a:r>
                <a:rPr lang="en-US" sz="2800">
                  <a:latin typeface="Arial Rounded MT Bold" pitchFamily="34" charset="0"/>
                </a:rPr>
                <a:t>Generation X</a:t>
              </a:r>
            </a:p>
            <a:p>
              <a:pPr algn="ctr" eaLnBrk="0" hangingPunct="0"/>
              <a:r>
                <a:rPr lang="en-US" sz="2800">
                  <a:latin typeface="Arial Rounded MT Bold" pitchFamily="34" charset="0"/>
                </a:rPr>
                <a:t>(mid-20s to</a:t>
              </a:r>
            </a:p>
            <a:p>
              <a:pPr algn="ctr" eaLnBrk="0" hangingPunct="0"/>
              <a:r>
                <a:rPr lang="en-US" sz="2800">
                  <a:latin typeface="Arial Rounded MT Bold" pitchFamily="34" charset="0"/>
                </a:rPr>
                <a:t>early 40s)</a:t>
              </a:r>
            </a:p>
          </p:txBody>
        </p:sp>
        <p:sp>
          <p:nvSpPr>
            <p:cNvPr id="36870" name="Rectangle 6"/>
            <p:cNvSpPr>
              <a:spLocks noChangeArrowheads="1"/>
            </p:cNvSpPr>
            <p:nvPr/>
          </p:nvSpPr>
          <p:spPr bwMode="auto">
            <a:xfrm>
              <a:off x="822" y="2646"/>
              <a:ext cx="2059" cy="1094"/>
            </a:xfrm>
            <a:prstGeom prst="rect">
              <a:avLst/>
            </a:prstGeom>
            <a:solidFill>
              <a:srgbClr val="00CCFF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484" tIns="44448" rIns="90484" bIns="44448" anchor="ctr"/>
            <a:lstStyle/>
            <a:p>
              <a:pPr algn="ctr" eaLnBrk="0" hangingPunct="0">
                <a:lnSpc>
                  <a:spcPct val="90000"/>
                </a:lnSpc>
              </a:pPr>
              <a:r>
                <a:rPr lang="en-US" sz="2800">
                  <a:latin typeface="Arial Rounded MT Bold" pitchFamily="34" charset="0"/>
                </a:rPr>
                <a:t>Baby Boomers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800">
                  <a:latin typeface="Arial Rounded MT Bold" pitchFamily="34" charset="0"/>
                </a:rPr>
                <a:t>(mid-40s to</a:t>
              </a:r>
            </a:p>
            <a:p>
              <a:pPr algn="ctr" eaLnBrk="0" hangingPunct="0">
                <a:lnSpc>
                  <a:spcPct val="90000"/>
                </a:lnSpc>
              </a:pPr>
              <a:r>
                <a:rPr lang="en-US" sz="2800">
                  <a:latin typeface="Arial Rounded MT Bold" pitchFamily="34" charset="0"/>
                </a:rPr>
                <a:t>mid-50s)</a:t>
              </a:r>
            </a:p>
          </p:txBody>
        </p:sp>
        <p:sp>
          <p:nvSpPr>
            <p:cNvPr id="36871" name="Rectangle 7"/>
            <p:cNvSpPr>
              <a:spLocks noChangeArrowheads="1"/>
            </p:cNvSpPr>
            <p:nvPr/>
          </p:nvSpPr>
          <p:spPr bwMode="auto">
            <a:xfrm>
              <a:off x="2877" y="2644"/>
              <a:ext cx="2060" cy="1094"/>
            </a:xfrm>
            <a:prstGeom prst="rect">
              <a:avLst/>
            </a:prstGeom>
            <a:solidFill>
              <a:srgbClr val="00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484" tIns="44448" rIns="90484" bIns="44448" anchor="ctr"/>
            <a:lstStyle/>
            <a:p>
              <a:pPr algn="ctr" eaLnBrk="0" hangingPunct="0"/>
              <a:r>
                <a:rPr lang="en-US" sz="2800">
                  <a:latin typeface="Arial Rounded MT Bold" pitchFamily="34" charset="0"/>
                </a:rPr>
                <a:t>Traditionalists</a:t>
              </a:r>
            </a:p>
            <a:p>
              <a:pPr algn="ctr" eaLnBrk="0" hangingPunct="0"/>
              <a:r>
                <a:rPr lang="en-US" sz="2800">
                  <a:latin typeface="Arial Rounded MT Bold" pitchFamily="34" charset="0"/>
                </a:rPr>
                <a:t>(late 50s to</a:t>
              </a:r>
            </a:p>
            <a:p>
              <a:pPr algn="ctr" eaLnBrk="0" hangingPunct="0"/>
              <a:r>
                <a:rPr lang="en-US" sz="2800">
                  <a:latin typeface="Arial Rounded MT Bold" pitchFamily="34" charset="0"/>
                </a:rPr>
                <a:t>early 80s)</a:t>
              </a:r>
            </a:p>
          </p:txBody>
        </p:sp>
        <p:sp>
          <p:nvSpPr>
            <p:cNvPr id="36872" name="Freeform 8"/>
            <p:cNvSpPr>
              <a:spLocks/>
            </p:cNvSpPr>
            <p:nvPr/>
          </p:nvSpPr>
          <p:spPr bwMode="auto">
            <a:xfrm>
              <a:off x="825" y="1302"/>
              <a:ext cx="2057" cy="250"/>
            </a:xfrm>
            <a:custGeom>
              <a:avLst/>
              <a:gdLst/>
              <a:ahLst/>
              <a:cxnLst>
                <a:cxn ang="0">
                  <a:pos x="358" y="0"/>
                </a:cxn>
                <a:cxn ang="0">
                  <a:pos x="2056" y="0"/>
                </a:cxn>
                <a:cxn ang="0">
                  <a:pos x="2056" y="249"/>
                </a:cxn>
                <a:cxn ang="0">
                  <a:pos x="0" y="249"/>
                </a:cxn>
                <a:cxn ang="0">
                  <a:pos x="358" y="0"/>
                </a:cxn>
              </a:cxnLst>
              <a:rect l="0" t="0" r="r" b="b"/>
              <a:pathLst>
                <a:path w="2057" h="250">
                  <a:moveTo>
                    <a:pt x="358" y="0"/>
                  </a:moveTo>
                  <a:lnTo>
                    <a:pt x="2056" y="0"/>
                  </a:lnTo>
                  <a:lnTo>
                    <a:pt x="2056" y="249"/>
                  </a:lnTo>
                  <a:lnTo>
                    <a:pt x="0" y="249"/>
                  </a:lnTo>
                  <a:lnTo>
                    <a:pt x="358" y="0"/>
                  </a:lnTo>
                </a:path>
              </a:pathLst>
            </a:custGeom>
            <a:solidFill>
              <a:srgbClr val="800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873" name="Freeform 9"/>
            <p:cNvSpPr>
              <a:spLocks/>
            </p:cNvSpPr>
            <p:nvPr/>
          </p:nvSpPr>
          <p:spPr bwMode="auto">
            <a:xfrm>
              <a:off x="2881" y="1302"/>
              <a:ext cx="2056" cy="250"/>
            </a:xfrm>
            <a:custGeom>
              <a:avLst/>
              <a:gdLst/>
              <a:ahLst/>
              <a:cxnLst>
                <a:cxn ang="0">
                  <a:pos x="1697" y="0"/>
                </a:cxn>
                <a:cxn ang="0">
                  <a:pos x="0" y="0"/>
                </a:cxn>
                <a:cxn ang="0">
                  <a:pos x="0" y="249"/>
                </a:cxn>
                <a:cxn ang="0">
                  <a:pos x="2055" y="249"/>
                </a:cxn>
                <a:cxn ang="0">
                  <a:pos x="1697" y="0"/>
                </a:cxn>
              </a:cxnLst>
              <a:rect l="0" t="0" r="r" b="b"/>
              <a:pathLst>
                <a:path w="2056" h="250">
                  <a:moveTo>
                    <a:pt x="1697" y="0"/>
                  </a:moveTo>
                  <a:lnTo>
                    <a:pt x="0" y="0"/>
                  </a:lnTo>
                  <a:lnTo>
                    <a:pt x="0" y="249"/>
                  </a:lnTo>
                  <a:lnTo>
                    <a:pt x="2055" y="249"/>
                  </a:lnTo>
                  <a:lnTo>
                    <a:pt x="1697" y="0"/>
                  </a:lnTo>
                </a:path>
              </a:pathLst>
            </a:custGeom>
            <a:solidFill>
              <a:srgbClr val="808000"/>
            </a:solidFill>
            <a:ln w="127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87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200"/>
              <a:t>Different generations of employees have different career needs and interests: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Model of Career Development</a:t>
            </a:r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Career development is the process by which employees progress through a series of stages</a:t>
            </a:r>
          </a:p>
          <a:p>
            <a:r>
              <a:rPr lang="en-US"/>
              <a:t>Each stage is characterized by a different set of developmental tasks, activities, and relationships</a:t>
            </a:r>
          </a:p>
          <a:p>
            <a:r>
              <a:rPr lang="en-US"/>
              <a:t>There are four career stages:</a:t>
            </a:r>
          </a:p>
          <a:p>
            <a:pPr lvl="1"/>
            <a:r>
              <a:rPr lang="en-US"/>
              <a:t>Exploration</a:t>
            </a:r>
          </a:p>
          <a:p>
            <a:pPr lvl="1"/>
            <a:r>
              <a:rPr lang="en-US"/>
              <a:t>Establishment</a:t>
            </a:r>
          </a:p>
          <a:p>
            <a:pPr lvl="1"/>
            <a:r>
              <a:rPr lang="en-US"/>
              <a:t>Maintenance</a:t>
            </a:r>
          </a:p>
          <a:p>
            <a:pPr lvl="1"/>
            <a:r>
              <a:rPr lang="en-US"/>
              <a:t>Disengagement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3200"/>
              <a:t>A Model of Career Development </a:t>
            </a:r>
            <a:r>
              <a:rPr lang="en-US" sz="2400"/>
              <a:t>(continued)</a:t>
            </a:r>
          </a:p>
        </p:txBody>
      </p:sp>
      <p:graphicFrame>
        <p:nvGraphicFramePr>
          <p:cNvPr id="22665" name="Group 137"/>
          <p:cNvGraphicFramePr>
            <a:graphicFrameLocks noGrp="1"/>
          </p:cNvGraphicFramePr>
          <p:nvPr>
            <p:ph type="tbl" idx="1"/>
          </p:nvPr>
        </p:nvGraphicFramePr>
        <p:xfrm>
          <a:off x="347663" y="1395413"/>
          <a:ext cx="8696325" cy="4918127"/>
        </p:xfrm>
        <a:graphic>
          <a:graphicData uri="http://schemas.openxmlformats.org/drawingml/2006/table">
            <a:tbl>
              <a:tblPr/>
              <a:tblGrid>
                <a:gridCol w="1573212"/>
                <a:gridCol w="1828800"/>
                <a:gridCol w="1717675"/>
                <a:gridCol w="1874838"/>
                <a:gridCol w="1701800"/>
              </a:tblGrid>
              <a:tr h="325438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Exploration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Establishment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Maintenance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Disengagement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</a:tr>
              <a:tr h="747713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Developmental tasks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Identify interests, skills, fit between self and work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Advancement, growth, security, develop life style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Hold on to accomplishments, update skills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Retirement planning, change balance between work and non-work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Activities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Helping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Learning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Following directions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Making independent contributions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Training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Sponsoring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Policy making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Phasing out of work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Relationships to other employees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Apprentice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Colleague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Mentor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Sponsor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Typical age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Less than 30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30 – 45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45 – 60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61+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Years on job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Less than 2 years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 – 10 years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More than 10 years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More than 10 years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3EC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/>
              <a:t>The career management process:</a:t>
            </a:r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>
            <a:off x="144463" y="2479675"/>
            <a:ext cx="2190750" cy="1909763"/>
          </a:xfrm>
          <a:prstGeom prst="notchedRightArrow">
            <a:avLst>
              <a:gd name="adj1" fmla="val 50000"/>
              <a:gd name="adj2" fmla="val 28678"/>
            </a:avLst>
          </a:prstGeom>
          <a:solidFill>
            <a:srgbClr val="ECC500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2381250" y="2416175"/>
            <a:ext cx="2190750" cy="1998663"/>
          </a:xfrm>
          <a:prstGeom prst="notchedRightArrow">
            <a:avLst>
              <a:gd name="adj1" fmla="val 50000"/>
              <a:gd name="adj2" fmla="val 27403"/>
            </a:avLst>
          </a:prstGeom>
          <a:solidFill>
            <a:srgbClr val="ECC500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4572000" y="2381250"/>
            <a:ext cx="2190750" cy="2008188"/>
          </a:xfrm>
          <a:prstGeom prst="notchedRightArrow">
            <a:avLst>
              <a:gd name="adj1" fmla="val 50000"/>
              <a:gd name="adj2" fmla="val 27273"/>
            </a:avLst>
          </a:prstGeom>
          <a:solidFill>
            <a:srgbClr val="ECC500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6796088" y="2405063"/>
            <a:ext cx="2190750" cy="2009775"/>
          </a:xfrm>
          <a:prstGeom prst="notchedRightArrow">
            <a:avLst>
              <a:gd name="adj1" fmla="val 50000"/>
              <a:gd name="adj2" fmla="val 27251"/>
            </a:avLst>
          </a:prstGeom>
          <a:solidFill>
            <a:srgbClr val="ECC500"/>
          </a:solidFill>
          <a:ln w="19050">
            <a:solidFill>
              <a:schemeClr val="tx1"/>
            </a:solidFill>
            <a:miter lim="800000"/>
            <a:headEnd/>
            <a:tailEnd/>
          </a:ln>
          <a:effectLst>
            <a:outerShdw dist="107763" dir="135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374650" y="3024188"/>
            <a:ext cx="1754188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algn="ctr" defTabSz="1031875" eaLnBrk="0" hangingPunct="0">
              <a:spcBef>
                <a:spcPct val="50000"/>
              </a:spcBef>
            </a:pPr>
            <a:r>
              <a:rPr lang="en-US" sz="2400" b="1">
                <a:latin typeface="Arial Narrow" pitchFamily="34" charset="0"/>
              </a:rPr>
              <a:t>Self-Assessment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2671763" y="2976563"/>
            <a:ext cx="1620837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algn="ctr" defTabSz="1031875" eaLnBrk="0" hangingPunct="0">
              <a:spcBef>
                <a:spcPct val="50000"/>
              </a:spcBef>
            </a:pPr>
            <a:r>
              <a:rPr lang="en-US" sz="2400" b="1">
                <a:latin typeface="Arial Narrow" pitchFamily="34" charset="0"/>
              </a:rPr>
              <a:t>Reality Check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862513" y="3116263"/>
            <a:ext cx="16938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algn="ctr" defTabSz="1031875" eaLnBrk="0" hangingPunct="0">
              <a:spcBef>
                <a:spcPct val="50000"/>
              </a:spcBef>
            </a:pPr>
            <a:r>
              <a:rPr lang="en-US" sz="2400" b="1">
                <a:latin typeface="Arial Narrow" pitchFamily="34" charset="0"/>
              </a:rPr>
              <a:t>Goal Setting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7086600" y="2927350"/>
            <a:ext cx="1562100" cy="84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algn="ctr" defTabSz="1031875" eaLnBrk="0" hangingPunct="0">
              <a:spcBef>
                <a:spcPct val="50000"/>
              </a:spcBef>
            </a:pPr>
            <a:r>
              <a:rPr lang="en-US" sz="2400" b="1">
                <a:latin typeface="Arial Narrow" pitchFamily="34" charset="0"/>
              </a:rPr>
              <a:t>Action Planning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809625"/>
            <a:r>
              <a:rPr lang="en-US" sz="3200"/>
              <a:t>Components of the Career Management Process: </a:t>
            </a:r>
            <a:r>
              <a:rPr lang="en-US" sz="2400"/>
              <a:t>(1 of 2)</a:t>
            </a:r>
            <a:endParaRPr lang="en-US" sz="32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 defTabSz="809625"/>
            <a:r>
              <a:rPr lang="en-US"/>
              <a:t>Self-Assessment</a:t>
            </a:r>
          </a:p>
          <a:p>
            <a:pPr marL="635000" lvl="1" indent="-228600" defTabSz="809625"/>
            <a:r>
              <a:rPr lang="en-US"/>
              <a:t>Use of information by employees to determine their career interests, values, aptitudes, and behavioral tendencies</a:t>
            </a:r>
          </a:p>
          <a:p>
            <a:pPr marL="635000" lvl="1" indent="-228600" defTabSz="809625"/>
            <a:r>
              <a:rPr lang="en-US"/>
              <a:t>Often involves psychological tests</a:t>
            </a:r>
          </a:p>
          <a:p>
            <a:pPr marL="292100" indent="-292100" defTabSz="809625"/>
            <a:r>
              <a:rPr lang="en-US"/>
              <a:t>Reality Check</a:t>
            </a:r>
          </a:p>
          <a:p>
            <a:pPr marL="635000" lvl="1" indent="-228600" defTabSz="809625"/>
            <a:r>
              <a:rPr lang="en-US"/>
              <a:t>Information employees receive about how the company evaluates their skills and knowledge and where they fit into company plans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809625"/>
            <a:r>
              <a:rPr lang="en-US" sz="3200"/>
              <a:t>Components of the Career Management Process: </a:t>
            </a:r>
            <a:r>
              <a:rPr lang="en-US" sz="2400"/>
              <a:t>(2 of 2)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92100" indent="-292100" defTabSz="809625"/>
            <a:r>
              <a:rPr lang="en-US"/>
              <a:t>Goal Setting</a:t>
            </a:r>
          </a:p>
          <a:p>
            <a:pPr marL="635000" lvl="1" indent="-228600" defTabSz="809625"/>
            <a:r>
              <a:rPr lang="en-US"/>
              <a:t>The process of employees developing short- and long-term career objectives</a:t>
            </a:r>
          </a:p>
          <a:p>
            <a:pPr marL="635000" lvl="1" indent="-228600" defTabSz="809625"/>
            <a:r>
              <a:rPr lang="en-US"/>
              <a:t>Usually discussed with the manager and written into a development plan</a:t>
            </a:r>
          </a:p>
          <a:p>
            <a:pPr marL="292100" indent="-292100" defTabSz="809625"/>
            <a:r>
              <a:rPr lang="en-US"/>
              <a:t>Action Planning</a:t>
            </a:r>
          </a:p>
          <a:p>
            <a:pPr marL="635000" lvl="1" indent="-228600" defTabSz="809625"/>
            <a:r>
              <a:rPr lang="en-US"/>
              <a:t>Employees determining how they will achieve their short- and long-term career goals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809625">
              <a:lnSpc>
                <a:spcPct val="80000"/>
              </a:lnSpc>
            </a:pPr>
            <a:r>
              <a:rPr lang="en-US" sz="3600"/>
              <a:t>Design factors of Effective Career Management Systems:</a:t>
            </a:r>
            <a:r>
              <a:rPr lang="en-US" sz="3200"/>
              <a:t> </a:t>
            </a:r>
            <a:r>
              <a:rPr lang="en-US" sz="2400"/>
              <a:t>(1 of 2)</a:t>
            </a:r>
            <a:endParaRPr lang="en-US" sz="320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6413" y="1473200"/>
            <a:ext cx="8509000" cy="5113338"/>
          </a:xfrm>
          <a:ln w="38100" cmpd="dbl">
            <a:solidFill>
              <a:srgbClr val="009A0B"/>
            </a:solidFill>
          </a:ln>
        </p:spPr>
        <p:txBody>
          <a:bodyPr/>
          <a:lstStyle/>
          <a:p>
            <a:pPr marL="609600" indent="-609600" defTabSz="809625">
              <a:buClr>
                <a:srgbClr val="009A0B"/>
              </a:buClr>
              <a:buSzTx/>
              <a:buFontTx/>
              <a:buAutoNum type="arabicPeriod"/>
            </a:pPr>
            <a:r>
              <a:rPr lang="en-US" sz="3000">
                <a:latin typeface="Arial Narrow" pitchFamily="34" charset="0"/>
              </a:rPr>
              <a:t>System is positioned as a response to a business need or supports a business strategy</a:t>
            </a:r>
          </a:p>
          <a:p>
            <a:pPr marL="609600" indent="-609600" defTabSz="809625">
              <a:buClr>
                <a:srgbClr val="009A0B"/>
              </a:buClr>
              <a:buSzTx/>
              <a:buFontTx/>
              <a:buAutoNum type="arabicPeriod"/>
            </a:pPr>
            <a:r>
              <a:rPr lang="en-US" sz="3000">
                <a:latin typeface="Arial Narrow" pitchFamily="34" charset="0"/>
              </a:rPr>
              <a:t>Employees and managers participate in development of the system</a:t>
            </a:r>
          </a:p>
          <a:p>
            <a:pPr marL="609600" indent="-609600" defTabSz="809625">
              <a:buClr>
                <a:srgbClr val="009A0B"/>
              </a:buClr>
              <a:buSzTx/>
              <a:buFontTx/>
              <a:buAutoNum type="arabicPeriod"/>
            </a:pPr>
            <a:r>
              <a:rPr lang="en-US" sz="3000">
                <a:latin typeface="Arial Narrow" pitchFamily="34" charset="0"/>
              </a:rPr>
              <a:t>Employees are encouraged to take active roles in career management</a:t>
            </a:r>
          </a:p>
          <a:p>
            <a:pPr marL="609600" indent="-609600" defTabSz="809625">
              <a:buClr>
                <a:srgbClr val="009A0B"/>
              </a:buClr>
              <a:buSzTx/>
              <a:buFontTx/>
              <a:buAutoNum type="arabicPeriod"/>
            </a:pPr>
            <a:r>
              <a:rPr lang="en-US" sz="3000">
                <a:latin typeface="Arial Narrow" pitchFamily="34" charset="0"/>
              </a:rPr>
              <a:t>Evaluation is ongoing and used to improve the system</a:t>
            </a:r>
          </a:p>
          <a:p>
            <a:pPr marL="609600" indent="-609600" defTabSz="809625">
              <a:buClr>
                <a:srgbClr val="009A0B"/>
              </a:buClr>
              <a:buSzTx/>
              <a:buFontTx/>
              <a:buAutoNum type="arabicPeriod"/>
            </a:pPr>
            <a:r>
              <a:rPr lang="en-US" sz="3000">
                <a:latin typeface="Arial Narrow" pitchFamily="34" charset="0"/>
              </a:rPr>
              <a:t>Business units can customize the system for their own purposes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809625">
              <a:lnSpc>
                <a:spcPct val="80000"/>
              </a:lnSpc>
            </a:pPr>
            <a:r>
              <a:rPr lang="en-US" sz="3600"/>
              <a:t>Design factors of Effective Career Management Systems:</a:t>
            </a:r>
            <a:r>
              <a:rPr lang="en-US" sz="3200"/>
              <a:t> </a:t>
            </a:r>
            <a:r>
              <a:rPr lang="en-US" sz="2400"/>
              <a:t>(2 of 2)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4350" y="1574800"/>
            <a:ext cx="8509000" cy="4873625"/>
          </a:xfrm>
          <a:ln w="38100" cmpd="dbl">
            <a:solidFill>
              <a:srgbClr val="009A0B"/>
            </a:solidFill>
          </a:ln>
        </p:spPr>
        <p:txBody>
          <a:bodyPr/>
          <a:lstStyle/>
          <a:p>
            <a:pPr marL="609600" indent="-609600" defTabSz="809625">
              <a:buClr>
                <a:srgbClr val="009A0B"/>
              </a:buClr>
              <a:buSzTx/>
              <a:buFontTx/>
              <a:buAutoNum type="arabicPeriod" startAt="6"/>
            </a:pPr>
            <a:r>
              <a:rPr lang="en-US" sz="3000">
                <a:latin typeface="Arial Narrow" pitchFamily="34" charset="0"/>
              </a:rPr>
              <a:t>Employees need access to career information sources</a:t>
            </a:r>
          </a:p>
          <a:p>
            <a:pPr marL="609600" indent="-609600" defTabSz="809625">
              <a:buClr>
                <a:srgbClr val="009A0B"/>
              </a:buClr>
              <a:buSzTx/>
              <a:buFontTx/>
              <a:buAutoNum type="arabicPeriod" startAt="6"/>
            </a:pPr>
            <a:r>
              <a:rPr lang="en-US" sz="3000">
                <a:latin typeface="Arial Narrow" pitchFamily="34" charset="0"/>
              </a:rPr>
              <a:t>Senior management supports the career system</a:t>
            </a:r>
          </a:p>
          <a:p>
            <a:pPr marL="609600" indent="-609600" defTabSz="809625">
              <a:buClr>
                <a:srgbClr val="009A0B"/>
              </a:buClr>
              <a:buSzTx/>
              <a:buFontTx/>
              <a:buAutoNum type="arabicPeriod" startAt="6"/>
            </a:pPr>
            <a:r>
              <a:rPr lang="en-US" sz="3000">
                <a:latin typeface="Arial Narrow" pitchFamily="34" charset="0"/>
              </a:rPr>
              <a:t>Career management is linked to other human resource practices such as training, recruiting systems, and performance management</a:t>
            </a:r>
          </a:p>
          <a:p>
            <a:pPr marL="609600" indent="-609600" defTabSz="809625">
              <a:buClr>
                <a:srgbClr val="009A0B"/>
              </a:buClr>
              <a:buSzTx/>
              <a:buFontTx/>
              <a:buAutoNum type="arabicPeriod" startAt="6"/>
            </a:pPr>
            <a:r>
              <a:rPr lang="en-US" sz="3000">
                <a:latin typeface="Arial Narrow" pitchFamily="34" charset="0"/>
              </a:rPr>
              <a:t>System creates a large, diverse talent pool</a:t>
            </a:r>
          </a:p>
          <a:p>
            <a:pPr marL="609600" indent="-609600" defTabSz="809625">
              <a:buClr>
                <a:srgbClr val="009A0B"/>
              </a:buClr>
              <a:buSzTx/>
              <a:buFontTx/>
              <a:buAutoNum type="arabicPeriod" startAt="6"/>
            </a:pPr>
            <a:r>
              <a:rPr lang="en-US" sz="3000">
                <a:latin typeface="Arial Narrow" pitchFamily="34" charset="0"/>
              </a:rPr>
              <a:t>Information about career plans and talent is accessible to all managers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3200"/>
              <a:t>Elements of Career Management Websites</a:t>
            </a:r>
          </a:p>
        </p:txBody>
      </p:sp>
      <p:graphicFrame>
        <p:nvGraphicFramePr>
          <p:cNvPr id="28734" name="Group 62"/>
          <p:cNvGraphicFramePr>
            <a:graphicFrameLocks noGrp="1"/>
          </p:cNvGraphicFramePr>
          <p:nvPr>
            <p:ph type="tbl" idx="1"/>
          </p:nvPr>
        </p:nvGraphicFramePr>
        <p:xfrm>
          <a:off x="457200" y="1516063"/>
          <a:ext cx="8575675" cy="3629855"/>
        </p:xfrm>
        <a:graphic>
          <a:graphicData uri="http://schemas.openxmlformats.org/drawingml/2006/table">
            <a:tbl>
              <a:tblPr/>
              <a:tblGrid>
                <a:gridCol w="4287838"/>
                <a:gridCol w="4287837"/>
              </a:tblGrid>
              <a:tr h="423863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User Access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Website Features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CC500"/>
                    </a:solidFill>
                  </a:tcPr>
                </a:tc>
              </a:tr>
              <a:tr h="522288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Self-assessment tools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Jobs database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00063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Training resources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Employee profile database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Job data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Matching engine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11175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Salary information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Tools and services – Assessment, online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Career management advice</a:t>
                      </a:r>
                    </a:p>
                  </a:txBody>
                  <a:tcPr marL="103236" marR="103236" marT="51618" marB="51618" horzOverflow="overflow">
                    <a:lnL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Training programs, development resources</a:t>
                      </a:r>
                    </a:p>
                  </a:txBody>
                  <a:tcPr marL="103236" marR="103236" marT="51618" marB="51618" horzOverflow="overflow">
                    <a:lnL>
                      <a:noFill/>
                    </a:lnL>
                    <a:lnR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009A0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defTabSz="809625">
              <a:lnSpc>
                <a:spcPct val="90000"/>
              </a:lnSpc>
            </a:pPr>
            <a:r>
              <a:rPr lang="en-US" sz="3600"/>
              <a:t>Shared Responsibility:</a:t>
            </a:r>
            <a:br>
              <a:rPr lang="en-US" sz="3600"/>
            </a:br>
            <a:r>
              <a:rPr lang="en-US" sz="3600"/>
              <a:t>Roles in Career Management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6059488" y="1531938"/>
            <a:ext cx="2501900" cy="11938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5354638" y="3513138"/>
            <a:ext cx="2503487" cy="1346200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PerspectiveBottomLeft"/>
            <a:lightRig rig="legacyFlat3" dir="t"/>
          </a:scene3d>
          <a:sp3d extrusionH="1218930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639763" y="5130800"/>
            <a:ext cx="2503487" cy="1306513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1814513" y="3548063"/>
            <a:ext cx="2503487" cy="1306512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effectLst/>
          <a:scene3d>
            <a:camera prst="legacyPerspectiveTopRight"/>
            <a:lightRig rig="legacyFlat3" dir="b"/>
          </a:scene3d>
          <a:sp3d extrusionH="1218930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1935163" y="3817938"/>
            <a:ext cx="2286000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algn="ctr" defTabSz="1031875" eaLnBrk="0" hangingPunct="0">
              <a:spcBef>
                <a:spcPct val="50000"/>
              </a:spcBef>
            </a:pPr>
            <a:r>
              <a:rPr lang="en-US" sz="3200" b="1">
                <a:latin typeface="Arial Narrow" pitchFamily="34" charset="0"/>
              </a:rPr>
              <a:t>Manager</a:t>
            </a:r>
          </a:p>
        </p:txBody>
      </p:sp>
      <p:sp>
        <p:nvSpPr>
          <p:cNvPr id="29704" name="Text Box 8"/>
          <p:cNvSpPr txBox="1">
            <a:spLocks noChangeArrowheads="1"/>
          </p:cNvSpPr>
          <p:nvPr/>
        </p:nvSpPr>
        <p:spPr bwMode="auto">
          <a:xfrm>
            <a:off x="6145213" y="1797050"/>
            <a:ext cx="2347912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algn="ctr" defTabSz="1031875" eaLnBrk="0" hangingPunct="0">
              <a:spcBef>
                <a:spcPct val="50000"/>
              </a:spcBef>
            </a:pPr>
            <a:r>
              <a:rPr lang="en-US" sz="3200" b="1">
                <a:latin typeface="Arial Narrow" pitchFamily="34" charset="0"/>
              </a:rPr>
              <a:t>Employees</a:t>
            </a:r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5491163" y="3868738"/>
            <a:ext cx="2333625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algn="ctr" defTabSz="1031875" eaLnBrk="0" hangingPunct="0">
              <a:spcBef>
                <a:spcPct val="50000"/>
              </a:spcBef>
            </a:pPr>
            <a:r>
              <a:rPr lang="en-US" sz="3200" b="1">
                <a:latin typeface="Arial Narrow" pitchFamily="34" charset="0"/>
              </a:rPr>
              <a:t>Company</a:t>
            </a:r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714375" y="5489575"/>
            <a:ext cx="2346325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3236" tIns="51618" rIns="103236" bIns="51618">
            <a:spAutoFit/>
          </a:bodyPr>
          <a:lstStyle/>
          <a:p>
            <a:pPr algn="ctr" defTabSz="1031875" eaLnBrk="0" hangingPunct="0">
              <a:spcBef>
                <a:spcPct val="50000"/>
              </a:spcBef>
            </a:pPr>
            <a:r>
              <a:rPr lang="en-US" sz="3200" b="1">
                <a:latin typeface="Arial Narrow" pitchFamily="34" charset="0"/>
              </a:rPr>
              <a:t>HR Manager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/>
              <a:t>Employees’ Role in Career Management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Take the initiative to ask for feedback from managers and peers regarding their skill strengths and weaknesses</a:t>
            </a:r>
          </a:p>
          <a:p>
            <a:pPr>
              <a:lnSpc>
                <a:spcPct val="90000"/>
              </a:lnSpc>
            </a:pPr>
            <a:r>
              <a:rPr lang="en-US"/>
              <a:t>Identify their stage of career development and development needs</a:t>
            </a:r>
          </a:p>
          <a:p>
            <a:pPr>
              <a:lnSpc>
                <a:spcPct val="90000"/>
              </a:lnSpc>
            </a:pPr>
            <a:r>
              <a:rPr lang="en-US"/>
              <a:t>Seek challenges by gaining exposure to a range of learning opportunities</a:t>
            </a:r>
          </a:p>
          <a:p>
            <a:pPr>
              <a:lnSpc>
                <a:spcPct val="90000"/>
              </a:lnSpc>
            </a:pPr>
            <a:r>
              <a:rPr lang="en-US"/>
              <a:t>Interact with employees from different work groups inside and outside the company</a:t>
            </a:r>
          </a:p>
          <a:p>
            <a:pPr>
              <a:lnSpc>
                <a:spcPct val="90000"/>
              </a:lnSpc>
            </a:pPr>
            <a:r>
              <a:rPr lang="en-US"/>
              <a:t>Create visibility through good performance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809625"/>
            <a:r>
              <a:rPr lang="en-US" sz="3400"/>
              <a:t>Managers’ Role in Career Management</a:t>
            </a:r>
          </a:p>
        </p:txBody>
      </p:sp>
      <p:graphicFrame>
        <p:nvGraphicFramePr>
          <p:cNvPr id="31770" name="Group 26"/>
          <p:cNvGraphicFramePr>
            <a:graphicFrameLocks noGrp="1"/>
          </p:cNvGraphicFramePr>
          <p:nvPr>
            <p:ph type="tbl" idx="1"/>
          </p:nvPr>
        </p:nvGraphicFramePr>
        <p:xfrm>
          <a:off x="347663" y="1419225"/>
          <a:ext cx="8702675" cy="4693162"/>
        </p:xfrm>
        <a:graphic>
          <a:graphicData uri="http://schemas.openxmlformats.org/drawingml/2006/table">
            <a:tbl>
              <a:tblPr/>
              <a:tblGrid>
                <a:gridCol w="1938337"/>
                <a:gridCol w="6764338"/>
              </a:tblGrid>
              <a:tr h="393700"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Roles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D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Responsibilities</a:t>
                      </a:r>
                    </a:p>
                  </a:txBody>
                  <a:tcPr marL="103236" marR="103236" marT="51618" marB="516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27113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Coach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D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Probe problems, interests, values, needs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Listen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Clarify concerns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Define concerns</a:t>
                      </a:r>
                    </a:p>
                  </a:txBody>
                  <a:tcPr marL="103236" marR="103236" marT="51618" marB="516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11250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Appraiser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D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Give feedback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Clarify company standards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Clarify job responsibilities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Clarify company needs</a:t>
                      </a:r>
                    </a:p>
                  </a:txBody>
                  <a:tcPr marL="103236" marR="103236" marT="51618" marB="516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17575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Advisor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D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Generate options, experiences, and relationships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Assist in goal setting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Provide recommendations</a:t>
                      </a:r>
                    </a:p>
                  </a:txBody>
                  <a:tcPr marL="103236" marR="103236" marT="51618" marB="516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896938"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Referral agent</a:t>
                      </a:r>
                    </a:p>
                  </a:txBody>
                  <a:tcPr marL="103236" marR="103236" marT="51618" marB="516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DC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Link to career management resources</a:t>
                      </a:r>
                    </a:p>
                    <a:p>
                      <a:pPr marL="0" marR="0" lvl="0" indent="0" algn="l" defTabSz="80962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Follow up on career management plan</a:t>
                      </a:r>
                    </a:p>
                  </a:txBody>
                  <a:tcPr marL="103236" marR="103236" marT="51618" marB="516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/>
              <a:t>HR Manager’s Role in Career Management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Provide information or advice about training and development opportunities</a:t>
            </a:r>
          </a:p>
          <a:p>
            <a:r>
              <a:rPr lang="en-US"/>
              <a:t>Provide specialized services such as testing to determine employees’ values, interests, and skills</a:t>
            </a:r>
          </a:p>
          <a:p>
            <a:r>
              <a:rPr lang="en-US"/>
              <a:t>Help prepare employees for job searches</a:t>
            </a:r>
          </a:p>
          <a:p>
            <a:r>
              <a:rPr lang="en-US"/>
              <a:t>Offer counseling on career-related problems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/>
              <a:t>Company’s Role in Career Management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Companies are responsible for providing employees with the resources needed to be successful in career planning:</a:t>
            </a:r>
          </a:p>
          <a:p>
            <a:pPr lvl="1"/>
            <a:r>
              <a:rPr lang="en-US"/>
              <a:t>Career workshops</a:t>
            </a:r>
          </a:p>
          <a:p>
            <a:pPr lvl="1"/>
            <a:r>
              <a:rPr lang="en-US"/>
              <a:t>Information on career and job opportunities</a:t>
            </a:r>
          </a:p>
          <a:p>
            <a:pPr lvl="1"/>
            <a:r>
              <a:rPr lang="en-US"/>
              <a:t>Career planning workbooks</a:t>
            </a:r>
          </a:p>
          <a:p>
            <a:pPr lvl="1"/>
            <a:r>
              <a:rPr lang="en-US"/>
              <a:t>Career counseling</a:t>
            </a:r>
          </a:p>
          <a:p>
            <a:pPr lvl="1"/>
            <a:r>
              <a:rPr lang="en-US"/>
              <a:t>Career paths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/>
              <a:t>Evaluating Career Management Systems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Career management systems need to be evaluated to ensure that they are meeting the needs of employees and the business</a:t>
            </a:r>
          </a:p>
          <a:p>
            <a:r>
              <a:rPr lang="en-US"/>
              <a:t>Two types of outcomes can be used to evaluate:</a:t>
            </a:r>
          </a:p>
          <a:p>
            <a:pPr lvl="1"/>
            <a:r>
              <a:rPr lang="en-US"/>
              <a:t>Reactions of the customers (employees and managers) who use the career management system</a:t>
            </a:r>
          </a:p>
          <a:p>
            <a:pPr lvl="1"/>
            <a:r>
              <a:rPr lang="en-US"/>
              <a:t>Results of the career management system</a:t>
            </a:r>
          </a:p>
          <a:p>
            <a:r>
              <a:rPr lang="en-US"/>
              <a:t>Evaluation of a career management system should be based on its objectives</a:t>
            </a:r>
          </a:p>
        </p:txBody>
      </p:sp>
    </p:spTree>
  </p:cSld>
  <p:clrMapOvr>
    <a:masterClrMapping/>
  </p:clrMapOvr>
  <p:transition>
    <p:cover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e T05">
  <a:themeElements>
    <a:clrScheme name="Noe T05 16">
      <a:dk1>
        <a:srgbClr val="000000"/>
      </a:dk1>
      <a:lt1>
        <a:srgbClr val="FCF6D4"/>
      </a:lt1>
      <a:dk2>
        <a:srgbClr val="FFFFFF"/>
      </a:dk2>
      <a:lt2>
        <a:srgbClr val="808080"/>
      </a:lt2>
      <a:accent1>
        <a:srgbClr val="FFDE39"/>
      </a:accent1>
      <a:accent2>
        <a:srgbClr val="703C4B"/>
      </a:accent2>
      <a:accent3>
        <a:srgbClr val="FDFAE6"/>
      </a:accent3>
      <a:accent4>
        <a:srgbClr val="000000"/>
      </a:accent4>
      <a:accent5>
        <a:srgbClr val="FFECAE"/>
      </a:accent5>
      <a:accent6>
        <a:srgbClr val="653543"/>
      </a:accent6>
      <a:hlink>
        <a:srgbClr val="83BE00"/>
      </a:hlink>
      <a:folHlink>
        <a:srgbClr val="1D5959"/>
      </a:folHlink>
    </a:clrScheme>
    <a:fontScheme name="Noe T05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oe T0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e T05 13">
        <a:dk1>
          <a:srgbClr val="000000"/>
        </a:dk1>
        <a:lt1>
          <a:srgbClr val="F4F6D6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8FAE8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14">
        <a:dk1>
          <a:srgbClr val="000000"/>
        </a:dk1>
        <a:lt1>
          <a:srgbClr val="F3F6CA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8FAE1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15">
        <a:dk1>
          <a:srgbClr val="000000"/>
        </a:dk1>
        <a:lt1>
          <a:srgbClr val="FCF6D4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DFAE6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e T05 16">
        <a:dk1>
          <a:srgbClr val="000000"/>
        </a:dk1>
        <a:lt1>
          <a:srgbClr val="FCF6D4"/>
        </a:lt1>
        <a:dk2>
          <a:srgbClr val="FFFFFF"/>
        </a:dk2>
        <a:lt2>
          <a:srgbClr val="808080"/>
        </a:lt2>
        <a:accent1>
          <a:srgbClr val="FFDE39"/>
        </a:accent1>
        <a:accent2>
          <a:srgbClr val="703C4B"/>
        </a:accent2>
        <a:accent3>
          <a:srgbClr val="FDFAE6"/>
        </a:accent3>
        <a:accent4>
          <a:srgbClr val="000000"/>
        </a:accent4>
        <a:accent5>
          <a:srgbClr val="FFECAE"/>
        </a:accent5>
        <a:accent6>
          <a:srgbClr val="653543"/>
        </a:accent6>
        <a:hlink>
          <a:srgbClr val="83BE00"/>
        </a:hlink>
        <a:folHlink>
          <a:srgbClr val="1D59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Noe T05</Template>
  <TotalTime>399</TotalTime>
  <Words>1479</Words>
  <Application>Microsoft PowerPoint</Application>
  <PresentationFormat>On-screen Show (4:3)</PresentationFormat>
  <Paragraphs>295</Paragraphs>
  <Slides>36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Centaur</vt:lpstr>
      <vt:lpstr>Arial Narrow</vt:lpstr>
      <vt:lpstr>Trebuchet MS</vt:lpstr>
      <vt:lpstr>Tahoma</vt:lpstr>
      <vt:lpstr>Verdana</vt:lpstr>
      <vt:lpstr>Arial Rounded MT Bold</vt:lpstr>
      <vt:lpstr>Times New Roman</vt:lpstr>
      <vt:lpstr>Book Antiqua</vt:lpstr>
      <vt:lpstr>Noe T05</vt:lpstr>
      <vt:lpstr>Slide 1</vt:lpstr>
      <vt:lpstr>Introduction (1 of 2)</vt:lpstr>
      <vt:lpstr>Introduction (2 of 2)</vt:lpstr>
      <vt:lpstr>What Is Career Management?</vt:lpstr>
      <vt:lpstr>Why Is Career Management Important? (1 of 2)</vt:lpstr>
      <vt:lpstr>Why Is Career Management Important? (2 of 2)</vt:lpstr>
      <vt:lpstr>Career Management and Career Motivation (1 of 2)</vt:lpstr>
      <vt:lpstr>Career Management and Career Motivation (2 of 2)</vt:lpstr>
      <vt:lpstr>The Value of Career Motivation</vt:lpstr>
      <vt:lpstr>Careers and Career Planning</vt:lpstr>
      <vt:lpstr>Different Views of Careers</vt:lpstr>
      <vt:lpstr>Careers and Career Planning (cont’d)</vt:lpstr>
      <vt:lpstr>Slide 13</vt:lpstr>
      <vt:lpstr>Individual-Centered Career Planning</vt:lpstr>
      <vt:lpstr>Individual Career Choices</vt:lpstr>
      <vt:lpstr>Slide 16</vt:lpstr>
      <vt:lpstr>Slide 17</vt:lpstr>
      <vt:lpstr>Career Transitions and HR</vt:lpstr>
      <vt:lpstr>Special Individual Career Issues</vt:lpstr>
      <vt:lpstr>What Is A Career?</vt:lpstr>
      <vt:lpstr>Comparison of Traditional Career and Protean Career:</vt:lpstr>
      <vt:lpstr>Different generations of employees have different career needs and interests:</vt:lpstr>
      <vt:lpstr>A Model of Career Development</vt:lpstr>
      <vt:lpstr>A Model of Career Development (continued)</vt:lpstr>
      <vt:lpstr>The career management process:</vt:lpstr>
      <vt:lpstr>Components of the Career Management Process: (1 of 2)</vt:lpstr>
      <vt:lpstr>Components of the Career Management Process: (2 of 2)</vt:lpstr>
      <vt:lpstr>Design factors of Effective Career Management Systems: (1 of 2)</vt:lpstr>
      <vt:lpstr>Design factors of Effective Career Management Systems: (2 of 2)</vt:lpstr>
      <vt:lpstr>Elements of Career Management Websites</vt:lpstr>
      <vt:lpstr>Shared Responsibility: Roles in Career Management</vt:lpstr>
      <vt:lpstr>Employees’ Role in Career Management</vt:lpstr>
      <vt:lpstr>Managers’ Role in Career Management</vt:lpstr>
      <vt:lpstr>HR Manager’s Role in Career Management</vt:lpstr>
      <vt:lpstr>Company’s Role in Career Management</vt:lpstr>
      <vt:lpstr>Evaluating Career Management Systems</vt:lpstr>
    </vt:vector>
  </TitlesOfParts>
  <Company>Wiletzky and Associates, Puyallup WA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011 - Careers &amp; Career Management</dc:title>
  <dc:subject>Employee Training &amp; Development 3e by R. A. Noe</dc:subject>
  <dc:creator>Les Wiletzky, SPHR</dc:creator>
  <dc:description>Title slide and chapter template design by Linda Crane, Linda Crane Productions</dc:description>
  <cp:lastModifiedBy>stdc_lp</cp:lastModifiedBy>
  <cp:revision>40</cp:revision>
  <dcterms:created xsi:type="dcterms:W3CDTF">2003-12-04T19:17:05Z</dcterms:created>
  <dcterms:modified xsi:type="dcterms:W3CDTF">2014-07-01T08:17:16Z</dcterms:modified>
</cp:coreProperties>
</file>