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2"/>
  </p:notesMasterIdLst>
  <p:handoutMasterIdLst>
    <p:handoutMasterId r:id="rId73"/>
  </p:handoutMasterIdLst>
  <p:sldIdLst>
    <p:sldId id="329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1" r:id="rId43"/>
    <p:sldId id="300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0643" autoAdjust="0"/>
    <p:restoredTop sz="90929"/>
  </p:normalViewPr>
  <p:slideViewPr>
    <p:cSldViewPr>
      <p:cViewPr varScale="1">
        <p:scale>
          <a:sx n="66" d="100"/>
          <a:sy n="66" d="100"/>
        </p:scale>
        <p:origin x="-12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FC4D52D-9377-4DB4-814F-F1CCBCAEAC6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F552496E-FC23-47BA-96E9-F3330AB7966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1026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123" name="Group 1027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5124" name="Rectangle 1028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5" name="Rectangle 1029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26" name="Group 1030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5127" name="Rectangle 1031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8" name="Rectangle 1032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129" name="Rectangle 1033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" name="Rectangle 1034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" name="Rectangle 1035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33" name="Rectangle 103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 smtClean="0"/>
              <a:t>gggg</a:t>
            </a:r>
            <a:r>
              <a:rPr lang="en-US" dirty="0" smtClean="0"/>
              <a:t> Contributed by Wells Doty </a:t>
            </a:r>
            <a:r>
              <a:rPr lang="en-US" dirty="0" err="1" smtClean="0"/>
              <a:t>Ed.D</a:t>
            </a:r>
            <a:r>
              <a:rPr lang="en-US" dirty="0" smtClean="0"/>
              <a:t>. Clemson Univ.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D794E-CFED-4B09-BA3D-22932E8215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HRD3eCH11 Contributed by Wells Doty Ed.D. Clemson Univ.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3E754F-AC92-48B8-BBAC-66632AC66D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HRD3eCH11 Contributed by Wells Doty Ed.D. Clemson Univ.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D6E908-19BB-4B12-B5E2-FD7C471988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HRD3eCH11 Contributed by Wells Doty Ed.D. Clemson Univ.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D1808F-F8E4-4299-9FA6-4BDC4C0E61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HRD3eCH11 Contributed by Wells Doty Ed.D. Clemson Univ.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3CC56-9B6F-46AB-881E-F6378661AC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HRD3eCH11 Contributed by Wells Doty Ed.D. Clemson Univ.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85AF87-8798-4C21-A81D-45432F9C8B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HRD3eCH11 Contributed by Wells Doty Ed.D. Clemson Univ.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947640-36E7-433D-8AD8-3D481A88C3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HRD3eCH11 Contributed by Wells Doty Ed.D. Clemson Univ.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1DAE2-AF4C-4FA5-9EAF-5BA173A654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HRD3eCH11 Contributed by Wells Doty Ed.D. Clemson Univ.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37EDF-D390-453F-9B19-70BDE8EEC3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HRD3eCH11 Contributed by Wells Doty Ed.D. Clemson Univ.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5E22B1-C604-430E-BE17-7DB8C12611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/>
              <a:t>HRD3eCH11 Contributed by Wells Doty Ed.D. Clemson Univ.</a:t>
            </a: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F0AB96A-0CA1-40DA-98FA-3087C4B0687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95400" y="2590800"/>
            <a:ext cx="6400800" cy="1752600"/>
          </a:xfrm>
        </p:spPr>
        <p:txBody>
          <a:bodyPr/>
          <a:lstStyle/>
          <a:p>
            <a:r>
              <a:rPr lang="en-US" sz="4000" b="1" dirty="0" smtClean="0"/>
              <a:t>Lecture 26</a:t>
            </a:r>
            <a:endParaRPr lang="en-US" sz="4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/>
          <a:p>
            <a:r>
              <a:rPr lang="en-US" sz="4000" b="1">
                <a:latin typeface="Arial" pitchFamily="34" charset="0"/>
                <a:cs typeface="Arial" pitchFamily="34" charset="0"/>
              </a:rPr>
              <a:t>Employee Counseling Services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for Employee Counseling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80312" cy="4114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Have you ever seen people:</a:t>
            </a:r>
          </a:p>
          <a:p>
            <a:pPr>
              <a:lnSpc>
                <a:spcPct val="90000"/>
              </a:lnSpc>
            </a:pPr>
            <a:r>
              <a:rPr lang="en-US"/>
              <a:t>Struggling due to high levels of anxiety?</a:t>
            </a:r>
          </a:p>
          <a:p>
            <a:pPr>
              <a:lnSpc>
                <a:spcPct val="90000"/>
              </a:lnSpc>
            </a:pPr>
            <a:r>
              <a:rPr lang="en-US"/>
              <a:t>Refusing treatment for a treatable condition?</a:t>
            </a:r>
          </a:p>
          <a:p>
            <a:pPr>
              <a:lnSpc>
                <a:spcPct val="90000"/>
              </a:lnSpc>
            </a:pPr>
            <a:r>
              <a:rPr lang="en-US"/>
              <a:t>Experiencing job burnout?</a:t>
            </a:r>
          </a:p>
          <a:p>
            <a:pPr>
              <a:lnSpc>
                <a:spcPct val="90000"/>
              </a:lnSpc>
            </a:pPr>
            <a:r>
              <a:rPr lang="en-US"/>
              <a:t>Involved in efforts to promote good health?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for Employee Counseling – 2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2800" dirty="0"/>
              <a:t>Personal problems are a part of life.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Personal problems affect job performance.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Healthcare costs continue to rise.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Reducing tardiness, absenteeism, lost time and worker’s compensation saves money.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Reducing turnover can improve productivity and the bottom line.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Addressing Employee Well-Being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r>
              <a:rPr lang="en-US"/>
              <a:t>Promotes employee morale.</a:t>
            </a:r>
          </a:p>
          <a:p>
            <a:r>
              <a:rPr lang="en-US"/>
              <a:t>Reduces the impact of external factors on work.</a:t>
            </a:r>
          </a:p>
          <a:p>
            <a:r>
              <a:rPr lang="en-US"/>
              <a:t>Promotes productivity.</a:t>
            </a:r>
          </a:p>
          <a:p>
            <a:pPr lvl="1"/>
            <a:r>
              <a:rPr lang="en-US"/>
              <a:t>Cheaper to train, treat, and retain existing workers than to hire new ones.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Employee Counseling as an HRD Function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Counseling serves the same goal as other HRD activities.</a:t>
            </a:r>
          </a:p>
          <a:p>
            <a:pPr lvl="1">
              <a:lnSpc>
                <a:spcPct val="90000"/>
              </a:lnSpc>
            </a:pPr>
            <a:r>
              <a:rPr lang="en-US"/>
              <a:t>Improving/maintaining worker performance</a:t>
            </a:r>
          </a:p>
          <a:p>
            <a:pPr>
              <a:lnSpc>
                <a:spcPct val="90000"/>
              </a:lnSpc>
            </a:pPr>
            <a:r>
              <a:rPr lang="en-US"/>
              <a:t>Same techniques are used, especially coaching.</a:t>
            </a:r>
          </a:p>
          <a:p>
            <a:pPr>
              <a:lnSpc>
                <a:spcPct val="90000"/>
              </a:lnSpc>
            </a:pPr>
            <a:r>
              <a:rPr lang="en-US"/>
              <a:t>Same kinds of analysis and planning needed.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of Counseling Programs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Problem Identification</a:t>
            </a:r>
          </a:p>
          <a:p>
            <a:r>
              <a:rPr lang="en-US"/>
              <a:t>Education</a:t>
            </a:r>
          </a:p>
          <a:p>
            <a:r>
              <a:rPr lang="en-US"/>
              <a:t>Counseling</a:t>
            </a:r>
          </a:p>
          <a:p>
            <a:r>
              <a:rPr lang="en-US"/>
              <a:t>Referral</a:t>
            </a:r>
          </a:p>
          <a:p>
            <a:r>
              <a:rPr lang="en-US"/>
              <a:t>Treatment</a:t>
            </a:r>
          </a:p>
          <a:p>
            <a:r>
              <a:rPr lang="en-US"/>
              <a:t>Follow-up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 Identification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Screening device</a:t>
            </a:r>
          </a:p>
          <a:p>
            <a:r>
              <a:rPr lang="en-US"/>
              <a:t>Absenteeism records</a:t>
            </a:r>
          </a:p>
          <a:p>
            <a:r>
              <a:rPr lang="en-US"/>
              <a:t>Supervisor’s observations</a:t>
            </a:r>
          </a:p>
          <a:p>
            <a:r>
              <a:rPr lang="en-US"/>
              <a:t>Referral</a:t>
            </a:r>
          </a:p>
          <a:p>
            <a:r>
              <a:rPr lang="en-US"/>
              <a:t>Voluntary participation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Education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Pamphlets</a:t>
            </a:r>
          </a:p>
          <a:p>
            <a:r>
              <a:rPr lang="en-US"/>
              <a:t>Videos</a:t>
            </a:r>
          </a:p>
          <a:p>
            <a:r>
              <a:rPr lang="en-US"/>
              <a:t>Lectures</a:t>
            </a:r>
          </a:p>
          <a:p>
            <a:r>
              <a:rPr lang="en-US"/>
              <a:t>Unsolicited</a:t>
            </a:r>
          </a:p>
          <a:p>
            <a:pPr lvl="1"/>
            <a:r>
              <a:rPr lang="en-US"/>
              <a:t>Television</a:t>
            </a:r>
          </a:p>
          <a:p>
            <a:pPr lvl="1"/>
            <a:r>
              <a:rPr lang="en-US"/>
              <a:t>Radio</a:t>
            </a:r>
          </a:p>
          <a:p>
            <a:pPr lvl="1"/>
            <a:r>
              <a:rPr lang="en-US"/>
              <a:t>Other media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Counseling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8031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Needs a </a:t>
            </a:r>
            <a:r>
              <a:rPr lang="en-US" i="1"/>
              <a:t>non-threatening</a:t>
            </a:r>
            <a:r>
              <a:rPr lang="en-US"/>
              <a:t> person with whom the worker can discuss problems and seek help.  Options include:</a:t>
            </a:r>
          </a:p>
          <a:p>
            <a:pPr lvl="1">
              <a:lnSpc>
                <a:spcPct val="110000"/>
              </a:lnSpc>
            </a:pPr>
            <a:r>
              <a:rPr lang="en-US"/>
              <a:t>Supervisor/coach</a:t>
            </a:r>
          </a:p>
          <a:p>
            <a:pPr lvl="1">
              <a:lnSpc>
                <a:spcPct val="90000"/>
              </a:lnSpc>
            </a:pPr>
            <a:r>
              <a:rPr lang="en-US"/>
              <a:t>Ombudsman</a:t>
            </a:r>
          </a:p>
          <a:p>
            <a:pPr lvl="1">
              <a:lnSpc>
                <a:spcPct val="90000"/>
              </a:lnSpc>
            </a:pPr>
            <a:r>
              <a:rPr lang="en-US"/>
              <a:t>HRD Counselor</a:t>
            </a:r>
          </a:p>
          <a:p>
            <a:pPr lvl="1">
              <a:lnSpc>
                <a:spcPct val="90000"/>
              </a:lnSpc>
            </a:pPr>
            <a:r>
              <a:rPr lang="en-US"/>
              <a:t>Professional Counselor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Referral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Directing employee to </a:t>
            </a:r>
            <a:r>
              <a:rPr lang="en-US" i="1"/>
              <a:t>appropriate </a:t>
            </a:r>
            <a:r>
              <a:rPr lang="en-US"/>
              <a:t>resources for assistance, e.g.,</a:t>
            </a:r>
          </a:p>
          <a:p>
            <a:pPr lvl="1"/>
            <a:r>
              <a:rPr lang="en-US"/>
              <a:t>Physician</a:t>
            </a:r>
          </a:p>
          <a:p>
            <a:pPr lvl="1"/>
            <a:r>
              <a:rPr lang="en-US"/>
              <a:t>Substance abuse treatment center</a:t>
            </a:r>
          </a:p>
          <a:p>
            <a:pPr lvl="1"/>
            <a:r>
              <a:rPr lang="en-US"/>
              <a:t>Marriage counselor</a:t>
            </a:r>
          </a:p>
          <a:p>
            <a:pPr lvl="1"/>
            <a:r>
              <a:rPr lang="en-US"/>
              <a:t>Alcoholics Anonymous (AA)</a:t>
            </a:r>
          </a:p>
          <a:p>
            <a:pPr lvl="1"/>
            <a:r>
              <a:rPr lang="en-US"/>
              <a:t>Other options (clergy)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Treatment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 i="1"/>
              <a:t>actual</a:t>
            </a:r>
            <a:r>
              <a:rPr lang="en-US"/>
              <a:t> intervention to solve the problem, e.g.,</a:t>
            </a:r>
          </a:p>
          <a:p>
            <a:pPr lvl="1"/>
            <a:r>
              <a:rPr lang="en-US"/>
              <a:t>Group therapy</a:t>
            </a:r>
          </a:p>
          <a:p>
            <a:pPr lvl="1"/>
            <a:r>
              <a:rPr lang="en-US"/>
              <a:t>Medications</a:t>
            </a:r>
          </a:p>
          <a:p>
            <a:pPr lvl="1"/>
            <a:r>
              <a:rPr lang="en-US"/>
              <a:t>Individual therapy</a:t>
            </a:r>
          </a:p>
          <a:p>
            <a:pPr lvl="1"/>
            <a:r>
              <a:rPr lang="en-US"/>
              <a:t>Psychological therapy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Follow-up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/>
              <a:t>Needed to:</a:t>
            </a:r>
          </a:p>
          <a:p>
            <a:pPr lvl="1"/>
            <a:r>
              <a:rPr lang="en-US"/>
              <a:t>Ensure the employee is indeed carrying out the treatment.</a:t>
            </a:r>
          </a:p>
          <a:p>
            <a:pPr lvl="1"/>
            <a:r>
              <a:rPr lang="en-US"/>
              <a:t>Obtain information on employee progress.</a:t>
            </a:r>
          </a:p>
          <a:p>
            <a:pPr lvl="1"/>
            <a:r>
              <a:rPr lang="en-US"/>
              <a:t>Ensure that referrals and treatment are effective.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Caution About Employee  Counseling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/>
              <a:t>All six approaches are </a:t>
            </a:r>
            <a:r>
              <a:rPr lang="en-US" u="sng"/>
              <a:t>not</a:t>
            </a:r>
            <a:r>
              <a:rPr lang="en-US"/>
              <a:t> always needed.</a:t>
            </a:r>
          </a:p>
          <a:p>
            <a:r>
              <a:rPr lang="en-US"/>
              <a:t>The following issues drive which approach is taken:</a:t>
            </a:r>
          </a:p>
          <a:p>
            <a:pPr lvl="1">
              <a:lnSpc>
                <a:spcPct val="110000"/>
              </a:lnSpc>
            </a:pPr>
            <a:r>
              <a:rPr lang="en-US"/>
              <a:t>Type of problem identified </a:t>
            </a:r>
          </a:p>
          <a:p>
            <a:pPr lvl="1">
              <a:lnSpc>
                <a:spcPct val="110000"/>
              </a:lnSpc>
            </a:pPr>
            <a:r>
              <a:rPr lang="en-US"/>
              <a:t>Appropriate response</a:t>
            </a:r>
          </a:p>
          <a:p>
            <a:pPr lvl="1">
              <a:lnSpc>
                <a:spcPct val="110000"/>
              </a:lnSpc>
            </a:pPr>
            <a:r>
              <a:rPr lang="en-US"/>
              <a:t>Available resources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Provides Employee Counseling?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/>
              <a:t>Depends on the organization and organizational culture.</a:t>
            </a:r>
          </a:p>
          <a:p>
            <a:r>
              <a:rPr lang="en-US"/>
              <a:t>Can be done using:</a:t>
            </a:r>
          </a:p>
          <a:p>
            <a:pPr lvl="1">
              <a:lnSpc>
                <a:spcPct val="120000"/>
              </a:lnSpc>
            </a:pPr>
            <a:r>
              <a:rPr lang="en-US"/>
              <a:t>Corporate resources (In-house).</a:t>
            </a:r>
          </a:p>
          <a:p>
            <a:pPr lvl="1">
              <a:lnSpc>
                <a:spcPct val="120000"/>
              </a:lnSpc>
            </a:pPr>
            <a:r>
              <a:rPr lang="en-US"/>
              <a:t>Outside resources (Out-of-house).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In-House Efforts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	</a:t>
            </a:r>
            <a:r>
              <a:rPr lang="en-US" u="sng"/>
              <a:t>Advantages</a:t>
            </a:r>
            <a:r>
              <a:rPr lang="en-US"/>
              <a:t>:</a:t>
            </a:r>
          </a:p>
          <a:p>
            <a:pPr>
              <a:lnSpc>
                <a:spcPct val="90000"/>
              </a:lnSpc>
            </a:pPr>
            <a:r>
              <a:rPr lang="en-US"/>
              <a:t>Internal control</a:t>
            </a:r>
          </a:p>
          <a:p>
            <a:pPr>
              <a:lnSpc>
                <a:spcPct val="90000"/>
              </a:lnSpc>
            </a:pPr>
            <a:r>
              <a:rPr lang="en-US"/>
              <a:t>Familiarity with organization</a:t>
            </a:r>
          </a:p>
          <a:p>
            <a:pPr>
              <a:lnSpc>
                <a:spcPct val="90000"/>
              </a:lnSpc>
            </a:pPr>
            <a:r>
              <a:rPr lang="en-US"/>
              <a:t>Better coordination of efforts</a:t>
            </a:r>
          </a:p>
          <a:p>
            <a:pPr>
              <a:lnSpc>
                <a:spcPct val="90000"/>
              </a:lnSpc>
            </a:pPr>
            <a:r>
              <a:rPr lang="en-US"/>
              <a:t>Sense of ownership</a:t>
            </a:r>
          </a:p>
          <a:p>
            <a:pPr>
              <a:lnSpc>
                <a:spcPct val="90000"/>
              </a:lnSpc>
            </a:pPr>
            <a:r>
              <a:rPr lang="en-US"/>
              <a:t>Greater internal credibility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	</a:t>
            </a:r>
            <a:r>
              <a:rPr lang="en-US" u="sng"/>
              <a:t>Disadvantages</a:t>
            </a:r>
            <a:r>
              <a:rPr lang="en-US"/>
              <a:t>:</a:t>
            </a:r>
          </a:p>
          <a:p>
            <a:r>
              <a:rPr lang="en-US"/>
              <a:t>Confidentiality</a:t>
            </a:r>
          </a:p>
          <a:p>
            <a:r>
              <a:rPr lang="en-US"/>
              <a:t>Lack of needed resources</a:t>
            </a:r>
          </a:p>
          <a:p>
            <a:r>
              <a:rPr lang="en-US"/>
              <a:t>Employee reluctance to use services</a:t>
            </a:r>
          </a:p>
          <a:p>
            <a:r>
              <a:rPr lang="en-US"/>
              <a:t>Limitations in staff skill and expertise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Contracting Externally (Out-of-House)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	</a:t>
            </a:r>
            <a:r>
              <a:rPr lang="en-US" u="sng"/>
              <a:t>Advantages</a:t>
            </a:r>
            <a:r>
              <a:rPr lang="en-US"/>
              <a:t>:</a:t>
            </a:r>
          </a:p>
          <a:p>
            <a:r>
              <a:rPr lang="en-US"/>
              <a:t>Subject matter experts</a:t>
            </a:r>
          </a:p>
          <a:p>
            <a:r>
              <a:rPr lang="en-US"/>
              <a:t>Confidentiality easier to maintain</a:t>
            </a:r>
          </a:p>
          <a:p>
            <a:r>
              <a:rPr lang="en-US"/>
              <a:t>Lower cost</a:t>
            </a:r>
          </a:p>
          <a:p>
            <a:r>
              <a:rPr lang="en-US"/>
              <a:t>Better identification and use of resources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	</a:t>
            </a:r>
            <a:r>
              <a:rPr lang="en-US" u="sng"/>
              <a:t>Disadvantages</a:t>
            </a:r>
            <a:r>
              <a:rPr lang="en-US"/>
              <a:t>:</a:t>
            </a:r>
          </a:p>
          <a:p>
            <a:pPr>
              <a:lnSpc>
                <a:spcPct val="90000"/>
              </a:lnSpc>
            </a:pPr>
            <a:r>
              <a:rPr lang="en-US"/>
              <a:t>Lack of on-site services</a:t>
            </a:r>
          </a:p>
          <a:p>
            <a:pPr>
              <a:lnSpc>
                <a:spcPct val="90000"/>
              </a:lnSpc>
            </a:pPr>
            <a:r>
              <a:rPr lang="en-US"/>
              <a:t>Possible communications problems</a:t>
            </a:r>
          </a:p>
          <a:p>
            <a:pPr>
              <a:lnSpc>
                <a:spcPct val="90000"/>
              </a:lnSpc>
            </a:pPr>
            <a:r>
              <a:rPr lang="en-US"/>
              <a:t>Lack of organizational knowledge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85800"/>
            <a:ext cx="7793037" cy="1143000"/>
          </a:xfrm>
        </p:spPr>
        <p:txBody>
          <a:bodyPr/>
          <a:lstStyle/>
          <a:p>
            <a:r>
              <a:rPr lang="en-US"/>
              <a:t>Characteristics of Effective Programs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Top management support.</a:t>
            </a:r>
          </a:p>
          <a:p>
            <a:r>
              <a:rPr lang="en-US"/>
              <a:t>Clear policies and procedures.</a:t>
            </a:r>
          </a:p>
          <a:p>
            <a:r>
              <a:rPr lang="en-US"/>
              <a:t>Cooperation with unions and employee groups.</a:t>
            </a:r>
          </a:p>
          <a:p>
            <a:r>
              <a:rPr lang="en-US"/>
              <a:t>A range of care:</a:t>
            </a:r>
          </a:p>
          <a:p>
            <a:pPr lvl="1"/>
            <a:r>
              <a:rPr lang="en-US"/>
              <a:t>Referral to community resources</a:t>
            </a:r>
          </a:p>
          <a:p>
            <a:pPr lvl="1"/>
            <a:r>
              <a:rPr lang="en-US"/>
              <a:t>Follow-up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Characteristics of Effective Programs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3621087"/>
          </a:xfrm>
        </p:spPr>
        <p:txBody>
          <a:bodyPr/>
          <a:lstStyle/>
          <a:p>
            <a:r>
              <a:rPr lang="en-US"/>
              <a:t>Policy of guaranteed confidentiality.</a:t>
            </a:r>
          </a:p>
          <a:p>
            <a:r>
              <a:rPr lang="en-US"/>
              <a:t>Maintenance of records for program evaluation.</a:t>
            </a:r>
          </a:p>
          <a:p>
            <a:r>
              <a:rPr lang="en-US"/>
              <a:t>Health insurance benefit coverage for services.</a:t>
            </a:r>
          </a:p>
          <a:p>
            <a:r>
              <a:rPr lang="en-US"/>
              <a:t>Family education.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Employee Assistance Programs (EAPs)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275512" cy="4114800"/>
          </a:xfrm>
        </p:spPr>
        <p:txBody>
          <a:bodyPr/>
          <a:lstStyle/>
          <a:p>
            <a:r>
              <a:rPr lang="en-US"/>
              <a:t>Job-based programs operating within an organization that:</a:t>
            </a:r>
          </a:p>
          <a:p>
            <a:pPr lvl="1">
              <a:lnSpc>
                <a:spcPct val="110000"/>
              </a:lnSpc>
            </a:pPr>
            <a:r>
              <a:rPr lang="en-US"/>
              <a:t>Identify troubled employees.</a:t>
            </a:r>
          </a:p>
          <a:p>
            <a:pPr lvl="1">
              <a:lnSpc>
                <a:spcPct val="110000"/>
              </a:lnSpc>
            </a:pPr>
            <a:r>
              <a:rPr lang="en-US"/>
              <a:t>Motivate them to resolve their problems.</a:t>
            </a:r>
          </a:p>
          <a:p>
            <a:pPr lvl="1">
              <a:lnSpc>
                <a:spcPct val="110000"/>
              </a:lnSpc>
            </a:pPr>
            <a:r>
              <a:rPr lang="en-US"/>
              <a:t>Provide access to counseling and treatment, as appropriate.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Topics that EAPs Might Address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Alcoholism</a:t>
            </a:r>
          </a:p>
          <a:p>
            <a:r>
              <a:rPr lang="en-US"/>
              <a:t>Drug abuse</a:t>
            </a:r>
          </a:p>
          <a:p>
            <a:r>
              <a:rPr lang="en-US"/>
              <a:t>Anxiety</a:t>
            </a:r>
          </a:p>
          <a:p>
            <a:r>
              <a:rPr lang="en-US"/>
              <a:t>Depression</a:t>
            </a:r>
          </a:p>
          <a:p>
            <a:r>
              <a:rPr lang="en-US"/>
              <a:t>Eating disorders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Compulsive gambling</a:t>
            </a:r>
          </a:p>
          <a:p>
            <a:r>
              <a:rPr lang="en-US"/>
              <a:t>Marital problems</a:t>
            </a:r>
          </a:p>
          <a:p>
            <a:r>
              <a:rPr lang="en-US"/>
              <a:t>Financial problems</a:t>
            </a:r>
          </a:p>
          <a:p>
            <a:r>
              <a:rPr lang="en-US"/>
              <a:t>Personal problems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Issues/Outcomes Affected by EAPs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Productivity</a:t>
            </a:r>
          </a:p>
          <a:p>
            <a:r>
              <a:rPr lang="en-US"/>
              <a:t>Absenteeism</a:t>
            </a:r>
          </a:p>
          <a:p>
            <a:r>
              <a:rPr lang="en-US"/>
              <a:t>Turnover</a:t>
            </a:r>
          </a:p>
          <a:p>
            <a:r>
              <a:rPr lang="en-US"/>
              <a:t>Unemployment costs</a:t>
            </a:r>
          </a:p>
          <a:p>
            <a:r>
              <a:rPr lang="en-US"/>
              <a:t>Substance abuse treatment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Accidents</a:t>
            </a:r>
          </a:p>
          <a:p>
            <a:r>
              <a:rPr lang="en-US"/>
              <a:t>Training</a:t>
            </a:r>
          </a:p>
          <a:p>
            <a:r>
              <a:rPr lang="en-US"/>
              <a:t>Replacement costs</a:t>
            </a:r>
          </a:p>
          <a:p>
            <a:r>
              <a:rPr lang="en-US"/>
              <a:t>Insurance benefits</a:t>
            </a:r>
          </a:p>
          <a:p>
            <a:r>
              <a:rPr lang="en-US"/>
              <a:t>Etc.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Offers EAPs?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/>
              <a:t>62% of medium- and large-sized companies.</a:t>
            </a:r>
          </a:p>
          <a:p>
            <a:r>
              <a:rPr lang="en-US"/>
              <a:t>33% of companies with 50+ employees.</a:t>
            </a:r>
          </a:p>
          <a:p>
            <a:r>
              <a:rPr lang="en-US"/>
              <a:t>Estimated 82% of large firm employees have access to an employee assistance program.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Items of Importance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351712" cy="41148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/>
              <a:t>Extent of substance abuse and mental health problems faced by companies.</a:t>
            </a:r>
          </a:p>
          <a:p>
            <a:pPr>
              <a:lnSpc>
                <a:spcPct val="110000"/>
              </a:lnSpc>
            </a:pPr>
            <a:r>
              <a:rPr lang="en-US"/>
              <a:t>Approaches to employee assistance.</a:t>
            </a:r>
          </a:p>
          <a:p>
            <a:pPr>
              <a:lnSpc>
                <a:spcPct val="110000"/>
              </a:lnSpc>
            </a:pPr>
            <a:r>
              <a:rPr lang="en-US"/>
              <a:t>Effectiveness of EAPs in treating substance abuse and mental health problems.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Substance Abuse - 1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Abuse of alcohol and drugs is prevalent.</a:t>
            </a:r>
          </a:p>
          <a:p>
            <a:r>
              <a:rPr lang="en-US"/>
              <a:t>Estimates are:</a:t>
            </a:r>
          </a:p>
          <a:p>
            <a:pPr lvl="1"/>
            <a:r>
              <a:rPr lang="en-US"/>
              <a:t>18 million Americans have a serious drinking problem.</a:t>
            </a:r>
          </a:p>
          <a:p>
            <a:pPr lvl="1"/>
            <a:r>
              <a:rPr lang="en-US"/>
              <a:t>Alcohol is involved in 47% of industrial accidents.</a:t>
            </a:r>
          </a:p>
          <a:p>
            <a:pPr lvl="1"/>
            <a:r>
              <a:rPr lang="en-US"/>
              <a:t>10 million employed Americans use illegal drugs.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Substance Abuse – 2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6.5 % - 8.5% of employees report heavy use of alcohol.</a:t>
            </a:r>
          </a:p>
          <a:p>
            <a:r>
              <a:rPr lang="en-US"/>
              <a:t>75% of drug users are employed.</a:t>
            </a:r>
          </a:p>
          <a:p>
            <a:r>
              <a:rPr lang="en-US"/>
              <a:t>24% of workers reported drinking at work.</a:t>
            </a:r>
          </a:p>
          <a:p>
            <a:r>
              <a:rPr lang="en-US"/>
              <a:t>10% - 12% of prospective Postal employees tested positive for drug use.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Substance Abuse – 3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6.5% of workers reported going to work while under the influence of drugs or alcohol.</a:t>
            </a:r>
          </a:p>
          <a:p>
            <a:r>
              <a:rPr lang="en-US"/>
              <a:t>5% - 8% reported being under the influence of marijuana at work.</a:t>
            </a:r>
          </a:p>
          <a:p>
            <a:r>
              <a:rPr lang="en-US"/>
              <a:t>Companies lose over $7000/year for each abuser of alcohol or drugs.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Reasons for Immediate Concern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r>
              <a:rPr lang="en-US" sz="2800"/>
              <a:t>Drug and alcohol users are more prone to accidents, injuries, disciplinary problems, and “involuntary” turnover.</a:t>
            </a:r>
          </a:p>
          <a:p>
            <a:r>
              <a:rPr lang="en-US" sz="2800"/>
              <a:t>Would you want to fly in a plane with a drunken pilot?</a:t>
            </a:r>
          </a:p>
          <a:p>
            <a:r>
              <a:rPr lang="en-US" sz="2800"/>
              <a:t>Do you want to drive a car put together by someone abusing marijuana or cocaine?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Drug-Free Workplace Act of 1988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351712" cy="4114800"/>
          </a:xfrm>
        </p:spPr>
        <p:txBody>
          <a:bodyPr/>
          <a:lstStyle/>
          <a:p>
            <a:r>
              <a:rPr lang="en-US"/>
              <a:t>Promotes drug-free awareness among Federal contractors and grant recipients.</a:t>
            </a:r>
          </a:p>
          <a:p>
            <a:r>
              <a:rPr lang="en-US"/>
              <a:t>Tells employees about:</a:t>
            </a:r>
          </a:p>
          <a:p>
            <a:pPr lvl="1">
              <a:lnSpc>
                <a:spcPct val="110000"/>
              </a:lnSpc>
            </a:pPr>
            <a:r>
              <a:rPr lang="en-US"/>
              <a:t>Availability of drug counseling</a:t>
            </a:r>
          </a:p>
          <a:p>
            <a:pPr lvl="1">
              <a:lnSpc>
                <a:spcPct val="110000"/>
              </a:lnSpc>
            </a:pPr>
            <a:r>
              <a:rPr lang="en-US"/>
              <a:t>Availability of rehabilitation programs</a:t>
            </a:r>
          </a:p>
          <a:p>
            <a:pPr lvl="1">
              <a:lnSpc>
                <a:spcPct val="110000"/>
              </a:lnSpc>
            </a:pPr>
            <a:r>
              <a:rPr lang="en-US"/>
              <a:t>Employee Assistance Programs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Mental Health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It is estimated that:</a:t>
            </a:r>
          </a:p>
          <a:p>
            <a:r>
              <a:rPr lang="en-US"/>
              <a:t>17.5 million Americans suffer from depression every year.</a:t>
            </a:r>
          </a:p>
          <a:p>
            <a:r>
              <a:rPr lang="en-US"/>
              <a:t>23% of the American population has some sort of mental disorder.</a:t>
            </a:r>
          </a:p>
          <a:p>
            <a:r>
              <a:rPr lang="en-US"/>
              <a:t>5.4 % have a serious mental illness.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of Serious Mental Health Problems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5438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Mental health problems can interfere with major life functions such as:</a:t>
            </a:r>
          </a:p>
          <a:p>
            <a:pPr lvl="1">
              <a:lnSpc>
                <a:spcPct val="90000"/>
              </a:lnSpc>
            </a:pPr>
            <a:r>
              <a:rPr lang="en-US"/>
              <a:t>Eating</a:t>
            </a:r>
          </a:p>
          <a:p>
            <a:pPr lvl="1">
              <a:lnSpc>
                <a:spcPct val="90000"/>
              </a:lnSpc>
            </a:pPr>
            <a:r>
              <a:rPr lang="en-US"/>
              <a:t>Managing money</a:t>
            </a:r>
          </a:p>
          <a:p>
            <a:pPr lvl="1">
              <a:lnSpc>
                <a:spcPct val="90000"/>
              </a:lnSpc>
            </a:pPr>
            <a:r>
              <a:rPr lang="en-US"/>
              <a:t>Functioning in family groups</a:t>
            </a:r>
          </a:p>
          <a:p>
            <a:pPr lvl="1">
              <a:lnSpc>
                <a:spcPct val="90000"/>
              </a:lnSpc>
            </a:pPr>
            <a:r>
              <a:rPr lang="en-US"/>
              <a:t>Functioning at work</a:t>
            </a:r>
          </a:p>
          <a:p>
            <a:pPr lvl="1">
              <a:lnSpc>
                <a:spcPct val="90000"/>
              </a:lnSpc>
            </a:pPr>
            <a:r>
              <a:rPr lang="en-US"/>
              <a:t>Functioning in society</a:t>
            </a:r>
          </a:p>
          <a:p>
            <a:pPr lvl="1">
              <a:lnSpc>
                <a:spcPct val="90000"/>
              </a:lnSpc>
            </a:pPr>
            <a:r>
              <a:rPr lang="en-US"/>
              <a:t>Functioning in educational settings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Mental and Emotional Health Problems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r>
              <a:rPr lang="en-US"/>
              <a:t>Individual adjustment</a:t>
            </a:r>
          </a:p>
          <a:p>
            <a:r>
              <a:rPr lang="en-US"/>
              <a:t>Victim of external factors (rape, incest, battering, crime)</a:t>
            </a:r>
          </a:p>
          <a:p>
            <a:r>
              <a:rPr lang="en-US"/>
              <a:t>Sexual problems, including impotence</a:t>
            </a:r>
          </a:p>
          <a:p>
            <a:r>
              <a:rPr lang="en-US"/>
              <a:t>Divorce and marital problems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Mental and Emotional Health Problems - 2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Depression and suicide attempts</a:t>
            </a:r>
          </a:p>
          <a:p>
            <a:r>
              <a:rPr lang="en-US"/>
              <a:t>Difficulties with family and children</a:t>
            </a:r>
          </a:p>
          <a:p>
            <a:r>
              <a:rPr lang="en-US"/>
              <a:t>Sexual harassment in workplace</a:t>
            </a:r>
          </a:p>
          <a:p>
            <a:r>
              <a:rPr lang="en-US"/>
              <a:t>Legal and financial problems</a:t>
            </a:r>
          </a:p>
          <a:p>
            <a:r>
              <a:rPr lang="en-US"/>
              <a:t>Gambling addiction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Care About Mental and Emotional Problems?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Problems can cause:</a:t>
            </a:r>
          </a:p>
          <a:p>
            <a:pPr lvl="1"/>
            <a:r>
              <a:rPr lang="en-US"/>
              <a:t>Absenteeism</a:t>
            </a:r>
          </a:p>
          <a:p>
            <a:pPr lvl="1"/>
            <a:r>
              <a:rPr lang="en-US"/>
              <a:t>Poor performance and work habits</a:t>
            </a:r>
          </a:p>
          <a:p>
            <a:pPr lvl="1"/>
            <a:r>
              <a:rPr lang="en-US"/>
              <a:t>Low job satisfaction</a:t>
            </a:r>
          </a:p>
          <a:p>
            <a:pPr lvl="1"/>
            <a:r>
              <a:rPr lang="en-US"/>
              <a:t>Indecisiveness</a:t>
            </a:r>
          </a:p>
          <a:p>
            <a:pPr lvl="1"/>
            <a:r>
              <a:rPr lang="en-US"/>
              <a:t>Interpersonal conflicts</a:t>
            </a:r>
          </a:p>
          <a:p>
            <a:pPr lvl="1"/>
            <a:r>
              <a:rPr lang="en-US"/>
              <a:t>Violence and aggressive behaviors at work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Federal Regulatory Actions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/>
              <a:t>American Disabilities Act of 1990</a:t>
            </a:r>
          </a:p>
          <a:p>
            <a:pPr>
              <a:lnSpc>
                <a:spcPct val="110000"/>
              </a:lnSpc>
            </a:pPr>
            <a:r>
              <a:rPr lang="en-US"/>
              <a:t>Mental Health Parity Act of 1996</a:t>
            </a:r>
          </a:p>
          <a:p>
            <a:pPr>
              <a:lnSpc>
                <a:spcPct val="110000"/>
              </a:lnSpc>
            </a:pPr>
            <a:r>
              <a:rPr lang="en-US"/>
              <a:t>Executive Directive by President Clinton</a:t>
            </a:r>
          </a:p>
          <a:p>
            <a:pPr lvl="1">
              <a:lnSpc>
                <a:spcPct val="110000"/>
              </a:lnSpc>
              <a:buFont typeface="Wingdings" pitchFamily="2" charset="2"/>
              <a:buNone/>
            </a:pPr>
            <a:r>
              <a:rPr lang="en-US" sz="3200"/>
              <a:t>(effective January 1, 2001)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American Disabilities Act (ADA) of 1990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35171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Who is covered by the ADA?  An employee who: 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Has a physical or mental impairment that substantially limits one or more major life activities,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Has a record of such impairment, or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Is regarded as having such an impairment, i.e., an employer’s </a:t>
            </a:r>
            <a:r>
              <a:rPr lang="en-US" sz="2000" i="1"/>
              <a:t>perception</a:t>
            </a:r>
            <a:r>
              <a:rPr lang="en-US" sz="2000"/>
              <a:t> of a disability would be covered.</a:t>
            </a:r>
          </a:p>
          <a:p>
            <a:pPr>
              <a:lnSpc>
                <a:spcPct val="90000"/>
              </a:lnSpc>
            </a:pPr>
            <a:r>
              <a:rPr lang="en-US" sz="2400"/>
              <a:t>Guarantees equal access to jobs for those with disabilities.</a:t>
            </a:r>
          </a:p>
          <a:p>
            <a:pPr>
              <a:lnSpc>
                <a:spcPct val="90000"/>
              </a:lnSpc>
            </a:pPr>
            <a:r>
              <a:rPr lang="en-US" sz="2400"/>
              <a:t>Includes mental and emotional disabilities, along with physical disabilities.</a:t>
            </a:r>
          </a:p>
          <a:p>
            <a:pPr>
              <a:lnSpc>
                <a:spcPct val="90000"/>
              </a:lnSpc>
            </a:pPr>
            <a:r>
              <a:rPr lang="en-US" sz="2400"/>
              <a:t>How to deal with individuals with such disabilities (EEOC Guidelines, May, 1997).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Mental Health Parity Act of 1996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35171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Employers with 50+ employees must provide mental health coverage equal to physical coverage.</a:t>
            </a:r>
          </a:p>
          <a:p>
            <a:pPr>
              <a:lnSpc>
                <a:spcPct val="90000"/>
              </a:lnSpc>
            </a:pPr>
            <a:r>
              <a:rPr lang="en-US"/>
              <a:t>Does NOT include coverage for substance abuse or chemical dependency.</a:t>
            </a:r>
          </a:p>
          <a:p>
            <a:pPr>
              <a:lnSpc>
                <a:spcPct val="90000"/>
              </a:lnSpc>
            </a:pPr>
            <a:r>
              <a:rPr lang="en-US"/>
              <a:t>Note: This law lapsed after September, 2001.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Executive Directive by President Clinton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Requires equal coverage (parity) for mental health benefits for those covered by the Federal Employees Health Benefits Program: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Federal employees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Their dependents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Federal retirees</a:t>
            </a:r>
          </a:p>
          <a:p>
            <a:pPr>
              <a:lnSpc>
                <a:spcPct val="90000"/>
              </a:lnSpc>
            </a:pPr>
            <a:r>
              <a:rPr lang="en-US" sz="2800"/>
              <a:t>Also covers substance abuse treatment.</a:t>
            </a:r>
          </a:p>
          <a:p>
            <a:pPr>
              <a:lnSpc>
                <a:spcPct val="90000"/>
              </a:lnSpc>
            </a:pPr>
            <a:r>
              <a:rPr lang="en-US" sz="2800"/>
              <a:t>Took effect on January 1, 2001.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sz="2800"/>
              <a:t>	</a:t>
            </a:r>
            <a:r>
              <a:rPr lang="en-US" sz="1600"/>
              <a:t>Source: http://www.opm.gov/insure/health/parity/qanda.htm</a:t>
            </a:r>
            <a:endParaRPr lang="en-US" sz="2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These Three Federal Actions?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275512" cy="4114800"/>
          </a:xfrm>
        </p:spPr>
        <p:txBody>
          <a:bodyPr/>
          <a:lstStyle/>
          <a:p>
            <a:r>
              <a:rPr lang="en-US"/>
              <a:t>To require employers to pay attention to mental health issues.</a:t>
            </a:r>
          </a:p>
          <a:p>
            <a:r>
              <a:rPr lang="en-US"/>
              <a:t>To urge/force employers to carefully manage and address such problems.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EAP Approach to Resolving Employee Personal Problems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Basis of the EAP approach:</a:t>
            </a:r>
          </a:p>
          <a:p>
            <a:r>
              <a:rPr lang="en-US"/>
              <a:t>Work is very important to people.</a:t>
            </a:r>
          </a:p>
          <a:p>
            <a:r>
              <a:rPr lang="en-US"/>
              <a:t>Work performance can help identify an employee’s personal problems.</a:t>
            </a:r>
          </a:p>
          <a:p>
            <a:r>
              <a:rPr lang="en-US"/>
              <a:t>Employees can be motivated to seek help.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Characteristics of the EAP Approach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351712" cy="4114800"/>
          </a:xfrm>
        </p:spPr>
        <p:txBody>
          <a:bodyPr/>
          <a:lstStyle/>
          <a:p>
            <a:r>
              <a:rPr lang="en-US"/>
              <a:t>Problem is defined in terms of job performance, rather than in clinical terms.</a:t>
            </a:r>
          </a:p>
          <a:p>
            <a:r>
              <a:rPr lang="en-US"/>
              <a:t>Supervisors monitor employees to identify changes in workplace behavior that indicate potential problems.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Behavior Problems Indicating Possible Substance Abuse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Absenteeism</a:t>
            </a:r>
          </a:p>
          <a:p>
            <a:r>
              <a:rPr lang="en-US"/>
              <a:t>On-the-job absences</a:t>
            </a:r>
          </a:p>
          <a:p>
            <a:r>
              <a:rPr lang="en-US"/>
              <a:t>High accident rate</a:t>
            </a:r>
          </a:p>
          <a:p>
            <a:r>
              <a:rPr lang="en-US"/>
              <a:t>Poor job performance</a:t>
            </a:r>
          </a:p>
          <a:p>
            <a:r>
              <a:rPr lang="en-US"/>
              <a:t>Changes in personal habits</a:t>
            </a:r>
          </a:p>
          <a:p>
            <a:r>
              <a:rPr lang="en-US"/>
              <a:t>Poor relationships with co-workers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Constructive Confrontation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/>
              <a:t>In this approach, a supervisor: </a:t>
            </a:r>
          </a:p>
          <a:p>
            <a:pPr lvl="1"/>
            <a:r>
              <a:rPr lang="en-US"/>
              <a:t>monitors performance.</a:t>
            </a:r>
          </a:p>
          <a:p>
            <a:pPr lvl="1"/>
            <a:r>
              <a:rPr lang="en-US"/>
              <a:t>confronts employee on poor performance.</a:t>
            </a:r>
          </a:p>
          <a:p>
            <a:pPr lvl="1"/>
            <a:r>
              <a:rPr lang="en-US"/>
              <a:t>coaches to improve performance.</a:t>
            </a:r>
          </a:p>
          <a:p>
            <a:pPr lvl="1"/>
            <a:r>
              <a:rPr lang="en-US"/>
              <a:t>urges use of EAP’s counseling service.</a:t>
            </a:r>
          </a:p>
          <a:p>
            <a:pPr lvl="1"/>
            <a:r>
              <a:rPr lang="en-US"/>
              <a:t>Emphasizes the consequences of continued poor performance.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Typical EAP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Clear policies, procedures, and responsibilities concerning health and personal problems on the job.</a:t>
            </a:r>
          </a:p>
          <a:p>
            <a:r>
              <a:rPr lang="en-US"/>
              <a:t>Employee education campaigns.</a:t>
            </a:r>
          </a:p>
          <a:p>
            <a:r>
              <a:rPr lang="en-US"/>
              <a:t>Supervisory training program.</a:t>
            </a:r>
          </a:p>
          <a:p>
            <a:r>
              <a:rPr lang="en-US"/>
              <a:t>Clinical services (In- or out-of-house).</a:t>
            </a:r>
          </a:p>
          <a:p>
            <a:r>
              <a:rPr lang="en-US"/>
              <a:t>Follow-up monitoring.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Effectiveness of EAPs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r>
              <a:rPr lang="en-US"/>
              <a:t>Effectiveness is “generally accepted.”</a:t>
            </a:r>
          </a:p>
          <a:p>
            <a:r>
              <a:rPr lang="en-US"/>
              <a:t>Estimated 50% - 85% effectiveness rate.</a:t>
            </a:r>
          </a:p>
          <a:p>
            <a:r>
              <a:rPr lang="en-US"/>
              <a:t>Estimated savings of $2 - $20 per dollar invested in EAP.</a:t>
            </a:r>
          </a:p>
          <a:p>
            <a:r>
              <a:rPr lang="en-US"/>
              <a:t>However: Much EAP evaluation is subjective, and strongly criticized.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EAPs and the HRD Professional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275512" cy="4114800"/>
          </a:xfrm>
        </p:spPr>
        <p:txBody>
          <a:bodyPr/>
          <a:lstStyle/>
          <a:p>
            <a:r>
              <a:rPr lang="en-US" sz="2800"/>
              <a:t>EAPs are often housed within the HRD area of the organization.</a:t>
            </a:r>
          </a:p>
          <a:p>
            <a:r>
              <a:rPr lang="en-US" sz="2800"/>
              <a:t>HRD must determine:</a:t>
            </a:r>
          </a:p>
          <a:p>
            <a:pPr lvl="1"/>
            <a:r>
              <a:rPr lang="en-US" sz="2400"/>
              <a:t>Costs vs. benefits of the program in dollars.</a:t>
            </a:r>
          </a:p>
          <a:p>
            <a:pPr lvl="1"/>
            <a:r>
              <a:rPr lang="en-US" sz="2400"/>
              <a:t>Whether it’s cheaper to replace an individual than to successfully treat that person.</a:t>
            </a:r>
          </a:p>
          <a:p>
            <a:r>
              <a:rPr lang="en-US" sz="2800"/>
              <a:t>Healthcare organizations are increasingly involved in EAPs (behavioral healthcare management).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Stress Management Interventions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199312" cy="4114800"/>
          </a:xfrm>
        </p:spPr>
        <p:txBody>
          <a:bodyPr/>
          <a:lstStyle/>
          <a:p>
            <a:r>
              <a:rPr lang="en-US"/>
              <a:t>“Any activity, program, or opportunity initiated by an organization, which focuses on reducing work-related stressors….”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Stress?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r>
              <a:rPr lang="en-US"/>
              <a:t>Some environmental force affecting the individual (a stressor).</a:t>
            </a:r>
          </a:p>
          <a:p>
            <a:r>
              <a:rPr lang="en-US"/>
              <a:t>Individual’s response to the stressor.</a:t>
            </a:r>
          </a:p>
          <a:p>
            <a:r>
              <a:rPr lang="en-US"/>
              <a:t>Interaction between individual and the stressor.</a:t>
            </a:r>
          </a:p>
          <a:p>
            <a:r>
              <a:rPr lang="en-US"/>
              <a:t>Individuals react in different ways to stress.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Stressors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Factors intrinsic to the job</a:t>
            </a:r>
          </a:p>
          <a:p>
            <a:r>
              <a:rPr lang="en-US"/>
              <a:t>Organizational structure and control</a:t>
            </a:r>
          </a:p>
          <a:p>
            <a:r>
              <a:rPr lang="en-US"/>
              <a:t>Rewards systems</a:t>
            </a:r>
          </a:p>
          <a:p>
            <a:r>
              <a:rPr lang="en-US"/>
              <a:t>Human resource systems</a:t>
            </a:r>
          </a:p>
          <a:p>
            <a:r>
              <a:rPr lang="en-US"/>
              <a:t>Leadership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Stress Management Interventions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r>
              <a:rPr lang="en-US"/>
              <a:t>Educationally-Oriented Interventions</a:t>
            </a:r>
          </a:p>
          <a:p>
            <a:pPr lvl="1"/>
            <a:r>
              <a:rPr lang="en-US"/>
              <a:t>Sources or stress, how it feels, how to avoid it, how to cope with it.</a:t>
            </a:r>
          </a:p>
          <a:p>
            <a:r>
              <a:rPr lang="en-US"/>
              <a:t>Skill-Acquisition Interventions</a:t>
            </a:r>
          </a:p>
          <a:p>
            <a:pPr lvl="1"/>
            <a:r>
              <a:rPr lang="en-US"/>
              <a:t>Provides new ways to manage stress such as:</a:t>
            </a:r>
          </a:p>
          <a:p>
            <a:pPr lvl="2"/>
            <a:r>
              <a:rPr lang="en-US"/>
              <a:t>Time management training</a:t>
            </a:r>
          </a:p>
          <a:p>
            <a:pPr lvl="2"/>
            <a:r>
              <a:rPr lang="en-US"/>
              <a:t>Assertiveness training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Model of SMIs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199312" cy="4114800"/>
          </a:xfrm>
        </p:spPr>
        <p:txBody>
          <a:bodyPr/>
          <a:lstStyle/>
          <a:p>
            <a:r>
              <a:rPr lang="en-US"/>
              <a:t>See Figure 11-1.</a:t>
            </a:r>
          </a:p>
          <a:p>
            <a:r>
              <a:rPr lang="en-US"/>
              <a:t>Focuses on the individual.</a:t>
            </a:r>
          </a:p>
          <a:p>
            <a:r>
              <a:rPr lang="en-US"/>
              <a:t>Helps the individual cope.</a:t>
            </a:r>
          </a:p>
          <a:p>
            <a:r>
              <a:rPr lang="en-US"/>
              <a:t>Perhaps more focus should be placed on stressors from the work environment.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Effectiveness of SMIs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351712" cy="4114800"/>
          </a:xfrm>
        </p:spPr>
        <p:txBody>
          <a:bodyPr/>
          <a:lstStyle/>
          <a:p>
            <a:r>
              <a:rPr lang="en-US"/>
              <a:t>Research hasn’t been rigorous enough to measure effectiveness accurately.</a:t>
            </a:r>
          </a:p>
          <a:p>
            <a:r>
              <a:rPr lang="en-US"/>
              <a:t>Well-conducted research demonstrates some success.</a:t>
            </a:r>
          </a:p>
          <a:p>
            <a:r>
              <a:rPr lang="en-US"/>
              <a:t>More research is needed.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Guidance for SMIs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Look for specific issues.</a:t>
            </a:r>
          </a:p>
          <a:p>
            <a:r>
              <a:rPr lang="en-US"/>
              <a:t>Assess and analyze apparent problems.</a:t>
            </a:r>
          </a:p>
          <a:p>
            <a:r>
              <a:rPr lang="en-US"/>
              <a:t>Look for specific and focused solutions.</a:t>
            </a:r>
          </a:p>
          <a:p>
            <a:r>
              <a:rPr lang="en-US"/>
              <a:t>Look at strategic intervention:</a:t>
            </a:r>
          </a:p>
          <a:p>
            <a:pPr lvl="1"/>
            <a:r>
              <a:rPr lang="en-US"/>
              <a:t>Is problem throughout the organization, or is it localized?</a:t>
            </a:r>
          </a:p>
          <a:p>
            <a:r>
              <a:rPr lang="en-US"/>
              <a:t>Ensure evaluation and timely feedback.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Employee Wellness and Health Promotion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Wellness is more than the absence of disease.</a:t>
            </a:r>
          </a:p>
          <a:p>
            <a:r>
              <a:rPr lang="en-US"/>
              <a:t>Promotes physical fitness and other non-stress issues:</a:t>
            </a:r>
          </a:p>
          <a:p>
            <a:pPr lvl="1"/>
            <a:r>
              <a:rPr lang="en-US"/>
              <a:t>Obesity</a:t>
            </a:r>
          </a:p>
          <a:p>
            <a:pPr lvl="1"/>
            <a:r>
              <a:rPr lang="en-US"/>
              <a:t>Smoking</a:t>
            </a:r>
          </a:p>
          <a:p>
            <a:r>
              <a:rPr lang="en-US"/>
              <a:t>Helps control healthcare costs.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Levels of Fitness and Wellness Programs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275512" cy="4114800"/>
          </a:xfrm>
        </p:spPr>
        <p:txBody>
          <a:bodyPr/>
          <a:lstStyle/>
          <a:p>
            <a:r>
              <a:rPr lang="en-US" i="1"/>
              <a:t>Level 1:</a:t>
            </a:r>
            <a:r>
              <a:rPr lang="en-US"/>
              <a:t> Primarily educational without interventions.</a:t>
            </a:r>
          </a:p>
          <a:p>
            <a:pPr>
              <a:lnSpc>
                <a:spcPct val="110000"/>
              </a:lnSpc>
            </a:pPr>
            <a:r>
              <a:rPr lang="en-US" i="1"/>
              <a:t>Level 2:</a:t>
            </a:r>
            <a:r>
              <a:rPr lang="en-US"/>
              <a:t> Seeks to bring about direct change:</a:t>
            </a:r>
          </a:p>
          <a:p>
            <a:pPr lvl="1"/>
            <a:r>
              <a:rPr lang="en-US"/>
              <a:t>Supervised exercise, fitness centers, etc.</a:t>
            </a:r>
          </a:p>
          <a:p>
            <a:r>
              <a:rPr lang="en-US" i="1"/>
              <a:t>Level 3:</a:t>
            </a:r>
            <a:r>
              <a:rPr lang="en-US"/>
              <a:t> Institutionalized wellness.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Ten Dimensions of Work Site Wellness – 1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pPr marL="533400" indent="-533400">
              <a:buFontTx/>
              <a:buChar char="•"/>
            </a:pPr>
            <a:r>
              <a:rPr lang="en-US"/>
              <a:t>Constructive wellness policy</a:t>
            </a:r>
          </a:p>
          <a:p>
            <a:pPr marL="533400" indent="-533400">
              <a:buFontTx/>
              <a:buChar char="•"/>
            </a:pPr>
            <a:r>
              <a:rPr lang="en-US"/>
              <a:t>Wellness screening</a:t>
            </a:r>
          </a:p>
          <a:p>
            <a:pPr marL="533400" indent="-533400">
              <a:buFontTx/>
              <a:buChar char="•"/>
            </a:pPr>
            <a:r>
              <a:rPr lang="en-US"/>
              <a:t>Working with community resources</a:t>
            </a:r>
          </a:p>
          <a:p>
            <a:pPr marL="533400" indent="-533400">
              <a:buFontTx/>
              <a:buChar char="•"/>
            </a:pPr>
            <a:r>
              <a:rPr lang="en-US"/>
              <a:t>Employee referrals to professionals</a:t>
            </a:r>
          </a:p>
          <a:p>
            <a:pPr marL="533400" indent="-533400">
              <a:buFontTx/>
              <a:buChar char="•"/>
            </a:pPr>
            <a:r>
              <a:rPr lang="en-US"/>
              <a:t>Menu-approach to health-improvement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Ten Dimensions of Work Site Wellness – 2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80312" cy="4114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Outreach and follow-up counseling</a:t>
            </a:r>
          </a:p>
          <a:p>
            <a:pPr>
              <a:buFontTx/>
              <a:buChar char="•"/>
            </a:pPr>
            <a:r>
              <a:rPr lang="en-US"/>
              <a:t>Plant-wide wellness events</a:t>
            </a:r>
          </a:p>
          <a:p>
            <a:pPr>
              <a:buFontTx/>
              <a:buChar char="•"/>
            </a:pPr>
            <a:r>
              <a:rPr lang="en-US"/>
              <a:t>Work-site policies and systems</a:t>
            </a:r>
          </a:p>
          <a:p>
            <a:pPr>
              <a:buFontTx/>
              <a:buChar char="•"/>
            </a:pPr>
            <a:r>
              <a:rPr lang="en-US"/>
              <a:t>On-going evaluation of wellness process</a:t>
            </a:r>
          </a:p>
          <a:p>
            <a:pPr>
              <a:buFontTx/>
              <a:buChar char="•"/>
            </a:pPr>
            <a:r>
              <a:rPr lang="en-US"/>
              <a:t>Periodic evaluation of cost-benefits of wellness programs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Exercise and Fitness Interventions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Most popular interventions.</a:t>
            </a:r>
          </a:p>
          <a:p>
            <a:pPr>
              <a:buFontTx/>
              <a:buChar char="•"/>
            </a:pPr>
            <a:r>
              <a:rPr lang="en-US"/>
              <a:t>Even modest exercise helps prevent disease.</a:t>
            </a:r>
          </a:p>
          <a:p>
            <a:pPr>
              <a:buFontTx/>
              <a:buChar char="•"/>
            </a:pPr>
            <a:r>
              <a:rPr lang="en-US"/>
              <a:t>Research shows effectiveness.</a:t>
            </a:r>
          </a:p>
          <a:p>
            <a:pPr>
              <a:buFontTx/>
              <a:buChar char="•"/>
            </a:pPr>
            <a:r>
              <a:rPr lang="en-US"/>
              <a:t>Problem: Getting those who would benefit the most to exercise.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Smoking Cessation Programs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80312" cy="4114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u="sng"/>
              <a:t>Smoking</a:t>
            </a:r>
            <a:r>
              <a:rPr lang="en-US"/>
              <a:t>: Most publicized health risk.</a:t>
            </a:r>
          </a:p>
          <a:p>
            <a:pPr>
              <a:buFontTx/>
              <a:buChar char="•"/>
            </a:pPr>
            <a:r>
              <a:rPr lang="en-US"/>
              <a:t>Cost per smoking employee: $2,853 per year more than non-smokers.</a:t>
            </a:r>
          </a:p>
          <a:p>
            <a:pPr>
              <a:buFontTx/>
              <a:buChar char="•"/>
            </a:pPr>
            <a:r>
              <a:rPr lang="en-US"/>
              <a:t>Measuring effectiveness:</a:t>
            </a:r>
          </a:p>
          <a:p>
            <a:pPr lvl="1">
              <a:buFontTx/>
              <a:buChar char="•"/>
            </a:pPr>
            <a:r>
              <a:rPr lang="en-US"/>
              <a:t>Quit rate</a:t>
            </a:r>
          </a:p>
          <a:p>
            <a:pPr lvl="1">
              <a:buFontTx/>
              <a:buChar char="•"/>
            </a:pPr>
            <a:r>
              <a:rPr lang="en-US"/>
              <a:t>Percentage of smokers in program</a:t>
            </a:r>
          </a:p>
          <a:p>
            <a:pPr>
              <a:buFontTx/>
              <a:buChar char="•"/>
            </a:pPr>
            <a:r>
              <a:rPr lang="en-US"/>
              <a:t>Cost Benefit: $8 saved for $1 spent.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Nutrition and Weight Control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u="sng"/>
              <a:t>Obesity</a:t>
            </a:r>
            <a:r>
              <a:rPr lang="en-US"/>
              <a:t>: 20% or more over “ideal” weight.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/>
              <a:t>Over 25% of Americans are obese.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/>
              <a:t>Obesity causes hypertension, musculoskeletal problems, high blood sugar and cholesterol levels.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/>
              <a:t>Competition helps program effectiveness.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 of Hypertension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800" u="sng"/>
              <a:t>Hypertension</a:t>
            </a:r>
            <a:r>
              <a:rPr lang="en-US" sz="2800"/>
              <a:t>: Blood pressure greater than 140/90 repeatedly over time.</a:t>
            </a:r>
          </a:p>
          <a:p>
            <a:pPr>
              <a:buFontTx/>
              <a:buChar char="•"/>
            </a:pPr>
            <a:r>
              <a:rPr lang="en-US" sz="2800"/>
              <a:t>Greater incidence of heart disease and stroke.</a:t>
            </a:r>
          </a:p>
          <a:p>
            <a:pPr lvl="1">
              <a:buFontTx/>
              <a:buChar char="•"/>
            </a:pPr>
            <a:r>
              <a:rPr lang="en-US" sz="2400"/>
              <a:t>Control through, exercise, weight loss, medication, stress reduction and low salt diet</a:t>
            </a:r>
          </a:p>
          <a:p>
            <a:pPr>
              <a:buFontTx/>
              <a:buChar char="•"/>
            </a:pPr>
            <a:r>
              <a:rPr lang="en-US" sz="2800"/>
              <a:t>Benefit: $1.89 - $2.72 reduction in health claims per dollar spent on program.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in Employee Counseling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Effectiveness of programs</a:t>
            </a:r>
          </a:p>
          <a:p>
            <a:pPr>
              <a:buFontTx/>
              <a:buChar char="•"/>
            </a:pPr>
            <a:r>
              <a:rPr lang="en-US"/>
              <a:t>Legal issues</a:t>
            </a:r>
          </a:p>
          <a:p>
            <a:pPr>
              <a:buFontTx/>
              <a:buChar char="•"/>
            </a:pPr>
            <a:r>
              <a:rPr lang="en-US"/>
              <a:t>Who is responsible for counseling?</a:t>
            </a:r>
          </a:p>
          <a:p>
            <a:pPr>
              <a:buFontTx/>
              <a:buChar char="•"/>
            </a:pPr>
            <a:r>
              <a:rPr lang="en-US"/>
              <a:t>Ethical issues</a:t>
            </a:r>
          </a:p>
          <a:p>
            <a:pPr>
              <a:buFontTx/>
              <a:buChar char="•"/>
            </a:pPr>
            <a:r>
              <a:rPr lang="en-US"/>
              <a:t>Unintended negative outcomes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Effectiveness of Counseling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275512" cy="4114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800"/>
              <a:t>Determine organizational demographics</a:t>
            </a:r>
          </a:p>
          <a:p>
            <a:pPr>
              <a:buFontTx/>
              <a:buChar char="•"/>
            </a:pPr>
            <a:r>
              <a:rPr lang="en-US" sz="2800"/>
              <a:t>Determine expected participation rates</a:t>
            </a:r>
          </a:p>
          <a:p>
            <a:pPr>
              <a:buFontTx/>
              <a:buChar char="•"/>
            </a:pPr>
            <a:r>
              <a:rPr lang="en-US" sz="2800"/>
              <a:t>Estimate startup and maintenance costs</a:t>
            </a:r>
          </a:p>
          <a:p>
            <a:pPr>
              <a:buFontTx/>
              <a:buChar char="•"/>
            </a:pPr>
            <a:r>
              <a:rPr lang="en-US" sz="2800"/>
              <a:t>Implement test and tracking system</a:t>
            </a:r>
          </a:p>
          <a:p>
            <a:pPr>
              <a:buFontTx/>
              <a:buChar char="•"/>
            </a:pPr>
            <a:r>
              <a:rPr lang="en-US" sz="2800"/>
              <a:t>Measure pre- and post-program </a:t>
            </a:r>
          </a:p>
          <a:p>
            <a:pPr>
              <a:buFontTx/>
              <a:buChar char="•"/>
            </a:pPr>
            <a:r>
              <a:rPr lang="en-US" sz="2800"/>
              <a:t>Analyze results for users and non-users</a:t>
            </a:r>
          </a:p>
          <a:p>
            <a:pPr>
              <a:buFontTx/>
              <a:buChar char="•"/>
            </a:pPr>
            <a:r>
              <a:rPr lang="en-US" sz="2800"/>
              <a:t>Do present and future cost-benefit analyses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Legal Issues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04112" cy="4114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Using counseling programs to comply with legislation may </a:t>
            </a:r>
            <a:r>
              <a:rPr lang="en-US" i="1"/>
              <a:t>increase </a:t>
            </a:r>
            <a:r>
              <a:rPr lang="en-US"/>
              <a:t>liability to lawsuits:</a:t>
            </a:r>
          </a:p>
          <a:p>
            <a:pPr lvl="1">
              <a:buFontTx/>
              <a:buChar char="•"/>
            </a:pPr>
            <a:r>
              <a:rPr lang="en-US"/>
              <a:t>Must be equally available to all</a:t>
            </a:r>
          </a:p>
          <a:p>
            <a:pPr lvl="1">
              <a:buFontTx/>
              <a:buChar char="•"/>
            </a:pPr>
            <a:r>
              <a:rPr lang="en-US"/>
              <a:t>Erroneous assessments are made </a:t>
            </a:r>
          </a:p>
          <a:p>
            <a:pPr>
              <a:buFontTx/>
              <a:buChar char="•"/>
            </a:pPr>
            <a:r>
              <a:rPr lang="en-US"/>
              <a:t>Injuries in wellness/fitness programs can lead to lawsuits.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Responsibility for Employee Counseling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HRD Professionals?</a:t>
            </a:r>
          </a:p>
          <a:p>
            <a:pPr>
              <a:buFontTx/>
              <a:buChar char="•"/>
            </a:pPr>
            <a:r>
              <a:rPr lang="en-US"/>
              <a:t>Supervisors?</a:t>
            </a:r>
          </a:p>
          <a:p>
            <a:pPr>
              <a:buFontTx/>
              <a:buChar char="•"/>
            </a:pPr>
            <a:r>
              <a:rPr lang="en-US"/>
              <a:t>Unions?</a:t>
            </a:r>
          </a:p>
          <a:p>
            <a:pPr>
              <a:buFontTx/>
              <a:buChar char="•"/>
            </a:pPr>
            <a:r>
              <a:rPr lang="en-US"/>
              <a:t>Management?</a:t>
            </a:r>
          </a:p>
          <a:p>
            <a:pPr>
              <a:buFontTx/>
              <a:buChar char="•"/>
            </a:pPr>
            <a:r>
              <a:rPr lang="en-US"/>
              <a:t>Individuals?</a:t>
            </a:r>
          </a:p>
          <a:p>
            <a:pPr>
              <a:buFontTx/>
              <a:buChar char="•"/>
            </a:pPr>
            <a:r>
              <a:rPr lang="en-US"/>
              <a:t>What are your thoughts?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Ethical Issues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Confidentiality:</a:t>
            </a:r>
          </a:p>
          <a:p>
            <a:pPr lvl="1">
              <a:buFontTx/>
              <a:buChar char="•"/>
            </a:pPr>
            <a:r>
              <a:rPr lang="en-US"/>
              <a:t>Records should be held in strictest confidence, and kept separate from the employee’s regular personnel file.</a:t>
            </a:r>
          </a:p>
          <a:p>
            <a:pPr lvl="1">
              <a:buFontTx/>
              <a:buChar char="•"/>
            </a:pPr>
            <a:r>
              <a:rPr lang="en-US"/>
              <a:t>Release only with specific employee permission.</a:t>
            </a:r>
          </a:p>
          <a:p>
            <a:pPr>
              <a:buFontTx/>
              <a:buChar char="•"/>
            </a:pPr>
            <a:r>
              <a:rPr lang="en-US"/>
              <a:t>Nature of Participation:</a:t>
            </a:r>
          </a:p>
          <a:p>
            <a:pPr lvl="1">
              <a:buFontTx/>
              <a:buChar char="•"/>
            </a:pPr>
            <a:r>
              <a:rPr lang="en-US"/>
              <a:t>Mandatory versus voluntary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Should participation be mandatory or voluntary?</a:t>
            </a:r>
          </a:p>
          <a:p>
            <a:pPr>
              <a:buFontTx/>
              <a:buChar char="•"/>
            </a:pPr>
            <a:r>
              <a:rPr lang="en-US"/>
              <a:t>Why?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Potential Unintended Negative Outcomes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sz="2800"/>
              <a:t>Increased worker’s compensation costs.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800"/>
              <a:t>Employee scheduling problems, increased fatigue, lower performance.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800"/>
              <a:t>Increased healthcare unit costs as usage decreases.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800"/>
              <a:t>Reduced turnover reduces promotion opportunities and causes payroll cost increase.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800"/>
              <a:t>Conflicts at work over smoking bans.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Closing Thoughts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199312" cy="4114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EAPs show that companies care.</a:t>
            </a:r>
          </a:p>
          <a:p>
            <a:pPr>
              <a:buFontTx/>
              <a:buChar char="•"/>
            </a:pPr>
            <a:r>
              <a:rPr lang="en-US"/>
              <a:t>HRD professionals have the skills and expertise to provide EAP information.</a:t>
            </a:r>
          </a:p>
          <a:p>
            <a:pPr>
              <a:buFontTx/>
              <a:buChar char="•"/>
            </a:pPr>
            <a:r>
              <a:rPr lang="en-US"/>
              <a:t>Promoting employee health and well-being can contributes positively to an organization’s bottom line.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580312" cy="411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sz="2800"/>
              <a:t>Employee well-being affects ability, availability, and readiness to perform a job.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800"/>
              <a:t>Employee counseling encompasses a lot of areas.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800"/>
              <a:t>It is an HRD function that:</a:t>
            </a:r>
          </a:p>
          <a:p>
            <a:pPr lvl="1">
              <a:buFontTx/>
              <a:buChar char="•"/>
            </a:pPr>
            <a:r>
              <a:rPr lang="en-US" sz="2400"/>
              <a:t>Ensures that employees are now effective contributors to the organization, and that they will continue to be in the future.</a:t>
            </a:r>
          </a:p>
          <a:p>
            <a:pPr lvl="1">
              <a:buFontTx/>
              <a:buChar char="•"/>
            </a:pPr>
            <a:r>
              <a:rPr lang="en-US" sz="2400"/>
              <a:t>Needs professionals who are qualified to deal with the difficult issues involved with this topic.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716</TotalTime>
  <Words>2267</Words>
  <Application>Microsoft PowerPoint</Application>
  <PresentationFormat>On-screen Show (4:3)</PresentationFormat>
  <Paragraphs>404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4" baseType="lpstr">
      <vt:lpstr>Times New Roman</vt:lpstr>
      <vt:lpstr>Tahoma</vt:lpstr>
      <vt:lpstr>Wingdings</vt:lpstr>
      <vt:lpstr>Blends</vt:lpstr>
      <vt:lpstr>Slide 1</vt:lpstr>
      <vt:lpstr>Employee Counseling Services</vt:lpstr>
      <vt:lpstr>The Need for Employee Counseling</vt:lpstr>
      <vt:lpstr>The Need for Employee Counseling – 2</vt:lpstr>
      <vt:lpstr>Addressing Employee Well-Being</vt:lpstr>
      <vt:lpstr>Employee Counseling as an HRD Function</vt:lpstr>
      <vt:lpstr>Overview of Counseling Programs</vt:lpstr>
      <vt:lpstr>Problem Identification</vt:lpstr>
      <vt:lpstr>Education</vt:lpstr>
      <vt:lpstr>Counseling</vt:lpstr>
      <vt:lpstr>Referral</vt:lpstr>
      <vt:lpstr>Treatment</vt:lpstr>
      <vt:lpstr>Follow-up</vt:lpstr>
      <vt:lpstr>A Caution About Employee  Counseling</vt:lpstr>
      <vt:lpstr>Who Provides Employee Counseling?</vt:lpstr>
      <vt:lpstr>In-House Efforts</vt:lpstr>
      <vt:lpstr>Contracting Externally (Out-of-House)</vt:lpstr>
      <vt:lpstr>Characteristics of Effective Programs</vt:lpstr>
      <vt:lpstr>Characteristics of Effective Programs</vt:lpstr>
      <vt:lpstr>Employee Assistance Programs (EAPs)</vt:lpstr>
      <vt:lpstr>General Topics that EAPs Might Address</vt:lpstr>
      <vt:lpstr>Issues/Outcomes Affected by EAPs</vt:lpstr>
      <vt:lpstr>Who Offers EAPs?</vt:lpstr>
      <vt:lpstr>Items of Importance</vt:lpstr>
      <vt:lpstr>Substance Abuse - 1</vt:lpstr>
      <vt:lpstr>Substance Abuse – 2</vt:lpstr>
      <vt:lpstr>Substance Abuse – 3</vt:lpstr>
      <vt:lpstr>Reasons for Immediate Concern</vt:lpstr>
      <vt:lpstr>Drug-Free Workplace Act of 1988</vt:lpstr>
      <vt:lpstr>Mental Health</vt:lpstr>
      <vt:lpstr>Results of Serious Mental Health Problems</vt:lpstr>
      <vt:lpstr>Common Mental and Emotional Health Problems</vt:lpstr>
      <vt:lpstr>Common Mental and Emotional Health Problems - 2</vt:lpstr>
      <vt:lpstr>Why Care About Mental and Emotional Problems?</vt:lpstr>
      <vt:lpstr>Three Federal Regulatory Actions</vt:lpstr>
      <vt:lpstr>American Disabilities Act (ADA) of 1990</vt:lpstr>
      <vt:lpstr>Mental Health Parity Act of 1996</vt:lpstr>
      <vt:lpstr>Executive Directive by President Clinton</vt:lpstr>
      <vt:lpstr>Why These Three Federal Actions?</vt:lpstr>
      <vt:lpstr>EAP Approach to Resolving Employee Personal Problems</vt:lpstr>
      <vt:lpstr>Characteristics of the EAP Approach</vt:lpstr>
      <vt:lpstr>Behavior Problems Indicating Possible Substance Abuse</vt:lpstr>
      <vt:lpstr>Constructive Confrontation</vt:lpstr>
      <vt:lpstr>The Typical EAP</vt:lpstr>
      <vt:lpstr>Effectiveness of EAPs</vt:lpstr>
      <vt:lpstr>EAPs and the HRD Professional</vt:lpstr>
      <vt:lpstr>Stress Management Interventions</vt:lpstr>
      <vt:lpstr>What is Stress?</vt:lpstr>
      <vt:lpstr>Organizational Stressors</vt:lpstr>
      <vt:lpstr>Stress Management Interventions</vt:lpstr>
      <vt:lpstr>A Model of SMIs</vt:lpstr>
      <vt:lpstr>Effectiveness of SMIs</vt:lpstr>
      <vt:lpstr>Guidance for SMIs</vt:lpstr>
      <vt:lpstr>Employee Wellness and Health Promotion</vt:lpstr>
      <vt:lpstr>Three Levels of Fitness and Wellness Programs</vt:lpstr>
      <vt:lpstr>Ten Dimensions of Work Site Wellness – 1</vt:lpstr>
      <vt:lpstr>Ten Dimensions of Work Site Wellness – 2</vt:lpstr>
      <vt:lpstr>Exercise and Fitness Interventions</vt:lpstr>
      <vt:lpstr>Smoking Cessation Programs</vt:lpstr>
      <vt:lpstr>Nutrition and Weight Control</vt:lpstr>
      <vt:lpstr>Control of Hypertension</vt:lpstr>
      <vt:lpstr>Issues in Employee Counseling</vt:lpstr>
      <vt:lpstr>Effectiveness of Counseling</vt:lpstr>
      <vt:lpstr>Legal Issues</vt:lpstr>
      <vt:lpstr>Responsibility for Employee Counseling</vt:lpstr>
      <vt:lpstr>Ethical Issues</vt:lpstr>
      <vt:lpstr>Question</vt:lpstr>
      <vt:lpstr>Potential Unintended Negative Outcomes</vt:lpstr>
      <vt:lpstr>Closing Thoughts</vt:lpstr>
      <vt:lpstr>Summary</vt:lpstr>
    </vt:vector>
  </TitlesOfParts>
  <Company>Clemson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Employee Counseling Services</dc:title>
  <dc:creator>labuser</dc:creator>
  <cp:lastModifiedBy>Hateem</cp:lastModifiedBy>
  <cp:revision>23</cp:revision>
  <dcterms:created xsi:type="dcterms:W3CDTF">2002-03-06T14:18:01Z</dcterms:created>
  <dcterms:modified xsi:type="dcterms:W3CDTF">2014-06-30T15:24:20Z</dcterms:modified>
</cp:coreProperties>
</file>