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99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03" name="Rectangle 67"/>
          <p:cNvSpPr>
            <a:spLocks noGrp="1" noChangeArrowheads="1"/>
          </p:cNvSpPr>
          <p:nvPr>
            <p:ph type="ctrTitle"/>
          </p:nvPr>
        </p:nvSpPr>
        <p:spPr>
          <a:xfrm>
            <a:off x="990600" y="1752600"/>
            <a:ext cx="7772400" cy="1143000"/>
          </a:xfrm>
        </p:spPr>
        <p:txBody>
          <a:bodyPr/>
          <a:lstStyle>
            <a:lvl1pPr>
              <a:defRPr sz="3600" b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1204" name="Rectangle 68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990600" y="3309938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1205" name="Rectangle 69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1206" name="Rectangle 70"/>
          <p:cNvSpPr>
            <a:spLocks noGrp="1" noChangeArrowheads="1"/>
          </p:cNvSpPr>
          <p:nvPr>
            <p:ph type="ftr" sz="quarter" idx="3"/>
          </p:nvPr>
        </p:nvSpPr>
        <p:spPr>
          <a:xfrm>
            <a:off x="2514600" y="6248400"/>
            <a:ext cx="35052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1207" name="Rectangle 7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A2EBD3DD-FF84-403C-AFB2-9D5F0CD4905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AB1A44-172A-4113-8A86-311992AB332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709591-EE0B-4AF5-82ED-47A711933BD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A53C82-51ED-4E16-B109-8D5B21601CD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C9BE0A-CCD6-4515-8C4C-09F3282B9D3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A7CF0D-28A9-49DB-AE36-111D450D106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C3A4D1-C659-49A5-9A62-47C92E52C67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331A12-8E60-4AB0-B0F8-DFBD3FEC420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11B793-2717-4763-857A-95EE31087CC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578BB5-C842-46C8-BFB7-E7598B93CE0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304800"/>
            <a:ext cx="200025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04800"/>
            <a:ext cx="584835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6661AC-2E6D-4744-B353-254FA983446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75" name="Rectangle 63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048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90176" name="Rectangle 64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9050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0177" name="Rectangle 6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90178" name="Rectangle 6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667000" y="6248400"/>
            <a:ext cx="381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90179" name="Rectangle 6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1A2DAA21-1D11-48CC-A3E1-595D97C34FD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/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chemeClr val="accent4">
              <a:lumMod val="50000"/>
            </a:schemeClr>
          </a:solidFill>
          <a:latin typeface="Arial" pitchFamily="34" charset="0"/>
          <a:ea typeface="+mj-ea"/>
          <a:cs typeface="Arial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110000"/>
        <a:buFont typeface="Wingdings" pitchFamily="2" charset="2"/>
        <a:buBlip>
          <a:blip r:embed="rId13"/>
        </a:buBlip>
        <a:defRPr sz="2400">
          <a:solidFill>
            <a:schemeClr val="accent4">
              <a:lumMod val="50000"/>
            </a:schemeClr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400">
          <a:solidFill>
            <a:schemeClr val="accent4">
              <a:lumMod val="50000"/>
            </a:schemeClr>
          </a:solidFill>
          <a:latin typeface="Arial" pitchFamily="34" charset="0"/>
          <a:cs typeface="Arial" pitchFamily="34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95000"/>
        <a:buFont typeface="Wingdings" pitchFamily="2" charset="2"/>
        <a:buChar char="w"/>
        <a:defRPr sz="2400">
          <a:solidFill>
            <a:schemeClr val="accent4">
              <a:lumMod val="50000"/>
            </a:schemeClr>
          </a:solidFill>
          <a:latin typeface="Arial" pitchFamily="34" charset="0"/>
          <a:cs typeface="Arial" pitchFamily="34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400">
          <a:solidFill>
            <a:schemeClr val="accent4">
              <a:lumMod val="50000"/>
            </a:schemeClr>
          </a:solidFill>
          <a:latin typeface="Arial" pitchFamily="34" charset="0"/>
          <a:cs typeface="Arial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400">
          <a:solidFill>
            <a:schemeClr val="accent4">
              <a:lumMod val="50000"/>
            </a:schemeClr>
          </a:solidFill>
          <a:latin typeface="Arial" pitchFamily="34" charset="0"/>
          <a:cs typeface="Arial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2667000"/>
            <a:ext cx="7772400" cy="114300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bg2">
                    <a:lumMod val="10000"/>
                  </a:schemeClr>
                </a:solidFill>
              </a:rPr>
              <a:t>Lecture </a:t>
            </a:r>
            <a:r>
              <a:rPr lang="en-US" dirty="0" smtClean="0">
                <a:solidFill>
                  <a:schemeClr val="bg2">
                    <a:lumMod val="10000"/>
                  </a:schemeClr>
                </a:solidFill>
              </a:rPr>
              <a:t>25</a:t>
            </a:r>
            <a:endParaRPr lang="en-US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Employee Socialization and </a:t>
            </a:r>
            <a:r>
              <a:rPr lang="en-US" dirty="0" smtClean="0"/>
              <a:t>Orientation - HRD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Organizational Socialization</a:t>
            </a:r>
          </a:p>
        </p:txBody>
      </p:sp>
      <p:sp>
        <p:nvSpPr>
          <p:cNvPr id="9318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/>
              <a:t>How employees adjust to a new organization</a:t>
            </a:r>
          </a:p>
          <a:p>
            <a:r>
              <a:rPr lang="en-US" sz="2800"/>
              <a:t>What is at stake:</a:t>
            </a:r>
          </a:p>
          <a:p>
            <a:pPr lvl="1"/>
            <a:r>
              <a:rPr lang="en-US"/>
              <a:t>Employee satisfaction, commitment, and performance</a:t>
            </a:r>
          </a:p>
          <a:p>
            <a:pPr lvl="1"/>
            <a:r>
              <a:rPr lang="en-US"/>
              <a:t>Work group satisfaction and performance</a:t>
            </a:r>
          </a:p>
          <a:p>
            <a:pPr lvl="1"/>
            <a:r>
              <a:rPr lang="en-US"/>
              <a:t>Start-up costs for new employee</a:t>
            </a:r>
          </a:p>
          <a:p>
            <a:pPr lvl="1"/>
            <a:r>
              <a:rPr lang="en-US"/>
              <a:t>Likelihood of retention</a:t>
            </a:r>
          </a:p>
          <a:p>
            <a:pPr lvl="1"/>
            <a:r>
              <a:rPr lang="en-US"/>
              <a:t>Replacement costs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Two Approaches to Socialization</a:t>
            </a:r>
          </a:p>
        </p:txBody>
      </p:sp>
      <p:sp>
        <p:nvSpPr>
          <p:cNvPr id="9421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Realistic Job Preview (RJP)</a:t>
            </a:r>
          </a:p>
          <a:p>
            <a:r>
              <a:rPr lang="en-US"/>
              <a:t>Employee Orientation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Organizational Socialization Defined</a:t>
            </a:r>
          </a:p>
        </p:txBody>
      </p:sp>
      <p:sp>
        <p:nvSpPr>
          <p:cNvPr id="9523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“The process by which an individual acquires the social knowledge and skills necessary to assume an organizational role.”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Organizational Role</a:t>
            </a:r>
          </a:p>
        </p:txBody>
      </p:sp>
      <p:sp>
        <p:nvSpPr>
          <p:cNvPr id="9625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838200" y="1905000"/>
            <a:ext cx="7427913" cy="4114800"/>
          </a:xfrm>
        </p:spPr>
        <p:txBody>
          <a:bodyPr/>
          <a:lstStyle/>
          <a:p>
            <a:r>
              <a:rPr lang="en-US"/>
              <a:t>A set of behaviors expected of individuals who hold a given position in a group.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Dimensions of Organizational Roles</a:t>
            </a:r>
          </a:p>
        </p:txBody>
      </p:sp>
      <p:sp>
        <p:nvSpPr>
          <p:cNvPr id="9728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i="1"/>
              <a:t>Inclusionary </a:t>
            </a:r>
            <a:r>
              <a:rPr lang="en-US">
                <a:cs typeface="Tahoma" pitchFamily="34" charset="0"/>
              </a:rPr>
              <a:t>–</a:t>
            </a:r>
            <a:r>
              <a:rPr lang="en-US"/>
              <a:t> social dimension (e.g., outsider, probationary, permanent status)</a:t>
            </a:r>
          </a:p>
          <a:p>
            <a:r>
              <a:rPr lang="en-US" i="1"/>
              <a:t>Functional </a:t>
            </a:r>
            <a:r>
              <a:rPr lang="en-US">
                <a:cs typeface="Tahoma" pitchFamily="34" charset="0"/>
              </a:rPr>
              <a:t>–</a:t>
            </a:r>
            <a:r>
              <a:rPr lang="en-US"/>
              <a:t> task dimension (e.g., sales, engineering, administrative)</a:t>
            </a:r>
          </a:p>
          <a:p>
            <a:r>
              <a:rPr lang="en-US" i="1"/>
              <a:t>Hierarchical </a:t>
            </a:r>
            <a:r>
              <a:rPr lang="en-US">
                <a:cs typeface="Tahoma" pitchFamily="34" charset="0"/>
              </a:rPr>
              <a:t>–</a:t>
            </a:r>
            <a:r>
              <a:rPr lang="en-US"/>
              <a:t> rank dimension (e.g., line employee, supervisor, management, officer)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Role Situations</a:t>
            </a:r>
          </a:p>
        </p:txBody>
      </p:sp>
      <p:sp>
        <p:nvSpPr>
          <p:cNvPr id="9830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i="1" u="sng"/>
              <a:t>Role</a:t>
            </a:r>
            <a:r>
              <a:rPr lang="en-US" i="1"/>
              <a:t> </a:t>
            </a:r>
            <a:r>
              <a:rPr lang="en-US"/>
              <a:t>– a set of behaviors expected of individuals holding a given position in a group</a:t>
            </a:r>
            <a:endParaRPr lang="en-US" i="1"/>
          </a:p>
          <a:p>
            <a:pPr lvl="1">
              <a:lnSpc>
                <a:spcPct val="90000"/>
              </a:lnSpc>
            </a:pPr>
            <a:r>
              <a:rPr lang="en-US" i="1"/>
              <a:t>Role overload</a:t>
            </a:r>
            <a:r>
              <a:rPr lang="en-US"/>
              <a:t> – more than can be reasonably expected from an individual</a:t>
            </a:r>
          </a:p>
          <a:p>
            <a:pPr lvl="1">
              <a:lnSpc>
                <a:spcPct val="90000"/>
              </a:lnSpc>
            </a:pPr>
            <a:r>
              <a:rPr lang="en-US" i="1"/>
              <a:t>Role conflict</a:t>
            </a:r>
            <a:r>
              <a:rPr lang="en-US"/>
              <a:t> – unclear expectations from others</a:t>
            </a:r>
          </a:p>
          <a:p>
            <a:pPr lvl="1">
              <a:lnSpc>
                <a:spcPct val="90000"/>
              </a:lnSpc>
            </a:pPr>
            <a:r>
              <a:rPr lang="en-US" i="1"/>
              <a:t>Role ambiguity</a:t>
            </a:r>
            <a:r>
              <a:rPr lang="en-US"/>
              <a:t> – role itself is unclear</a:t>
            </a:r>
          </a:p>
          <a:p>
            <a:pPr lvl="2">
              <a:lnSpc>
                <a:spcPct val="90000"/>
              </a:lnSpc>
            </a:pPr>
            <a:r>
              <a:rPr lang="en-US"/>
              <a:t>Common in newly created positions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Issues Relevant to Socialization</a:t>
            </a:r>
          </a:p>
        </p:txBody>
      </p:sp>
      <p:sp>
        <p:nvSpPr>
          <p:cNvPr id="9933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i="1"/>
              <a:t>Role communication</a:t>
            </a:r>
            <a:r>
              <a:rPr lang="en-US" sz="2800"/>
              <a:t> </a:t>
            </a:r>
            <a:r>
              <a:rPr lang="en-US" sz="2800">
                <a:cs typeface="Tahoma" pitchFamily="34" charset="0"/>
              </a:rPr>
              <a:t>– </a:t>
            </a:r>
            <a:r>
              <a:rPr lang="en-US" sz="2800"/>
              <a:t>how well the role is communicated to the individual and the group</a:t>
            </a:r>
          </a:p>
          <a:p>
            <a:pPr>
              <a:lnSpc>
                <a:spcPct val="90000"/>
              </a:lnSpc>
            </a:pPr>
            <a:r>
              <a:rPr lang="en-US" sz="2800" i="1"/>
              <a:t>Role orientation</a:t>
            </a:r>
            <a:r>
              <a:rPr lang="en-US" sz="2800"/>
              <a:t> </a:t>
            </a:r>
            <a:r>
              <a:rPr lang="en-US" sz="2800">
                <a:cs typeface="Tahoma" pitchFamily="34" charset="0"/>
              </a:rPr>
              <a:t>– </a:t>
            </a:r>
            <a:r>
              <a:rPr lang="en-US" sz="2800"/>
              <a:t>how innovative an individual is in interpreting an organizational role</a:t>
            </a:r>
          </a:p>
          <a:p>
            <a:pPr lvl="1">
              <a:lnSpc>
                <a:spcPct val="110000"/>
              </a:lnSpc>
            </a:pPr>
            <a:r>
              <a:rPr lang="en-US"/>
              <a:t>Custodial</a:t>
            </a:r>
          </a:p>
          <a:p>
            <a:pPr lvl="2">
              <a:lnSpc>
                <a:spcPct val="90000"/>
              </a:lnSpc>
            </a:pPr>
            <a:r>
              <a:rPr lang="en-US"/>
              <a:t>Status quo</a:t>
            </a:r>
          </a:p>
          <a:p>
            <a:pPr lvl="1">
              <a:lnSpc>
                <a:spcPct val="110000"/>
              </a:lnSpc>
            </a:pPr>
            <a:r>
              <a:rPr lang="en-US"/>
              <a:t>Innovative</a:t>
            </a:r>
          </a:p>
          <a:p>
            <a:pPr lvl="2">
              <a:lnSpc>
                <a:spcPct val="90000"/>
              </a:lnSpc>
            </a:pPr>
            <a:r>
              <a:rPr lang="en-US"/>
              <a:t>Redefining role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Group Norms</a:t>
            </a:r>
          </a:p>
        </p:txBody>
      </p:sp>
      <p:sp>
        <p:nvSpPr>
          <p:cNvPr id="10035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Unwritten rules of conduct established by group members</a:t>
            </a:r>
          </a:p>
          <a:p>
            <a:pPr>
              <a:lnSpc>
                <a:spcPct val="110000"/>
              </a:lnSpc>
            </a:pPr>
            <a:r>
              <a:rPr lang="en-US"/>
              <a:t>Types:</a:t>
            </a:r>
          </a:p>
          <a:p>
            <a:pPr lvl="1">
              <a:lnSpc>
                <a:spcPct val="130000"/>
              </a:lnSpc>
            </a:pPr>
            <a:r>
              <a:rPr lang="en-US" i="1"/>
              <a:t>Pivotal</a:t>
            </a:r>
            <a:r>
              <a:rPr lang="en-US"/>
              <a:t> </a:t>
            </a:r>
            <a:r>
              <a:rPr lang="en-US">
                <a:cs typeface="Tahoma" pitchFamily="34" charset="0"/>
              </a:rPr>
              <a:t>–</a:t>
            </a:r>
            <a:r>
              <a:rPr lang="en-US"/>
              <a:t> essential to group membership</a:t>
            </a:r>
          </a:p>
          <a:p>
            <a:pPr lvl="1">
              <a:lnSpc>
                <a:spcPct val="130000"/>
              </a:lnSpc>
            </a:pPr>
            <a:r>
              <a:rPr lang="en-US" i="1"/>
              <a:t>Relevant</a:t>
            </a:r>
            <a:r>
              <a:rPr lang="en-US"/>
              <a:t> – desirable, but not essential</a:t>
            </a:r>
          </a:p>
          <a:p>
            <a:pPr lvl="1">
              <a:lnSpc>
                <a:spcPct val="130000"/>
              </a:lnSpc>
            </a:pPr>
            <a:r>
              <a:rPr lang="en-US" i="1"/>
              <a:t>Peripheral</a:t>
            </a:r>
            <a:r>
              <a:rPr lang="en-US"/>
              <a:t> – unimportant behaviors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Expectations</a:t>
            </a:r>
          </a:p>
        </p:txBody>
      </p:sp>
      <p:sp>
        <p:nvSpPr>
          <p:cNvPr id="10137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838200" y="1905000"/>
            <a:ext cx="7351713" cy="4114800"/>
          </a:xfrm>
        </p:spPr>
        <p:txBody>
          <a:bodyPr/>
          <a:lstStyle/>
          <a:p>
            <a:r>
              <a:rPr lang="en-US"/>
              <a:t>A belief or likelihood that something will occur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Socialization Categories</a:t>
            </a:r>
          </a:p>
        </p:txBody>
      </p:sp>
      <p:sp>
        <p:nvSpPr>
          <p:cNvPr id="10240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0000"/>
              </a:lnSpc>
            </a:pPr>
            <a:r>
              <a:rPr lang="en-US"/>
              <a:t>Preliminary learning</a:t>
            </a:r>
          </a:p>
          <a:p>
            <a:pPr>
              <a:lnSpc>
                <a:spcPct val="110000"/>
              </a:lnSpc>
            </a:pPr>
            <a:r>
              <a:rPr lang="en-US"/>
              <a:t>Learning about the organization</a:t>
            </a:r>
          </a:p>
          <a:p>
            <a:pPr>
              <a:lnSpc>
                <a:spcPct val="110000"/>
              </a:lnSpc>
            </a:pPr>
            <a:r>
              <a:rPr lang="en-US"/>
              <a:t>Learning to function in the work group</a:t>
            </a:r>
          </a:p>
          <a:p>
            <a:pPr>
              <a:lnSpc>
                <a:spcPct val="110000"/>
              </a:lnSpc>
            </a:pPr>
            <a:r>
              <a:rPr lang="en-US"/>
              <a:t>Learning to perform the job</a:t>
            </a:r>
          </a:p>
          <a:p>
            <a:pPr>
              <a:lnSpc>
                <a:spcPct val="110000"/>
              </a:lnSpc>
            </a:pPr>
            <a:r>
              <a:rPr lang="en-US"/>
              <a:t>Personal learning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Feldman’s Stage Model of Socialization</a:t>
            </a:r>
          </a:p>
        </p:txBody>
      </p:sp>
      <p:sp>
        <p:nvSpPr>
          <p:cNvPr id="10342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lang="en-US"/>
              <a:t>Three stages:</a:t>
            </a:r>
          </a:p>
          <a:p>
            <a:pPr>
              <a:lnSpc>
                <a:spcPct val="110000"/>
              </a:lnSpc>
            </a:pPr>
            <a:r>
              <a:rPr lang="en-US"/>
              <a:t>Anticipatory socialization</a:t>
            </a:r>
          </a:p>
          <a:p>
            <a:pPr>
              <a:lnSpc>
                <a:spcPct val="110000"/>
              </a:lnSpc>
            </a:pPr>
            <a:r>
              <a:rPr lang="en-US"/>
              <a:t>Encounter</a:t>
            </a:r>
          </a:p>
          <a:p>
            <a:pPr>
              <a:lnSpc>
                <a:spcPct val="110000"/>
              </a:lnSpc>
            </a:pPr>
            <a:r>
              <a:rPr lang="en-US"/>
              <a:t>Change and Acquisition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Feldman’s Model of Organizational Socialization</a:t>
            </a:r>
          </a:p>
        </p:txBody>
      </p:sp>
      <p:pic>
        <p:nvPicPr>
          <p:cNvPr id="1044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600200"/>
            <a:ext cx="753745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452" name="Text Box 4"/>
          <p:cNvSpPr txBox="1">
            <a:spLocks noChangeArrowheads="1"/>
          </p:cNvSpPr>
          <p:nvPr/>
        </p:nvSpPr>
        <p:spPr bwMode="auto">
          <a:xfrm>
            <a:off x="609600" y="6248400"/>
            <a:ext cx="32004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>
                <a:latin typeface="Tahoma" pitchFamily="34" charset="0"/>
              </a:rPr>
              <a:t>By Permission: Feldman (1981)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Anticipatory Socialization</a:t>
            </a:r>
          </a:p>
        </p:txBody>
      </p:sp>
      <p:sp>
        <p:nvSpPr>
          <p:cNvPr id="10547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Setting of realistic expectations</a:t>
            </a:r>
          </a:p>
          <a:p>
            <a:r>
              <a:rPr lang="en-US"/>
              <a:t>Determining a match with newcomer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Encounter</a:t>
            </a:r>
          </a:p>
        </p:txBody>
      </p:sp>
      <p:sp>
        <p:nvSpPr>
          <p:cNvPr id="10649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Formal commitment made to join the organization</a:t>
            </a:r>
          </a:p>
          <a:p>
            <a:r>
              <a:rPr lang="en-US"/>
              <a:t>“Breaking in” (initiation into the job)</a:t>
            </a:r>
          </a:p>
          <a:p>
            <a:r>
              <a:rPr lang="en-US"/>
              <a:t>Establishing relationships</a:t>
            </a:r>
          </a:p>
          <a:p>
            <a:r>
              <a:rPr lang="en-US"/>
              <a:t>Roles clarified</a:t>
            </a:r>
          </a:p>
          <a:p>
            <a:pPr>
              <a:buFont typeface="Wingdings" pitchFamily="2" charset="2"/>
              <a:buNone/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Change and Acquisition</a:t>
            </a:r>
          </a:p>
        </p:txBody>
      </p:sp>
      <p:sp>
        <p:nvSpPr>
          <p:cNvPr id="10752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New employee accepts group norms and values</a:t>
            </a:r>
          </a:p>
          <a:p>
            <a:r>
              <a:rPr lang="en-US"/>
              <a:t>Employee masters tasks</a:t>
            </a:r>
          </a:p>
          <a:p>
            <a:r>
              <a:rPr lang="en-US"/>
              <a:t>Employee resolves any role conflicts and overloads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 People Processing Strategies</a:t>
            </a:r>
          </a:p>
        </p:txBody>
      </p:sp>
      <p:sp>
        <p:nvSpPr>
          <p:cNvPr id="10854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Formal versus Informal</a:t>
            </a:r>
          </a:p>
          <a:p>
            <a:r>
              <a:rPr lang="en-US"/>
              <a:t>Individual versus Collective</a:t>
            </a:r>
          </a:p>
          <a:p>
            <a:r>
              <a:rPr lang="en-US"/>
              <a:t>Sequential versus Nonsequential</a:t>
            </a:r>
          </a:p>
          <a:p>
            <a:r>
              <a:rPr lang="en-US"/>
              <a:t>Fixed versus Variable</a:t>
            </a:r>
          </a:p>
          <a:p>
            <a:r>
              <a:rPr lang="en-US"/>
              <a:t>Tournament versus Contest</a:t>
            </a:r>
          </a:p>
          <a:p>
            <a:r>
              <a:rPr lang="en-US"/>
              <a:t>Serial versus Disjunctive</a:t>
            </a:r>
          </a:p>
          <a:p>
            <a:r>
              <a:rPr lang="en-US"/>
              <a:t>Investiture versus Divestiture</a:t>
            </a:r>
          </a:p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Formal versus Informal</a:t>
            </a:r>
          </a:p>
        </p:txBody>
      </p:sp>
      <p:sp>
        <p:nvSpPr>
          <p:cNvPr id="10957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Formal</a:t>
            </a:r>
            <a:r>
              <a:rPr lang="en-US"/>
              <a:t> </a:t>
            </a:r>
            <a:r>
              <a:rPr lang="en-US">
                <a:cs typeface="Tahoma" pitchFamily="34" charset="0"/>
              </a:rPr>
              <a:t>–</a:t>
            </a:r>
            <a:r>
              <a:rPr lang="en-US"/>
              <a:t> outside the daily work environment</a:t>
            </a:r>
          </a:p>
          <a:p>
            <a:r>
              <a:rPr lang="en-US" i="1"/>
              <a:t>Informal</a:t>
            </a:r>
            <a:r>
              <a:rPr lang="en-US"/>
              <a:t> </a:t>
            </a:r>
            <a:r>
              <a:rPr lang="en-US">
                <a:cs typeface="Tahoma" pitchFamily="34" charset="0"/>
              </a:rPr>
              <a:t>–</a:t>
            </a:r>
            <a:r>
              <a:rPr lang="en-US"/>
              <a:t> part of the regular work environment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Individual versus Collective</a:t>
            </a:r>
          </a:p>
        </p:txBody>
      </p:sp>
      <p:sp>
        <p:nvSpPr>
          <p:cNvPr id="11059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Are newcomers part of a new group, or are they treated individually?</a:t>
            </a:r>
          </a:p>
          <a:p>
            <a:r>
              <a:rPr lang="en-US"/>
              <a:t>Group camaraderie formed, versus feeling of isolation</a:t>
            </a:r>
          </a:p>
          <a:p>
            <a:r>
              <a:rPr lang="en-US"/>
              <a:t>Generally, Collective is less expensive</a:t>
            </a:r>
          </a:p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Sequential versus Nonsequential</a:t>
            </a:r>
          </a:p>
        </p:txBody>
      </p:sp>
      <p:sp>
        <p:nvSpPr>
          <p:cNvPr id="11161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i="1"/>
              <a:t>Sequential</a:t>
            </a:r>
            <a:r>
              <a:rPr lang="en-US"/>
              <a:t> </a:t>
            </a:r>
            <a:r>
              <a:rPr lang="en-US">
                <a:cs typeface="Tahoma" pitchFamily="34" charset="0"/>
              </a:rPr>
              <a:t>–</a:t>
            </a:r>
            <a:r>
              <a:rPr lang="en-US"/>
              <a:t> individual progresses through a series of established stages to achieve a position</a:t>
            </a:r>
          </a:p>
          <a:p>
            <a:pPr lvl="1">
              <a:lnSpc>
                <a:spcPct val="90000"/>
              </a:lnSpc>
            </a:pPr>
            <a:r>
              <a:rPr lang="en-US"/>
              <a:t>e.g., mail clerk, mailroom supervisor, information manager</a:t>
            </a:r>
          </a:p>
          <a:p>
            <a:pPr>
              <a:lnSpc>
                <a:spcPct val="90000"/>
              </a:lnSpc>
            </a:pPr>
            <a:r>
              <a:rPr lang="en-US" i="1"/>
              <a:t>Nonsequential</a:t>
            </a:r>
            <a:r>
              <a:rPr lang="en-US"/>
              <a:t> </a:t>
            </a:r>
            <a:r>
              <a:rPr lang="en-US">
                <a:cs typeface="Tahoma" pitchFamily="34" charset="0"/>
              </a:rPr>
              <a:t>–</a:t>
            </a:r>
            <a:r>
              <a:rPr lang="en-US"/>
              <a:t> individual achieves position immediately</a:t>
            </a:r>
          </a:p>
          <a:p>
            <a:pPr lvl="1">
              <a:lnSpc>
                <a:spcPct val="90000"/>
              </a:lnSpc>
            </a:pPr>
            <a:r>
              <a:rPr lang="en-US"/>
              <a:t>e.g., six-month training program to become a bank branch manager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Fixed versus Variable</a:t>
            </a:r>
          </a:p>
        </p:txBody>
      </p:sp>
      <p:sp>
        <p:nvSpPr>
          <p:cNvPr id="11264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Fixed</a:t>
            </a:r>
            <a:r>
              <a:rPr lang="en-US"/>
              <a:t> </a:t>
            </a:r>
            <a:r>
              <a:rPr lang="en-US">
                <a:cs typeface="Tahoma" pitchFamily="34" charset="0"/>
              </a:rPr>
              <a:t>–</a:t>
            </a:r>
            <a:r>
              <a:rPr lang="en-US"/>
              <a:t> employee knows when transition period will end</a:t>
            </a:r>
          </a:p>
          <a:p>
            <a:r>
              <a:rPr lang="en-US" i="1"/>
              <a:t>Variable</a:t>
            </a:r>
            <a:r>
              <a:rPr lang="en-US"/>
              <a:t> </a:t>
            </a:r>
            <a:r>
              <a:rPr lang="en-US">
                <a:cs typeface="Tahoma" pitchFamily="34" charset="0"/>
              </a:rPr>
              <a:t>–</a:t>
            </a:r>
            <a:r>
              <a:rPr lang="en-US"/>
              <a:t> length of transition period varies from individual to individual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Tournament versus Contest</a:t>
            </a:r>
          </a:p>
        </p:txBody>
      </p:sp>
      <p:sp>
        <p:nvSpPr>
          <p:cNvPr id="11366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Tournament</a:t>
            </a:r>
            <a:r>
              <a:rPr lang="en-US"/>
              <a:t> </a:t>
            </a:r>
            <a:r>
              <a:rPr lang="en-US">
                <a:cs typeface="Tahoma" pitchFamily="34" charset="0"/>
              </a:rPr>
              <a:t>–</a:t>
            </a:r>
            <a:r>
              <a:rPr lang="en-US"/>
              <a:t> as time passes, candidates are sorted according to potential, ambition, background, etc., and then assigned to various tracks</a:t>
            </a:r>
          </a:p>
          <a:p>
            <a:r>
              <a:rPr lang="en-US" i="1"/>
              <a:t>Contest</a:t>
            </a:r>
            <a:r>
              <a:rPr lang="en-US"/>
              <a:t> – all individuals pass through all stages according to observed abilities and interests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Serial versus Disjunctive</a:t>
            </a:r>
          </a:p>
        </p:txBody>
      </p:sp>
      <p:sp>
        <p:nvSpPr>
          <p:cNvPr id="11469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Serial</a:t>
            </a:r>
            <a:r>
              <a:rPr lang="en-US"/>
              <a:t> – using senior employees to provide a mentoring approach</a:t>
            </a:r>
          </a:p>
          <a:p>
            <a:pPr lvl="1"/>
            <a:r>
              <a:rPr lang="en-US"/>
              <a:t>Tends to perpetuate the status quo</a:t>
            </a:r>
          </a:p>
          <a:p>
            <a:r>
              <a:rPr lang="en-US" i="1"/>
              <a:t>Disjunctive </a:t>
            </a:r>
            <a:r>
              <a:rPr lang="en-US"/>
              <a:t>– uses outsiders to provide mentoring</a:t>
            </a:r>
          </a:p>
          <a:p>
            <a:pPr lvl="1"/>
            <a:r>
              <a:rPr lang="en-US"/>
              <a:t>Encourages innovation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Investiture versus Divestiture</a:t>
            </a:r>
          </a:p>
        </p:txBody>
      </p:sp>
      <p:sp>
        <p:nvSpPr>
          <p:cNvPr id="11571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Investiture</a:t>
            </a:r>
            <a:r>
              <a:rPr lang="en-US"/>
              <a:t> – preserves newcomer’s identity, such as in recruiting upper management</a:t>
            </a:r>
          </a:p>
          <a:p>
            <a:r>
              <a:rPr lang="en-US" i="1"/>
              <a:t>Divestiture </a:t>
            </a:r>
            <a:r>
              <a:rPr lang="en-US">
                <a:cs typeface="Tahoma" pitchFamily="34" charset="0"/>
              </a:rPr>
              <a:t>–</a:t>
            </a:r>
            <a:r>
              <a:rPr lang="en-US"/>
              <a:t> suppressing certain characteristics (e.g., basic military training)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Insider Advantages</a:t>
            </a:r>
          </a:p>
        </p:txBody>
      </p:sp>
      <p:sp>
        <p:nvSpPr>
          <p:cNvPr id="11673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Accurate expectations</a:t>
            </a:r>
          </a:p>
          <a:p>
            <a:r>
              <a:rPr lang="en-US"/>
              <a:t>Knowledge base</a:t>
            </a:r>
          </a:p>
          <a:p>
            <a:r>
              <a:rPr lang="en-US"/>
              <a:t>Relationships with other insiders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Do Newcomers Need?</a:t>
            </a:r>
          </a:p>
        </p:txBody>
      </p:sp>
      <p:sp>
        <p:nvSpPr>
          <p:cNvPr id="11776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Clear information on:</a:t>
            </a:r>
          </a:p>
          <a:p>
            <a:pPr lvl="1"/>
            <a:r>
              <a:rPr lang="en-US"/>
              <a:t> Expectations</a:t>
            </a:r>
          </a:p>
          <a:p>
            <a:pPr lvl="1"/>
            <a:r>
              <a:rPr lang="en-US"/>
              <a:t> Norms</a:t>
            </a:r>
          </a:p>
          <a:p>
            <a:pPr lvl="1"/>
            <a:r>
              <a:rPr lang="en-US"/>
              <a:t> Roles</a:t>
            </a:r>
          </a:p>
          <a:p>
            <a:pPr lvl="1"/>
            <a:r>
              <a:rPr lang="en-US"/>
              <a:t> Values</a:t>
            </a:r>
          </a:p>
          <a:p>
            <a:r>
              <a:rPr lang="en-US"/>
              <a:t>Assistance in developing needed KSAOs </a:t>
            </a:r>
          </a:p>
          <a:p>
            <a:r>
              <a:rPr lang="en-US"/>
              <a:t>Accurate help in interpreting events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Effects of Realistic Job Preview</a:t>
            </a:r>
          </a:p>
        </p:txBody>
      </p:sp>
      <p:pic>
        <p:nvPicPr>
          <p:cNvPr id="11878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1752600"/>
            <a:ext cx="7010400" cy="446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8788" name="Text Box 4"/>
          <p:cNvSpPr txBox="1">
            <a:spLocks noChangeArrowheads="1"/>
          </p:cNvSpPr>
          <p:nvPr/>
        </p:nvSpPr>
        <p:spPr bwMode="auto">
          <a:xfrm>
            <a:off x="533400" y="6324600"/>
            <a:ext cx="2362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>
                <a:latin typeface="Tahoma" pitchFamily="34" charset="0"/>
              </a:rPr>
              <a:t>By Permission: Wanous (1978)</a:t>
            </a:r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Realistic Job Preview</a:t>
            </a:r>
          </a:p>
        </p:txBody>
      </p:sp>
      <p:sp>
        <p:nvSpPr>
          <p:cNvPr id="11981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Vaccination Against Unrealistically High Expectations</a:t>
            </a:r>
          </a:p>
          <a:p>
            <a:pPr>
              <a:lnSpc>
                <a:spcPct val="90000"/>
              </a:lnSpc>
            </a:pPr>
            <a:r>
              <a:rPr lang="en-US"/>
              <a:t>Self-Selection</a:t>
            </a:r>
          </a:p>
          <a:p>
            <a:pPr lvl="1">
              <a:lnSpc>
                <a:spcPct val="90000"/>
              </a:lnSpc>
            </a:pPr>
            <a:r>
              <a:rPr lang="en-US"/>
              <a:t>Does it meet individual and job needs?</a:t>
            </a:r>
          </a:p>
          <a:p>
            <a:pPr>
              <a:lnSpc>
                <a:spcPct val="90000"/>
              </a:lnSpc>
            </a:pPr>
            <a:r>
              <a:rPr lang="en-US"/>
              <a:t>Coping Effect</a:t>
            </a:r>
          </a:p>
          <a:p>
            <a:pPr lvl="1">
              <a:lnSpc>
                <a:spcPct val="90000"/>
              </a:lnSpc>
            </a:pPr>
            <a:r>
              <a:rPr lang="en-US"/>
              <a:t>Develops coping strategies </a:t>
            </a:r>
          </a:p>
          <a:p>
            <a:pPr>
              <a:lnSpc>
                <a:spcPct val="90000"/>
              </a:lnSpc>
            </a:pPr>
            <a:r>
              <a:rPr lang="en-US"/>
              <a:t>Personal Commitment</a:t>
            </a:r>
          </a:p>
          <a:p>
            <a:pPr lvl="1">
              <a:lnSpc>
                <a:spcPct val="90000"/>
              </a:lnSpc>
            </a:pPr>
            <a:r>
              <a:rPr lang="en-US"/>
              <a:t>Based on personal choice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When to Use Realistic Job Previews (RJPs)</a:t>
            </a:r>
          </a:p>
        </p:txBody>
      </p:sp>
      <p:sp>
        <p:nvSpPr>
          <p:cNvPr id="12083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838200" y="1905000"/>
            <a:ext cx="7504113" cy="4114800"/>
          </a:xfrm>
        </p:spPr>
        <p:txBody>
          <a:bodyPr/>
          <a:lstStyle/>
          <a:p>
            <a:r>
              <a:rPr lang="en-US"/>
              <a:t>When candidates can be selective about jobs</a:t>
            </a:r>
          </a:p>
          <a:p>
            <a:r>
              <a:rPr lang="en-US"/>
              <a:t>When there are more applicants than jobs</a:t>
            </a:r>
          </a:p>
          <a:p>
            <a:r>
              <a:rPr lang="en-US"/>
              <a:t>When recruits lack necessary information</a:t>
            </a:r>
          </a:p>
          <a:p>
            <a:r>
              <a:rPr lang="en-US"/>
              <a:t>When replacement costs are high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Issues in RJP Content</a:t>
            </a:r>
          </a:p>
        </p:txBody>
      </p:sp>
      <p:sp>
        <p:nvSpPr>
          <p:cNvPr id="12185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Descriptive or Judgmental Content</a:t>
            </a:r>
          </a:p>
          <a:p>
            <a:pPr lvl="1">
              <a:lnSpc>
                <a:spcPct val="90000"/>
              </a:lnSpc>
            </a:pPr>
            <a:r>
              <a:rPr lang="en-US"/>
              <a:t>Facts or feelings?</a:t>
            </a:r>
          </a:p>
          <a:p>
            <a:pPr>
              <a:lnSpc>
                <a:spcPct val="90000"/>
              </a:lnSpc>
            </a:pPr>
            <a:r>
              <a:rPr lang="en-US"/>
              <a:t>Extensive or Intensive Content</a:t>
            </a:r>
          </a:p>
          <a:p>
            <a:pPr lvl="1">
              <a:lnSpc>
                <a:spcPct val="90000"/>
              </a:lnSpc>
            </a:pPr>
            <a:r>
              <a:rPr lang="en-US"/>
              <a:t>All information stressed, or pertinent only?</a:t>
            </a:r>
          </a:p>
          <a:p>
            <a:pPr>
              <a:lnSpc>
                <a:spcPct val="90000"/>
              </a:lnSpc>
            </a:pPr>
            <a:r>
              <a:rPr lang="en-US"/>
              <a:t> Degree of Content Negativity</a:t>
            </a:r>
          </a:p>
          <a:p>
            <a:pPr lvl="1">
              <a:lnSpc>
                <a:spcPct val="90000"/>
              </a:lnSpc>
            </a:pPr>
            <a:r>
              <a:rPr lang="en-US"/>
              <a:t>Positive or negative approach?</a:t>
            </a:r>
          </a:p>
          <a:p>
            <a:pPr>
              <a:lnSpc>
                <a:spcPct val="90000"/>
              </a:lnSpc>
            </a:pPr>
            <a:r>
              <a:rPr lang="en-US"/>
              <a:t>Message Source</a:t>
            </a:r>
          </a:p>
          <a:p>
            <a:pPr lvl="1">
              <a:lnSpc>
                <a:spcPct val="90000"/>
              </a:lnSpc>
            </a:pPr>
            <a:r>
              <a:rPr lang="en-US"/>
              <a:t>Actors or company members?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Employee Orientation Programs</a:t>
            </a:r>
          </a:p>
        </p:txBody>
      </p:sp>
      <p:sp>
        <p:nvSpPr>
          <p:cNvPr id="12288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/>
              <a:t>Reduce newcomer stress</a:t>
            </a:r>
          </a:p>
          <a:p>
            <a:r>
              <a:rPr lang="en-US" sz="2800"/>
              <a:t>Reduce start-up costs</a:t>
            </a:r>
          </a:p>
          <a:p>
            <a:r>
              <a:rPr lang="en-US" sz="2800"/>
              <a:t>Reduce turnover</a:t>
            </a:r>
          </a:p>
          <a:p>
            <a:r>
              <a:rPr lang="en-US" sz="2800"/>
              <a:t>Expedite proficiency</a:t>
            </a:r>
          </a:p>
          <a:p>
            <a:r>
              <a:rPr lang="en-US" sz="2800"/>
              <a:t>Assist in newcomer assimilation</a:t>
            </a:r>
          </a:p>
          <a:p>
            <a:r>
              <a:rPr lang="en-US" sz="2800"/>
              <a:t>Enhance adjustment to work group and norms</a:t>
            </a:r>
          </a:p>
          <a:p>
            <a:r>
              <a:rPr lang="en-US" sz="2800"/>
              <a:t>Encourage positive attitude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Orientation Program Content</a:t>
            </a:r>
          </a:p>
        </p:txBody>
      </p:sp>
      <p:sp>
        <p:nvSpPr>
          <p:cNvPr id="12390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Information about company as a whole</a:t>
            </a:r>
          </a:p>
          <a:p>
            <a:r>
              <a:rPr lang="en-US"/>
              <a:t>Job-specific information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Company Information</a:t>
            </a:r>
          </a:p>
        </p:txBody>
      </p:sp>
      <p:sp>
        <p:nvSpPr>
          <p:cNvPr id="12493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Overview of company</a:t>
            </a:r>
          </a:p>
          <a:p>
            <a:r>
              <a:rPr lang="en-US"/>
              <a:t>Key policies and procedures</a:t>
            </a:r>
          </a:p>
          <a:p>
            <a:r>
              <a:rPr lang="en-US"/>
              <a:t>Mission statement</a:t>
            </a:r>
          </a:p>
          <a:p>
            <a:r>
              <a:rPr lang="en-US"/>
              <a:t>Company goals and strategy</a:t>
            </a:r>
          </a:p>
          <a:p>
            <a:r>
              <a:rPr lang="en-US"/>
              <a:t>Compensation, benefits, safety</a:t>
            </a:r>
          </a:p>
          <a:p>
            <a:r>
              <a:rPr lang="en-US"/>
              <a:t>Employee relations</a:t>
            </a:r>
          </a:p>
          <a:p>
            <a:r>
              <a:rPr lang="en-US"/>
              <a:t>Company facilities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Job-Specific Information</a:t>
            </a:r>
          </a:p>
        </p:txBody>
      </p:sp>
      <p:sp>
        <p:nvSpPr>
          <p:cNvPr id="12595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96875" indent="-396875"/>
            <a:r>
              <a:rPr lang="en-US"/>
              <a:t>Department functions</a:t>
            </a:r>
          </a:p>
          <a:p>
            <a:pPr marL="396875" indent="-396875"/>
            <a:r>
              <a:rPr lang="en-US"/>
              <a:t>Job duties and responsibilities</a:t>
            </a:r>
          </a:p>
          <a:p>
            <a:pPr marL="396875" indent="-396875"/>
            <a:r>
              <a:rPr lang="en-US"/>
              <a:t>Polices, rules, and procedures</a:t>
            </a:r>
          </a:p>
          <a:p>
            <a:pPr marL="396875" indent="-396875"/>
            <a:r>
              <a:rPr lang="en-US"/>
              <a:t>Tour of department</a:t>
            </a:r>
          </a:p>
          <a:p>
            <a:pPr marL="396875" indent="-396875"/>
            <a:r>
              <a:rPr lang="en-US"/>
              <a:t>Introduction to departmental    employees</a:t>
            </a:r>
          </a:p>
          <a:p>
            <a:pPr marL="396875" indent="-396875"/>
            <a:r>
              <a:rPr lang="en-US"/>
              <a:t>Introduction to work group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 Large Company Procedure</a:t>
            </a:r>
          </a:p>
        </p:txBody>
      </p:sp>
      <p:sp>
        <p:nvSpPr>
          <p:cNvPr id="12697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Material distribution</a:t>
            </a:r>
          </a:p>
          <a:p>
            <a:r>
              <a:rPr lang="en-US"/>
              <a:t>Pre-arrival period</a:t>
            </a:r>
          </a:p>
          <a:p>
            <a:r>
              <a:rPr lang="en-US"/>
              <a:t>First day </a:t>
            </a:r>
          </a:p>
          <a:p>
            <a:r>
              <a:rPr lang="en-US"/>
              <a:t>First week</a:t>
            </a:r>
          </a:p>
          <a:p>
            <a:r>
              <a:rPr lang="en-US"/>
              <a:t>Second week</a:t>
            </a:r>
          </a:p>
          <a:p>
            <a:r>
              <a:rPr lang="en-US"/>
              <a:t>Periodic updates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Orientation Roles</a:t>
            </a:r>
          </a:p>
        </p:txBody>
      </p:sp>
      <p:sp>
        <p:nvSpPr>
          <p:cNvPr id="12800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Supervisor</a:t>
            </a:r>
          </a:p>
          <a:p>
            <a:pPr lvl="1"/>
            <a:r>
              <a:rPr lang="en-US"/>
              <a:t>Information source</a:t>
            </a:r>
          </a:p>
          <a:p>
            <a:pPr lvl="1"/>
            <a:r>
              <a:rPr lang="en-US"/>
              <a:t>Guide for new employees</a:t>
            </a:r>
          </a:p>
          <a:p>
            <a:r>
              <a:rPr lang="en-US"/>
              <a:t>Coworkers</a:t>
            </a:r>
          </a:p>
          <a:p>
            <a:pPr lvl="1"/>
            <a:r>
              <a:rPr lang="en-US"/>
              <a:t>Socialize into organization</a:t>
            </a:r>
          </a:p>
          <a:p>
            <a:pPr lvl="1"/>
            <a:r>
              <a:rPr lang="en-US"/>
              <a:t>Help learn norms of the work group and organization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Orientation and the HRD Staff</a:t>
            </a:r>
          </a:p>
        </p:txBody>
      </p:sp>
      <p:sp>
        <p:nvSpPr>
          <p:cNvPr id="12902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990600" y="1981200"/>
            <a:ext cx="7620000" cy="4114800"/>
          </a:xfrm>
        </p:spPr>
        <p:txBody>
          <a:bodyPr/>
          <a:lstStyle/>
          <a:p>
            <a:r>
              <a:rPr lang="en-US"/>
              <a:t>HRD staff designs and implements new employee orientation program</a:t>
            </a:r>
          </a:p>
          <a:p>
            <a:r>
              <a:rPr lang="en-US"/>
              <a:t>HRD schedules participation by various level of management</a:t>
            </a:r>
          </a:p>
          <a:p>
            <a:r>
              <a:rPr lang="en-US"/>
              <a:t>HRD staff evaluates orientation program and implements needed changes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Common Problems in Employee Orientation</a:t>
            </a:r>
          </a:p>
        </p:txBody>
      </p:sp>
      <p:sp>
        <p:nvSpPr>
          <p:cNvPr id="13005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838200" y="1905000"/>
            <a:ext cx="7351713" cy="4114800"/>
          </a:xfrm>
        </p:spPr>
        <p:txBody>
          <a:bodyPr/>
          <a:lstStyle/>
          <a:p>
            <a:r>
              <a:rPr lang="en-US"/>
              <a:t>Too much paperwork</a:t>
            </a:r>
          </a:p>
          <a:p>
            <a:r>
              <a:rPr lang="en-US"/>
              <a:t>Information overload</a:t>
            </a:r>
          </a:p>
          <a:p>
            <a:r>
              <a:rPr lang="en-US"/>
              <a:t>Information irrelevance</a:t>
            </a:r>
          </a:p>
          <a:p>
            <a:r>
              <a:rPr lang="en-US"/>
              <a:t>Scare tactics</a:t>
            </a:r>
          </a:p>
          <a:p>
            <a:r>
              <a:rPr lang="en-US"/>
              <a:t>Too much “selling” of the     organization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Common Problems in Employee Orientation </a:t>
            </a:r>
            <a:r>
              <a:rPr lang="en-US">
                <a:cs typeface="Tahoma" pitchFamily="34" charset="0"/>
              </a:rPr>
              <a:t>–</a:t>
            </a:r>
            <a:r>
              <a:rPr lang="en-US"/>
              <a:t> 2</a:t>
            </a:r>
          </a:p>
        </p:txBody>
      </p:sp>
      <p:sp>
        <p:nvSpPr>
          <p:cNvPr id="13107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Too much one-way communication</a:t>
            </a:r>
          </a:p>
          <a:p>
            <a:r>
              <a:rPr lang="en-US"/>
              <a:t>One-shot mentality</a:t>
            </a:r>
          </a:p>
          <a:p>
            <a:r>
              <a:rPr lang="en-US"/>
              <a:t>No evaluation of program</a:t>
            </a:r>
          </a:p>
          <a:p>
            <a:r>
              <a:rPr lang="en-US"/>
              <a:t>Lack of follow-up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Designing and Implementing an Orientation Program</a:t>
            </a:r>
          </a:p>
        </p:txBody>
      </p:sp>
      <p:sp>
        <p:nvSpPr>
          <p:cNvPr id="13209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Set objectives</a:t>
            </a:r>
          </a:p>
          <a:p>
            <a:r>
              <a:rPr lang="en-US"/>
              <a:t>Research orientation as a concept</a:t>
            </a:r>
          </a:p>
          <a:p>
            <a:r>
              <a:rPr lang="en-US"/>
              <a:t>Interview recent new hires</a:t>
            </a:r>
          </a:p>
          <a:p>
            <a:r>
              <a:rPr lang="en-US"/>
              <a:t>Survey other company practices</a:t>
            </a:r>
          </a:p>
          <a:p>
            <a:r>
              <a:rPr lang="en-US"/>
              <a:t>Review existing practices</a:t>
            </a:r>
          </a:p>
          <a:p>
            <a:r>
              <a:rPr lang="en-US"/>
              <a:t>Select content and delivery method</a:t>
            </a:r>
          </a:p>
          <a:p>
            <a:r>
              <a:rPr lang="en-US"/>
              <a:t>Pilot and revise materials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Designing and Implementing  an Orientation Program </a:t>
            </a:r>
            <a:r>
              <a:rPr lang="en-US">
                <a:cs typeface="Tahoma" pitchFamily="34" charset="0"/>
              </a:rPr>
              <a:t>–</a:t>
            </a:r>
            <a:r>
              <a:rPr lang="en-US"/>
              <a:t> 2</a:t>
            </a:r>
          </a:p>
        </p:txBody>
      </p:sp>
      <p:sp>
        <p:nvSpPr>
          <p:cNvPr id="13312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Produce and package the printed and audiovisual materials</a:t>
            </a:r>
          </a:p>
          <a:p>
            <a:r>
              <a:rPr lang="en-US"/>
              <a:t>Train supervisors and install program</a:t>
            </a:r>
          </a:p>
          <a:p>
            <a:r>
              <a:rPr lang="en-US"/>
              <a:t>Evaluate program effectiveness</a:t>
            </a:r>
          </a:p>
          <a:p>
            <a:r>
              <a:rPr lang="en-US"/>
              <a:t>Improve and update program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</a:t>
            </a:r>
          </a:p>
        </p:txBody>
      </p:sp>
      <p:sp>
        <p:nvSpPr>
          <p:cNvPr id="13414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New employees face many challenges</a:t>
            </a:r>
          </a:p>
          <a:p>
            <a:r>
              <a:rPr lang="en-US"/>
              <a:t>Realistic job previews and employee orientation programs </a:t>
            </a:r>
            <a:r>
              <a:rPr lang="en-US" i="1"/>
              <a:t>can</a:t>
            </a:r>
            <a:r>
              <a:rPr lang="en-US"/>
              <a:t>:</a:t>
            </a:r>
          </a:p>
          <a:p>
            <a:pPr lvl="1"/>
            <a:r>
              <a:rPr lang="en-US"/>
              <a:t>Reduce stress</a:t>
            </a:r>
          </a:p>
          <a:p>
            <a:pPr lvl="1"/>
            <a:r>
              <a:rPr lang="en-US"/>
              <a:t>Reduce turnover</a:t>
            </a:r>
          </a:p>
          <a:p>
            <a:pPr lvl="1"/>
            <a:r>
              <a:rPr lang="en-US"/>
              <a:t>Improve productivity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ueprint">
  <a:themeElements>
    <a:clrScheme name="Blueprint 2">
      <a:dk1>
        <a:srgbClr val="40458C"/>
      </a:dk1>
      <a:lt1>
        <a:srgbClr val="FFFFFF"/>
      </a:lt1>
      <a:dk2>
        <a:srgbClr val="660066"/>
      </a:dk2>
      <a:lt2>
        <a:srgbClr val="B7C1EB"/>
      </a:lt2>
      <a:accent1>
        <a:srgbClr val="ECD882"/>
      </a:accent1>
      <a:accent2>
        <a:srgbClr val="B2B2B2"/>
      </a:accent2>
      <a:accent3>
        <a:srgbClr val="FFFFFF"/>
      </a:accent3>
      <a:accent4>
        <a:srgbClr val="353A77"/>
      </a:accent4>
      <a:accent5>
        <a:srgbClr val="F4E9C1"/>
      </a:accent5>
      <a:accent6>
        <a:srgbClr val="A1A1A1"/>
      </a:accent6>
      <a:hlink>
        <a:srgbClr val="6F89F7"/>
      </a:hlink>
      <a:folHlink>
        <a:srgbClr val="CFDBFD"/>
      </a:folHlink>
    </a:clrScheme>
    <a:fontScheme name="Blueprint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ueprint 1">
        <a:dk1>
          <a:srgbClr val="000000"/>
        </a:dk1>
        <a:lt1>
          <a:srgbClr val="FFFFFF"/>
        </a:lt1>
        <a:dk2>
          <a:srgbClr val="40458C"/>
        </a:dk2>
        <a:lt2>
          <a:srgbClr val="FFFFCC"/>
        </a:lt2>
        <a:accent1>
          <a:srgbClr val="8D8DB3"/>
        </a:accent1>
        <a:accent2>
          <a:srgbClr val="B2B2B2"/>
        </a:accent2>
        <a:accent3>
          <a:srgbClr val="AFB0C5"/>
        </a:accent3>
        <a:accent4>
          <a:srgbClr val="DADADA"/>
        </a:accent4>
        <a:accent5>
          <a:srgbClr val="C5C5D6"/>
        </a:accent5>
        <a:accent6>
          <a:srgbClr val="A1A1A1"/>
        </a:accent6>
        <a:hlink>
          <a:srgbClr val="6F89F7"/>
        </a:hlink>
        <a:folHlink>
          <a:srgbClr val="4F56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2">
        <a:dk1>
          <a:srgbClr val="40458C"/>
        </a:dk1>
        <a:lt1>
          <a:srgbClr val="FFFFFF"/>
        </a:lt1>
        <a:dk2>
          <a:srgbClr val="660066"/>
        </a:dk2>
        <a:lt2>
          <a:srgbClr val="B7C1EB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53A77"/>
        </a:accent4>
        <a:accent5>
          <a:srgbClr val="F4E9C1"/>
        </a:accent5>
        <a:accent6>
          <a:srgbClr val="A1A1A1"/>
        </a:accent6>
        <a:hlink>
          <a:srgbClr val="6F89F7"/>
        </a:hlink>
        <a:folHlink>
          <a:srgbClr val="CFDB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3">
        <a:dk1>
          <a:srgbClr val="000000"/>
        </a:dk1>
        <a:lt1>
          <a:srgbClr val="FFFFFF"/>
        </a:lt1>
        <a:dk2>
          <a:srgbClr val="4D4D4D"/>
        </a:dk2>
        <a:lt2>
          <a:srgbClr val="B2B2B2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7777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4">
        <a:dk1>
          <a:srgbClr val="333300"/>
        </a:dk1>
        <a:lt1>
          <a:srgbClr val="FFFFFF"/>
        </a:lt1>
        <a:dk2>
          <a:srgbClr val="663300"/>
        </a:dk2>
        <a:lt2>
          <a:srgbClr val="B2B2B2"/>
        </a:lt2>
        <a:accent1>
          <a:srgbClr val="DDC6A7"/>
        </a:accent1>
        <a:accent2>
          <a:srgbClr val="D9C167"/>
        </a:accent2>
        <a:accent3>
          <a:srgbClr val="FFFFFF"/>
        </a:accent3>
        <a:accent4>
          <a:srgbClr val="2A2A00"/>
        </a:accent4>
        <a:accent5>
          <a:srgbClr val="EBDFD0"/>
        </a:accent5>
        <a:accent6>
          <a:srgbClr val="C4AF5D"/>
        </a:accent6>
        <a:hlink>
          <a:srgbClr val="8A7A66"/>
        </a:hlink>
        <a:folHlink>
          <a:srgbClr val="C0AE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5">
        <a:dk1>
          <a:srgbClr val="000000"/>
        </a:dk1>
        <a:lt1>
          <a:srgbClr val="FFFFFF"/>
        </a:lt1>
        <a:dk2>
          <a:srgbClr val="003366"/>
        </a:dk2>
        <a:lt2>
          <a:srgbClr val="CCFFCC"/>
        </a:lt2>
        <a:accent1>
          <a:srgbClr val="006699"/>
        </a:accent1>
        <a:accent2>
          <a:srgbClr val="009999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99CC"/>
        </a:hlink>
        <a:folHlink>
          <a:srgbClr val="0045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6">
        <a:dk1>
          <a:srgbClr val="000000"/>
        </a:dk1>
        <a:lt1>
          <a:srgbClr val="FFFFFF"/>
        </a:lt1>
        <a:dk2>
          <a:srgbClr val="004A48"/>
        </a:dk2>
        <a:lt2>
          <a:srgbClr val="33CCCC"/>
        </a:lt2>
        <a:accent1>
          <a:srgbClr val="006699"/>
        </a:accent1>
        <a:accent2>
          <a:srgbClr val="009999"/>
        </a:accent2>
        <a:accent3>
          <a:srgbClr val="AAB1B1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CC99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7">
        <a:dk1>
          <a:srgbClr val="000000"/>
        </a:dk1>
        <a:lt1>
          <a:srgbClr val="FFFFFF"/>
        </a:lt1>
        <a:dk2>
          <a:srgbClr val="333300"/>
        </a:dk2>
        <a:lt2>
          <a:srgbClr val="FFFFCC"/>
        </a:lt2>
        <a:accent1>
          <a:srgbClr val="CC9900"/>
        </a:accent1>
        <a:accent2>
          <a:srgbClr val="CC6600"/>
        </a:accent2>
        <a:accent3>
          <a:srgbClr val="ADAD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808000"/>
        </a:hlink>
        <a:folHlink>
          <a:srgbClr val="525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8">
        <a:dk1>
          <a:srgbClr val="003D62"/>
        </a:dk1>
        <a:lt1>
          <a:srgbClr val="FFFFFF"/>
        </a:lt1>
        <a:dk2>
          <a:srgbClr val="006699"/>
        </a:dk2>
        <a:lt2>
          <a:srgbClr val="C8D1DA"/>
        </a:lt2>
        <a:accent1>
          <a:srgbClr val="9AC0EA"/>
        </a:accent1>
        <a:accent2>
          <a:srgbClr val="80C3C8"/>
        </a:accent2>
        <a:accent3>
          <a:srgbClr val="FFFFFF"/>
        </a:accent3>
        <a:accent4>
          <a:srgbClr val="003353"/>
        </a:accent4>
        <a:accent5>
          <a:srgbClr val="CADCF3"/>
        </a:accent5>
        <a:accent6>
          <a:srgbClr val="73B0B5"/>
        </a:accent6>
        <a:hlink>
          <a:srgbClr val="81ABCB"/>
        </a:hlink>
        <a:folHlink>
          <a:srgbClr val="B6CBD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1040</Words>
  <Application>Microsoft Office PowerPoint</Application>
  <PresentationFormat>On-screen Show (4:3)</PresentationFormat>
  <Paragraphs>211</Paragraphs>
  <Slides>43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Blueprint</vt:lpstr>
      <vt:lpstr>Lecture 25</vt:lpstr>
      <vt:lpstr>Employee Socialization and Orientation - HRD</vt:lpstr>
      <vt:lpstr>Organizational Socialization</vt:lpstr>
      <vt:lpstr>Two Approaches to Socialization</vt:lpstr>
      <vt:lpstr>Organizational Socialization Defined</vt:lpstr>
      <vt:lpstr>Organizational Role</vt:lpstr>
      <vt:lpstr>Dimensions of Organizational Roles</vt:lpstr>
      <vt:lpstr>Role Situations</vt:lpstr>
      <vt:lpstr>Issues Relevant to Socialization</vt:lpstr>
      <vt:lpstr>Group Norms</vt:lpstr>
      <vt:lpstr>Expectations</vt:lpstr>
      <vt:lpstr>Socialization Categories</vt:lpstr>
      <vt:lpstr>Feldman’s Stage Model of Socialization</vt:lpstr>
      <vt:lpstr>Feldman’s Model of Organizational Socialization</vt:lpstr>
      <vt:lpstr>Anticipatory Socialization</vt:lpstr>
      <vt:lpstr>Encounter</vt:lpstr>
      <vt:lpstr>Change and Acquisition</vt:lpstr>
      <vt:lpstr> People Processing Strategies</vt:lpstr>
      <vt:lpstr>Formal versus Informal</vt:lpstr>
      <vt:lpstr>Individual versus Collective</vt:lpstr>
      <vt:lpstr>Sequential versus Nonsequential</vt:lpstr>
      <vt:lpstr>Fixed versus Variable</vt:lpstr>
      <vt:lpstr>Tournament versus Contest</vt:lpstr>
      <vt:lpstr>Serial versus Disjunctive</vt:lpstr>
      <vt:lpstr>Investiture versus Divestiture</vt:lpstr>
      <vt:lpstr>Insider Advantages</vt:lpstr>
      <vt:lpstr>What Do Newcomers Need?</vt:lpstr>
      <vt:lpstr>Effects of Realistic Job Preview</vt:lpstr>
      <vt:lpstr>The Realistic Job Preview</vt:lpstr>
      <vt:lpstr>When to Use Realistic Job Previews (RJPs)</vt:lpstr>
      <vt:lpstr>Issues in RJP Content</vt:lpstr>
      <vt:lpstr>Employee Orientation Programs</vt:lpstr>
      <vt:lpstr>Orientation Program Content</vt:lpstr>
      <vt:lpstr>Company Information</vt:lpstr>
      <vt:lpstr>Job-Specific Information</vt:lpstr>
      <vt:lpstr>A Large Company Procedure</vt:lpstr>
      <vt:lpstr>Orientation Roles</vt:lpstr>
      <vt:lpstr>Orientation and the HRD Staff</vt:lpstr>
      <vt:lpstr>Common Problems in Employee Orientation</vt:lpstr>
      <vt:lpstr>Common Problems in Employee Orientation – 2</vt:lpstr>
      <vt:lpstr>Designing and Implementing an Orientation Program</vt:lpstr>
      <vt:lpstr>Designing and Implementing  an Orientation Program – 2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Employee Socialization and Orientation</dc:title>
  <dc:creator>User</dc:creator>
  <cp:lastModifiedBy>Hateem</cp:lastModifiedBy>
  <cp:revision>4</cp:revision>
  <dcterms:created xsi:type="dcterms:W3CDTF">2009-04-01T03:24:22Z</dcterms:created>
  <dcterms:modified xsi:type="dcterms:W3CDTF">2014-06-29T12:45:31Z</dcterms:modified>
</cp:coreProperties>
</file>