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45"/>
  </p:notesMasterIdLst>
  <p:handoutMasterIdLst>
    <p:handoutMasterId r:id="rId46"/>
  </p:handoutMasterIdLst>
  <p:sldIdLst>
    <p:sldId id="327" r:id="rId2"/>
    <p:sldId id="328" r:id="rId3"/>
    <p:sldId id="322" r:id="rId4"/>
    <p:sldId id="323" r:id="rId5"/>
    <p:sldId id="324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70" r:id="rId19"/>
    <p:sldId id="272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73" r:id="rId28"/>
    <p:sldId id="281" r:id="rId29"/>
    <p:sldId id="282" r:id="rId30"/>
    <p:sldId id="283" r:id="rId31"/>
    <p:sldId id="284" r:id="rId32"/>
    <p:sldId id="285" r:id="rId33"/>
    <p:sldId id="286" r:id="rId34"/>
    <p:sldId id="287" r:id="rId35"/>
    <p:sldId id="289" r:id="rId36"/>
    <p:sldId id="288" r:id="rId37"/>
    <p:sldId id="290" r:id="rId38"/>
    <p:sldId id="291" r:id="rId39"/>
    <p:sldId id="292" r:id="rId40"/>
    <p:sldId id="293" r:id="rId41"/>
    <p:sldId id="295" r:id="rId42"/>
    <p:sldId id="296" r:id="rId43"/>
    <p:sldId id="297" r:id="rId44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26986" autoAdjust="0"/>
    <p:restoredTop sz="90929"/>
  </p:normalViewPr>
  <p:slideViewPr>
    <p:cSldViewPr>
      <p:cViewPr varScale="1">
        <p:scale>
          <a:sx n="49" d="100"/>
          <a:sy n="49" d="100"/>
        </p:scale>
        <p:origin x="-936" y="-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050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94211" name="Rectangle 2051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94212" name="Rectangle 2052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94213" name="Rectangle 2053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87CEBC88-9EF0-4D50-B7FF-7CE1721D32E7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charset="0"/>
              </a:defRPr>
            </a:lvl1pPr>
          </a:lstStyle>
          <a:p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charset="0"/>
              </a:defRPr>
            </a:lvl1pPr>
          </a:lstStyle>
          <a:p>
            <a:endParaRPr lang="en-US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charset="0"/>
              </a:defRPr>
            </a:lvl1pPr>
          </a:lstStyle>
          <a:p>
            <a:endParaRPr 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charset="0"/>
              </a:defRPr>
            </a:lvl1pPr>
          </a:lstStyle>
          <a:p>
            <a:fld id="{07EE85E6-AFBE-4A5F-881D-F9DA1F214A99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ADB5C81-4926-410E-8129-7A2C760B3761}" type="slidenum">
              <a:rPr lang="en-US"/>
              <a:pPr/>
              <a:t>3</a:t>
            </a:fld>
            <a:endParaRPr lang="en-US"/>
          </a:p>
        </p:txBody>
      </p:sp>
      <p:sp>
        <p:nvSpPr>
          <p:cNvPr id="64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BF806C5-109F-4E63-821D-49B66010E01F}" type="slidenum">
              <a:rPr lang="en-US"/>
              <a:pPr/>
              <a:t>4</a:t>
            </a:fld>
            <a:endParaRPr lang="en-US"/>
          </a:p>
        </p:txBody>
      </p:sp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DFD4855-B72B-4953-8454-BCA585F0DF89}" type="slidenum">
              <a:rPr lang="en-US"/>
              <a:pPr/>
              <a:t>5</a:t>
            </a:fld>
            <a:endParaRPr lang="en-US"/>
          </a:p>
        </p:txBody>
      </p:sp>
      <p:sp>
        <p:nvSpPr>
          <p:cNvPr id="68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298" name="Group 1026"/>
          <p:cNvGrpSpPr>
            <a:grpSpLocks/>
          </p:cNvGrpSpPr>
          <p:nvPr/>
        </p:nvGrpSpPr>
        <p:grpSpPr bwMode="auto">
          <a:xfrm>
            <a:off x="0" y="2438400"/>
            <a:ext cx="9009063" cy="1052513"/>
            <a:chOff x="0" y="1536"/>
            <a:chExt cx="5675" cy="663"/>
          </a:xfrm>
        </p:grpSpPr>
        <p:grpSp>
          <p:nvGrpSpPr>
            <p:cNvPr id="55299" name="Group 1027"/>
            <p:cNvGrpSpPr>
              <a:grpSpLocks/>
            </p:cNvGrpSpPr>
            <p:nvPr/>
          </p:nvGrpSpPr>
          <p:grpSpPr bwMode="auto">
            <a:xfrm>
              <a:off x="183" y="1604"/>
              <a:ext cx="448" cy="299"/>
              <a:chOff x="720" y="336"/>
              <a:chExt cx="624" cy="432"/>
            </a:xfrm>
          </p:grpSpPr>
          <p:sp>
            <p:nvSpPr>
              <p:cNvPr id="55300" name="Rectangle 1028"/>
              <p:cNvSpPr>
                <a:spLocks noChangeArrowheads="1"/>
              </p:cNvSpPr>
              <p:nvPr/>
            </p:nvSpPr>
            <p:spPr bwMode="auto">
              <a:xfrm>
                <a:off x="720" y="336"/>
                <a:ext cx="384" cy="432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5301" name="Rectangle 1029"/>
              <p:cNvSpPr>
                <a:spLocks noChangeArrowheads="1"/>
              </p:cNvSpPr>
              <p:nvPr/>
            </p:nvSpPr>
            <p:spPr bwMode="auto">
              <a:xfrm>
                <a:off x="1056" y="336"/>
                <a:ext cx="288" cy="432"/>
              </a:xfrm>
              <a:prstGeom prst="rect">
                <a:avLst/>
              </a:prstGeom>
              <a:gradFill rotWithShape="0">
                <a:gsLst>
                  <a:gs pos="0">
                    <a:schemeClr val="folHlink"/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55302" name="Group 1030"/>
            <p:cNvGrpSpPr>
              <a:grpSpLocks/>
            </p:cNvGrpSpPr>
            <p:nvPr/>
          </p:nvGrpSpPr>
          <p:grpSpPr bwMode="auto">
            <a:xfrm>
              <a:off x="261" y="1870"/>
              <a:ext cx="465" cy="299"/>
              <a:chOff x="912" y="2640"/>
              <a:chExt cx="672" cy="432"/>
            </a:xfrm>
          </p:grpSpPr>
          <p:sp>
            <p:nvSpPr>
              <p:cNvPr id="55303" name="Rectangle 1031"/>
              <p:cNvSpPr>
                <a:spLocks noChangeArrowheads="1"/>
              </p:cNvSpPr>
              <p:nvPr/>
            </p:nvSpPr>
            <p:spPr bwMode="auto">
              <a:xfrm>
                <a:off x="912" y="2640"/>
                <a:ext cx="384" cy="432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5304" name="Rectangle 1032"/>
              <p:cNvSpPr>
                <a:spLocks noChangeArrowheads="1"/>
              </p:cNvSpPr>
              <p:nvPr/>
            </p:nvSpPr>
            <p:spPr bwMode="auto">
              <a:xfrm>
                <a:off x="1248" y="2640"/>
                <a:ext cx="336" cy="432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55305" name="Rectangle 1033"/>
            <p:cNvSpPr>
              <a:spLocks noChangeArrowheads="1"/>
            </p:cNvSpPr>
            <p:nvPr/>
          </p:nvSpPr>
          <p:spPr bwMode="auto">
            <a:xfrm>
              <a:off x="0" y="1824"/>
              <a:ext cx="353" cy="26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hlink"/>
                </a:gs>
              </a:gsLst>
              <a:lin ang="189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5306" name="Rectangle 1034"/>
            <p:cNvSpPr>
              <a:spLocks noChangeArrowheads="1"/>
            </p:cNvSpPr>
            <p:nvPr/>
          </p:nvSpPr>
          <p:spPr bwMode="auto">
            <a:xfrm>
              <a:off x="400" y="1536"/>
              <a:ext cx="20" cy="663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5307" name="Rectangle 1035"/>
            <p:cNvSpPr>
              <a:spLocks noChangeArrowheads="1"/>
            </p:cNvSpPr>
            <p:nvPr/>
          </p:nvSpPr>
          <p:spPr bwMode="auto">
            <a:xfrm flipV="1">
              <a:off x="199" y="2054"/>
              <a:ext cx="5476" cy="35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55308" name="Rectangle 1036"/>
          <p:cNvSpPr>
            <a:spLocks noGrp="1" noChangeArrowheads="1"/>
          </p:cNvSpPr>
          <p:nvPr>
            <p:ph type="ctrTitle"/>
          </p:nvPr>
        </p:nvSpPr>
        <p:spPr>
          <a:xfrm>
            <a:off x="990600" y="1828800"/>
            <a:ext cx="7772400" cy="1143000"/>
          </a:xfrm>
        </p:spPr>
        <p:txBody>
          <a:bodyPr/>
          <a:lstStyle>
            <a:lvl1pPr>
              <a:defRPr sz="3600" b="1"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5309" name="Rectangle 1037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6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82688" y="2017713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5088" y="2017713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914400" y="63246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352800" y="63246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HRD3eCH10 Contributed by Wells Doty, Ed.D. Clemson Univ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781800" y="63246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73B4C7E7-758C-4383-B204-1B70EF86CE7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914400" y="63246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352800" y="63246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HRD3eCH10 Contributed by Wells Doty, Ed.D. Clemson Univ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781800" y="63246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7CAD594D-9BD1-4AE5-B022-5EE8F784631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14400" y="63246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352800" y="63246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HRD3eCH10 Contributed by Wells Doty, Ed.D. Clemson Univ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81800" y="63246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30B4C0F0-317D-4B98-A7D0-75699380920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04050" y="617538"/>
            <a:ext cx="1951038" cy="551497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0938" y="617538"/>
            <a:ext cx="5700712" cy="551497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14400" y="63246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352800" y="63246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HRD3eCH10 Contributed by Wells Doty, Ed.D. Clemson Univ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81800" y="63246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0BFBE9D7-2BC8-459E-A712-103CDCD49FE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ChangeArrowheads="1"/>
          </p:cNvSpPr>
          <p:nvPr/>
        </p:nvSpPr>
        <p:spPr bwMode="ltGray">
          <a:xfrm>
            <a:off x="417513" y="1098550"/>
            <a:ext cx="438150" cy="474663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kumimoji="1" lang="en-US"/>
          </a:p>
        </p:txBody>
      </p:sp>
      <p:sp>
        <p:nvSpPr>
          <p:cNvPr id="54275" name="Rectangle 3"/>
          <p:cNvSpPr>
            <a:spLocks noChangeArrowheads="1"/>
          </p:cNvSpPr>
          <p:nvPr/>
        </p:nvSpPr>
        <p:spPr bwMode="ltGray">
          <a:xfrm>
            <a:off x="800100" y="1098550"/>
            <a:ext cx="328613" cy="474663"/>
          </a:xfrm>
          <a:prstGeom prst="rect">
            <a:avLst/>
          </a:pr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kumimoji="1" lang="en-US"/>
          </a:p>
        </p:txBody>
      </p:sp>
      <p:sp>
        <p:nvSpPr>
          <p:cNvPr id="54276" name="Rectangle 4"/>
          <p:cNvSpPr>
            <a:spLocks noChangeArrowheads="1"/>
          </p:cNvSpPr>
          <p:nvPr/>
        </p:nvSpPr>
        <p:spPr bwMode="ltGray">
          <a:xfrm>
            <a:off x="541338" y="1520825"/>
            <a:ext cx="422275" cy="474663"/>
          </a:xfrm>
          <a:prstGeom prst="rect">
            <a:avLst/>
          </a:prstGeom>
          <a:solidFill>
            <a:schemeClr val="folHlink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kumimoji="1" lang="en-US"/>
          </a:p>
        </p:txBody>
      </p:sp>
      <p:sp>
        <p:nvSpPr>
          <p:cNvPr id="54277" name="Rectangle 5"/>
          <p:cNvSpPr>
            <a:spLocks noChangeArrowheads="1"/>
          </p:cNvSpPr>
          <p:nvPr/>
        </p:nvSpPr>
        <p:spPr bwMode="ltGray">
          <a:xfrm>
            <a:off x="911225" y="1520825"/>
            <a:ext cx="368300" cy="474663"/>
          </a:xfrm>
          <a:prstGeom prst="rect">
            <a:avLst/>
          </a:prstGeom>
          <a:gradFill rotWithShape="0">
            <a:gsLst>
              <a:gs pos="0">
                <a:schemeClr val="folHlink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kumimoji="1" lang="en-US"/>
          </a:p>
        </p:txBody>
      </p:sp>
      <p:sp>
        <p:nvSpPr>
          <p:cNvPr id="54278" name="Rectangle 6"/>
          <p:cNvSpPr>
            <a:spLocks noChangeArrowheads="1"/>
          </p:cNvSpPr>
          <p:nvPr/>
        </p:nvSpPr>
        <p:spPr bwMode="ltGray">
          <a:xfrm>
            <a:off x="127000" y="1447800"/>
            <a:ext cx="560388" cy="422275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chemeClr val="hlink"/>
              </a:gs>
            </a:gsLst>
            <a:lin ang="189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kumimoji="1" lang="en-US"/>
          </a:p>
        </p:txBody>
      </p:sp>
      <p:sp>
        <p:nvSpPr>
          <p:cNvPr id="54279" name="Rectangle 7"/>
          <p:cNvSpPr>
            <a:spLocks noChangeArrowheads="1"/>
          </p:cNvSpPr>
          <p:nvPr/>
        </p:nvSpPr>
        <p:spPr bwMode="gray">
          <a:xfrm>
            <a:off x="762000" y="990600"/>
            <a:ext cx="31750" cy="1052513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kumimoji="1" lang="en-US"/>
          </a:p>
        </p:txBody>
      </p:sp>
      <p:sp>
        <p:nvSpPr>
          <p:cNvPr id="54280" name="Rectangle 8"/>
          <p:cNvSpPr>
            <a:spLocks noChangeArrowheads="1"/>
          </p:cNvSpPr>
          <p:nvPr/>
        </p:nvSpPr>
        <p:spPr bwMode="gray">
          <a:xfrm>
            <a:off x="442913" y="1781175"/>
            <a:ext cx="8226425" cy="31750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kumimoji="1" lang="en-US"/>
          </a:p>
        </p:txBody>
      </p:sp>
      <p:sp>
        <p:nvSpPr>
          <p:cNvPr id="54281" name="Rectangle 9"/>
          <p:cNvSpPr>
            <a:spLocks noGrp="1" noChangeArrowheads="1"/>
          </p:cNvSpPr>
          <p:nvPr>
            <p:ph type="title"/>
          </p:nvPr>
        </p:nvSpPr>
        <p:spPr bwMode="auto">
          <a:xfrm>
            <a:off x="1150938" y="617538"/>
            <a:ext cx="7793037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54282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82688" y="2017713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hf hdr="0" dt="0"/>
  <p:txStyles>
    <p:titleStyle>
      <a:lvl1pPr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  <a:lvl2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24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itchFamily="2" charset="2"/>
        <a:buChar char="n"/>
        <a:defRPr sz="2400">
          <a:solidFill>
            <a:schemeClr val="tx1"/>
          </a:solidFill>
          <a:latin typeface="Arial" pitchFamily="34" charset="0"/>
          <a:cs typeface="Arial" pitchFamily="34" charset="0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itchFamily="2" charset="2"/>
        <a:buChar char="n"/>
        <a:defRPr sz="2400">
          <a:solidFill>
            <a:schemeClr val="tx1"/>
          </a:solidFill>
          <a:latin typeface="Arial" pitchFamily="34" charset="0"/>
          <a:cs typeface="Arial" pitchFamily="34" charset="0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pitchFamily="2" charset="2"/>
        <a:buChar char="n"/>
        <a:defRPr sz="2400">
          <a:solidFill>
            <a:schemeClr val="tx1"/>
          </a:solidFill>
          <a:latin typeface="Arial" pitchFamily="34" charset="0"/>
          <a:cs typeface="Arial" pitchFamily="34" charset="0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400">
          <a:solidFill>
            <a:schemeClr val="tx1"/>
          </a:solidFill>
          <a:latin typeface="Arial" pitchFamily="34" charset="0"/>
          <a:cs typeface="Arial" pitchFamily="34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1.bin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2514600"/>
            <a:ext cx="7772400" cy="1143000"/>
          </a:xfrm>
        </p:spPr>
        <p:txBody>
          <a:bodyPr/>
          <a:lstStyle/>
          <a:p>
            <a:pPr algn="ctr"/>
            <a:r>
              <a:rPr lang="en-US" dirty="0" smtClean="0"/>
              <a:t>Lecture 24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62000" y="4114800"/>
            <a:ext cx="7620000" cy="1143000"/>
          </a:xfrm>
        </p:spPr>
        <p:txBody>
          <a:bodyPr/>
          <a:lstStyle/>
          <a:p>
            <a:pPr algn="ctr"/>
            <a:r>
              <a:rPr lang="en-US" dirty="0"/>
              <a:t>Performance Management and </a:t>
            </a:r>
            <a:r>
              <a:rPr lang="en-US" dirty="0" smtClean="0"/>
              <a:t>Coaching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err="1" smtClean="0"/>
              <a:t>Contd</a:t>
            </a:r>
            <a:r>
              <a:rPr lang="en-US" dirty="0" smtClean="0"/>
              <a:t>….Part 2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838200"/>
            <a:ext cx="7772400" cy="1143000"/>
          </a:xfrm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2800" smtClean="0"/>
              <a:t>Performance Management Tools for </a:t>
            </a:r>
            <a:br>
              <a:rPr lang="en-US" sz="2800" smtClean="0"/>
            </a:br>
            <a:r>
              <a:rPr lang="en-US" sz="2800" b="1" smtClean="0"/>
              <a:t>Performance and Development Review</a:t>
            </a:r>
            <a:endParaRPr lang="en-US" sz="3200" smtClean="0"/>
          </a:p>
        </p:txBody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2133600"/>
            <a:ext cx="7772400" cy="4114800"/>
          </a:xfrm>
        </p:spPr>
        <p:txBody>
          <a:bodyPr/>
          <a:lstStyle/>
          <a:p>
            <a:r>
              <a:rPr lang="en-US" smtClean="0"/>
              <a:t>Supervisors - Keep in mind:</a:t>
            </a:r>
          </a:p>
          <a:p>
            <a:pPr lvl="1"/>
            <a:r>
              <a:rPr lang="en-US" sz="2400" smtClean="0"/>
              <a:t>Listen carefully</a:t>
            </a:r>
          </a:p>
          <a:p>
            <a:pPr lvl="1"/>
            <a:r>
              <a:rPr lang="en-US" sz="2400" smtClean="0"/>
              <a:t>Ask for examples, questions, solutions</a:t>
            </a:r>
          </a:p>
          <a:p>
            <a:pPr lvl="1"/>
            <a:r>
              <a:rPr lang="en-US" sz="2400" smtClean="0"/>
              <a:t>Summarize or restate your understanding of the feedback</a:t>
            </a:r>
          </a:p>
          <a:p>
            <a:pPr lvl="1"/>
            <a:r>
              <a:rPr lang="en-US" sz="2400" smtClean="0"/>
              <a:t>Try not to act defensively or make excuses</a:t>
            </a:r>
          </a:p>
          <a:p>
            <a:pPr lvl="1"/>
            <a:r>
              <a:rPr lang="en-US" sz="2400" smtClean="0"/>
              <a:t>Acknowledge the feedback and offer thanks</a:t>
            </a:r>
          </a:p>
          <a:p>
            <a:pPr lvl="1"/>
            <a:r>
              <a:rPr lang="en-US" sz="2400" smtClean="0"/>
              <a:t>Be open to change -- nobody’s perfect</a:t>
            </a:r>
            <a:endParaRPr lang="en-US" smtClean="0"/>
          </a:p>
        </p:txBody>
      </p:sp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762000"/>
            <a:ext cx="7772400" cy="1143000"/>
          </a:xfrm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3200" smtClean="0"/>
              <a:t>Performance Management - </a:t>
            </a:r>
            <a:br>
              <a:rPr lang="en-US" sz="3200" smtClean="0"/>
            </a:br>
            <a:r>
              <a:rPr lang="en-US" sz="3200" smtClean="0"/>
              <a:t>Roles and Responsibilities</a:t>
            </a:r>
          </a:p>
        </p:txBody>
      </p:sp>
      <p:sp>
        <p:nvSpPr>
          <p:cNvPr id="6553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04800" y="2209800"/>
            <a:ext cx="4191000" cy="4114800"/>
          </a:xfrm>
        </p:spPr>
        <p:txBody>
          <a:bodyPr/>
          <a:lstStyle/>
          <a:p>
            <a:r>
              <a:rPr lang="en-US" smtClean="0"/>
              <a:t>Employee</a:t>
            </a:r>
          </a:p>
          <a:p>
            <a:pPr lvl="1"/>
            <a:r>
              <a:rPr lang="en-US" sz="2000" smtClean="0"/>
              <a:t>Responsible for development of self</a:t>
            </a:r>
          </a:p>
          <a:p>
            <a:pPr lvl="1"/>
            <a:r>
              <a:rPr lang="en-US" sz="2000" smtClean="0"/>
              <a:t>Life-long employability focus</a:t>
            </a:r>
          </a:p>
          <a:p>
            <a:pPr lvl="1"/>
            <a:r>
              <a:rPr lang="en-US" sz="2000" smtClean="0"/>
              <a:t>Maintain skills required for current job</a:t>
            </a:r>
          </a:p>
          <a:p>
            <a:pPr lvl="1"/>
            <a:r>
              <a:rPr lang="en-US" sz="2000" smtClean="0"/>
              <a:t>Define career interests and goals</a:t>
            </a:r>
          </a:p>
          <a:p>
            <a:pPr lvl="1"/>
            <a:r>
              <a:rPr lang="en-US" sz="2000" smtClean="0"/>
              <a:t>Complete individual development plan</a:t>
            </a:r>
            <a:endParaRPr lang="en-US" smtClean="0"/>
          </a:p>
        </p:txBody>
      </p:sp>
      <p:sp>
        <p:nvSpPr>
          <p:cNvPr id="65540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419600" y="2209800"/>
            <a:ext cx="4495800" cy="4114800"/>
          </a:xfrm>
        </p:spPr>
        <p:txBody>
          <a:bodyPr/>
          <a:lstStyle/>
          <a:p>
            <a:r>
              <a:rPr lang="en-US" smtClean="0"/>
              <a:t>Supervisor</a:t>
            </a:r>
          </a:p>
          <a:p>
            <a:pPr lvl="1"/>
            <a:r>
              <a:rPr lang="en-US" sz="2000" smtClean="0"/>
              <a:t>Create a learning/development environment</a:t>
            </a:r>
          </a:p>
          <a:p>
            <a:pPr lvl="1"/>
            <a:r>
              <a:rPr lang="en-US" sz="2000" smtClean="0"/>
              <a:t>Provide support for acquisition of new skills</a:t>
            </a:r>
          </a:p>
          <a:p>
            <a:pPr lvl="1"/>
            <a:r>
              <a:rPr lang="en-US" sz="2000" smtClean="0"/>
              <a:t>Discuss development needs for current job</a:t>
            </a:r>
          </a:p>
          <a:p>
            <a:pPr lvl="1"/>
            <a:r>
              <a:rPr lang="en-US" sz="2000" smtClean="0"/>
              <a:t>Discuss career development with employees</a:t>
            </a:r>
          </a:p>
          <a:p>
            <a:pPr lvl="1"/>
            <a:r>
              <a:rPr lang="en-US" sz="2000" smtClean="0"/>
              <a:t>Provide opportunities consistent with plan</a:t>
            </a:r>
            <a:endParaRPr lang="en-US" smtClean="0"/>
          </a:p>
        </p:txBody>
      </p:sp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914400"/>
            <a:ext cx="7772400" cy="1143000"/>
          </a:xfrm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3600" smtClean="0"/>
              <a:t>Legal Considerations</a:t>
            </a:r>
          </a:p>
        </p:txBody>
      </p:sp>
      <p:sp>
        <p:nvSpPr>
          <p:cNvPr id="6758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90600" y="1981200"/>
            <a:ext cx="7772400" cy="3276600"/>
          </a:xfrm>
        </p:spPr>
        <p:txBody>
          <a:bodyPr/>
          <a:lstStyle/>
          <a:p>
            <a:r>
              <a:rPr lang="en-US" sz="2800" smtClean="0"/>
              <a:t>Job related focus</a:t>
            </a:r>
          </a:p>
          <a:p>
            <a:r>
              <a:rPr lang="en-US" sz="2800" smtClean="0"/>
              <a:t>Comments free of bias or discrimination</a:t>
            </a:r>
          </a:p>
          <a:p>
            <a:r>
              <a:rPr lang="en-US" sz="2800" smtClean="0"/>
              <a:t>All written documents are part of the employee’s permanent record</a:t>
            </a:r>
            <a:endParaRPr lang="en-US" smtClean="0"/>
          </a:p>
        </p:txBody>
      </p:sp>
      <p:graphicFrame>
        <p:nvGraphicFramePr>
          <p:cNvPr id="67586" name="Object 2"/>
          <p:cNvGraphicFramePr>
            <a:graphicFrameLocks noChangeAspect="1"/>
          </p:cNvGraphicFramePr>
          <p:nvPr/>
        </p:nvGraphicFramePr>
        <p:xfrm>
          <a:off x="5410200" y="4191000"/>
          <a:ext cx="2838450" cy="2089150"/>
        </p:xfrm>
        <a:graphic>
          <a:graphicData uri="http://schemas.openxmlformats.org/presentationml/2006/ole">
            <p:oleObj spid="_x0000_s97282" name="Clip" r:id="rId4" imgW="4762440" imgH="3504600" progId="">
              <p:embed/>
            </p:oleObj>
          </a:graphicData>
        </a:graphic>
      </p:graphicFrame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Need for Coaching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82688" y="2017713"/>
            <a:ext cx="7504112" cy="4114800"/>
          </a:xfrm>
        </p:spPr>
        <p:txBody>
          <a:bodyPr/>
          <a:lstStyle/>
          <a:p>
            <a:r>
              <a:rPr lang="en-US"/>
              <a:t>Too many managers use a negative approach to managing behavior.</a:t>
            </a:r>
          </a:p>
          <a:p>
            <a:r>
              <a:rPr lang="en-US"/>
              <a:t>Alternative: conflict avoidance </a:t>
            </a:r>
            <a:r>
              <a:rPr lang="en-US">
                <a:cs typeface="Tahoma" pitchFamily="34" charset="0"/>
              </a:rPr>
              <a:t>–</a:t>
            </a:r>
            <a:r>
              <a:rPr lang="en-US"/>
              <a:t> and overload the good workers.</a:t>
            </a:r>
          </a:p>
          <a:p>
            <a:r>
              <a:rPr lang="en-US"/>
              <a:t>Sometimes the only time the supervisor talks to a worker is when there is a problem.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Coaching </a:t>
            </a:r>
            <a:r>
              <a:rPr lang="en-US">
                <a:cs typeface="Tahoma" pitchFamily="34" charset="0"/>
              </a:rPr>
              <a:t>–</a:t>
            </a:r>
            <a:r>
              <a:rPr lang="en-US"/>
              <a:t> A Positive Approach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82688" y="2017713"/>
            <a:ext cx="7580312" cy="4114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/>
              <a:t>An active and positive management approach.</a:t>
            </a:r>
          </a:p>
          <a:p>
            <a:pPr>
              <a:lnSpc>
                <a:spcPct val="90000"/>
              </a:lnSpc>
            </a:pPr>
            <a:r>
              <a:rPr lang="en-US"/>
              <a:t>Employees should know:</a:t>
            </a:r>
          </a:p>
          <a:p>
            <a:pPr lvl="1">
              <a:lnSpc>
                <a:spcPct val="90000"/>
              </a:lnSpc>
            </a:pPr>
            <a:r>
              <a:rPr lang="en-US"/>
              <a:t>What to do</a:t>
            </a:r>
          </a:p>
          <a:p>
            <a:pPr lvl="1">
              <a:lnSpc>
                <a:spcPct val="90000"/>
              </a:lnSpc>
            </a:pPr>
            <a:r>
              <a:rPr lang="en-US"/>
              <a:t>How to do it</a:t>
            </a:r>
          </a:p>
          <a:p>
            <a:pPr lvl="1">
              <a:lnSpc>
                <a:spcPct val="90000"/>
              </a:lnSpc>
            </a:pPr>
            <a:r>
              <a:rPr lang="en-US"/>
              <a:t>Problem solving</a:t>
            </a:r>
          </a:p>
          <a:p>
            <a:pPr>
              <a:lnSpc>
                <a:spcPct val="90000"/>
              </a:lnSpc>
            </a:pPr>
            <a:r>
              <a:rPr lang="en-US"/>
              <a:t>Participative Management</a:t>
            </a:r>
          </a:p>
          <a:p>
            <a:pPr lvl="1">
              <a:lnSpc>
                <a:spcPct val="90000"/>
              </a:lnSpc>
            </a:pPr>
            <a:r>
              <a:rPr lang="en-US"/>
              <a:t>Workers have a voice in their work.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1150938" y="617538"/>
            <a:ext cx="7612062" cy="1143000"/>
          </a:xfrm>
        </p:spPr>
        <p:txBody>
          <a:bodyPr/>
          <a:lstStyle/>
          <a:p>
            <a:r>
              <a:rPr lang="en-US"/>
              <a:t>Performance Management and Coaching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Performance appraisal</a:t>
            </a:r>
          </a:p>
          <a:p>
            <a:pPr lvl="1"/>
            <a:r>
              <a:rPr lang="en-US"/>
              <a:t>The first step</a:t>
            </a:r>
          </a:p>
          <a:p>
            <a:r>
              <a:rPr lang="en-US"/>
              <a:t>Performance management</a:t>
            </a:r>
          </a:p>
          <a:p>
            <a:pPr lvl="1"/>
            <a:r>
              <a:rPr lang="en-US"/>
              <a:t>Employee goal setting</a:t>
            </a:r>
          </a:p>
          <a:p>
            <a:pPr lvl="1"/>
            <a:r>
              <a:rPr lang="en-US"/>
              <a:t>Coaching</a:t>
            </a:r>
          </a:p>
          <a:p>
            <a:pPr lvl="1"/>
            <a:r>
              <a:rPr lang="en-US"/>
              <a:t>Rewards</a:t>
            </a:r>
          </a:p>
          <a:p>
            <a:pPr lvl="1"/>
            <a:r>
              <a:rPr lang="en-US"/>
              <a:t>Individual development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Definitions of Coaching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82688" y="2017713"/>
            <a:ext cx="7504112" cy="4114800"/>
          </a:xfrm>
        </p:spPr>
        <p:txBody>
          <a:bodyPr/>
          <a:lstStyle/>
          <a:p>
            <a:r>
              <a:rPr lang="en-US" sz="2800"/>
              <a:t>No single accepted definition.</a:t>
            </a:r>
          </a:p>
          <a:p>
            <a:r>
              <a:rPr lang="en-US" sz="2800"/>
              <a:t>A mutual discussion leading to improved performance and positive relationships.</a:t>
            </a:r>
          </a:p>
          <a:p>
            <a:r>
              <a:rPr lang="en-US" sz="2800"/>
              <a:t>A process to encourage employees to: </a:t>
            </a:r>
          </a:p>
          <a:p>
            <a:pPr lvl="1">
              <a:lnSpc>
                <a:spcPct val="110000"/>
              </a:lnSpc>
            </a:pPr>
            <a:r>
              <a:rPr lang="en-US" sz="2400"/>
              <a:t>Accept responsibility for their actions</a:t>
            </a:r>
          </a:p>
          <a:p>
            <a:pPr lvl="1">
              <a:lnSpc>
                <a:spcPct val="110000"/>
              </a:lnSpc>
            </a:pPr>
            <a:r>
              <a:rPr lang="en-US" sz="2400"/>
              <a:t>Achieve and sustain superior performance</a:t>
            </a:r>
          </a:p>
          <a:p>
            <a:pPr lvl="1">
              <a:lnSpc>
                <a:spcPct val="110000"/>
              </a:lnSpc>
            </a:pPr>
            <a:r>
              <a:rPr lang="en-US" sz="2400"/>
              <a:t>Work as partners in achieving organizational goals and effectiveness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Supervisor’s Role in Coaching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pitchFamily="2" charset="2"/>
              <a:buNone/>
            </a:pPr>
            <a:r>
              <a:rPr lang="en-US"/>
              <a:t>A supervisor:</a:t>
            </a:r>
          </a:p>
          <a:p>
            <a:r>
              <a:rPr lang="en-US"/>
              <a:t>Should be motivated to see the work group succeed. </a:t>
            </a:r>
          </a:p>
          <a:p>
            <a:r>
              <a:rPr lang="en-US"/>
              <a:t>Can use all information on hand.</a:t>
            </a:r>
          </a:p>
          <a:p>
            <a:r>
              <a:rPr lang="en-US"/>
              <a:t>Has opportunity to coach and counsel.</a:t>
            </a:r>
          </a:p>
          <a:p>
            <a:r>
              <a:rPr lang="en-US"/>
              <a:t>Has authority to carry out coaching.</a:t>
            </a:r>
          </a:p>
          <a:p>
            <a:r>
              <a:rPr lang="en-US"/>
              <a:t>Is responsible for unit’s effectiveness.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HRD Professional’s Coaching Role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82688" y="2017713"/>
            <a:ext cx="7504112" cy="4114800"/>
          </a:xfrm>
        </p:spPr>
        <p:txBody>
          <a:bodyPr/>
          <a:lstStyle/>
          <a:p>
            <a:r>
              <a:rPr lang="en-US"/>
              <a:t>Provides training for coaches.</a:t>
            </a:r>
          </a:p>
          <a:p>
            <a:r>
              <a:rPr lang="en-US"/>
              <a:t>Provides training to correct performance problems.</a:t>
            </a:r>
          </a:p>
          <a:p>
            <a:r>
              <a:rPr lang="en-US"/>
              <a:t>Provides organizational development support.</a:t>
            </a:r>
          </a:p>
          <a:p>
            <a:r>
              <a:rPr lang="en-US"/>
              <a:t>Coaching </a:t>
            </a:r>
            <a:r>
              <a:rPr lang="en-US" i="1"/>
              <a:t>is</a:t>
            </a:r>
            <a:r>
              <a:rPr lang="en-US"/>
              <a:t> an HRD intervention.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Coaching to Improve Poor Performance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Defining poor performance</a:t>
            </a:r>
          </a:p>
          <a:p>
            <a:r>
              <a:rPr lang="en-US"/>
              <a:t>Responding to poor performance</a:t>
            </a:r>
          </a:p>
          <a:p>
            <a:r>
              <a:rPr lang="en-US"/>
              <a:t>Conducting a coaching analysis</a:t>
            </a:r>
          </a:p>
          <a:p>
            <a:r>
              <a:rPr lang="en-US"/>
              <a:t>Using the coaching discussion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Defining Poor Performance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82688" y="2017713"/>
            <a:ext cx="7504112" cy="4114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/>
              <a:t>Definition: “Specific, agreed upon deviations from expected behavior.”</a:t>
            </a:r>
          </a:p>
          <a:p>
            <a:pPr>
              <a:lnSpc>
                <a:spcPct val="90000"/>
              </a:lnSpc>
            </a:pPr>
            <a:r>
              <a:rPr lang="en-US"/>
              <a:t>Performance </a:t>
            </a:r>
            <a:r>
              <a:rPr lang="en-US" u="sng"/>
              <a:t>must</a:t>
            </a:r>
            <a:r>
              <a:rPr lang="en-US"/>
              <a:t> be evaluated against some standard or expected level of performance.</a:t>
            </a:r>
          </a:p>
          <a:p>
            <a:pPr>
              <a:lnSpc>
                <a:spcPct val="90000"/>
              </a:lnSpc>
            </a:pPr>
            <a:r>
              <a:rPr lang="en-US"/>
              <a:t>Standards and expected levels of performance must be known by the supervisor and the worker.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Types of Standards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Absolute</a:t>
            </a:r>
          </a:p>
          <a:p>
            <a:pPr lvl="1"/>
            <a:r>
              <a:rPr lang="en-US"/>
              <a:t>Same scale or standard is applied to all subordinates.</a:t>
            </a:r>
          </a:p>
          <a:p>
            <a:r>
              <a:rPr lang="en-US"/>
              <a:t>Relative</a:t>
            </a:r>
          </a:p>
          <a:p>
            <a:pPr lvl="1"/>
            <a:r>
              <a:rPr lang="en-US"/>
              <a:t>Performance is evaluated relative to the performance of others.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Deviant Workplace Behavior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/>
              <a:t>Production deviance</a:t>
            </a:r>
          </a:p>
          <a:p>
            <a:pPr lvl="1">
              <a:lnSpc>
                <a:spcPct val="90000"/>
              </a:lnSpc>
            </a:pPr>
            <a:r>
              <a:rPr lang="en-US"/>
              <a:t>Working slowly, leaving early</a:t>
            </a:r>
          </a:p>
          <a:p>
            <a:pPr>
              <a:lnSpc>
                <a:spcPct val="90000"/>
              </a:lnSpc>
            </a:pPr>
            <a:r>
              <a:rPr lang="en-US"/>
              <a:t>Property deviance</a:t>
            </a:r>
          </a:p>
          <a:p>
            <a:pPr lvl="1">
              <a:lnSpc>
                <a:spcPct val="90000"/>
              </a:lnSpc>
            </a:pPr>
            <a:r>
              <a:rPr lang="en-US"/>
              <a:t>Sabotage, lying about hours worked</a:t>
            </a:r>
          </a:p>
          <a:p>
            <a:pPr>
              <a:lnSpc>
                <a:spcPct val="90000"/>
              </a:lnSpc>
            </a:pPr>
            <a:r>
              <a:rPr lang="en-US"/>
              <a:t>Political deviance</a:t>
            </a:r>
          </a:p>
          <a:p>
            <a:pPr lvl="1">
              <a:lnSpc>
                <a:spcPct val="90000"/>
              </a:lnSpc>
            </a:pPr>
            <a:r>
              <a:rPr lang="en-US"/>
              <a:t>Showing favoritism, gossiping</a:t>
            </a:r>
          </a:p>
          <a:p>
            <a:pPr>
              <a:lnSpc>
                <a:spcPct val="90000"/>
              </a:lnSpc>
            </a:pPr>
            <a:r>
              <a:rPr lang="en-US"/>
              <a:t>Personal aggression</a:t>
            </a:r>
          </a:p>
          <a:p>
            <a:pPr lvl="1">
              <a:lnSpc>
                <a:spcPct val="90000"/>
              </a:lnSpc>
            </a:pPr>
            <a:r>
              <a:rPr lang="en-US"/>
              <a:t>Harassment, abuse, stealing, etc.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Responding to Poor Performance</a:t>
            </a:r>
            <a:endParaRPr lang="en-US"/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82688" y="2017713"/>
            <a:ext cx="7580312" cy="4114800"/>
          </a:xfrm>
        </p:spPr>
        <p:txBody>
          <a:bodyPr/>
          <a:lstStyle/>
          <a:p>
            <a:r>
              <a:rPr lang="en-US" i="1" smtClean="0"/>
              <a:t>Causal Attribution Theory</a:t>
            </a:r>
          </a:p>
          <a:p>
            <a:pPr lvl="1"/>
            <a:r>
              <a:rPr lang="en-US" smtClean="0"/>
              <a:t>People assign causes to behavior.</a:t>
            </a:r>
          </a:p>
          <a:p>
            <a:pPr lvl="1"/>
            <a:r>
              <a:rPr lang="en-US" smtClean="0"/>
              <a:t>Different actions are likely based on internal versus external attributions.</a:t>
            </a:r>
          </a:p>
          <a:p>
            <a:r>
              <a:rPr lang="en-US" i="1" smtClean="0"/>
              <a:t>Fundamental Attribution Error</a:t>
            </a:r>
          </a:p>
          <a:p>
            <a:pPr lvl="1"/>
            <a:r>
              <a:rPr lang="en-US" smtClean="0"/>
              <a:t>Assumes or attributes behavior comes from a cause </a:t>
            </a:r>
            <a:r>
              <a:rPr lang="en-US" i="1" smtClean="0"/>
              <a:t>within</a:t>
            </a:r>
            <a:r>
              <a:rPr lang="en-US" smtClean="0"/>
              <a:t> a person.</a:t>
            </a:r>
          </a:p>
          <a:p>
            <a:pPr lvl="1"/>
            <a:r>
              <a:rPr lang="en-US" smtClean="0"/>
              <a:t>Supervisor may overlook other causes.</a:t>
            </a:r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Coaching Analysis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82688" y="2017713"/>
            <a:ext cx="7504112" cy="4114800"/>
          </a:xfrm>
        </p:spPr>
        <p:txBody>
          <a:bodyPr/>
          <a:lstStyle/>
          <a:p>
            <a:r>
              <a:rPr lang="en-US"/>
              <a:t>The process of analyzing the factors that contribute to unsatisfactory performance.</a:t>
            </a:r>
          </a:p>
          <a:p>
            <a:r>
              <a:rPr lang="en-US"/>
              <a:t>Deciding on the appropriate response to improve performance.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Steps to Follow in Conducting a Coaching Analysis – 1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82688" y="2017713"/>
            <a:ext cx="7427912" cy="4114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/>
              <a:t>Identify the unsatisfactory performance.</a:t>
            </a:r>
          </a:p>
          <a:p>
            <a:pPr>
              <a:lnSpc>
                <a:spcPct val="90000"/>
              </a:lnSpc>
            </a:pPr>
            <a:r>
              <a:rPr lang="en-US"/>
              <a:t>Decide if it’s worth YOUR time and effort.</a:t>
            </a:r>
          </a:p>
          <a:p>
            <a:pPr>
              <a:lnSpc>
                <a:spcPct val="90000"/>
              </a:lnSpc>
            </a:pPr>
            <a:r>
              <a:rPr lang="en-US"/>
              <a:t>Find out if the worker knows that their work is not satisfactory.</a:t>
            </a:r>
          </a:p>
          <a:p>
            <a:pPr>
              <a:lnSpc>
                <a:spcPct val="90000"/>
              </a:lnSpc>
            </a:pPr>
            <a:r>
              <a:rPr lang="en-US"/>
              <a:t>Does the worker know what is to be done?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Steps to Follow in Conducting a Coaching Analysis – 2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82688" y="2017713"/>
            <a:ext cx="7427912" cy="4114800"/>
          </a:xfrm>
        </p:spPr>
        <p:txBody>
          <a:bodyPr/>
          <a:lstStyle/>
          <a:p>
            <a:r>
              <a:rPr lang="en-US"/>
              <a:t>Are there obstacles beyond the worker’s control?</a:t>
            </a:r>
          </a:p>
          <a:p>
            <a:r>
              <a:rPr lang="en-US"/>
              <a:t>Does worker know HOW to do the job?</a:t>
            </a:r>
          </a:p>
          <a:p>
            <a:r>
              <a:rPr lang="en-US"/>
              <a:t>Does a negative consequence follow effective performance?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Steps to Follow in Conducting a Coaching Analysis – 3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Does a positive consequence follow nonperformance?</a:t>
            </a:r>
          </a:p>
          <a:p>
            <a:r>
              <a:rPr lang="en-US"/>
              <a:t>Can the worker do the job if he/she wants to?</a:t>
            </a:r>
          </a:p>
          <a:p>
            <a:r>
              <a:rPr lang="en-US"/>
              <a:t>Can the job or task be modified?</a:t>
            </a:r>
          </a:p>
          <a:p>
            <a:r>
              <a:rPr lang="en-US"/>
              <a:t>What if the problem persists?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Coaching Discussion </a:t>
            </a:r>
            <a:r>
              <a:rPr lang="en-US">
                <a:cs typeface="Tahoma" pitchFamily="34" charset="0"/>
              </a:rPr>
              <a:t>– 1</a:t>
            </a:r>
            <a:endParaRPr lang="en-US"/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Kinlaw’s Approach:</a:t>
            </a:r>
          </a:p>
          <a:p>
            <a:pPr lvl="1">
              <a:lnSpc>
                <a:spcPct val="110000"/>
              </a:lnSpc>
            </a:pPr>
            <a:r>
              <a:rPr lang="en-US"/>
              <a:t>Confronting or presenting</a:t>
            </a:r>
          </a:p>
          <a:p>
            <a:pPr lvl="1">
              <a:lnSpc>
                <a:spcPct val="110000"/>
              </a:lnSpc>
            </a:pPr>
            <a:r>
              <a:rPr lang="en-US"/>
              <a:t>Using reactions to develop information</a:t>
            </a:r>
          </a:p>
          <a:p>
            <a:pPr lvl="1">
              <a:lnSpc>
                <a:spcPct val="110000"/>
              </a:lnSpc>
            </a:pPr>
            <a:r>
              <a:rPr lang="en-US"/>
              <a:t>Resolving or resolution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Coaching Discussion </a:t>
            </a:r>
            <a:r>
              <a:rPr lang="en-US">
                <a:cs typeface="Tahoma" pitchFamily="34" charset="0"/>
              </a:rPr>
              <a:t>– 2</a:t>
            </a: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82688" y="2017713"/>
            <a:ext cx="7580312" cy="4114800"/>
          </a:xfrm>
        </p:spPr>
        <p:txBody>
          <a:bodyPr/>
          <a:lstStyle/>
          <a:p>
            <a:r>
              <a:rPr lang="en-US"/>
              <a:t>Fournies’ Approach:</a:t>
            </a:r>
          </a:p>
          <a:p>
            <a:pPr lvl="1"/>
            <a:r>
              <a:rPr lang="en-US"/>
              <a:t>Get agreement with worker that a problem exists.</a:t>
            </a:r>
          </a:p>
          <a:p>
            <a:pPr lvl="1"/>
            <a:r>
              <a:rPr lang="en-US"/>
              <a:t>Mutually discuss alternative solutions to the problem.</a:t>
            </a:r>
          </a:p>
          <a:p>
            <a:pPr lvl="1"/>
            <a:r>
              <a:rPr lang="en-US"/>
              <a:t>Mutually agree on actions to be taken.</a:t>
            </a:r>
          </a:p>
          <a:p>
            <a:pPr lvl="1"/>
            <a:r>
              <a:rPr lang="en-US"/>
              <a:t>Follow-up to measure results.</a:t>
            </a:r>
          </a:p>
          <a:p>
            <a:pPr lvl="1"/>
            <a:r>
              <a:rPr lang="en-US"/>
              <a:t>Recognize achievement when it happens.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Critical Points for Both</a:t>
            </a:r>
          </a:p>
        </p:txBody>
      </p:sp>
      <p:sp>
        <p:nvSpPr>
          <p:cNvPr id="46083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1143000" y="2057400"/>
            <a:ext cx="7467600" cy="4114800"/>
          </a:xfrm>
        </p:spPr>
        <p:txBody>
          <a:bodyPr/>
          <a:lstStyle/>
          <a:p>
            <a:r>
              <a:rPr lang="en-US"/>
              <a:t>You need specific objectives or goals.</a:t>
            </a:r>
          </a:p>
          <a:p>
            <a:r>
              <a:rPr lang="en-US"/>
              <a:t>Goals must be mutually understood and agreed upon.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What if Coaching Fails?</a:t>
            </a:r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82688" y="2017713"/>
            <a:ext cx="7580312" cy="4114800"/>
          </a:xfrm>
        </p:spPr>
        <p:txBody>
          <a:bodyPr/>
          <a:lstStyle/>
          <a:p>
            <a:r>
              <a:rPr lang="en-US"/>
              <a:t>Transfer the employee to work that the employee can do.</a:t>
            </a:r>
          </a:p>
          <a:p>
            <a:r>
              <a:rPr lang="en-US"/>
              <a:t>Terminate for sub-standard performance.</a:t>
            </a:r>
          </a:p>
          <a:p>
            <a:r>
              <a:rPr lang="en-US"/>
              <a:t>Have adequate documentation of coaching efforts to support termination!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/>
              <a:t>Maintaining Effective Performance and Encouraging Superior Performance</a:t>
            </a:r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Must reward good performance.</a:t>
            </a:r>
          </a:p>
          <a:p>
            <a:r>
              <a:rPr lang="en-US"/>
              <a:t>Use:</a:t>
            </a:r>
          </a:p>
          <a:p>
            <a:pPr lvl="1"/>
            <a:r>
              <a:rPr lang="en-US"/>
              <a:t>Goal Setting</a:t>
            </a:r>
          </a:p>
          <a:p>
            <a:pPr lvl="1"/>
            <a:r>
              <a:rPr lang="en-US"/>
              <a:t>Job redesign</a:t>
            </a:r>
          </a:p>
          <a:p>
            <a:pPr lvl="1"/>
            <a:r>
              <a:rPr lang="en-US"/>
              <a:t>Worker participation</a:t>
            </a:r>
          </a:p>
          <a:p>
            <a:pPr lvl="1"/>
            <a:r>
              <a:rPr lang="en-US"/>
              <a:t>Job ownership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Manager-Coach Responsibilities</a:t>
            </a:r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Provide evaluation</a:t>
            </a:r>
          </a:p>
          <a:p>
            <a:pPr lvl="1"/>
            <a:r>
              <a:rPr lang="en-US"/>
              <a:t>Self-evaluation can be difficult.</a:t>
            </a:r>
          </a:p>
          <a:p>
            <a:pPr lvl="1"/>
            <a:r>
              <a:rPr lang="en-US"/>
              <a:t>People often focus on their weaknesses.</a:t>
            </a:r>
          </a:p>
          <a:p>
            <a:pPr>
              <a:lnSpc>
                <a:spcPct val="110000"/>
              </a:lnSpc>
            </a:pPr>
            <a:r>
              <a:rPr lang="en-US"/>
              <a:t>Manager-coach can:</a:t>
            </a:r>
          </a:p>
          <a:p>
            <a:pPr lvl="1"/>
            <a:r>
              <a:rPr lang="en-US"/>
              <a:t> see the big picture.</a:t>
            </a:r>
          </a:p>
          <a:p>
            <a:pPr lvl="1"/>
            <a:r>
              <a:rPr lang="en-US"/>
              <a:t> make suggestions for improvement.</a:t>
            </a:r>
          </a:p>
          <a:p>
            <a:pPr lvl="1"/>
            <a:r>
              <a:rPr lang="en-US"/>
              <a:t> reinforce company values.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Skills Needed for Effective Coaching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Communication skills</a:t>
            </a:r>
          </a:p>
          <a:p>
            <a:r>
              <a:rPr lang="en-US"/>
              <a:t>Interpersonal skills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Communication Skills</a:t>
            </a:r>
          </a:p>
        </p:txBody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Writing</a:t>
            </a:r>
          </a:p>
          <a:p>
            <a:r>
              <a:rPr lang="en-US"/>
              <a:t>Speaking</a:t>
            </a:r>
          </a:p>
          <a:p>
            <a:r>
              <a:rPr lang="en-US"/>
              <a:t>Active listening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Writing Skills</a:t>
            </a:r>
          </a:p>
        </p:txBody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Acceptable grammar and spelling.</a:t>
            </a:r>
          </a:p>
          <a:p>
            <a:r>
              <a:rPr lang="en-US"/>
              <a:t>Clear and concise style.</a:t>
            </a:r>
          </a:p>
          <a:p>
            <a:r>
              <a:rPr lang="en-US"/>
              <a:t>Example: Facts, Discussion, Recommendation (FDR).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Speaking Skills</a:t>
            </a:r>
          </a:p>
        </p:txBody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82688" y="2017713"/>
            <a:ext cx="7580312" cy="4114800"/>
          </a:xfrm>
        </p:spPr>
        <p:txBody>
          <a:bodyPr/>
          <a:lstStyle/>
          <a:p>
            <a:r>
              <a:rPr lang="en-US"/>
              <a:t>Specific and descriptive.</a:t>
            </a:r>
          </a:p>
          <a:p>
            <a:r>
              <a:rPr lang="en-US"/>
              <a:t>Focused on the issue at hand.</a:t>
            </a:r>
          </a:p>
          <a:p>
            <a:r>
              <a:rPr lang="en-US"/>
              <a:t>Polite and respectful.</a:t>
            </a:r>
          </a:p>
          <a:p>
            <a:r>
              <a:rPr lang="en-US"/>
              <a:t>Focused on the problem, not the person.</a:t>
            </a:r>
          </a:p>
          <a:p>
            <a:r>
              <a:rPr lang="en-US"/>
              <a:t>Objective, not based on feelings.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Active Listening</a:t>
            </a:r>
          </a:p>
        </p:txBody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82688" y="2017713"/>
            <a:ext cx="7427912" cy="4114800"/>
          </a:xfrm>
        </p:spPr>
        <p:txBody>
          <a:bodyPr/>
          <a:lstStyle/>
          <a:p>
            <a:r>
              <a:rPr lang="en-US"/>
              <a:t>More than, “I hear you.”</a:t>
            </a:r>
          </a:p>
          <a:p>
            <a:r>
              <a:rPr lang="en-US"/>
              <a:t>Must listen for what the other person is trying to say.</a:t>
            </a:r>
          </a:p>
          <a:p>
            <a:r>
              <a:rPr lang="en-US"/>
              <a:t>Specific techniques are needed.</a:t>
            </a:r>
          </a:p>
          <a:p>
            <a:r>
              <a:rPr lang="en-US"/>
              <a:t>It is NOT easy!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How to Listen Actively</a:t>
            </a:r>
          </a:p>
        </p:txBody>
      </p:sp>
      <p:sp>
        <p:nvSpPr>
          <p:cNvPr id="675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82688" y="2017713"/>
            <a:ext cx="7427912" cy="4114800"/>
          </a:xfrm>
        </p:spPr>
        <p:txBody>
          <a:bodyPr/>
          <a:lstStyle/>
          <a:p>
            <a:r>
              <a:rPr lang="en-US"/>
              <a:t>Mirror back what the individual says:</a:t>
            </a:r>
          </a:p>
          <a:p>
            <a:pPr lvl="1"/>
            <a:r>
              <a:rPr lang="en-US"/>
              <a:t>“So you think that you are doing the right thing. Is there more?”</a:t>
            </a:r>
          </a:p>
          <a:p>
            <a:r>
              <a:rPr lang="en-US"/>
              <a:t>Paraphrase and summarize: </a:t>
            </a:r>
          </a:p>
          <a:p>
            <a:pPr lvl="1"/>
            <a:r>
              <a:rPr lang="en-US"/>
              <a:t>“So you feel you are doing the job the way you were taught to do it, and that any quality errors are not your fault. Is that right? Is there more?”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How to Listen Actively – 2</a:t>
            </a:r>
          </a:p>
        </p:txBody>
      </p:sp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82688" y="2017713"/>
            <a:ext cx="7504112" cy="4114800"/>
          </a:xfrm>
        </p:spPr>
        <p:txBody>
          <a:bodyPr/>
          <a:lstStyle/>
          <a:p>
            <a:r>
              <a:rPr lang="en-US"/>
              <a:t>Use open-ended questions to get information:</a:t>
            </a:r>
          </a:p>
          <a:p>
            <a:pPr lvl="1"/>
            <a:r>
              <a:rPr lang="en-US"/>
              <a:t>Can’t be answered with simple yes or no.</a:t>
            </a:r>
          </a:p>
          <a:p>
            <a:r>
              <a:rPr lang="en-US"/>
              <a:t>Use closed questions to get a yes or no answer.</a:t>
            </a:r>
          </a:p>
          <a:p>
            <a:r>
              <a:rPr lang="en-US"/>
              <a:t>See Tables 10-2 and 10-3.</a:t>
            </a:r>
          </a:p>
          <a:p>
            <a:r>
              <a:rPr lang="en-US"/>
              <a:t>Active listening takes a lot of work!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Interpersonal Skills</a:t>
            </a:r>
          </a:p>
        </p:txBody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Show respect for the individual.</a:t>
            </a:r>
          </a:p>
          <a:p>
            <a:r>
              <a:rPr lang="en-US"/>
              <a:t>Focus on the present and future.</a:t>
            </a:r>
          </a:p>
          <a:p>
            <a:pPr lvl="1"/>
            <a:r>
              <a:rPr lang="en-US"/>
              <a:t>Not on the past!</a:t>
            </a:r>
          </a:p>
          <a:p>
            <a:r>
              <a:rPr lang="en-US"/>
              <a:t>Be objective.</a:t>
            </a:r>
          </a:p>
          <a:p>
            <a:r>
              <a:rPr lang="en-US"/>
              <a:t>Plan ahead.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Interpersonal Skills - 2</a:t>
            </a:r>
          </a:p>
        </p:txBody>
      </p:sp>
      <p:sp>
        <p:nvSpPr>
          <p:cNvPr id="74755" name="Rectangle 102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Affirm the efforts of others.</a:t>
            </a:r>
          </a:p>
          <a:p>
            <a:r>
              <a:rPr lang="en-US"/>
              <a:t>Be consistent</a:t>
            </a:r>
          </a:p>
          <a:p>
            <a:r>
              <a:rPr lang="en-US"/>
              <a:t>Build trust</a:t>
            </a:r>
          </a:p>
          <a:p>
            <a:r>
              <a:rPr lang="en-US"/>
              <a:t>Demonstrate commitment to and respect for others</a:t>
            </a:r>
          </a:p>
          <a:p>
            <a:r>
              <a:rPr lang="en-US"/>
              <a:t>Integrity, Integrity, Integrity!!!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Effectiveness of Coaching</a:t>
            </a:r>
          </a:p>
        </p:txBody>
      </p:sp>
      <p:sp>
        <p:nvSpPr>
          <p:cNvPr id="737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82688" y="2017713"/>
            <a:ext cx="7351712" cy="4114800"/>
          </a:xfrm>
        </p:spPr>
        <p:txBody>
          <a:bodyPr/>
          <a:lstStyle/>
          <a:p>
            <a:r>
              <a:rPr lang="en-US"/>
              <a:t>Hard to measure objectively.</a:t>
            </a:r>
          </a:p>
          <a:p>
            <a:r>
              <a:rPr lang="en-US"/>
              <a:t>Can be measured in many ways.</a:t>
            </a:r>
          </a:p>
          <a:p>
            <a:r>
              <a:rPr lang="en-US"/>
              <a:t>Some coaches ARE better than others.</a:t>
            </a:r>
          </a:p>
          <a:p>
            <a:r>
              <a:rPr lang="en-US"/>
              <a:t>Others need to keep working to improve their coaching skills; good coaching skills </a:t>
            </a:r>
            <a:r>
              <a:rPr lang="en-US" i="1"/>
              <a:t>can</a:t>
            </a:r>
            <a:r>
              <a:rPr lang="en-US"/>
              <a:t> be learned.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Performance Appraisal Interview - 1</a:t>
            </a:r>
          </a:p>
        </p:txBody>
      </p:sp>
      <p:sp>
        <p:nvSpPr>
          <p:cNvPr id="768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10000"/>
              </a:lnSpc>
            </a:pPr>
            <a:r>
              <a:rPr lang="en-US" sz="2800"/>
              <a:t>Major source of employee feedback.</a:t>
            </a:r>
          </a:p>
          <a:p>
            <a:pPr>
              <a:lnSpc>
                <a:spcPct val="110000"/>
              </a:lnSpc>
            </a:pPr>
            <a:r>
              <a:rPr lang="en-US" sz="2800"/>
              <a:t>Gives employee the chance for feedback and participation in the process.</a:t>
            </a:r>
          </a:p>
          <a:p>
            <a:pPr>
              <a:lnSpc>
                <a:spcPct val="110000"/>
              </a:lnSpc>
            </a:pPr>
            <a:r>
              <a:rPr lang="en-US" sz="2800"/>
              <a:t>Allows the coach to affirm his/her support.</a:t>
            </a:r>
          </a:p>
          <a:p>
            <a:pPr>
              <a:lnSpc>
                <a:spcPct val="110000"/>
              </a:lnSpc>
            </a:pPr>
            <a:r>
              <a:rPr lang="en-US" sz="2800"/>
              <a:t>Provides opportunity for constructive criticism </a:t>
            </a:r>
            <a:r>
              <a:rPr lang="en-US" sz="2800">
                <a:cs typeface="Tahoma" pitchFamily="34" charset="0"/>
              </a:rPr>
              <a:t>–</a:t>
            </a:r>
            <a:r>
              <a:rPr lang="en-US" sz="2800"/>
              <a:t> both ways.</a:t>
            </a:r>
          </a:p>
          <a:p>
            <a:pPr lvl="1">
              <a:lnSpc>
                <a:spcPct val="110000"/>
              </a:lnSpc>
            </a:pPr>
            <a:r>
              <a:rPr lang="en-US" sz="2400"/>
              <a:t>Focus on the problem, not the “personality”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Performance Appraisal Interview –2</a:t>
            </a:r>
          </a:p>
        </p:txBody>
      </p:sp>
      <p:sp>
        <p:nvSpPr>
          <p:cNvPr id="788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82688" y="2017713"/>
            <a:ext cx="7504112" cy="4114800"/>
          </a:xfrm>
        </p:spPr>
        <p:txBody>
          <a:bodyPr/>
          <a:lstStyle/>
          <a:p>
            <a:r>
              <a:rPr lang="en-US"/>
              <a:t>Time to mutually set next period’s goals and objectives.</a:t>
            </a:r>
          </a:p>
          <a:p>
            <a:r>
              <a:rPr lang="en-US"/>
              <a:t>Provides mutually understood basis for improvement.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Training the Supervisor/Appraiser</a:t>
            </a:r>
          </a:p>
        </p:txBody>
      </p:sp>
      <p:sp>
        <p:nvSpPr>
          <p:cNvPr id="819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pitchFamily="2" charset="2"/>
              <a:buNone/>
            </a:pPr>
            <a:r>
              <a:rPr lang="en-US"/>
              <a:t>Effective training: </a:t>
            </a:r>
          </a:p>
          <a:p>
            <a:r>
              <a:rPr lang="en-US"/>
              <a:t>Helps the appraiser to be credible.</a:t>
            </a:r>
          </a:p>
          <a:p>
            <a:r>
              <a:rPr lang="en-US"/>
              <a:t>Promotes acceptance of appraisal.</a:t>
            </a:r>
          </a:p>
          <a:p>
            <a:r>
              <a:rPr lang="en-US"/>
              <a:t>Helps provide accurate feedback.</a:t>
            </a:r>
          </a:p>
          <a:p>
            <a:r>
              <a:rPr lang="en-US"/>
              <a:t>Assists the supervisor in demonstrating support for the employee.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Organizational Support </a:t>
            </a:r>
          </a:p>
        </p:txBody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82688" y="2017713"/>
            <a:ext cx="7580312" cy="4114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/>
              <a:t>Organization needs to support their coaching and performance management efforts.</a:t>
            </a:r>
          </a:p>
          <a:p>
            <a:pPr>
              <a:lnSpc>
                <a:spcPct val="90000"/>
              </a:lnSpc>
            </a:pPr>
            <a:r>
              <a:rPr lang="en-US"/>
              <a:t>Takes time, training and money.</a:t>
            </a:r>
          </a:p>
          <a:p>
            <a:pPr>
              <a:lnSpc>
                <a:spcPct val="90000"/>
              </a:lnSpc>
            </a:pPr>
            <a:r>
              <a:rPr lang="en-US"/>
              <a:t>Needs to be part of the corporate culture.</a:t>
            </a:r>
          </a:p>
          <a:p>
            <a:pPr>
              <a:lnSpc>
                <a:spcPct val="90000"/>
              </a:lnSpc>
            </a:pPr>
            <a:r>
              <a:rPr lang="en-US"/>
              <a:t>Needs to  be linked to compensation, rewards, and promotion systems.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Coaching in a Nutshell</a:t>
            </a:r>
          </a:p>
        </p:txBody>
      </p:sp>
      <p:sp>
        <p:nvSpPr>
          <p:cNvPr id="870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82688" y="2017713"/>
            <a:ext cx="7427912" cy="4114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/>
              <a:t>Worker participates in discussions.</a:t>
            </a:r>
          </a:p>
          <a:p>
            <a:pPr>
              <a:lnSpc>
                <a:spcPct val="90000"/>
              </a:lnSpc>
            </a:pPr>
            <a:r>
              <a:rPr lang="en-US"/>
              <a:t>Worker helps set goals for improvement.</a:t>
            </a:r>
          </a:p>
          <a:p>
            <a:pPr>
              <a:lnSpc>
                <a:spcPct val="90000"/>
              </a:lnSpc>
            </a:pPr>
            <a:r>
              <a:rPr lang="en-US"/>
              <a:t>Feedback is specific and behavioral.</a:t>
            </a:r>
          </a:p>
          <a:p>
            <a:pPr>
              <a:lnSpc>
                <a:spcPct val="90000"/>
              </a:lnSpc>
            </a:pPr>
            <a:r>
              <a:rPr lang="en-US"/>
              <a:t>Coaches are supportive and helpful.</a:t>
            </a:r>
          </a:p>
          <a:p>
            <a:pPr>
              <a:lnSpc>
                <a:spcPct val="90000"/>
              </a:lnSpc>
            </a:pPr>
            <a:r>
              <a:rPr lang="en-US"/>
              <a:t>Supervisor needs to know the worker’s job.</a:t>
            </a:r>
          </a:p>
          <a:p>
            <a:pPr>
              <a:lnSpc>
                <a:spcPct val="90000"/>
              </a:lnSpc>
            </a:pPr>
            <a:r>
              <a:rPr lang="en-US"/>
              <a:t>Coaches need support and training.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Summary - 1</a:t>
            </a:r>
          </a:p>
        </p:txBody>
      </p:sp>
      <p:sp>
        <p:nvSpPr>
          <p:cNvPr id="890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82688" y="2017713"/>
            <a:ext cx="7656512" cy="4114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/>
              <a:t>Managers must ensure effective employee performance.</a:t>
            </a:r>
          </a:p>
          <a:p>
            <a:pPr>
              <a:lnSpc>
                <a:spcPct val="90000"/>
              </a:lnSpc>
            </a:pPr>
            <a:r>
              <a:rPr lang="en-US"/>
              <a:t>Positive coaching provides a great opportunity for individual improvement.</a:t>
            </a:r>
          </a:p>
          <a:p>
            <a:pPr>
              <a:lnSpc>
                <a:spcPct val="90000"/>
              </a:lnSpc>
            </a:pPr>
            <a:r>
              <a:rPr lang="en-US"/>
              <a:t>Allows worker to:</a:t>
            </a:r>
          </a:p>
          <a:p>
            <a:pPr lvl="1">
              <a:lnSpc>
                <a:spcPct val="90000"/>
              </a:lnSpc>
            </a:pPr>
            <a:r>
              <a:rPr lang="en-US"/>
              <a:t>accept responsibility </a:t>
            </a:r>
          </a:p>
          <a:p>
            <a:pPr lvl="1">
              <a:lnSpc>
                <a:spcPct val="90000"/>
              </a:lnSpc>
            </a:pPr>
            <a:r>
              <a:rPr lang="en-US"/>
              <a:t>achieve superior performance </a:t>
            </a:r>
          </a:p>
          <a:p>
            <a:pPr lvl="1">
              <a:lnSpc>
                <a:spcPct val="90000"/>
              </a:lnSpc>
            </a:pPr>
            <a:r>
              <a:rPr lang="en-US"/>
              <a:t>work towards organizational goals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Summary – 2</a:t>
            </a:r>
          </a:p>
        </p:txBody>
      </p:sp>
      <p:sp>
        <p:nvSpPr>
          <p:cNvPr id="911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82688" y="2017713"/>
            <a:ext cx="7504112" cy="4114800"/>
          </a:xfrm>
        </p:spPr>
        <p:txBody>
          <a:bodyPr/>
          <a:lstStyle/>
          <a:p>
            <a:r>
              <a:rPr lang="en-US" u="sng"/>
              <a:t>Good</a:t>
            </a:r>
            <a:r>
              <a:rPr lang="en-US"/>
              <a:t> coaches needs:</a:t>
            </a:r>
          </a:p>
          <a:p>
            <a:pPr lvl="1">
              <a:lnSpc>
                <a:spcPct val="110000"/>
              </a:lnSpc>
            </a:pPr>
            <a:r>
              <a:rPr lang="en-US"/>
              <a:t>Effective communication skills</a:t>
            </a:r>
          </a:p>
          <a:p>
            <a:pPr lvl="1">
              <a:lnSpc>
                <a:spcPct val="110000"/>
              </a:lnSpc>
            </a:pPr>
            <a:r>
              <a:rPr lang="en-US"/>
              <a:t>Effective interpersonal skills</a:t>
            </a:r>
          </a:p>
          <a:p>
            <a:pPr lvl="1">
              <a:lnSpc>
                <a:spcPct val="110000"/>
              </a:lnSpc>
            </a:pPr>
            <a:r>
              <a:rPr lang="en-US"/>
              <a:t>Integrity</a:t>
            </a:r>
          </a:p>
          <a:p>
            <a:pPr lvl="1">
              <a:lnSpc>
                <a:spcPct val="110000"/>
              </a:lnSpc>
            </a:pPr>
            <a:r>
              <a:rPr lang="en-US"/>
              <a:t>Effective performance appraisal skills</a:t>
            </a:r>
          </a:p>
          <a:p>
            <a:pPr>
              <a:lnSpc>
                <a:spcPct val="110000"/>
              </a:lnSpc>
            </a:pPr>
            <a:r>
              <a:rPr lang="en-US"/>
              <a:t>Is it any wonder that good coaches can be hard to find?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lends">
  <a:themeElements>
    <a:clrScheme name="Blends 2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Blends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lnDef>
  </a:objectDefaults>
  <a:extraClrSchemeLst>
    <a:extraClrScheme>
      <a:clrScheme name="Blends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2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3">
        <a:dk1>
          <a:srgbClr val="000000"/>
        </a:dk1>
        <a:lt1>
          <a:srgbClr val="FFFFFF"/>
        </a:lt1>
        <a:dk2>
          <a:srgbClr val="000000"/>
        </a:dk2>
        <a:lt2>
          <a:srgbClr val="5F5F5F"/>
        </a:lt2>
        <a:accent1>
          <a:srgbClr val="EAEAEA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737373"/>
        </a:accent6>
        <a:hlink>
          <a:srgbClr val="4D4D4D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4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7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Office2000\Templates\Presentation Designs\Blends.pot</Template>
  <TotalTime>372</TotalTime>
  <Words>1395</Words>
  <Application>Microsoft PowerPoint</Application>
  <PresentationFormat>On-screen Show (4:3)</PresentationFormat>
  <Paragraphs>241</Paragraphs>
  <Slides>43</Slides>
  <Notes>3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45" baseType="lpstr">
      <vt:lpstr>Blends</vt:lpstr>
      <vt:lpstr>Clip</vt:lpstr>
      <vt:lpstr>Lecture 24</vt:lpstr>
      <vt:lpstr>Performance Management and Coaching   Contd….Part 2</vt:lpstr>
      <vt:lpstr>Performance Management Tools for  Performance and Development Review</vt:lpstr>
      <vt:lpstr>Performance Management -  Roles and Responsibilities</vt:lpstr>
      <vt:lpstr>Legal Considerations</vt:lpstr>
      <vt:lpstr>The Need for Coaching</vt:lpstr>
      <vt:lpstr>Coaching – A Positive Approach</vt:lpstr>
      <vt:lpstr>Performance Management and Coaching</vt:lpstr>
      <vt:lpstr>Definitions of Coaching</vt:lpstr>
      <vt:lpstr>Supervisor’s Role in Coaching</vt:lpstr>
      <vt:lpstr>HRD Professional’s Coaching Role</vt:lpstr>
      <vt:lpstr>Coaching to Improve Poor Performance</vt:lpstr>
      <vt:lpstr>Defining Poor Performance</vt:lpstr>
      <vt:lpstr>Types of Standards</vt:lpstr>
      <vt:lpstr>Deviant Workplace Behavior</vt:lpstr>
      <vt:lpstr>Responding to Poor Performance</vt:lpstr>
      <vt:lpstr>Coaching Analysis</vt:lpstr>
      <vt:lpstr>Steps to Follow in Conducting a Coaching Analysis – 1</vt:lpstr>
      <vt:lpstr>Steps to Follow in Conducting a Coaching Analysis – 2</vt:lpstr>
      <vt:lpstr>Steps to Follow in Conducting a Coaching Analysis – 3</vt:lpstr>
      <vt:lpstr>The Coaching Discussion – 1</vt:lpstr>
      <vt:lpstr>The Coaching Discussion – 2</vt:lpstr>
      <vt:lpstr>Critical Points for Both</vt:lpstr>
      <vt:lpstr>What if Coaching Fails?</vt:lpstr>
      <vt:lpstr>Maintaining Effective Performance and Encouraging Superior Performance</vt:lpstr>
      <vt:lpstr>Manager-Coach Responsibilities</vt:lpstr>
      <vt:lpstr>Skills Needed for Effective Coaching</vt:lpstr>
      <vt:lpstr>Communication Skills</vt:lpstr>
      <vt:lpstr>Writing Skills</vt:lpstr>
      <vt:lpstr>Speaking Skills</vt:lpstr>
      <vt:lpstr>Active Listening</vt:lpstr>
      <vt:lpstr>How to Listen Actively</vt:lpstr>
      <vt:lpstr>How to Listen Actively – 2</vt:lpstr>
      <vt:lpstr>Interpersonal Skills</vt:lpstr>
      <vt:lpstr>Interpersonal Skills - 2</vt:lpstr>
      <vt:lpstr>Effectiveness of Coaching</vt:lpstr>
      <vt:lpstr>Performance Appraisal Interview - 1</vt:lpstr>
      <vt:lpstr>Performance Appraisal Interview –2</vt:lpstr>
      <vt:lpstr>Training the Supervisor/Appraiser</vt:lpstr>
      <vt:lpstr>Organizational Support </vt:lpstr>
      <vt:lpstr>Coaching in a Nutshell</vt:lpstr>
      <vt:lpstr>Summary - 1</vt:lpstr>
      <vt:lpstr>Summary – 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Performance Management and Coaching</dc:title>
  <dc:creator>Wells Doty</dc:creator>
  <cp:lastModifiedBy>stdc_lp</cp:lastModifiedBy>
  <cp:revision>29</cp:revision>
  <dcterms:created xsi:type="dcterms:W3CDTF">2002-03-03T00:54:12Z</dcterms:created>
  <dcterms:modified xsi:type="dcterms:W3CDTF">2014-06-30T04:11:43Z</dcterms:modified>
</cp:coreProperties>
</file>