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0"/>
  </p:notesMasterIdLst>
  <p:handoutMasterIdLst>
    <p:handoutMasterId r:id="rId31"/>
  </p:handoutMasterIdLst>
  <p:sldIdLst>
    <p:sldId id="326" r:id="rId2"/>
    <p:sldId id="256" r:id="rId3"/>
    <p:sldId id="269" r:id="rId4"/>
    <p:sldId id="298" r:id="rId5"/>
    <p:sldId id="299" r:id="rId6"/>
    <p:sldId id="325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  <p:sldId id="321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6986" autoAdjust="0"/>
    <p:restoredTop sz="90929"/>
  </p:normalViewPr>
  <p:slideViewPr>
    <p:cSldViewPr>
      <p:cViewPr varScale="1">
        <p:scale>
          <a:sx n="49" d="100"/>
          <a:sy n="49" d="100"/>
        </p:scale>
        <p:origin x="-936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4211" name="Rectangle 2051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94212" name="Rectangle 2052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4213" name="Rectangle 2053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7CEBC88-9EF0-4D50-B7FF-7CE1721D32E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fld id="{07EE85E6-AFBE-4A5F-881D-F9DA1F214A9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AC20C-C2FE-4C3A-A0FC-DBEA9A072166}" type="slidenum">
              <a:rPr lang="en-US"/>
              <a:pPr/>
              <a:t>4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294773-CD14-40A4-B87F-5D0BCE83F5FE}" type="slidenum">
              <a:rPr lang="en-US"/>
              <a:pPr/>
              <a:t>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8FA906-CA08-46ED-AC5B-403707FDBE78}" type="slidenum">
              <a:rPr lang="en-US"/>
              <a:pPr/>
              <a:t>7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C5C250-A770-4999-9401-C94AA0C1C318}" type="slidenum">
              <a:rPr lang="en-US"/>
              <a:pPr/>
              <a:t>8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37DEA5-15E8-483C-BA5D-7061CC313E35}" type="slidenum">
              <a:rPr lang="en-US"/>
              <a:pPr/>
              <a:t>9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4B25AD-4A02-4CAF-B3AB-BCCE0CDE4C0E}" type="slidenum">
              <a:rPr lang="en-US"/>
              <a:pPr/>
              <a:t>10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4464DF-68FC-404C-B9BF-D349CC9F6FB1}" type="slidenum">
              <a:rPr lang="en-US"/>
              <a:pPr/>
              <a:t>11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1F495E-B3B9-4610-8FF8-52018C4FFA40}" type="slidenum">
              <a:rPr lang="en-US"/>
              <a:pPr/>
              <a:t>12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847EF7-3AC0-4036-A7F4-C6FCE09D7E7B}" type="slidenum">
              <a:rPr lang="en-US"/>
              <a:pPr/>
              <a:t>13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E2309D-6A94-4DE5-94F7-33EDB3BA66D1}" type="slidenum">
              <a:rPr lang="en-US"/>
              <a:pPr/>
              <a:t>14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14CABE-4105-42AF-BE47-93FD478FCE00}" type="slidenum">
              <a:rPr lang="en-US"/>
              <a:pPr/>
              <a:t>15</a:t>
            </a:fld>
            <a:endParaRPr lang="en-US"/>
          </a:p>
        </p:txBody>
      </p:sp>
      <p:sp>
        <p:nvSpPr>
          <p:cNvPr id="3584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100B38-BE57-43B2-94C2-6CB538A5A2CC}" type="slidenum">
              <a:rPr lang="en-US"/>
              <a:pPr/>
              <a:t>16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0AA125-7AE7-465F-A59E-B29EB780AC0A}" type="slidenum">
              <a:rPr lang="en-US"/>
              <a:pPr/>
              <a:t>17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2CCFC6-50BD-47EB-BFB2-B66D4CEC7018}" type="slidenum">
              <a:rPr lang="en-US"/>
              <a:pPr/>
              <a:t>18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891F6A-BA81-4976-BF60-3792BA390DE0}" type="slidenum">
              <a:rPr lang="en-US"/>
              <a:pPr/>
              <a:t>19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624F77-10D0-4FDA-B746-B4BE79D1A62B}" type="slidenum">
              <a:rPr lang="en-US"/>
              <a:pPr/>
              <a:t>20</a:t>
            </a:fld>
            <a:endParaRPr lang="en-US"/>
          </a:p>
        </p:txBody>
      </p:sp>
      <p:sp>
        <p:nvSpPr>
          <p:cNvPr id="460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BDA6D4-E828-4B6F-8890-461AC42C0FB3}" type="slidenum">
              <a:rPr lang="en-US"/>
              <a:pPr/>
              <a:t>21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0C98E5-2211-4EA4-8752-64CB6F1082D6}" type="slidenum">
              <a:rPr lang="en-US"/>
              <a:pPr/>
              <a:t>22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FB1B85-2CB3-4C08-B91D-E9EAE51E46A0}" type="slidenum">
              <a:rPr lang="en-US"/>
              <a:pPr/>
              <a:t>23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870389-1299-4D2F-9978-015EE2051DAF}" type="slidenum">
              <a:rPr lang="en-US"/>
              <a:pPr/>
              <a:t>24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D23163-400C-47DC-B0AB-59721ECEA9C8}" type="slidenum">
              <a:rPr lang="en-US"/>
              <a:pPr/>
              <a:t>25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3F05B3-09D2-4206-9D78-E56CAA6510AD}" type="slidenum">
              <a:rPr lang="en-US"/>
              <a:pPr/>
              <a:t>26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A0F18A-DC22-46C1-9940-71903A6B030F}" type="slidenum">
              <a:rPr lang="en-US"/>
              <a:pPr/>
              <a:t>27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6CD616-E630-4E88-9F3B-3CA3216FE8BC}" type="slidenum">
              <a:rPr lang="en-US"/>
              <a:pPr/>
              <a:t>28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Group 1026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5299" name="Group 1027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55300" name="Rectangle 1028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301" name="Rectangle 1029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5302" name="Group 1030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55303" name="Rectangle 1031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304" name="Rectangle 1032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5305" name="Rectangle 1033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06" name="Rectangle 1034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07" name="Rectangle 1035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5308" name="Rectangle 1036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5309" name="Rectangle 103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HRD3eCH10 Contributed by Wells Doty, Ed.D. Clemson Univ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3B4C7E7-758C-4383-B204-1B70EF86CE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HRD3eCH10 Contributed by Wells Doty, Ed.D. Clemson Univ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CAD594D-9BD1-4AE5-B022-5EE8F78463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HRD3eCH10 Contributed by Wells Doty, Ed.D. Clemson Univ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0B4C0F0-317D-4B98-A7D0-7569938092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HRD3eCH10 Contributed by Wells Doty, Ed.D. Clemson Univ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BFBE9D7-2BC8-459E-A712-103CDCD49F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542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428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514600"/>
            <a:ext cx="7772400" cy="1143000"/>
          </a:xfrm>
        </p:spPr>
        <p:txBody>
          <a:bodyPr/>
          <a:lstStyle/>
          <a:p>
            <a:pPr algn="ctr"/>
            <a:r>
              <a:rPr lang="en-US" dirty="0" smtClean="0"/>
              <a:t>Lecture 23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2362200"/>
            <a:ext cx="7620000" cy="1143000"/>
          </a:xfrm>
        </p:spPr>
        <p:txBody>
          <a:bodyPr/>
          <a:lstStyle/>
          <a:p>
            <a:r>
              <a:rPr lang="en-US" dirty="0"/>
              <a:t>Performance Management and Coaching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Thoughts for Discussion</a:t>
            </a:r>
          </a:p>
        </p:txBody>
      </p:sp>
      <p:sp>
        <p:nvSpPr>
          <p:cNvPr id="2969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r>
              <a:rPr lang="en-US" sz="2800"/>
              <a:t>Most employees already know what they should do and how to do it.</a:t>
            </a:r>
          </a:p>
          <a:p>
            <a:r>
              <a:rPr lang="en-US" sz="2800"/>
              <a:t>Performance management is simply a matter of expecting tasks to be done correctly and on time.</a:t>
            </a:r>
          </a:p>
          <a:p>
            <a:r>
              <a:rPr lang="en-US" sz="2800"/>
              <a:t>If the problem does not go away, the employee must be stupid, lazy, or have a “bad attitude.” Therefore, punishment is called for.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533400" y="4114800"/>
            <a:ext cx="7772400" cy="12192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400" smtClean="0"/>
              <a:t>Performance Management</a:t>
            </a:r>
            <a:br>
              <a:rPr lang="en-US" sz="4400" smtClean="0"/>
            </a:br>
            <a:endParaRPr lang="en-US" smtClean="0"/>
          </a:p>
        </p:txBody>
      </p:sp>
      <p:pic>
        <p:nvPicPr>
          <p:cNvPr id="4" name="Picture 3" descr="picture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762000"/>
            <a:ext cx="7598979" cy="304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/>
              <a:t>Performance Management</a:t>
            </a:r>
            <a:br>
              <a:rPr lang="en-US" sz="3600" smtClean="0"/>
            </a:br>
            <a:r>
              <a:rPr lang="en-US" sz="3600" smtClean="0"/>
              <a:t>What we will cover today:</a:t>
            </a:r>
            <a:endParaRPr lang="en-US" sz="400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r>
              <a:rPr lang="en-US" sz="2800" smtClean="0"/>
              <a:t>Performance Management Defined</a:t>
            </a:r>
          </a:p>
          <a:p>
            <a:r>
              <a:rPr lang="en-US" sz="2800" smtClean="0"/>
              <a:t>Goals of performance management</a:t>
            </a:r>
          </a:p>
          <a:p>
            <a:r>
              <a:rPr lang="en-US" sz="2800" smtClean="0"/>
              <a:t>Components of performance management</a:t>
            </a:r>
          </a:p>
          <a:p>
            <a:r>
              <a:rPr lang="en-US" sz="2800" smtClean="0"/>
              <a:t>Performance management tools</a:t>
            </a:r>
          </a:p>
          <a:p>
            <a:r>
              <a:rPr lang="en-US" sz="2800" smtClean="0"/>
              <a:t>Performance Review</a:t>
            </a:r>
          </a:p>
          <a:p>
            <a:r>
              <a:rPr lang="en-US" sz="2800" smtClean="0"/>
              <a:t>Creating performance goals and development plans</a:t>
            </a:r>
          </a:p>
          <a:p>
            <a:endParaRPr lang="en-US" sz="2800" smtClean="0"/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793037" cy="1143000"/>
          </a:xfrm>
        </p:spPr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7772400" cy="4114800"/>
          </a:xfrm>
        </p:spPr>
        <p:txBody>
          <a:bodyPr/>
          <a:lstStyle/>
          <a:p>
            <a:pPr algn="just"/>
            <a:r>
              <a:rPr lang="en-US" dirty="0" smtClean="0"/>
              <a:t>The accomplishment of a given task measured against preset known standards of accuracy, completeness, cost, and speed. In a contract, performance is deemed to be the fulfillment of an obligation, in a manner that releases the performer from all liabilities under the contract.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90600"/>
            <a:ext cx="7772400" cy="8382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smtClean="0"/>
              <a:t>Performance management’s definition can include:</a:t>
            </a:r>
            <a:endParaRPr lang="en-US" sz="360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38400"/>
            <a:ext cx="7772400" cy="3657600"/>
          </a:xfrm>
        </p:spPr>
        <p:txBody>
          <a:bodyPr/>
          <a:lstStyle/>
          <a:p>
            <a:r>
              <a:rPr lang="en-US" sz="2800" smtClean="0"/>
              <a:t>Achieving goals</a:t>
            </a:r>
          </a:p>
          <a:p>
            <a:r>
              <a:rPr lang="en-US" sz="2800" smtClean="0"/>
              <a:t>Continual review of performance</a:t>
            </a:r>
          </a:p>
          <a:p>
            <a:r>
              <a:rPr lang="en-US" sz="2800" smtClean="0"/>
              <a:t>Annual performance salary increase</a:t>
            </a:r>
          </a:p>
          <a:p>
            <a:r>
              <a:rPr lang="en-US" sz="2800" smtClean="0"/>
              <a:t>Feedback and coaching</a:t>
            </a:r>
          </a:p>
          <a:p>
            <a:r>
              <a:rPr lang="en-US" sz="2800" smtClean="0"/>
              <a:t>Two way communication</a:t>
            </a:r>
          </a:p>
          <a:p>
            <a:r>
              <a:rPr lang="en-US" sz="2800" smtClean="0"/>
              <a:t>Career and professional development</a:t>
            </a:r>
          </a:p>
          <a:p>
            <a:r>
              <a:rPr lang="en-US" sz="2800" smtClean="0"/>
              <a:t>Enhanced work performance</a:t>
            </a:r>
          </a:p>
          <a:p>
            <a:endParaRPr lang="en-US" sz="28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90600"/>
            <a:ext cx="7772400" cy="6858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smtClean="0"/>
              <a:t>Goals of Performance Management</a:t>
            </a:r>
            <a:endParaRPr lang="en-US" sz="360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Ties individual performance objectives to the organizational goals</a:t>
            </a:r>
          </a:p>
          <a:p>
            <a:r>
              <a:rPr lang="en-US" sz="2800" dirty="0" smtClean="0"/>
              <a:t>Promotes partnership between supervisor and employee</a:t>
            </a:r>
          </a:p>
          <a:p>
            <a:r>
              <a:rPr lang="en-US" sz="2800" dirty="0" smtClean="0"/>
              <a:t>Promotes ongoing open communication</a:t>
            </a:r>
          </a:p>
          <a:p>
            <a:r>
              <a:rPr lang="en-US" sz="2800" dirty="0" smtClean="0"/>
              <a:t>Promotes professional development</a:t>
            </a:r>
          </a:p>
          <a:p>
            <a:r>
              <a:rPr lang="en-US" sz="2800" dirty="0" smtClean="0"/>
              <a:t>Establishes framework for future growth</a:t>
            </a:r>
          </a:p>
          <a:p>
            <a:r>
              <a:rPr lang="en-US" sz="2800" dirty="0" smtClean="0"/>
              <a:t>Provides employee with ongoing written feedback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906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smtClean="0"/>
              <a:t>Components of performance management</a:t>
            </a:r>
            <a:endParaRPr lang="en-US" sz="360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38400"/>
            <a:ext cx="7772400" cy="3733800"/>
          </a:xfrm>
        </p:spPr>
        <p:txBody>
          <a:bodyPr/>
          <a:lstStyle/>
          <a:p>
            <a:r>
              <a:rPr lang="en-US" sz="2800" smtClean="0"/>
              <a:t>Performance and development planning</a:t>
            </a:r>
          </a:p>
          <a:p>
            <a:endParaRPr lang="en-US" sz="2800" smtClean="0"/>
          </a:p>
          <a:p>
            <a:r>
              <a:rPr lang="en-US" sz="2800" smtClean="0"/>
              <a:t>Coaching and progress reviews</a:t>
            </a:r>
          </a:p>
          <a:p>
            <a:endParaRPr lang="en-US" sz="2800" smtClean="0"/>
          </a:p>
          <a:p>
            <a:r>
              <a:rPr lang="en-US" sz="2800" smtClean="0"/>
              <a:t>Performance and development review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38200"/>
            <a:ext cx="7772400" cy="6096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Components of Performance Management</a:t>
            </a:r>
            <a:endParaRPr lang="en-US" sz="3600" smtClean="0"/>
          </a:p>
        </p:txBody>
      </p:sp>
      <p:sp>
        <p:nvSpPr>
          <p:cNvPr id="24579" name="Oval 3"/>
          <p:cNvSpPr>
            <a:spLocks noChangeArrowheads="1"/>
          </p:cNvSpPr>
          <p:nvPr/>
        </p:nvSpPr>
        <p:spPr bwMode="auto">
          <a:xfrm>
            <a:off x="3276600" y="1447800"/>
            <a:ext cx="2286000" cy="160020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5410200" y="3810000"/>
            <a:ext cx="2286000" cy="1600200"/>
          </a:xfrm>
          <a:prstGeom prst="ellipse">
            <a:avLst/>
          </a:prstGeom>
          <a:solidFill>
            <a:srgbClr val="EAEAEA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1066800" y="3886200"/>
            <a:ext cx="2286000" cy="1600200"/>
          </a:xfrm>
          <a:prstGeom prst="ellipse">
            <a:avLst/>
          </a:prstGeom>
          <a:solidFill>
            <a:srgbClr val="EAEAEA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 flipV="1">
            <a:off x="2362200" y="2743200"/>
            <a:ext cx="10668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276600" y="1676400"/>
            <a:ext cx="22860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/>
              <a:t>Performance and Development Planning</a:t>
            </a:r>
            <a:endParaRPr lang="en-US" sz="1400" dirty="0"/>
          </a:p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410200" y="4267200"/>
            <a:ext cx="220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/>
              <a:t>Coaching and Progress Reviews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1219200" y="4191000"/>
            <a:ext cx="1981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/>
              <a:t>Performance and Development Review</a:t>
            </a:r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5257800" y="2895600"/>
            <a:ext cx="7620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H="1">
            <a:off x="3581400" y="4648200"/>
            <a:ext cx="152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 smtClean="0"/>
              <a:t>Performance Management Tools for </a:t>
            </a:r>
            <a:br>
              <a:rPr lang="en-US" sz="3200" dirty="0" smtClean="0"/>
            </a:br>
            <a:r>
              <a:rPr lang="en-US" sz="3200" b="1" dirty="0" smtClean="0"/>
              <a:t>Performance and Development Planning</a:t>
            </a:r>
            <a:endParaRPr lang="en-US" sz="1200" dirty="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3124200"/>
          </a:xfrm>
        </p:spPr>
        <p:txBody>
          <a:bodyPr/>
          <a:lstStyle/>
          <a:p>
            <a:r>
              <a:rPr lang="en-US" sz="2800" smtClean="0"/>
              <a:t>Identify the goals/expectations</a:t>
            </a:r>
          </a:p>
          <a:p>
            <a:r>
              <a:rPr lang="en-US" sz="2800" smtClean="0"/>
              <a:t>Establish measurement criteria</a:t>
            </a:r>
          </a:p>
          <a:p>
            <a:r>
              <a:rPr lang="en-US" sz="2800" smtClean="0"/>
              <a:t>Identify “gaps” in knowledge or skills required to achieve objectives</a:t>
            </a:r>
          </a:p>
          <a:p>
            <a:r>
              <a:rPr lang="en-US" sz="2800" smtClean="0"/>
              <a:t>Describe specific development activities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/>
              <a:t>Performance Management Tools for </a:t>
            </a:r>
            <a:br>
              <a:rPr lang="en-US" sz="2800" dirty="0" smtClean="0"/>
            </a:br>
            <a:r>
              <a:rPr lang="en-US" sz="2800" dirty="0" smtClean="0"/>
              <a:t>Performance and Development Planning:</a:t>
            </a:r>
            <a:br>
              <a:rPr lang="en-US" sz="2800" dirty="0" smtClean="0"/>
            </a:br>
            <a:r>
              <a:rPr lang="en-US" sz="2800" b="1" i="1" dirty="0" smtClean="0"/>
              <a:t>Identify the goals/expectations</a:t>
            </a:r>
            <a:endParaRPr lang="en-US" sz="28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3429000"/>
          </a:xfrm>
          <a:noFill/>
        </p:spPr>
        <p:txBody>
          <a:bodyPr/>
          <a:lstStyle/>
          <a:p>
            <a:r>
              <a:rPr lang="en-US" smtClean="0"/>
              <a:t>Good goals are:   </a:t>
            </a:r>
            <a:r>
              <a:rPr lang="en-US" b="1" smtClean="0"/>
              <a:t>SMART</a:t>
            </a:r>
            <a:endParaRPr lang="en-US" smtClean="0"/>
          </a:p>
          <a:p>
            <a:pPr lvl="1"/>
            <a:r>
              <a:rPr lang="en-US" b="1" smtClean="0">
                <a:solidFill>
                  <a:srgbClr val="FF5050"/>
                </a:solidFill>
              </a:rPr>
              <a:t>S</a:t>
            </a:r>
            <a:r>
              <a:rPr lang="en-US" smtClean="0"/>
              <a:t>pecific</a:t>
            </a:r>
          </a:p>
          <a:p>
            <a:pPr lvl="1"/>
            <a:r>
              <a:rPr lang="en-US" b="1" smtClean="0">
                <a:solidFill>
                  <a:srgbClr val="FF5050"/>
                </a:solidFill>
              </a:rPr>
              <a:t>M</a:t>
            </a:r>
            <a:r>
              <a:rPr lang="en-US" smtClean="0"/>
              <a:t>easurable</a:t>
            </a:r>
          </a:p>
          <a:p>
            <a:pPr lvl="1"/>
            <a:r>
              <a:rPr lang="en-US" b="1" smtClean="0">
                <a:solidFill>
                  <a:srgbClr val="FF5050"/>
                </a:solidFill>
              </a:rPr>
              <a:t>A</a:t>
            </a:r>
            <a:r>
              <a:rPr lang="en-US" smtClean="0"/>
              <a:t>chievable</a:t>
            </a:r>
          </a:p>
          <a:p>
            <a:pPr lvl="1"/>
            <a:r>
              <a:rPr lang="en-US" b="1" smtClean="0">
                <a:solidFill>
                  <a:srgbClr val="FF5050"/>
                </a:solidFill>
              </a:rPr>
              <a:t>R</a:t>
            </a:r>
            <a:r>
              <a:rPr lang="en-US" smtClean="0"/>
              <a:t>esults-oriented</a:t>
            </a:r>
          </a:p>
          <a:p>
            <a:pPr lvl="1"/>
            <a:r>
              <a:rPr lang="en-US" b="1" smtClean="0">
                <a:solidFill>
                  <a:srgbClr val="FF5050"/>
                </a:solidFill>
              </a:rPr>
              <a:t>T</a:t>
            </a:r>
            <a:r>
              <a:rPr lang="en-US" smtClean="0"/>
              <a:t>ime-oriented</a:t>
            </a:r>
          </a:p>
          <a:p>
            <a:pPr lvl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382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Performance Management Tools for </a:t>
            </a:r>
            <a:br>
              <a:rPr lang="en-US" sz="2800" smtClean="0"/>
            </a:br>
            <a:r>
              <a:rPr lang="en-US" sz="2800" smtClean="0"/>
              <a:t>Performance and Development Planning:</a:t>
            </a:r>
            <a:br>
              <a:rPr lang="en-US" sz="2800" smtClean="0"/>
            </a:br>
            <a:r>
              <a:rPr lang="en-US" sz="2800" b="1" i="1" smtClean="0"/>
              <a:t>Establish measurement criteria</a:t>
            </a:r>
            <a:endParaRPr lang="en-US" sz="280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7772400" cy="3657600"/>
          </a:xfrm>
        </p:spPr>
        <p:txBody>
          <a:bodyPr/>
          <a:lstStyle/>
          <a:p>
            <a:r>
              <a:rPr lang="en-US" sz="2400" smtClean="0"/>
              <a:t>Quantity:  specifies how much work must be completed within a certain period of time</a:t>
            </a:r>
          </a:p>
          <a:p>
            <a:r>
              <a:rPr lang="en-US" sz="2400" smtClean="0"/>
              <a:t>Quality:  describes how well the work must be accomplished, specifies accuracy, precision, appearance or effectiveness, sensitivity to diversity and culture</a:t>
            </a:r>
          </a:p>
          <a:p>
            <a:r>
              <a:rPr lang="en-US" sz="2400" smtClean="0"/>
              <a:t>Timeliness:  answers the questions, By when? How soon? or Within what period?</a:t>
            </a:r>
          </a:p>
          <a:p>
            <a:r>
              <a:rPr lang="en-US" sz="2400" smtClean="0"/>
              <a:t>Effective use of resources:  used when performance can be assessed in terms of utilization:  budget savings</a:t>
            </a:r>
            <a:endParaRPr lang="en-US" sz="2000" smtClean="0"/>
          </a:p>
          <a:p>
            <a:endParaRPr lang="en-US" sz="20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144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Performance Management Tools for </a:t>
            </a:r>
            <a:br>
              <a:rPr lang="en-US" sz="2800" smtClean="0"/>
            </a:br>
            <a:r>
              <a:rPr lang="en-US" sz="2800" smtClean="0"/>
              <a:t>Performance and Development Planning:</a:t>
            </a:r>
            <a:br>
              <a:rPr lang="en-US" sz="2800" smtClean="0"/>
            </a:br>
            <a:r>
              <a:rPr lang="en-US" sz="2800" smtClean="0"/>
              <a:t> </a:t>
            </a:r>
            <a:r>
              <a:rPr lang="en-US" sz="2800" b="1" i="1" smtClean="0"/>
              <a:t>Identify“gaps” to achieve objectives</a:t>
            </a:r>
            <a:r>
              <a:rPr lang="en-US" sz="2800" smtClean="0"/>
              <a:t>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400" smtClean="0"/>
          </a:p>
          <a:p>
            <a:endParaRPr lang="en-US" sz="2400" smtClean="0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57200" y="2819400"/>
            <a:ext cx="8001000" cy="2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By evaluating employee’s current job skills to those needed for the performance objective(s),  training and development needs will be identified.</a:t>
            </a:r>
            <a:endParaRPr lang="en-US"/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144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Performance Management Tools for </a:t>
            </a:r>
            <a:br>
              <a:rPr lang="en-US" sz="2800" smtClean="0"/>
            </a:br>
            <a:r>
              <a:rPr lang="en-US" sz="2800" smtClean="0"/>
              <a:t>Performance and Development Planning:</a:t>
            </a:r>
            <a:br>
              <a:rPr lang="en-US" sz="2800" smtClean="0"/>
            </a:br>
            <a:r>
              <a:rPr lang="en-US" sz="2800" b="1" i="1" smtClean="0"/>
              <a:t>Describe specific development activities</a:t>
            </a:r>
            <a:endParaRPr lang="en-US" sz="280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590800"/>
            <a:ext cx="7772400" cy="3352800"/>
          </a:xfrm>
        </p:spPr>
        <p:txBody>
          <a:bodyPr/>
          <a:lstStyle/>
          <a:p>
            <a:r>
              <a:rPr lang="en-US" sz="2400" smtClean="0"/>
              <a:t>Identify areas needing improvement</a:t>
            </a:r>
          </a:p>
          <a:p>
            <a:r>
              <a:rPr lang="en-US" sz="2400" smtClean="0"/>
              <a:t>Provide specific and realistic suggestions</a:t>
            </a:r>
          </a:p>
          <a:p>
            <a:r>
              <a:rPr lang="en-US" sz="2400" smtClean="0"/>
              <a:t>Give advanced thought to amount of supervisory time required</a:t>
            </a:r>
          </a:p>
          <a:p>
            <a:r>
              <a:rPr lang="en-US" sz="2400" smtClean="0"/>
              <a:t>Consider employee’s key interests and/or developmental needs, and alignment with departmental goals</a:t>
            </a:r>
          </a:p>
          <a:p>
            <a:endParaRPr lang="en-US" sz="2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38200"/>
            <a:ext cx="7772400" cy="6096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Components of Performance Management</a:t>
            </a:r>
            <a:endParaRPr lang="en-US" sz="3600" smtClean="0"/>
          </a:p>
        </p:txBody>
      </p:sp>
      <p:sp>
        <p:nvSpPr>
          <p:cNvPr id="36867" name="Oval 3"/>
          <p:cNvSpPr>
            <a:spLocks noChangeArrowheads="1"/>
          </p:cNvSpPr>
          <p:nvPr/>
        </p:nvSpPr>
        <p:spPr bwMode="auto">
          <a:xfrm>
            <a:off x="3276600" y="1447800"/>
            <a:ext cx="2286000" cy="1600200"/>
          </a:xfrm>
          <a:prstGeom prst="ellipse">
            <a:avLst/>
          </a:prstGeom>
          <a:solidFill>
            <a:srgbClr val="EAEAEA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68" name="Oval 4"/>
          <p:cNvSpPr>
            <a:spLocks noChangeArrowheads="1"/>
          </p:cNvSpPr>
          <p:nvPr/>
        </p:nvSpPr>
        <p:spPr bwMode="auto">
          <a:xfrm>
            <a:off x="5410200" y="3810000"/>
            <a:ext cx="2286000" cy="1600200"/>
          </a:xfrm>
          <a:prstGeom prst="ellipse">
            <a:avLst/>
          </a:prstGeom>
          <a:solidFill>
            <a:schemeClr val="hlink"/>
          </a:solidFill>
          <a:ln w="635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69" name="Oval 5"/>
          <p:cNvSpPr>
            <a:spLocks noChangeArrowheads="1"/>
          </p:cNvSpPr>
          <p:nvPr/>
        </p:nvSpPr>
        <p:spPr bwMode="auto">
          <a:xfrm>
            <a:off x="1066800" y="3886200"/>
            <a:ext cx="2286000" cy="1600200"/>
          </a:xfrm>
          <a:prstGeom prst="ellipse">
            <a:avLst/>
          </a:prstGeom>
          <a:solidFill>
            <a:srgbClr val="EAEAEA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V="1">
            <a:off x="2362200" y="2743200"/>
            <a:ext cx="10668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3276600" y="1828800"/>
            <a:ext cx="22860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/>
              <a:t>Performance and Development Planning</a:t>
            </a:r>
            <a:endParaRPr lang="en-US" sz="1400"/>
          </a:p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5410200" y="4267200"/>
            <a:ext cx="2209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/>
              <a:t>Coaching and Progress Reviews</a:t>
            </a:r>
            <a:endParaRPr lang="en-US" sz="1800"/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1219200" y="4191000"/>
            <a:ext cx="1981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/>
              <a:t>Performance and Development Review</a:t>
            </a:r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>
            <a:off x="5257800" y="2895600"/>
            <a:ext cx="7620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 flipH="1">
            <a:off x="3581400" y="4648200"/>
            <a:ext cx="152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144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Performance Management Tools for </a:t>
            </a:r>
            <a:br>
              <a:rPr lang="en-US" sz="2800" smtClean="0"/>
            </a:br>
            <a:r>
              <a:rPr lang="en-US" sz="2800" b="1" smtClean="0"/>
              <a:t>Coaching and Progress Reviews</a:t>
            </a:r>
            <a:endParaRPr lang="en-US" smtClean="0"/>
          </a:p>
        </p:txBody>
      </p:sp>
      <p:sp>
        <p:nvSpPr>
          <p:cNvPr id="3891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3886200"/>
          </a:xfrm>
        </p:spPr>
        <p:txBody>
          <a:bodyPr/>
          <a:lstStyle/>
          <a:p>
            <a:r>
              <a:rPr lang="en-US" smtClean="0"/>
              <a:t>When</a:t>
            </a:r>
          </a:p>
          <a:p>
            <a:pPr lvl="2"/>
            <a:r>
              <a:rPr lang="en-US" sz="2800" smtClean="0"/>
              <a:t>Conduct ongoing feedback and coaching sessions throughout the year</a:t>
            </a:r>
            <a:endParaRPr lang="en-US" smtClean="0"/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5562600" y="3962400"/>
          <a:ext cx="2200275" cy="2260600"/>
        </p:xfrm>
        <a:graphic>
          <a:graphicData uri="http://schemas.openxmlformats.org/presentationml/2006/ole">
            <p:oleObj spid="_x0000_s96258" name="Clip" r:id="rId4" imgW="3063600" imgH="314748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144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Performance Management Tools for </a:t>
            </a:r>
            <a:br>
              <a:rPr lang="en-US" sz="2800" smtClean="0"/>
            </a:br>
            <a:r>
              <a:rPr lang="en-US" sz="2800" b="1" smtClean="0"/>
              <a:t>Coaching and Progress Reviews</a:t>
            </a:r>
            <a:endParaRPr lang="en-US" sz="3200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8153400" cy="4114800"/>
          </a:xfrm>
        </p:spPr>
        <p:txBody>
          <a:bodyPr/>
          <a:lstStyle/>
          <a:p>
            <a:r>
              <a:rPr lang="en-US" smtClean="0"/>
              <a:t>How	</a:t>
            </a:r>
          </a:p>
          <a:p>
            <a:pPr lvl="2"/>
            <a:r>
              <a:rPr lang="en-US" smtClean="0"/>
              <a:t>Let employees knows what is expected of them</a:t>
            </a:r>
          </a:p>
          <a:p>
            <a:pPr lvl="2"/>
            <a:r>
              <a:rPr lang="en-US" smtClean="0"/>
              <a:t>Allow employees sufficient opportunity to perform their job</a:t>
            </a:r>
          </a:p>
          <a:p>
            <a:pPr lvl="2"/>
            <a:r>
              <a:rPr lang="en-US" smtClean="0"/>
              <a:t>Let employees know how they are doing</a:t>
            </a:r>
          </a:p>
          <a:p>
            <a:pPr lvl="2"/>
            <a:r>
              <a:rPr lang="en-US" smtClean="0"/>
              <a:t>Seek the employee’s opinion</a:t>
            </a:r>
          </a:p>
          <a:p>
            <a:pPr lvl="2"/>
            <a:r>
              <a:rPr lang="en-US" smtClean="0"/>
              <a:t>Ask the employee to identify specific ways to enhance performance and take ownership</a:t>
            </a:r>
          </a:p>
          <a:p>
            <a:pPr lvl="2"/>
            <a:endParaRPr lang="en-US" smtClean="0"/>
          </a:p>
          <a:p>
            <a:pPr lvl="2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9906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Performance Management Tools for </a:t>
            </a:r>
            <a:br>
              <a:rPr lang="en-US" sz="2800" smtClean="0"/>
            </a:br>
            <a:r>
              <a:rPr lang="en-US" sz="2800" b="1" smtClean="0"/>
              <a:t>Coaching and Progress Reviews</a:t>
            </a:r>
            <a:endParaRPr lang="en-US" sz="3200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8305800" cy="2819400"/>
          </a:xfrm>
        </p:spPr>
        <p:txBody>
          <a:bodyPr/>
          <a:lstStyle/>
          <a:p>
            <a:r>
              <a:rPr lang="en-US" smtClean="0"/>
              <a:t>How - cont’d</a:t>
            </a:r>
          </a:p>
          <a:p>
            <a:pPr lvl="2">
              <a:lnSpc>
                <a:spcPct val="160000"/>
              </a:lnSpc>
            </a:pPr>
            <a:r>
              <a:rPr lang="en-US" smtClean="0"/>
              <a:t>Give feedback on employee’s ideas and give your own.</a:t>
            </a:r>
          </a:p>
          <a:p>
            <a:pPr lvl="2">
              <a:lnSpc>
                <a:spcPct val="160000"/>
              </a:lnSpc>
            </a:pPr>
            <a:r>
              <a:rPr lang="en-US" smtClean="0"/>
              <a:t>Summarize meeting outcomes and set a follow-up date</a:t>
            </a:r>
          </a:p>
          <a:p>
            <a:pPr lvl="2">
              <a:lnSpc>
                <a:spcPct val="150000"/>
              </a:lnSpc>
            </a:pPr>
            <a:r>
              <a:rPr lang="en-US" smtClean="0"/>
              <a:t>Express confidence and support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144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Performance Management Tools for </a:t>
            </a:r>
            <a:br>
              <a:rPr lang="en-US" sz="2800" smtClean="0"/>
            </a:br>
            <a:r>
              <a:rPr lang="en-US" sz="2800" b="1" smtClean="0"/>
              <a:t>Coaching and Progress Reviews</a:t>
            </a:r>
            <a:endParaRPr lang="en-US" sz="3200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86000"/>
            <a:ext cx="7467600" cy="4114800"/>
          </a:xfrm>
        </p:spPr>
        <p:txBody>
          <a:bodyPr/>
          <a:lstStyle/>
          <a:p>
            <a:r>
              <a:rPr lang="en-US" smtClean="0"/>
              <a:t>Feedback should be:</a:t>
            </a:r>
          </a:p>
          <a:p>
            <a:pPr lvl="1">
              <a:lnSpc>
                <a:spcPct val="130000"/>
              </a:lnSpc>
            </a:pPr>
            <a:r>
              <a:rPr lang="en-US" sz="2400" b="1" smtClean="0"/>
              <a:t>Behavioral</a:t>
            </a:r>
            <a:r>
              <a:rPr lang="en-US" sz="2400" smtClean="0"/>
              <a:t>: Focus feedback on employee’s behavior</a:t>
            </a:r>
          </a:p>
          <a:p>
            <a:pPr lvl="1">
              <a:lnSpc>
                <a:spcPct val="110000"/>
              </a:lnSpc>
            </a:pPr>
            <a:r>
              <a:rPr lang="en-US" sz="2400" b="1" smtClean="0"/>
              <a:t>Specific</a:t>
            </a:r>
            <a:r>
              <a:rPr lang="en-US" sz="2400" smtClean="0"/>
              <a:t>:  Give specific examples of observations; avoid exaggerations, e.g. “always” “never”</a:t>
            </a:r>
          </a:p>
          <a:p>
            <a:pPr lvl="1">
              <a:lnSpc>
                <a:spcPct val="110000"/>
              </a:lnSpc>
            </a:pPr>
            <a:r>
              <a:rPr lang="en-US" sz="2400" b="1" smtClean="0"/>
              <a:t>Job-related</a:t>
            </a:r>
            <a:r>
              <a:rPr lang="en-US" sz="2400" smtClean="0"/>
              <a:t>:  feedback must be about behaviors exhibited on the job</a:t>
            </a:r>
          </a:p>
          <a:p>
            <a:pPr lvl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144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Performance Management Tools for </a:t>
            </a:r>
            <a:br>
              <a:rPr lang="en-US" sz="2800" smtClean="0"/>
            </a:br>
            <a:r>
              <a:rPr lang="en-US" sz="2800" b="1" smtClean="0"/>
              <a:t>Coaching and Progress Reviews</a:t>
            </a:r>
            <a:endParaRPr lang="en-US" sz="3200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7772400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mtClean="0"/>
              <a:t>Feedback should be:</a:t>
            </a:r>
          </a:p>
          <a:p>
            <a:pPr lvl="1">
              <a:lnSpc>
                <a:spcPct val="130000"/>
              </a:lnSpc>
            </a:pPr>
            <a:r>
              <a:rPr lang="en-US" sz="2400" b="1" smtClean="0"/>
              <a:t>Timely</a:t>
            </a:r>
            <a:r>
              <a:rPr lang="en-US" sz="2400" smtClean="0"/>
              <a:t>:  feedback should be given as soon as possible; time lapse allows inappropriate behavior to be repeated</a:t>
            </a:r>
          </a:p>
          <a:p>
            <a:pPr lvl="1">
              <a:lnSpc>
                <a:spcPct val="110000"/>
              </a:lnSpc>
            </a:pPr>
            <a:r>
              <a:rPr lang="en-US" sz="2400" b="1" smtClean="0"/>
              <a:t>Balance</a:t>
            </a:r>
            <a:r>
              <a:rPr lang="en-US" sz="2400" smtClean="0"/>
              <a:t>:  the “sandwich” method; deliver positive feedback, followed by constructive feedback, then positive again</a:t>
            </a:r>
          </a:p>
          <a:p>
            <a:pPr lvl="1">
              <a:lnSpc>
                <a:spcPct val="110000"/>
              </a:lnSpc>
            </a:pPr>
            <a:r>
              <a:rPr lang="en-US" sz="2400" b="1" smtClean="0"/>
              <a:t>Respectful</a:t>
            </a:r>
            <a:r>
              <a:rPr lang="en-US" sz="2400" smtClean="0"/>
              <a:t>:  feedback is more easily accepted if the employee’s dignity and self-worth are kept intact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906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Performance Management Tools for </a:t>
            </a:r>
            <a:br>
              <a:rPr lang="en-US" sz="2800" smtClean="0"/>
            </a:br>
            <a:r>
              <a:rPr lang="en-US" sz="2800" b="1" smtClean="0"/>
              <a:t>Coaching and Progress Reviews</a:t>
            </a:r>
            <a:endParaRPr lang="en-US" sz="3200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133600"/>
            <a:ext cx="8153400" cy="3276600"/>
          </a:xfrm>
        </p:spPr>
        <p:txBody>
          <a:bodyPr/>
          <a:lstStyle/>
          <a:p>
            <a:r>
              <a:rPr lang="en-US" sz="2800" u="sng" smtClean="0"/>
              <a:t>Verbal Formal</a:t>
            </a:r>
            <a:r>
              <a:rPr lang="en-US" sz="2800" smtClean="0"/>
              <a:t> - set up formal meeting time to hear a progress report from your employees</a:t>
            </a:r>
          </a:p>
          <a:p>
            <a:r>
              <a:rPr lang="en-US" sz="2800" u="sng" smtClean="0"/>
              <a:t>Verbal Informal</a:t>
            </a:r>
            <a:r>
              <a:rPr lang="en-US" sz="2800" smtClean="0"/>
              <a:t> - a simple “how’s it going” conversation</a:t>
            </a:r>
          </a:p>
          <a:p>
            <a:r>
              <a:rPr lang="en-US" sz="2800" u="sng" smtClean="0"/>
              <a:t>Written Formal</a:t>
            </a:r>
            <a:r>
              <a:rPr lang="en-US" sz="2800" smtClean="0"/>
              <a:t> - letter or memo</a:t>
            </a:r>
          </a:p>
          <a:p>
            <a:r>
              <a:rPr lang="en-US" sz="2800" u="sng" smtClean="0"/>
              <a:t>Written Informal</a:t>
            </a:r>
            <a:r>
              <a:rPr lang="en-US" sz="2800" smtClean="0"/>
              <a:t> - a note giving a quick update or input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382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Performance Management Tools for </a:t>
            </a:r>
            <a:br>
              <a:rPr lang="en-US" sz="2800" smtClean="0"/>
            </a:br>
            <a:r>
              <a:rPr lang="en-US" sz="2800" b="1" smtClean="0"/>
              <a:t>Coaching and Progress Reviews</a:t>
            </a:r>
            <a:endParaRPr lang="en-US" sz="2800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772400" cy="4114800"/>
          </a:xfrm>
        </p:spPr>
        <p:txBody>
          <a:bodyPr/>
          <a:lstStyle/>
          <a:p>
            <a:r>
              <a:rPr lang="en-US" sz="2800" smtClean="0"/>
              <a:t>Some reasons for Non-Performance</a:t>
            </a:r>
          </a:p>
          <a:p>
            <a:pPr lvl="1"/>
            <a:r>
              <a:rPr lang="en-US" sz="2400" smtClean="0"/>
              <a:t>Employees don’t know what they are supposed to do</a:t>
            </a:r>
          </a:p>
          <a:p>
            <a:pPr lvl="1"/>
            <a:r>
              <a:rPr lang="en-US" sz="2400" smtClean="0"/>
              <a:t>They don’t know how to do it</a:t>
            </a:r>
          </a:p>
          <a:p>
            <a:pPr lvl="1"/>
            <a:r>
              <a:rPr lang="en-US" sz="2400" smtClean="0"/>
              <a:t>They don’t know why they should do it</a:t>
            </a:r>
          </a:p>
          <a:p>
            <a:pPr lvl="1"/>
            <a:r>
              <a:rPr lang="en-US" sz="2400" smtClean="0"/>
              <a:t>There are obstacles beyond their control</a:t>
            </a:r>
          </a:p>
          <a:p>
            <a:pPr lvl="1"/>
            <a:r>
              <a:rPr lang="en-US" sz="2400" smtClean="0"/>
              <a:t>They don’t think it will work</a:t>
            </a:r>
          </a:p>
          <a:p>
            <a:pPr lvl="1"/>
            <a:r>
              <a:rPr lang="en-US" sz="2400" smtClean="0"/>
              <a:t>Not motivated - poor attitude</a:t>
            </a:r>
          </a:p>
          <a:p>
            <a:pPr lvl="1"/>
            <a:r>
              <a:rPr lang="en-US" sz="2400" smtClean="0"/>
              <a:t>Not enough time for them to complete it</a:t>
            </a:r>
          </a:p>
          <a:p>
            <a:pPr lvl="1"/>
            <a:r>
              <a:rPr lang="en-US" sz="2400" smtClean="0"/>
              <a:t>They don’t know what the priority is</a:t>
            </a:r>
          </a:p>
          <a:p>
            <a:pPr lvl="1"/>
            <a:r>
              <a:rPr lang="en-US" sz="2400" smtClean="0"/>
              <a:t>They think they are doing it (no feedback)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38200"/>
            <a:ext cx="7772400" cy="6096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Components of Performance Management</a:t>
            </a:r>
            <a:endParaRPr lang="en-US" sz="3600" smtClean="0"/>
          </a:p>
        </p:txBody>
      </p:sp>
      <p:sp>
        <p:nvSpPr>
          <p:cNvPr id="53251" name="Oval 3"/>
          <p:cNvSpPr>
            <a:spLocks noChangeArrowheads="1"/>
          </p:cNvSpPr>
          <p:nvPr/>
        </p:nvSpPr>
        <p:spPr bwMode="auto">
          <a:xfrm>
            <a:off x="3276600" y="1447800"/>
            <a:ext cx="2286000" cy="1600200"/>
          </a:xfrm>
          <a:prstGeom prst="ellipse">
            <a:avLst/>
          </a:prstGeom>
          <a:solidFill>
            <a:srgbClr val="EAEAEA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2" name="Oval 4"/>
          <p:cNvSpPr>
            <a:spLocks noChangeArrowheads="1"/>
          </p:cNvSpPr>
          <p:nvPr/>
        </p:nvSpPr>
        <p:spPr bwMode="auto">
          <a:xfrm>
            <a:off x="5410200" y="3810000"/>
            <a:ext cx="2286000" cy="1600200"/>
          </a:xfrm>
          <a:prstGeom prst="ellipse">
            <a:avLst/>
          </a:prstGeom>
          <a:solidFill>
            <a:srgbClr val="EAEAEA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3" name="Oval 5"/>
          <p:cNvSpPr>
            <a:spLocks noChangeArrowheads="1"/>
          </p:cNvSpPr>
          <p:nvPr/>
        </p:nvSpPr>
        <p:spPr bwMode="auto">
          <a:xfrm>
            <a:off x="1066800" y="3886200"/>
            <a:ext cx="2286000" cy="1600200"/>
          </a:xfrm>
          <a:prstGeom prst="ellipse">
            <a:avLst/>
          </a:prstGeom>
          <a:solidFill>
            <a:srgbClr val="FF9999"/>
          </a:solidFill>
          <a:ln w="635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4" name="Line 6"/>
          <p:cNvSpPr>
            <a:spLocks noChangeShapeType="1"/>
          </p:cNvSpPr>
          <p:nvPr/>
        </p:nvSpPr>
        <p:spPr bwMode="auto">
          <a:xfrm flipV="1">
            <a:off x="2362200" y="2743200"/>
            <a:ext cx="10668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3276600" y="1828800"/>
            <a:ext cx="22860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/>
              <a:t>Performance and Development Planning</a:t>
            </a:r>
            <a:endParaRPr lang="en-US" sz="1400"/>
          </a:p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5410200" y="4267200"/>
            <a:ext cx="220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/>
              <a:t>Coaching and Progress Reviews</a:t>
            </a:r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1219200" y="4114800"/>
            <a:ext cx="1981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/>
              <a:t>Performance and Development Review</a:t>
            </a:r>
            <a:endParaRPr lang="en-US" sz="1800"/>
          </a:p>
        </p:txBody>
      </p:sp>
      <p:sp>
        <p:nvSpPr>
          <p:cNvPr id="53258" name="Line 10"/>
          <p:cNvSpPr>
            <a:spLocks noChangeShapeType="1"/>
          </p:cNvSpPr>
          <p:nvPr/>
        </p:nvSpPr>
        <p:spPr bwMode="auto">
          <a:xfrm>
            <a:off x="5257800" y="2895600"/>
            <a:ext cx="7620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9" name="Line 11"/>
          <p:cNvSpPr>
            <a:spLocks noChangeShapeType="1"/>
          </p:cNvSpPr>
          <p:nvPr/>
        </p:nvSpPr>
        <p:spPr bwMode="auto">
          <a:xfrm flipH="1">
            <a:off x="3581400" y="4648200"/>
            <a:ext cx="152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Performance Management Tools for </a:t>
            </a:r>
            <a:br>
              <a:rPr lang="en-US" sz="2800" smtClean="0"/>
            </a:br>
            <a:r>
              <a:rPr lang="en-US" sz="2800" b="1" smtClean="0"/>
              <a:t>Performance and Development Review</a:t>
            </a:r>
            <a:endParaRPr lang="en-US" sz="3200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smtClean="0"/>
              <a:t>Performance Reviews - Why do them?</a:t>
            </a:r>
          </a:p>
          <a:p>
            <a:pPr lvl="1"/>
            <a:r>
              <a:rPr lang="en-US" sz="2400" smtClean="0"/>
              <a:t> To review employee performance vs. expectations</a:t>
            </a:r>
          </a:p>
          <a:p>
            <a:pPr lvl="1"/>
            <a:r>
              <a:rPr lang="en-US" sz="2400" smtClean="0"/>
              <a:t>To clarify job responsibilities and understanding</a:t>
            </a:r>
          </a:p>
          <a:p>
            <a:pPr lvl="1"/>
            <a:r>
              <a:rPr lang="en-US" sz="2400" smtClean="0"/>
              <a:t>To help plan developmental needs</a:t>
            </a:r>
          </a:p>
          <a:p>
            <a:pPr lvl="1"/>
            <a:r>
              <a:rPr lang="en-US" sz="2400" smtClean="0"/>
              <a:t>To provide honest and constructive feedback</a:t>
            </a:r>
          </a:p>
          <a:p>
            <a:pPr lvl="1"/>
            <a:endParaRPr lang="en-US" sz="40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Performance Management Tools for </a:t>
            </a:r>
            <a:br>
              <a:rPr lang="en-US" sz="2800" smtClean="0"/>
            </a:br>
            <a:r>
              <a:rPr lang="en-US" sz="2800" b="1" smtClean="0"/>
              <a:t>Performance and Development Review</a:t>
            </a:r>
            <a:endParaRPr lang="en-US" sz="3200" smtClean="0"/>
          </a:p>
        </p:txBody>
      </p:sp>
      <p:sp>
        <p:nvSpPr>
          <p:cNvPr id="573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114800"/>
          </a:xfrm>
        </p:spPr>
        <p:txBody>
          <a:bodyPr/>
          <a:lstStyle/>
          <a:p>
            <a:r>
              <a:rPr lang="en-US" sz="2800" smtClean="0"/>
              <a:t>Preparation for Review</a:t>
            </a:r>
            <a:endParaRPr lang="en-US" smtClean="0"/>
          </a:p>
          <a:p>
            <a:pPr lvl="1"/>
            <a:r>
              <a:rPr lang="en-US" sz="2400" smtClean="0"/>
              <a:t>Review past 12 month’s performance record</a:t>
            </a:r>
          </a:p>
          <a:p>
            <a:pPr lvl="1"/>
            <a:r>
              <a:rPr lang="en-US" sz="2400" smtClean="0"/>
              <a:t>Gather input from others</a:t>
            </a:r>
          </a:p>
          <a:p>
            <a:pPr lvl="1"/>
            <a:r>
              <a:rPr lang="en-US" sz="2400" smtClean="0"/>
              <a:t>Review documents from coaching/feedback sessions</a:t>
            </a:r>
          </a:p>
          <a:p>
            <a:pPr lvl="1"/>
            <a:r>
              <a:rPr lang="en-US" sz="2400" smtClean="0"/>
              <a:t>Review written notes or communications</a:t>
            </a:r>
          </a:p>
          <a:p>
            <a:pPr lvl="1"/>
            <a:r>
              <a:rPr lang="en-US" sz="2400" smtClean="0"/>
              <a:t>Compare performance objectives to results</a:t>
            </a:r>
          </a:p>
          <a:p>
            <a:pPr lvl="1"/>
            <a:r>
              <a:rPr lang="en-US" sz="2400" smtClean="0"/>
              <a:t>Examine results against their impact on the College’s goal</a:t>
            </a:r>
          </a:p>
          <a:p>
            <a:pPr lvl="1"/>
            <a:r>
              <a:rPr lang="en-US" sz="2400" smtClean="0"/>
              <a:t>Encourage employee’s to submit their list of accomplishments</a:t>
            </a:r>
          </a:p>
          <a:p>
            <a:pPr lvl="1"/>
            <a:r>
              <a:rPr lang="en-US" sz="2400" smtClean="0"/>
              <a:t>Review employee’s development objectives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382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Performance Management Tools for </a:t>
            </a:r>
            <a:br>
              <a:rPr lang="en-US" sz="2800" smtClean="0"/>
            </a:br>
            <a:r>
              <a:rPr lang="en-US" sz="2800" b="1" smtClean="0"/>
              <a:t>Performance and Development Review</a:t>
            </a:r>
            <a:endParaRPr lang="en-US" sz="3200" smtClean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4038600"/>
          </a:xfrm>
        </p:spPr>
        <p:txBody>
          <a:bodyPr/>
          <a:lstStyle/>
          <a:p>
            <a:r>
              <a:rPr lang="en-US" sz="2800" smtClean="0"/>
              <a:t>During the meeting:</a:t>
            </a:r>
          </a:p>
          <a:p>
            <a:pPr lvl="1">
              <a:lnSpc>
                <a:spcPct val="120000"/>
              </a:lnSpc>
            </a:pPr>
            <a:r>
              <a:rPr lang="en-US" sz="2400" smtClean="0"/>
              <a:t>State purpose of discussion</a:t>
            </a:r>
          </a:p>
          <a:p>
            <a:pPr lvl="1">
              <a:lnSpc>
                <a:spcPct val="120000"/>
              </a:lnSpc>
            </a:pPr>
            <a:r>
              <a:rPr lang="en-US" sz="2400" smtClean="0"/>
              <a:t>Give recognition for each objective, accomplishments, areas of strength</a:t>
            </a:r>
          </a:p>
          <a:p>
            <a:pPr lvl="1">
              <a:lnSpc>
                <a:spcPct val="120000"/>
              </a:lnSpc>
            </a:pPr>
            <a:r>
              <a:rPr lang="en-US" sz="2400" smtClean="0"/>
              <a:t>Specify areas for each objective where performance can be improved</a:t>
            </a:r>
          </a:p>
          <a:p>
            <a:pPr lvl="1">
              <a:lnSpc>
                <a:spcPct val="120000"/>
              </a:lnSpc>
            </a:pPr>
            <a:r>
              <a:rPr lang="en-US" sz="2400" smtClean="0"/>
              <a:t>Summarize overall performance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382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Performance Management Tools for </a:t>
            </a:r>
            <a:br>
              <a:rPr lang="en-US" sz="2800" smtClean="0"/>
            </a:br>
            <a:r>
              <a:rPr lang="en-US" sz="2800" b="1" smtClean="0"/>
              <a:t>Performance and Development Review</a:t>
            </a:r>
            <a:endParaRPr lang="en-US" sz="3200" smtClean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286000"/>
            <a:ext cx="7772400" cy="4114800"/>
          </a:xfrm>
        </p:spPr>
        <p:txBody>
          <a:bodyPr/>
          <a:lstStyle/>
          <a:p>
            <a:r>
              <a:rPr lang="en-US" sz="2800" smtClean="0"/>
              <a:t>During the meeting:</a:t>
            </a:r>
          </a:p>
          <a:p>
            <a:pPr lvl="1">
              <a:lnSpc>
                <a:spcPct val="130000"/>
              </a:lnSpc>
            </a:pPr>
            <a:r>
              <a:rPr lang="en-US" sz="2400" smtClean="0"/>
              <a:t>Ask employee to give comments</a:t>
            </a:r>
          </a:p>
          <a:p>
            <a:pPr lvl="1">
              <a:lnSpc>
                <a:spcPct val="130000"/>
              </a:lnSpc>
            </a:pPr>
            <a:r>
              <a:rPr lang="en-US" sz="2400" smtClean="0"/>
              <a:t>Review employee’s progress with development</a:t>
            </a:r>
          </a:p>
          <a:p>
            <a:pPr lvl="1">
              <a:lnSpc>
                <a:spcPct val="130000"/>
              </a:lnSpc>
            </a:pPr>
            <a:r>
              <a:rPr lang="en-US" sz="2400" smtClean="0"/>
              <a:t>End on a positive note</a:t>
            </a:r>
          </a:p>
          <a:p>
            <a:pPr lvl="1">
              <a:lnSpc>
                <a:spcPct val="130000"/>
              </a:lnSpc>
            </a:pPr>
            <a:r>
              <a:rPr lang="en-US" sz="2400" smtClean="0"/>
              <a:t>Plan a meeting to create a new performance and development plan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Office2000\Templates\Presentation Designs\Blends.pot</Template>
  <TotalTime>372</TotalTime>
  <Words>917</Words>
  <Application>Microsoft PowerPoint</Application>
  <PresentationFormat>On-screen Show (4:3)</PresentationFormat>
  <Paragraphs>170</Paragraphs>
  <Slides>28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Blends</vt:lpstr>
      <vt:lpstr>Clip</vt:lpstr>
      <vt:lpstr>Lecture 23</vt:lpstr>
      <vt:lpstr>Performance Management and Coaching</vt:lpstr>
      <vt:lpstr>Thoughts for Discussion</vt:lpstr>
      <vt:lpstr>Performance Management </vt:lpstr>
      <vt:lpstr>Performance Management What we will cover today:</vt:lpstr>
      <vt:lpstr>Performance</vt:lpstr>
      <vt:lpstr>Performance management’s definition can include:</vt:lpstr>
      <vt:lpstr>Goals of Performance Management</vt:lpstr>
      <vt:lpstr>Components of performance management</vt:lpstr>
      <vt:lpstr>Components of Performance Management</vt:lpstr>
      <vt:lpstr>Performance Management Tools for  Performance and Development Planning</vt:lpstr>
      <vt:lpstr>Performance Management Tools for  Performance and Development Planning: Identify the goals/expectations</vt:lpstr>
      <vt:lpstr>Performance Management Tools for  Performance and Development Planning: Establish measurement criteria</vt:lpstr>
      <vt:lpstr>Performance Management Tools for  Performance and Development Planning:  Identify“gaps” to achieve objectives </vt:lpstr>
      <vt:lpstr>Performance Management Tools for  Performance and Development Planning: Describe specific development activities</vt:lpstr>
      <vt:lpstr>Components of Performance Management</vt:lpstr>
      <vt:lpstr>Performance Management Tools for  Coaching and Progress Reviews</vt:lpstr>
      <vt:lpstr>Performance Management Tools for  Coaching and Progress Reviews</vt:lpstr>
      <vt:lpstr>Performance Management Tools for  Coaching and Progress Reviews</vt:lpstr>
      <vt:lpstr>Performance Management Tools for  Coaching and Progress Reviews</vt:lpstr>
      <vt:lpstr>Performance Management Tools for  Coaching and Progress Reviews</vt:lpstr>
      <vt:lpstr>Performance Management Tools for  Coaching and Progress Reviews</vt:lpstr>
      <vt:lpstr>Performance Management Tools for  Coaching and Progress Reviews</vt:lpstr>
      <vt:lpstr>Components of Performance Management</vt:lpstr>
      <vt:lpstr>Performance Management Tools for  Performance and Development Review</vt:lpstr>
      <vt:lpstr>Performance Management Tools for  Performance and Development Review</vt:lpstr>
      <vt:lpstr>Performance Management Tools for  Performance and Development Review</vt:lpstr>
      <vt:lpstr>Performance Management Tools for  Performance and Development Review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Performance Management and Coaching</dc:title>
  <dc:creator>Wells Doty</dc:creator>
  <cp:lastModifiedBy>stdc_lp</cp:lastModifiedBy>
  <cp:revision>29</cp:revision>
  <dcterms:created xsi:type="dcterms:W3CDTF">2002-03-03T00:54:12Z</dcterms:created>
  <dcterms:modified xsi:type="dcterms:W3CDTF">2014-06-30T04:12:40Z</dcterms:modified>
</cp:coreProperties>
</file>