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63"/>
  </p:notesMasterIdLst>
  <p:handoutMasterIdLst>
    <p:handoutMasterId r:id="rId64"/>
  </p:handoutMasterIdLst>
  <p:sldIdLst>
    <p:sldId id="502" r:id="rId2"/>
    <p:sldId id="503" r:id="rId3"/>
    <p:sldId id="488" r:id="rId4"/>
    <p:sldId id="416" r:id="rId5"/>
    <p:sldId id="489" r:id="rId6"/>
    <p:sldId id="417" r:id="rId7"/>
    <p:sldId id="470" r:id="rId8"/>
    <p:sldId id="471" r:id="rId9"/>
    <p:sldId id="490" r:id="rId10"/>
    <p:sldId id="418" r:id="rId11"/>
    <p:sldId id="447" r:id="rId12"/>
    <p:sldId id="448" r:id="rId13"/>
    <p:sldId id="449" r:id="rId14"/>
    <p:sldId id="450" r:id="rId15"/>
    <p:sldId id="419" r:id="rId16"/>
    <p:sldId id="420" r:id="rId17"/>
    <p:sldId id="421" r:id="rId18"/>
    <p:sldId id="452" r:id="rId19"/>
    <p:sldId id="491" r:id="rId20"/>
    <p:sldId id="446" r:id="rId21"/>
    <p:sldId id="422" r:id="rId22"/>
    <p:sldId id="436" r:id="rId23"/>
    <p:sldId id="500" r:id="rId24"/>
    <p:sldId id="492" r:id="rId25"/>
    <p:sldId id="440" r:id="rId26"/>
    <p:sldId id="423" r:id="rId27"/>
    <p:sldId id="453" r:id="rId28"/>
    <p:sldId id="454" r:id="rId29"/>
    <p:sldId id="455" r:id="rId30"/>
    <p:sldId id="456" r:id="rId31"/>
    <p:sldId id="457" r:id="rId32"/>
    <p:sldId id="458" r:id="rId33"/>
    <p:sldId id="459" r:id="rId34"/>
    <p:sldId id="460" r:id="rId35"/>
    <p:sldId id="461" r:id="rId36"/>
    <p:sldId id="462" r:id="rId37"/>
    <p:sldId id="463" r:id="rId38"/>
    <p:sldId id="464" r:id="rId39"/>
    <p:sldId id="427" r:id="rId40"/>
    <p:sldId id="493" r:id="rId41"/>
    <p:sldId id="439" r:id="rId42"/>
    <p:sldId id="428" r:id="rId43"/>
    <p:sldId id="473" r:id="rId44"/>
    <p:sldId id="474" r:id="rId45"/>
    <p:sldId id="429" r:id="rId46"/>
    <p:sldId id="430" r:id="rId47"/>
    <p:sldId id="494" r:id="rId48"/>
    <p:sldId id="438" r:id="rId49"/>
    <p:sldId id="406" r:id="rId50"/>
    <p:sldId id="404" r:id="rId51"/>
    <p:sldId id="405" r:id="rId52"/>
    <p:sldId id="403" r:id="rId53"/>
    <p:sldId id="402" r:id="rId54"/>
    <p:sldId id="495" r:id="rId55"/>
    <p:sldId id="437" r:id="rId56"/>
    <p:sldId id="401" r:id="rId57"/>
    <p:sldId id="400" r:id="rId58"/>
    <p:sldId id="496" r:id="rId59"/>
    <p:sldId id="399" r:id="rId60"/>
    <p:sldId id="472" r:id="rId61"/>
    <p:sldId id="475" r:id="rId62"/>
  </p:sldIdLst>
  <p:sldSz cx="9144000" cy="6858000" type="screen4x3"/>
  <p:notesSz cx="6934200" cy="93726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BA83"/>
    <a:srgbClr val="006600"/>
    <a:srgbClr val="9900CC"/>
    <a:srgbClr val="9999FF"/>
    <a:srgbClr val="00990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2787"/>
    <p:restoredTop sz="87736" autoAdjust="0"/>
  </p:normalViewPr>
  <p:slideViewPr>
    <p:cSldViewPr>
      <p:cViewPr varScale="1">
        <p:scale>
          <a:sx n="47" d="100"/>
          <a:sy n="47" d="100"/>
        </p:scale>
        <p:origin x="-1008" y="-77"/>
      </p:cViewPr>
      <p:guideLst>
        <p:guide orient="horz" pos="2112"/>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92" y="1572"/>
      </p:cViewPr>
      <p:guideLst>
        <p:guide orient="horz" pos="2952"/>
        <p:guide pos="218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8178" name="Rectangle 2"/>
          <p:cNvSpPr>
            <a:spLocks noGrp="1" noChangeArrowheads="1"/>
          </p:cNvSpPr>
          <p:nvPr>
            <p:ph type="hdr" sz="quarter"/>
          </p:nvPr>
        </p:nvSpPr>
        <p:spPr bwMode="auto">
          <a:xfrm>
            <a:off x="0" y="0"/>
            <a:ext cx="3005138" cy="468313"/>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lvl1pPr defTabSz="922338">
              <a:defRPr sz="1200"/>
            </a:lvl1pPr>
          </a:lstStyle>
          <a:p>
            <a:endParaRPr lang="en-US"/>
          </a:p>
        </p:txBody>
      </p:sp>
      <p:sp>
        <p:nvSpPr>
          <p:cNvPr id="178179" name="Rectangle 3"/>
          <p:cNvSpPr>
            <a:spLocks noGrp="1" noChangeArrowheads="1"/>
          </p:cNvSpPr>
          <p:nvPr>
            <p:ph type="dt" sz="quarter" idx="1"/>
          </p:nvPr>
        </p:nvSpPr>
        <p:spPr bwMode="auto">
          <a:xfrm>
            <a:off x="3929063" y="0"/>
            <a:ext cx="3005137" cy="468313"/>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lvl1pPr algn="r" defTabSz="922338">
              <a:defRPr sz="1200"/>
            </a:lvl1pPr>
          </a:lstStyle>
          <a:p>
            <a:endParaRPr lang="en-US"/>
          </a:p>
        </p:txBody>
      </p:sp>
      <p:sp>
        <p:nvSpPr>
          <p:cNvPr id="178180" name="Rectangle 4"/>
          <p:cNvSpPr>
            <a:spLocks noGrp="1" noChangeArrowheads="1"/>
          </p:cNvSpPr>
          <p:nvPr>
            <p:ph type="ftr" sz="quarter" idx="2"/>
          </p:nvPr>
        </p:nvSpPr>
        <p:spPr bwMode="auto">
          <a:xfrm>
            <a:off x="0" y="8904288"/>
            <a:ext cx="3005138" cy="468312"/>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defTabSz="922338">
              <a:defRPr sz="1200"/>
            </a:lvl1pPr>
          </a:lstStyle>
          <a:p>
            <a:endParaRPr lang="en-US"/>
          </a:p>
        </p:txBody>
      </p:sp>
      <p:sp>
        <p:nvSpPr>
          <p:cNvPr id="178181" name="Rectangle 5"/>
          <p:cNvSpPr>
            <a:spLocks noGrp="1" noChangeArrowheads="1"/>
          </p:cNvSpPr>
          <p:nvPr>
            <p:ph type="sldNum" sz="quarter" idx="3"/>
          </p:nvPr>
        </p:nvSpPr>
        <p:spPr bwMode="auto">
          <a:xfrm>
            <a:off x="3929063" y="8904288"/>
            <a:ext cx="3005137" cy="468312"/>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algn="r" defTabSz="922338">
              <a:defRPr sz="1200"/>
            </a:lvl1pPr>
          </a:lstStyle>
          <a:p>
            <a:fld id="{0E77A272-E107-4C22-A83B-58D6645938E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3005138" cy="468313"/>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lvl1pPr defTabSz="922338">
              <a:defRPr sz="1200"/>
            </a:lvl1pPr>
          </a:lstStyle>
          <a:p>
            <a:endParaRPr lang="en-US"/>
          </a:p>
        </p:txBody>
      </p:sp>
      <p:sp>
        <p:nvSpPr>
          <p:cNvPr id="76803" name="Rectangle 3"/>
          <p:cNvSpPr>
            <a:spLocks noGrp="1" noChangeArrowheads="1"/>
          </p:cNvSpPr>
          <p:nvPr>
            <p:ph type="dt" idx="1"/>
          </p:nvPr>
        </p:nvSpPr>
        <p:spPr bwMode="auto">
          <a:xfrm>
            <a:off x="3929063" y="0"/>
            <a:ext cx="3005137" cy="468313"/>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lvl1pPr algn="r" defTabSz="922338">
              <a:defRPr sz="1200"/>
            </a:lvl1pPr>
          </a:lstStyle>
          <a:p>
            <a:endParaRPr lang="en-US"/>
          </a:p>
        </p:txBody>
      </p:sp>
      <p:sp>
        <p:nvSpPr>
          <p:cNvPr id="76804" name="Rectangle 4"/>
          <p:cNvSpPr>
            <a:spLocks noGrp="1" noRot="1" noChangeAspect="1" noChangeArrowheads="1" noTextEdit="1"/>
          </p:cNvSpPr>
          <p:nvPr>
            <p:ph type="sldImg" idx="2"/>
          </p:nvPr>
        </p:nvSpPr>
        <p:spPr bwMode="auto">
          <a:xfrm>
            <a:off x="1123950" y="703263"/>
            <a:ext cx="4686300" cy="3514725"/>
          </a:xfrm>
          <a:prstGeom prst="rect">
            <a:avLst/>
          </a:prstGeom>
          <a:noFill/>
          <a:ln w="9525">
            <a:solidFill>
              <a:srgbClr val="000000"/>
            </a:solidFill>
            <a:miter lim="800000"/>
            <a:headEnd/>
            <a:tailEnd/>
          </a:ln>
          <a:effectLst/>
        </p:spPr>
      </p:sp>
      <p:sp>
        <p:nvSpPr>
          <p:cNvPr id="76805" name="Rectangle 5"/>
          <p:cNvSpPr>
            <a:spLocks noGrp="1" noChangeArrowheads="1"/>
          </p:cNvSpPr>
          <p:nvPr>
            <p:ph type="body" sz="quarter" idx="3"/>
          </p:nvPr>
        </p:nvSpPr>
        <p:spPr bwMode="auto">
          <a:xfrm>
            <a:off x="923925" y="4452938"/>
            <a:ext cx="5086350" cy="4216400"/>
          </a:xfrm>
          <a:prstGeom prst="rect">
            <a:avLst/>
          </a:prstGeom>
          <a:noFill/>
          <a:ln w="9525">
            <a:noFill/>
            <a:miter lim="800000"/>
            <a:headEnd/>
            <a:tailEnd/>
          </a:ln>
          <a:effectLst/>
        </p:spPr>
        <p:txBody>
          <a:bodyPr vert="horz" wrap="square" lIns="92300" tIns="46150" rIns="92300" bIns="461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06" name="Rectangle 6"/>
          <p:cNvSpPr>
            <a:spLocks noGrp="1" noChangeArrowheads="1"/>
          </p:cNvSpPr>
          <p:nvPr>
            <p:ph type="ftr" sz="quarter" idx="4"/>
          </p:nvPr>
        </p:nvSpPr>
        <p:spPr bwMode="auto">
          <a:xfrm>
            <a:off x="0" y="8904288"/>
            <a:ext cx="3005138" cy="468312"/>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defTabSz="922338">
              <a:defRPr sz="1200"/>
            </a:lvl1pPr>
          </a:lstStyle>
          <a:p>
            <a:endParaRPr lang="en-US"/>
          </a:p>
        </p:txBody>
      </p:sp>
      <p:sp>
        <p:nvSpPr>
          <p:cNvPr id="76807" name="Rectangle 7"/>
          <p:cNvSpPr>
            <a:spLocks noGrp="1" noChangeArrowheads="1"/>
          </p:cNvSpPr>
          <p:nvPr>
            <p:ph type="sldNum" sz="quarter" idx="5"/>
          </p:nvPr>
        </p:nvSpPr>
        <p:spPr bwMode="auto">
          <a:xfrm>
            <a:off x="3929063" y="8904288"/>
            <a:ext cx="3005137" cy="468312"/>
          </a:xfrm>
          <a:prstGeom prst="rect">
            <a:avLst/>
          </a:prstGeom>
          <a:noFill/>
          <a:ln w="9525">
            <a:noFill/>
            <a:miter lim="800000"/>
            <a:headEnd/>
            <a:tailEnd/>
          </a:ln>
          <a:effectLst/>
        </p:spPr>
        <p:txBody>
          <a:bodyPr vert="horz" wrap="square" lIns="92300" tIns="46150" rIns="92300" bIns="46150" numCol="1" anchor="b" anchorCtr="0" compatLnSpc="1">
            <a:prstTxWarp prst="textNoShape">
              <a:avLst/>
            </a:prstTxWarp>
          </a:bodyPr>
          <a:lstStyle>
            <a:lvl1pPr algn="r" defTabSz="922338">
              <a:defRPr sz="1200"/>
            </a:lvl1pPr>
          </a:lstStyle>
          <a:p>
            <a:fld id="{4E6EBC16-DC74-4349-B95B-EAC83D3B3C67}"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4D9B13-5858-4EA1-82E1-BD44324EB6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normAutofit/>
          </a:bodyPr>
          <a:lstStyle>
            <a:lvl1pPr algn="l">
              <a:defRPr sz="3600" b="1" cap="all">
                <a:latin typeface="Arial" pitchFamily="34" charset="0"/>
                <a:cs typeface="Arial" pitchFamily="34" charset="0"/>
              </a:defRPr>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B3CB2F-39CD-42A7-8563-CD3619F5EA4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26B5B-2CD5-4EAF-8685-FD16BA0A1A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9E3F6E-D927-41A3-AE10-8A6D4957C50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0A1D20-FBBA-4BBD-9FC9-EEAD32005F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736924-8DC0-42F8-83FD-BAC9B3EC40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C7F5CF-DCBB-4D2F-95A2-820BF3F332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1DEC76-FD11-4ED5-AD5A-00C46B69D0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99592-AD93-4838-8E9C-B5C7C58F42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BD233-11D7-47FE-858F-D4390069BE6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B91DBD-3E4A-4ACD-834C-71482CEA916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91DBD-3E4A-4ACD-834C-71482CEA916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381000" y="2819400"/>
            <a:ext cx="8534400" cy="769441"/>
          </a:xfrm>
          <a:prstGeom prst="rect">
            <a:avLst/>
          </a:prstGeom>
          <a:noFill/>
          <a:ln w="9525">
            <a:noFill/>
            <a:miter lim="800000"/>
            <a:headEnd/>
            <a:tailEnd/>
          </a:ln>
          <a:effectLst/>
        </p:spPr>
        <p:txBody>
          <a:bodyPr>
            <a:spAutoFit/>
          </a:bodyPr>
          <a:lstStyle/>
          <a:p>
            <a:pPr algn="ctr" eaLnBrk="0" hangingPunct="0"/>
            <a:r>
              <a:rPr lang="en-US" sz="4400" b="1" dirty="0" smtClean="0">
                <a:latin typeface="Arial" pitchFamily="34" charset="0"/>
                <a:cs typeface="Arial" pitchFamily="34" charset="0"/>
              </a:rPr>
              <a:t>Lecture 22</a:t>
            </a:r>
            <a:endParaRPr lang="en-US"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ctrTitle" idx="4294967295"/>
          </p:nvPr>
        </p:nvSpPr>
        <p:spPr>
          <a:xfrm>
            <a:off x="685800" y="2286000"/>
            <a:ext cx="7772400" cy="1143000"/>
          </a:xfrm>
        </p:spPr>
        <p:txBody>
          <a:bodyPr/>
          <a:lstStyle/>
          <a:p>
            <a:r>
              <a:rPr lang="en-US" dirty="0" smtClean="0"/>
              <a:t>`</a:t>
            </a:r>
            <a:endParaRPr lang="en-US" dirty="0"/>
          </a:p>
        </p:txBody>
      </p:sp>
      <p:sp>
        <p:nvSpPr>
          <p:cNvPr id="218117" name="Rectangle 5"/>
          <p:cNvSpPr>
            <a:spLocks noChangeArrowheads="1"/>
          </p:cNvSpPr>
          <p:nvPr/>
        </p:nvSpPr>
        <p:spPr bwMode="auto">
          <a:xfrm>
            <a:off x="304800" y="2133600"/>
            <a:ext cx="8534400" cy="2308324"/>
          </a:xfrm>
          <a:prstGeom prst="rect">
            <a:avLst/>
          </a:prstGeom>
          <a:noFill/>
          <a:ln w="9525">
            <a:noFill/>
            <a:miter lim="800000"/>
            <a:headEnd/>
            <a:tailEnd/>
          </a:ln>
          <a:effectLst/>
        </p:spPr>
        <p:txBody>
          <a:bodyPr>
            <a:spAutoFit/>
          </a:bodyPr>
          <a:lstStyle/>
          <a:p>
            <a:pPr algn="ctr" eaLnBrk="0" hangingPunct="0"/>
            <a:r>
              <a:rPr lang="en-US" sz="3600" b="1" dirty="0">
                <a:latin typeface="Arial Black" pitchFamily="34" charset="0"/>
              </a:rPr>
              <a:t>Basic </a:t>
            </a:r>
          </a:p>
          <a:p>
            <a:pPr algn="ctr" eaLnBrk="0" hangingPunct="0"/>
            <a:r>
              <a:rPr lang="en-US" sz="3600" b="1" dirty="0">
                <a:latin typeface="Arial Black" pitchFamily="34" charset="0"/>
              </a:rPr>
              <a:t>Program </a:t>
            </a:r>
            <a:r>
              <a:rPr lang="en-US" sz="3600" b="1" dirty="0" smtClean="0">
                <a:latin typeface="Arial Black" pitchFamily="34" charset="0"/>
              </a:rPr>
              <a:t>Evaluation</a:t>
            </a:r>
          </a:p>
          <a:p>
            <a:pPr algn="ctr" eaLnBrk="0" hangingPunct="0"/>
            <a:endParaRPr lang="en-US" sz="3600" b="1" dirty="0" smtClean="0">
              <a:latin typeface="Arial Black" pitchFamily="34" charset="0"/>
            </a:endParaRPr>
          </a:p>
          <a:p>
            <a:pPr algn="ctr" eaLnBrk="0" hangingPunct="0"/>
            <a:r>
              <a:rPr lang="en-US" sz="3600" b="1" dirty="0" err="1" smtClean="0">
                <a:latin typeface="Arial Black" pitchFamily="34" charset="0"/>
              </a:rPr>
              <a:t>Contd</a:t>
            </a:r>
            <a:r>
              <a:rPr lang="en-US" sz="3600" b="1" dirty="0" smtClean="0">
                <a:latin typeface="Arial Black" pitchFamily="34" charset="0"/>
              </a:rPr>
              <a:t>…</a:t>
            </a:r>
            <a:endParaRPr lang="en-US" sz="3600" b="1" dirty="0">
              <a:latin typeface="Arial Blac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9189" name="Rectangle 5"/>
          <p:cNvSpPr>
            <a:spLocks noChangeArrowheads="1"/>
          </p:cNvSpPr>
          <p:nvPr/>
        </p:nvSpPr>
        <p:spPr bwMode="auto">
          <a:xfrm>
            <a:off x="3657600" y="533400"/>
            <a:ext cx="4953000" cy="1066800"/>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Module 8 – How to Collect Data</a:t>
            </a:r>
          </a:p>
        </p:txBody>
      </p:sp>
      <p:sp>
        <p:nvSpPr>
          <p:cNvPr id="349190" name="Rectangle 6"/>
          <p:cNvSpPr>
            <a:spLocks noChangeArrowheads="1"/>
          </p:cNvSpPr>
          <p:nvPr/>
        </p:nvSpPr>
        <p:spPr bwMode="auto">
          <a:xfrm>
            <a:off x="609600" y="2057400"/>
            <a:ext cx="7696200" cy="3937000"/>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7 </a:t>
            </a:r>
            <a:r>
              <a:rPr lang="en-US" sz="2800">
                <a:solidFill>
                  <a:schemeClr val="folHlink"/>
                </a:solidFill>
                <a:latin typeface="Garamond"/>
              </a:rPr>
              <a:t>–</a:t>
            </a:r>
            <a:r>
              <a:rPr lang="en-US" sz="2800">
                <a:solidFill>
                  <a:schemeClr val="folHlink"/>
                </a:solidFill>
              </a:rPr>
              <a:t> Data Collection Plan</a:t>
            </a:r>
          </a:p>
          <a:p>
            <a:pPr>
              <a:spcBef>
                <a:spcPct val="20000"/>
              </a:spcBef>
              <a:buFontTx/>
              <a:buChar char="•"/>
            </a:pPr>
            <a:r>
              <a:rPr lang="en-US" sz="2800" b="1"/>
              <a:t> Module 8 </a:t>
            </a:r>
            <a:r>
              <a:rPr lang="en-US" sz="2800" b="1">
                <a:latin typeface="Garamond"/>
              </a:rPr>
              <a:t>–</a:t>
            </a:r>
            <a:r>
              <a:rPr lang="en-US" sz="2800" b="1"/>
              <a:t> How to Collect Data</a:t>
            </a:r>
          </a:p>
          <a:p>
            <a:pPr>
              <a:spcBef>
                <a:spcPct val="20000"/>
              </a:spcBef>
              <a:buFontTx/>
              <a:buChar char="•"/>
            </a:pPr>
            <a:r>
              <a:rPr lang="en-US" sz="2800">
                <a:solidFill>
                  <a:schemeClr val="folHlink"/>
                </a:solidFill>
              </a:rPr>
              <a:t> Module 9 </a:t>
            </a:r>
            <a:r>
              <a:rPr lang="en-US" sz="2800">
                <a:solidFill>
                  <a:schemeClr val="folHlink"/>
                </a:solidFill>
                <a:latin typeface="Garamond"/>
              </a:rPr>
              <a:t>–</a:t>
            </a:r>
            <a:r>
              <a:rPr lang="en-US" sz="2800">
                <a:solidFill>
                  <a:schemeClr val="folHlink"/>
                </a:solidFill>
              </a:rPr>
              <a:t> Using Commercial 				     	   Instruments</a:t>
            </a:r>
          </a:p>
          <a:p>
            <a:pPr>
              <a:spcBef>
                <a:spcPct val="20000"/>
              </a:spcBef>
              <a:buFontTx/>
              <a:buChar char="•"/>
            </a:pPr>
            <a:r>
              <a:rPr lang="en-US" sz="2800">
                <a:solidFill>
                  <a:schemeClr val="folHlink"/>
                </a:solidFill>
                <a:cs typeface="Arial" charset="0"/>
              </a:rPr>
              <a:t> Module 10 </a:t>
            </a:r>
            <a:r>
              <a:rPr lang="en-US" sz="2800">
                <a:solidFill>
                  <a:schemeClr val="folHlink"/>
                </a:solidFill>
                <a:latin typeface="Garamond"/>
                <a:cs typeface="Arial" charset="0"/>
              </a:rPr>
              <a:t>–</a:t>
            </a:r>
            <a:r>
              <a:rPr lang="en-US" sz="2800">
                <a:solidFill>
                  <a:schemeClr val="folHlink"/>
                </a:solidFill>
                <a:cs typeface="Arial" charset="0"/>
              </a:rPr>
              <a:t> Using Self-Constructed 			      	   Instruments</a:t>
            </a:r>
          </a:p>
          <a:p>
            <a:pPr>
              <a:spcBef>
                <a:spcPct val="20000"/>
              </a:spcBef>
              <a:buFontTx/>
              <a:buChar char="•"/>
            </a:pPr>
            <a:r>
              <a:rPr lang="en-US" sz="2800">
                <a:solidFill>
                  <a:schemeClr val="folHlink"/>
                </a:solidFill>
                <a:cs typeface="Arial" charset="0"/>
              </a:rPr>
              <a:t> Module 11 </a:t>
            </a:r>
            <a:r>
              <a:rPr lang="en-US">
                <a:solidFill>
                  <a:schemeClr val="folHlink"/>
                </a:solidFill>
              </a:rPr>
              <a:t>–</a:t>
            </a:r>
            <a:r>
              <a:rPr lang="en-US" sz="2800">
                <a:solidFill>
                  <a:schemeClr val="folHlink"/>
                </a:solidFill>
                <a:cs typeface="Arial" charset="0"/>
              </a:rPr>
              <a:t> Collecting Data</a:t>
            </a:r>
          </a:p>
          <a:p>
            <a:pPr>
              <a:spcBef>
                <a:spcPct val="20000"/>
              </a:spcBef>
            </a:pPr>
            <a:endParaRPr lang="en-US" sz="2800">
              <a:solidFill>
                <a:schemeClr val="folHlink"/>
              </a:solidFill>
              <a:cs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9077" name="Rectangle 5"/>
          <p:cNvSpPr>
            <a:spLocks noChangeArrowheads="1"/>
          </p:cNvSpPr>
          <p:nvPr/>
        </p:nvSpPr>
        <p:spPr bwMode="auto">
          <a:xfrm>
            <a:off x="3505200" y="381000"/>
            <a:ext cx="5334000" cy="1311275"/>
          </a:xfrm>
          <a:prstGeom prst="rect">
            <a:avLst/>
          </a:prstGeom>
          <a:noFill/>
          <a:ln w="9525">
            <a:noFill/>
            <a:miter lim="800000"/>
            <a:headEnd/>
            <a:tailEnd/>
          </a:ln>
          <a:effectLst/>
        </p:spPr>
        <p:txBody>
          <a:bodyPr>
            <a:spAutoFit/>
          </a:bodyPr>
          <a:lstStyle/>
          <a:p>
            <a:pPr algn="ctr" eaLnBrk="0" hangingPunct="0"/>
            <a:r>
              <a:rPr lang="en-US" sz="4000" b="1">
                <a:solidFill>
                  <a:schemeClr val="tx2"/>
                </a:solidFill>
                <a:latin typeface="Arial Black" pitchFamily="34" charset="0"/>
              </a:rPr>
              <a:t>Data Collection Options</a:t>
            </a:r>
          </a:p>
        </p:txBody>
      </p:sp>
      <p:sp>
        <p:nvSpPr>
          <p:cNvPr id="259078" name="Rectangle 6"/>
          <p:cNvSpPr>
            <a:spLocks noChangeArrowheads="1"/>
          </p:cNvSpPr>
          <p:nvPr/>
        </p:nvSpPr>
        <p:spPr bwMode="auto">
          <a:xfrm>
            <a:off x="914400" y="2197100"/>
            <a:ext cx="7543800" cy="2916238"/>
          </a:xfrm>
          <a:prstGeom prst="rect">
            <a:avLst/>
          </a:prstGeom>
          <a:noFill/>
          <a:ln w="9525">
            <a:noFill/>
            <a:miter lim="800000"/>
            <a:headEnd/>
            <a:tailEnd/>
          </a:ln>
          <a:effectLst/>
        </p:spPr>
        <p:txBody>
          <a:bodyPr>
            <a:spAutoFit/>
          </a:bodyPr>
          <a:lstStyle/>
          <a:p>
            <a:pPr>
              <a:spcBef>
                <a:spcPct val="20000"/>
              </a:spcBef>
              <a:buFontTx/>
              <a:buChar char="•"/>
            </a:pPr>
            <a:r>
              <a:rPr lang="en-US" sz="3200" b="1"/>
              <a:t> Commercial instrument</a:t>
            </a:r>
          </a:p>
          <a:p>
            <a:pPr>
              <a:spcBef>
                <a:spcPct val="20000"/>
              </a:spcBef>
              <a:buFontTx/>
              <a:buChar char="•"/>
            </a:pPr>
            <a:r>
              <a:rPr lang="en-US" sz="3200" b="1"/>
              <a:t> Survey/questionnaire</a:t>
            </a:r>
          </a:p>
          <a:p>
            <a:pPr>
              <a:spcBef>
                <a:spcPct val="20000"/>
              </a:spcBef>
              <a:buFontTx/>
              <a:buChar char="•"/>
            </a:pPr>
            <a:r>
              <a:rPr lang="en-US" sz="3200" b="1"/>
              <a:t> Focus group/interviews</a:t>
            </a:r>
          </a:p>
          <a:p>
            <a:pPr>
              <a:spcBef>
                <a:spcPct val="20000"/>
              </a:spcBef>
              <a:buFontTx/>
              <a:buChar char="•"/>
            </a:pPr>
            <a:r>
              <a:rPr lang="en-US" sz="3200" b="1"/>
              <a:t> Observations</a:t>
            </a:r>
          </a:p>
          <a:p>
            <a:pPr>
              <a:spcBef>
                <a:spcPct val="20000"/>
              </a:spcBef>
              <a:buFontTx/>
              <a:buChar char="•"/>
            </a:pPr>
            <a:r>
              <a:rPr lang="en-US" sz="3200" b="1"/>
              <a:t> Archived information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0213" name="Rectangle 5"/>
          <p:cNvSpPr>
            <a:spLocks noChangeArrowheads="1"/>
          </p:cNvSpPr>
          <p:nvPr/>
        </p:nvSpPr>
        <p:spPr bwMode="auto">
          <a:xfrm>
            <a:off x="3657600" y="304800"/>
            <a:ext cx="4953000" cy="1463675"/>
          </a:xfrm>
          <a:prstGeom prst="rect">
            <a:avLst/>
          </a:prstGeom>
          <a:noFill/>
          <a:ln w="9525">
            <a:noFill/>
            <a:miter lim="800000"/>
            <a:headEnd/>
            <a:tailEnd/>
          </a:ln>
          <a:effectLst/>
        </p:spPr>
        <p:txBody>
          <a:bodyPr>
            <a:spAutoFit/>
          </a:bodyPr>
          <a:lstStyle/>
          <a:p>
            <a:pPr algn="ctr" eaLnBrk="0" hangingPunct="0"/>
            <a:r>
              <a:rPr lang="en-US" sz="3000" b="1">
                <a:latin typeface="Arial Black" pitchFamily="34" charset="0"/>
              </a:rPr>
              <a:t>Module 9 – Using Commercial Instruments</a:t>
            </a:r>
          </a:p>
        </p:txBody>
      </p:sp>
      <p:sp>
        <p:nvSpPr>
          <p:cNvPr id="350214" name="Rectangle 6"/>
          <p:cNvSpPr>
            <a:spLocks noChangeArrowheads="1"/>
          </p:cNvSpPr>
          <p:nvPr/>
        </p:nvSpPr>
        <p:spPr bwMode="auto">
          <a:xfrm>
            <a:off x="609600" y="2057400"/>
            <a:ext cx="7696200" cy="3937000"/>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7 </a:t>
            </a:r>
            <a:r>
              <a:rPr lang="en-US" sz="2800">
                <a:solidFill>
                  <a:schemeClr val="folHlink"/>
                </a:solidFill>
                <a:latin typeface="Garamond"/>
              </a:rPr>
              <a:t>–</a:t>
            </a:r>
            <a:r>
              <a:rPr lang="en-US" sz="2800">
                <a:solidFill>
                  <a:schemeClr val="folHlink"/>
                </a:solidFill>
              </a:rPr>
              <a:t> Data Collection Plan</a:t>
            </a:r>
          </a:p>
          <a:p>
            <a:pPr>
              <a:spcBef>
                <a:spcPct val="20000"/>
              </a:spcBef>
              <a:buFontTx/>
              <a:buChar char="•"/>
            </a:pPr>
            <a:r>
              <a:rPr lang="en-US" sz="2800">
                <a:solidFill>
                  <a:schemeClr val="folHlink"/>
                </a:solidFill>
              </a:rPr>
              <a:t> Module 8 </a:t>
            </a:r>
            <a:r>
              <a:rPr lang="en-US" sz="2800">
                <a:solidFill>
                  <a:schemeClr val="folHlink"/>
                </a:solidFill>
                <a:latin typeface="Garamond"/>
              </a:rPr>
              <a:t>–</a:t>
            </a:r>
            <a:r>
              <a:rPr lang="en-US" sz="2800">
                <a:solidFill>
                  <a:schemeClr val="folHlink"/>
                </a:solidFill>
              </a:rPr>
              <a:t> How to Collect Data</a:t>
            </a:r>
          </a:p>
          <a:p>
            <a:pPr>
              <a:spcBef>
                <a:spcPct val="20000"/>
              </a:spcBef>
              <a:buFontTx/>
              <a:buChar char="•"/>
            </a:pPr>
            <a:r>
              <a:rPr lang="en-US" sz="2800" b="1"/>
              <a:t> Module 9 </a:t>
            </a:r>
            <a:r>
              <a:rPr lang="en-US" sz="2800" b="1">
                <a:latin typeface="Garamond"/>
              </a:rPr>
              <a:t>–</a:t>
            </a:r>
            <a:r>
              <a:rPr lang="en-US" sz="2800" b="1"/>
              <a:t> Using Commercial 		       			  Instruments</a:t>
            </a:r>
          </a:p>
          <a:p>
            <a:pPr>
              <a:spcBef>
                <a:spcPct val="20000"/>
              </a:spcBef>
              <a:buFontTx/>
              <a:buChar char="•"/>
            </a:pPr>
            <a:r>
              <a:rPr lang="en-US" sz="2800">
                <a:solidFill>
                  <a:schemeClr val="folHlink"/>
                </a:solidFill>
                <a:cs typeface="Arial" charset="0"/>
              </a:rPr>
              <a:t> Module 10 </a:t>
            </a:r>
            <a:r>
              <a:rPr lang="en-US" sz="2800">
                <a:solidFill>
                  <a:schemeClr val="folHlink"/>
                </a:solidFill>
                <a:latin typeface="Garamond"/>
                <a:cs typeface="Arial" charset="0"/>
              </a:rPr>
              <a:t>–</a:t>
            </a:r>
            <a:r>
              <a:rPr lang="en-US" sz="2800">
                <a:solidFill>
                  <a:schemeClr val="folHlink"/>
                </a:solidFill>
                <a:cs typeface="Arial" charset="0"/>
              </a:rPr>
              <a:t> Using Self-Constructed 			      	  Instruments</a:t>
            </a:r>
          </a:p>
          <a:p>
            <a:pPr>
              <a:spcBef>
                <a:spcPct val="20000"/>
              </a:spcBef>
              <a:buFontTx/>
              <a:buChar char="•"/>
            </a:pPr>
            <a:r>
              <a:rPr lang="en-US" sz="2800">
                <a:solidFill>
                  <a:schemeClr val="folHlink"/>
                </a:solidFill>
                <a:cs typeface="Arial" charset="0"/>
              </a:rPr>
              <a:t> Module 11 </a:t>
            </a:r>
            <a:r>
              <a:rPr lang="en-US">
                <a:solidFill>
                  <a:schemeClr val="folHlink"/>
                </a:solidFill>
              </a:rPr>
              <a:t>–</a:t>
            </a:r>
            <a:r>
              <a:rPr lang="en-US" sz="2800">
                <a:solidFill>
                  <a:schemeClr val="folHlink"/>
                </a:solidFill>
                <a:cs typeface="Arial" charset="0"/>
              </a:rPr>
              <a:t> Collecting Data</a:t>
            </a:r>
          </a:p>
          <a:p>
            <a:pPr>
              <a:spcBef>
                <a:spcPct val="20000"/>
              </a:spcBef>
            </a:pPr>
            <a:endParaRPr lang="en-US" sz="2800">
              <a:solidFill>
                <a:schemeClr val="folHlink"/>
              </a:solidFill>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0101" name="Rectangle 5"/>
          <p:cNvSpPr>
            <a:spLocks noChangeArrowheads="1"/>
          </p:cNvSpPr>
          <p:nvPr/>
        </p:nvSpPr>
        <p:spPr bwMode="auto">
          <a:xfrm>
            <a:off x="3505200" y="381000"/>
            <a:ext cx="5638800" cy="1190625"/>
          </a:xfrm>
          <a:prstGeom prst="rect">
            <a:avLst/>
          </a:prstGeom>
          <a:noFill/>
          <a:ln w="9525">
            <a:noFill/>
            <a:miter lim="800000"/>
            <a:headEnd/>
            <a:tailEnd/>
          </a:ln>
          <a:effectLst/>
        </p:spPr>
        <p:txBody>
          <a:bodyPr>
            <a:spAutoFit/>
          </a:bodyPr>
          <a:lstStyle/>
          <a:p>
            <a:pPr algn="ctr" eaLnBrk="0" hangingPunct="0"/>
            <a:r>
              <a:rPr lang="en-US" sz="3200" b="1">
                <a:solidFill>
                  <a:schemeClr val="tx2"/>
                </a:solidFill>
                <a:latin typeface="Arial Black" pitchFamily="34" charset="0"/>
              </a:rPr>
              <a:t> </a:t>
            </a:r>
            <a:r>
              <a:rPr lang="en-US" sz="3600" b="1">
                <a:solidFill>
                  <a:schemeClr val="tx2"/>
                </a:solidFill>
                <a:latin typeface="Arial Black" pitchFamily="34" charset="0"/>
              </a:rPr>
              <a:t>Commercial Instruments</a:t>
            </a:r>
          </a:p>
        </p:txBody>
      </p:sp>
      <p:sp>
        <p:nvSpPr>
          <p:cNvPr id="260102" name="Rectangle 6"/>
          <p:cNvSpPr>
            <a:spLocks noChangeArrowheads="1"/>
          </p:cNvSpPr>
          <p:nvPr/>
        </p:nvSpPr>
        <p:spPr bwMode="auto">
          <a:xfrm>
            <a:off x="914400" y="2197100"/>
            <a:ext cx="7543800" cy="3103563"/>
          </a:xfrm>
          <a:prstGeom prst="rect">
            <a:avLst/>
          </a:prstGeom>
          <a:noFill/>
          <a:ln w="9525">
            <a:noFill/>
            <a:miter lim="800000"/>
            <a:headEnd/>
            <a:tailEnd/>
          </a:ln>
          <a:effectLst/>
        </p:spPr>
        <p:txBody>
          <a:bodyPr>
            <a:spAutoFit/>
          </a:bodyPr>
          <a:lstStyle/>
          <a:p>
            <a:pPr>
              <a:spcBef>
                <a:spcPct val="20000"/>
              </a:spcBef>
              <a:buFontTx/>
              <a:buChar char="•"/>
            </a:pPr>
            <a:r>
              <a:rPr lang="en-US" sz="3200" b="1"/>
              <a:t> Sometimes best to use published or research instruments</a:t>
            </a:r>
          </a:p>
          <a:p>
            <a:pPr lvl="1">
              <a:spcBef>
                <a:spcPct val="20000"/>
              </a:spcBef>
              <a:buFontTx/>
              <a:buChar char="–"/>
            </a:pPr>
            <a:r>
              <a:rPr lang="en-US" sz="2800" b="1"/>
              <a:t> particularly for tough constructs</a:t>
            </a:r>
          </a:p>
          <a:p>
            <a:pPr lvl="1">
              <a:spcBef>
                <a:spcPct val="20000"/>
              </a:spcBef>
              <a:buFontTx/>
              <a:buChar char="–"/>
            </a:pPr>
            <a:r>
              <a:rPr lang="en-US" sz="2800" b="1"/>
              <a:t> since its not made specifically for you, may not answer your question entirely</a:t>
            </a:r>
          </a:p>
          <a:p>
            <a:pPr>
              <a:spcBef>
                <a:spcPct val="20000"/>
              </a:spcBef>
            </a:pPr>
            <a:endParaRPr lang="en-US" sz="3200" b="1"/>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5637" name="Rectangle 5"/>
          <p:cNvSpPr>
            <a:spLocks noChangeArrowheads="1"/>
          </p:cNvSpPr>
          <p:nvPr/>
        </p:nvSpPr>
        <p:spPr bwMode="auto">
          <a:xfrm>
            <a:off x="3505200" y="381000"/>
            <a:ext cx="5638800" cy="1066800"/>
          </a:xfrm>
          <a:prstGeom prst="rect">
            <a:avLst/>
          </a:prstGeom>
          <a:noFill/>
          <a:ln w="9525">
            <a:noFill/>
            <a:miter lim="800000"/>
            <a:headEnd/>
            <a:tailEnd/>
          </a:ln>
          <a:effectLst/>
        </p:spPr>
        <p:txBody>
          <a:bodyPr>
            <a:spAutoFit/>
          </a:bodyPr>
          <a:lstStyle/>
          <a:p>
            <a:pPr algn="ctr" eaLnBrk="0" hangingPunct="0"/>
            <a:r>
              <a:rPr lang="en-US" sz="3200" b="1">
                <a:solidFill>
                  <a:schemeClr val="tx2"/>
                </a:solidFill>
                <a:latin typeface="Arial Black" pitchFamily="34" charset="0"/>
              </a:rPr>
              <a:t>Sources of Information on Instruments</a:t>
            </a:r>
          </a:p>
        </p:txBody>
      </p:sp>
      <p:sp>
        <p:nvSpPr>
          <p:cNvPr id="325639" name="Text Box 7"/>
          <p:cNvSpPr txBox="1">
            <a:spLocks noChangeArrowheads="1"/>
          </p:cNvSpPr>
          <p:nvPr/>
        </p:nvSpPr>
        <p:spPr bwMode="auto">
          <a:xfrm>
            <a:off x="609600" y="2057400"/>
            <a:ext cx="8001000" cy="4048125"/>
          </a:xfrm>
          <a:prstGeom prst="rect">
            <a:avLst/>
          </a:prstGeom>
          <a:noFill/>
          <a:ln w="9525">
            <a:noFill/>
            <a:miter lim="800000"/>
            <a:headEnd/>
            <a:tailEnd/>
          </a:ln>
          <a:effectLst/>
        </p:spPr>
        <p:txBody>
          <a:bodyPr>
            <a:spAutoFit/>
          </a:bodyPr>
          <a:lstStyle/>
          <a:p>
            <a:pPr>
              <a:buFontTx/>
              <a:buChar char="•"/>
            </a:pPr>
            <a:r>
              <a:rPr lang="en-US" b="1"/>
              <a:t> Counselors Guide to Career Assessment 	Instruments</a:t>
            </a:r>
            <a:r>
              <a:rPr lang="en-US"/>
              <a:t> </a:t>
            </a:r>
          </a:p>
          <a:p>
            <a:pPr>
              <a:buFontTx/>
              <a:buChar char="•"/>
            </a:pPr>
            <a:r>
              <a:rPr lang="en-US" b="1"/>
              <a:t>  Relevance, the Missing Link ─ A Guide for </a:t>
            </a:r>
          </a:p>
          <a:p>
            <a:r>
              <a:rPr lang="en-US" b="1"/>
              <a:t>  	Promoting Student Success Through Career          </a:t>
            </a:r>
          </a:p>
          <a:p>
            <a:r>
              <a:rPr lang="en-US" b="1"/>
              <a:t>  	Development Education, Training, and </a:t>
            </a:r>
          </a:p>
          <a:p>
            <a:r>
              <a:rPr lang="en-US" b="1"/>
              <a:t>  	Counseling</a:t>
            </a:r>
            <a:endParaRPr lang="en-US"/>
          </a:p>
          <a:p>
            <a:pPr>
              <a:buFontTx/>
              <a:buChar char="•"/>
            </a:pPr>
            <a:r>
              <a:rPr lang="en-US" b="1"/>
              <a:t> The Buros Institute</a:t>
            </a:r>
            <a:r>
              <a:rPr lang="en-US"/>
              <a:t> </a:t>
            </a:r>
          </a:p>
          <a:p>
            <a:pPr>
              <a:buFontTx/>
              <a:buChar char="•"/>
            </a:pPr>
            <a:r>
              <a:rPr lang="en-US" b="1"/>
              <a:t> ETS Test Collection</a:t>
            </a:r>
            <a:endParaRPr lang="en-US"/>
          </a:p>
          <a:p>
            <a:pPr>
              <a:buFontTx/>
              <a:buChar char="•"/>
            </a:pPr>
            <a:r>
              <a:rPr lang="en-US" b="1"/>
              <a:t> The</a:t>
            </a:r>
            <a:r>
              <a:rPr lang="en-US"/>
              <a:t> </a:t>
            </a:r>
            <a:r>
              <a:rPr lang="en-US" b="1"/>
              <a:t>Association for Assessment in Counseling and 	Education</a:t>
            </a:r>
            <a:r>
              <a:rPr lang="en-US" sz="2000"/>
              <a:t> </a:t>
            </a:r>
          </a:p>
          <a:p>
            <a:endParaRPr lang="en-US" sz="20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6661" name="Rectangle 5"/>
          <p:cNvSpPr>
            <a:spLocks noChangeArrowheads="1"/>
          </p:cNvSpPr>
          <p:nvPr/>
        </p:nvSpPr>
        <p:spPr bwMode="auto">
          <a:xfrm>
            <a:off x="3505200" y="381000"/>
            <a:ext cx="5638800" cy="954107"/>
          </a:xfrm>
          <a:prstGeom prst="rect">
            <a:avLst/>
          </a:prstGeom>
          <a:noFill/>
          <a:ln w="9525">
            <a:noFill/>
            <a:miter lim="800000"/>
            <a:headEnd/>
            <a:tailEnd/>
          </a:ln>
          <a:effectLst/>
        </p:spPr>
        <p:txBody>
          <a:bodyPr>
            <a:spAutoFit/>
          </a:bodyPr>
          <a:lstStyle/>
          <a:p>
            <a:pPr algn="ctr" eaLnBrk="0" hangingPunct="0"/>
            <a:r>
              <a:rPr lang="en-US" sz="2800" b="1" dirty="0">
                <a:solidFill>
                  <a:schemeClr val="tx2"/>
                </a:solidFill>
                <a:latin typeface="Arial Black" pitchFamily="34" charset="0"/>
              </a:rPr>
              <a:t>Exercise 6: Decision-Making </a:t>
            </a:r>
            <a:r>
              <a:rPr lang="en-US" sz="2800" b="1" dirty="0" smtClean="0">
                <a:solidFill>
                  <a:schemeClr val="tx2"/>
                </a:solidFill>
                <a:latin typeface="Arial Black" pitchFamily="34" charset="0"/>
              </a:rPr>
              <a:t>Checklist</a:t>
            </a:r>
            <a:endParaRPr lang="en-US" sz="2800" b="1" dirty="0">
              <a:solidFill>
                <a:schemeClr val="tx2"/>
              </a:solidFill>
              <a:latin typeface="Arial Black" pitchFamily="34" charset="0"/>
            </a:endParaRPr>
          </a:p>
        </p:txBody>
      </p:sp>
      <p:sp>
        <p:nvSpPr>
          <p:cNvPr id="326662" name="Rectangle 6"/>
          <p:cNvSpPr>
            <a:spLocks noChangeArrowheads="1"/>
          </p:cNvSpPr>
          <p:nvPr/>
        </p:nvSpPr>
        <p:spPr bwMode="auto">
          <a:xfrm>
            <a:off x="914400" y="2197100"/>
            <a:ext cx="7543800" cy="2625725"/>
          </a:xfrm>
          <a:prstGeom prst="rect">
            <a:avLst/>
          </a:prstGeom>
          <a:noFill/>
          <a:ln w="9525">
            <a:noFill/>
            <a:miter lim="800000"/>
            <a:headEnd/>
            <a:tailEnd/>
          </a:ln>
          <a:effectLst/>
        </p:spPr>
        <p:txBody>
          <a:bodyPr>
            <a:spAutoFit/>
          </a:bodyPr>
          <a:lstStyle/>
          <a:p>
            <a:pPr>
              <a:spcBef>
                <a:spcPct val="20000"/>
              </a:spcBef>
              <a:buFontTx/>
              <a:buChar char="•"/>
            </a:pPr>
            <a:r>
              <a:rPr lang="en-US" sz="3200" b="1"/>
              <a:t> This checklist will help you conduct a review of data collection instruments that you are considering using in your evaluation</a:t>
            </a:r>
            <a:endParaRPr lang="en-US" b="1"/>
          </a:p>
          <a:p>
            <a:pPr>
              <a:spcBef>
                <a:spcPct val="20000"/>
              </a:spcBef>
              <a:buFontTx/>
              <a:buChar char="•"/>
            </a:pPr>
            <a:endParaRPr lang="en-US" sz="3200" b="1"/>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1237" name="Rectangle 5"/>
          <p:cNvSpPr>
            <a:spLocks noChangeArrowheads="1"/>
          </p:cNvSpPr>
          <p:nvPr/>
        </p:nvSpPr>
        <p:spPr bwMode="auto">
          <a:xfrm>
            <a:off x="3657600" y="304800"/>
            <a:ext cx="5105400" cy="1463675"/>
          </a:xfrm>
          <a:prstGeom prst="rect">
            <a:avLst/>
          </a:prstGeom>
          <a:noFill/>
          <a:ln w="9525">
            <a:noFill/>
            <a:miter lim="800000"/>
            <a:headEnd/>
            <a:tailEnd/>
          </a:ln>
          <a:effectLst/>
        </p:spPr>
        <p:txBody>
          <a:bodyPr>
            <a:spAutoFit/>
          </a:bodyPr>
          <a:lstStyle/>
          <a:p>
            <a:pPr algn="ctr" eaLnBrk="0" hangingPunct="0"/>
            <a:r>
              <a:rPr lang="en-US" sz="3000" b="1">
                <a:latin typeface="Arial Black" pitchFamily="34" charset="0"/>
              </a:rPr>
              <a:t>Module 10 – Using Self- Constructed Instruments</a:t>
            </a:r>
          </a:p>
        </p:txBody>
      </p:sp>
      <p:sp>
        <p:nvSpPr>
          <p:cNvPr id="351238" name="Rectangle 6"/>
          <p:cNvSpPr>
            <a:spLocks noChangeArrowheads="1"/>
          </p:cNvSpPr>
          <p:nvPr/>
        </p:nvSpPr>
        <p:spPr bwMode="auto">
          <a:xfrm>
            <a:off x="609600" y="2057400"/>
            <a:ext cx="7696200" cy="3937000"/>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7 </a:t>
            </a:r>
            <a:r>
              <a:rPr lang="en-US" sz="2800">
                <a:solidFill>
                  <a:schemeClr val="folHlink"/>
                </a:solidFill>
                <a:latin typeface="Garamond"/>
              </a:rPr>
              <a:t>–</a:t>
            </a:r>
            <a:r>
              <a:rPr lang="en-US" sz="2800">
                <a:solidFill>
                  <a:schemeClr val="folHlink"/>
                </a:solidFill>
              </a:rPr>
              <a:t> Data Collection Plan</a:t>
            </a:r>
          </a:p>
          <a:p>
            <a:pPr>
              <a:spcBef>
                <a:spcPct val="20000"/>
              </a:spcBef>
              <a:buFontTx/>
              <a:buChar char="•"/>
            </a:pPr>
            <a:r>
              <a:rPr lang="en-US" sz="2800">
                <a:solidFill>
                  <a:schemeClr val="folHlink"/>
                </a:solidFill>
              </a:rPr>
              <a:t> Module 8 </a:t>
            </a:r>
            <a:r>
              <a:rPr lang="en-US" sz="2800">
                <a:solidFill>
                  <a:schemeClr val="folHlink"/>
                </a:solidFill>
                <a:latin typeface="Garamond"/>
              </a:rPr>
              <a:t>–</a:t>
            </a:r>
            <a:r>
              <a:rPr lang="en-US" sz="2800">
                <a:solidFill>
                  <a:schemeClr val="folHlink"/>
                </a:solidFill>
              </a:rPr>
              <a:t> How to Collect Data</a:t>
            </a:r>
          </a:p>
          <a:p>
            <a:pPr>
              <a:spcBef>
                <a:spcPct val="20000"/>
              </a:spcBef>
              <a:buFontTx/>
              <a:buChar char="•"/>
            </a:pPr>
            <a:r>
              <a:rPr lang="en-US" sz="2800">
                <a:solidFill>
                  <a:schemeClr val="folHlink"/>
                </a:solidFill>
              </a:rPr>
              <a:t> Module 9 </a:t>
            </a:r>
            <a:r>
              <a:rPr lang="en-US" sz="2800">
                <a:solidFill>
                  <a:schemeClr val="folHlink"/>
                </a:solidFill>
                <a:latin typeface="Garamond"/>
              </a:rPr>
              <a:t>–</a:t>
            </a:r>
            <a:r>
              <a:rPr lang="en-US" sz="2800">
                <a:solidFill>
                  <a:schemeClr val="folHlink"/>
                </a:solidFill>
              </a:rPr>
              <a:t> Using Commercial 		       			   Instruments</a:t>
            </a:r>
          </a:p>
          <a:p>
            <a:pPr>
              <a:spcBef>
                <a:spcPct val="20000"/>
              </a:spcBef>
              <a:buFontTx/>
              <a:buChar char="•"/>
            </a:pPr>
            <a:r>
              <a:rPr lang="en-US" sz="2800" b="1">
                <a:cs typeface="Arial" charset="0"/>
              </a:rPr>
              <a:t> Module 10 </a:t>
            </a:r>
            <a:r>
              <a:rPr lang="en-US" sz="2800" b="1">
                <a:latin typeface="Garamond"/>
                <a:cs typeface="Arial" charset="0"/>
              </a:rPr>
              <a:t>–</a:t>
            </a:r>
            <a:r>
              <a:rPr lang="en-US" sz="2800" b="1">
                <a:cs typeface="Arial" charset="0"/>
              </a:rPr>
              <a:t> Using Self-Constructed 				   Instruments</a:t>
            </a:r>
          </a:p>
          <a:p>
            <a:pPr>
              <a:spcBef>
                <a:spcPct val="20000"/>
              </a:spcBef>
              <a:buFontTx/>
              <a:buChar char="•"/>
            </a:pPr>
            <a:r>
              <a:rPr lang="en-US" sz="2800">
                <a:solidFill>
                  <a:schemeClr val="folHlink"/>
                </a:solidFill>
                <a:cs typeface="Arial" charset="0"/>
              </a:rPr>
              <a:t> Module 11 </a:t>
            </a:r>
            <a:r>
              <a:rPr lang="en-US">
                <a:solidFill>
                  <a:schemeClr val="folHlink"/>
                </a:solidFill>
              </a:rPr>
              <a:t>–</a:t>
            </a:r>
            <a:r>
              <a:rPr lang="en-US" sz="2800">
                <a:solidFill>
                  <a:schemeClr val="folHlink"/>
                </a:solidFill>
                <a:cs typeface="Arial" charset="0"/>
              </a:rPr>
              <a:t> Collecting Data</a:t>
            </a:r>
          </a:p>
          <a:p>
            <a:pPr>
              <a:spcBef>
                <a:spcPct val="20000"/>
              </a:spcBef>
            </a:pPr>
            <a:endParaRPr lang="en-US" sz="2800">
              <a:solidFill>
                <a:schemeClr val="folHlink"/>
              </a:solidFill>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1125" name="Rectangle 5"/>
          <p:cNvSpPr>
            <a:spLocks noChangeArrowheads="1"/>
          </p:cNvSpPr>
          <p:nvPr/>
        </p:nvSpPr>
        <p:spPr bwMode="auto">
          <a:xfrm>
            <a:off x="3505200" y="228600"/>
            <a:ext cx="5334000" cy="1463675"/>
          </a:xfrm>
          <a:prstGeom prst="rect">
            <a:avLst/>
          </a:prstGeom>
          <a:noFill/>
          <a:ln w="9525">
            <a:noFill/>
            <a:miter lim="800000"/>
            <a:headEnd/>
            <a:tailEnd/>
          </a:ln>
          <a:effectLst/>
        </p:spPr>
        <p:txBody>
          <a:bodyPr>
            <a:spAutoFit/>
          </a:bodyPr>
          <a:lstStyle/>
          <a:p>
            <a:pPr algn="ctr" eaLnBrk="0" hangingPunct="0"/>
            <a:r>
              <a:rPr lang="en-US" sz="3000">
                <a:solidFill>
                  <a:schemeClr val="tx2"/>
                </a:solidFill>
                <a:latin typeface="Arial Black" pitchFamily="34" charset="0"/>
              </a:rPr>
              <a:t>Self-Constructed Instruments: Questionnaires</a:t>
            </a:r>
          </a:p>
        </p:txBody>
      </p:sp>
      <p:sp>
        <p:nvSpPr>
          <p:cNvPr id="261126" name="Rectangle 6"/>
          <p:cNvSpPr>
            <a:spLocks noChangeArrowheads="1"/>
          </p:cNvSpPr>
          <p:nvPr/>
        </p:nvSpPr>
        <p:spPr bwMode="auto">
          <a:xfrm>
            <a:off x="457200" y="1905000"/>
            <a:ext cx="8686800" cy="4619625"/>
          </a:xfrm>
          <a:prstGeom prst="rect">
            <a:avLst/>
          </a:prstGeom>
          <a:noFill/>
          <a:ln w="9525">
            <a:noFill/>
            <a:miter lim="800000"/>
            <a:headEnd/>
            <a:tailEnd/>
          </a:ln>
          <a:effectLst/>
        </p:spPr>
        <p:txBody>
          <a:bodyPr>
            <a:spAutoFit/>
          </a:bodyPr>
          <a:lstStyle/>
          <a:p>
            <a:pPr>
              <a:lnSpc>
                <a:spcPct val="90000"/>
              </a:lnSpc>
              <a:spcBef>
                <a:spcPct val="20000"/>
              </a:spcBef>
              <a:buFontTx/>
              <a:buChar char="•"/>
            </a:pPr>
            <a:r>
              <a:rPr lang="en-US" sz="2800" b="1"/>
              <a:t> Focus on evidence you need</a:t>
            </a:r>
          </a:p>
          <a:p>
            <a:pPr>
              <a:lnSpc>
                <a:spcPct val="90000"/>
              </a:lnSpc>
              <a:spcBef>
                <a:spcPct val="20000"/>
              </a:spcBef>
              <a:buFontTx/>
              <a:buChar char="•"/>
            </a:pPr>
            <a:r>
              <a:rPr lang="en-US" sz="2800" b="1"/>
              <a:t> Use simple language</a:t>
            </a:r>
          </a:p>
          <a:p>
            <a:pPr>
              <a:lnSpc>
                <a:spcPct val="90000"/>
              </a:lnSpc>
              <a:spcBef>
                <a:spcPct val="20000"/>
              </a:spcBef>
              <a:buFontTx/>
              <a:buChar char="•"/>
            </a:pPr>
            <a:r>
              <a:rPr lang="en-US" sz="2800" b="1"/>
              <a:t> Ask only what you need; keep it short</a:t>
            </a:r>
          </a:p>
          <a:p>
            <a:pPr>
              <a:lnSpc>
                <a:spcPct val="90000"/>
              </a:lnSpc>
              <a:spcBef>
                <a:spcPct val="20000"/>
              </a:spcBef>
              <a:buFontTx/>
              <a:buChar char="•"/>
            </a:pPr>
            <a:r>
              <a:rPr lang="en-US" sz="2800" b="1"/>
              <a:t> Don’t use jargon</a:t>
            </a:r>
          </a:p>
          <a:p>
            <a:pPr>
              <a:lnSpc>
                <a:spcPct val="90000"/>
              </a:lnSpc>
              <a:spcBef>
                <a:spcPct val="20000"/>
              </a:spcBef>
              <a:buFontTx/>
              <a:buChar char="•"/>
            </a:pPr>
            <a:r>
              <a:rPr lang="en-US" sz="2800" b="1"/>
              <a:t> Each question should focus on one idea</a:t>
            </a:r>
          </a:p>
          <a:p>
            <a:pPr>
              <a:lnSpc>
                <a:spcPct val="90000"/>
              </a:lnSpc>
              <a:spcBef>
                <a:spcPct val="20000"/>
              </a:spcBef>
              <a:buFontTx/>
              <a:buChar char="•"/>
            </a:pPr>
            <a:r>
              <a:rPr lang="en-US" sz="2800" b="1"/>
              <a:t> Make sure terms are clear</a:t>
            </a:r>
          </a:p>
          <a:p>
            <a:pPr>
              <a:lnSpc>
                <a:spcPct val="90000"/>
              </a:lnSpc>
              <a:spcBef>
                <a:spcPct val="20000"/>
              </a:spcBef>
              <a:buFontTx/>
              <a:buChar char="•"/>
            </a:pPr>
            <a:r>
              <a:rPr lang="en-US" sz="2800" b="1"/>
              <a:t> Make it easy for person to answer the questions (check rather than write, where possible)</a:t>
            </a:r>
          </a:p>
          <a:p>
            <a:pPr>
              <a:lnSpc>
                <a:spcPct val="90000"/>
              </a:lnSpc>
              <a:spcBef>
                <a:spcPct val="20000"/>
              </a:spcBef>
              <a:buFontTx/>
              <a:buChar char="•"/>
            </a:pPr>
            <a:r>
              <a:rPr lang="en-US" sz="2800" b="1"/>
              <a:t> Use extended response when you want details</a:t>
            </a:r>
          </a:p>
          <a:p>
            <a:pPr>
              <a:lnSpc>
                <a:spcPct val="90000"/>
              </a:lnSpc>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0037" name="Rectangle 5"/>
          <p:cNvSpPr>
            <a:spLocks noChangeArrowheads="1"/>
          </p:cNvSpPr>
          <p:nvPr/>
        </p:nvSpPr>
        <p:spPr bwMode="auto">
          <a:xfrm>
            <a:off x="3505200" y="533400"/>
            <a:ext cx="5638800" cy="701675"/>
          </a:xfrm>
          <a:prstGeom prst="rect">
            <a:avLst/>
          </a:prstGeom>
          <a:noFill/>
          <a:ln w="9525">
            <a:noFill/>
            <a:miter lim="800000"/>
            <a:headEnd/>
            <a:tailEnd/>
          </a:ln>
          <a:effectLst/>
        </p:spPr>
        <p:txBody>
          <a:bodyPr>
            <a:spAutoFit/>
          </a:bodyPr>
          <a:lstStyle/>
          <a:p>
            <a:pPr algn="ctr" eaLnBrk="0" hangingPunct="0"/>
            <a:r>
              <a:rPr lang="en-US" sz="4000">
                <a:solidFill>
                  <a:schemeClr val="tx2"/>
                </a:solidFill>
                <a:latin typeface="Arial Black" pitchFamily="34" charset="0"/>
              </a:rPr>
              <a:t>Types of Scales (1)</a:t>
            </a:r>
          </a:p>
        </p:txBody>
      </p:sp>
      <p:sp>
        <p:nvSpPr>
          <p:cNvPr id="300039" name="Rectangle 7"/>
          <p:cNvSpPr>
            <a:spLocks noChangeArrowheads="1"/>
          </p:cNvSpPr>
          <p:nvPr/>
        </p:nvSpPr>
        <p:spPr bwMode="auto">
          <a:xfrm>
            <a:off x="609600" y="2133600"/>
            <a:ext cx="7772400" cy="4114800"/>
          </a:xfrm>
          <a:prstGeom prst="rect">
            <a:avLst/>
          </a:prstGeom>
          <a:noFill/>
          <a:ln w="9525">
            <a:noFill/>
            <a:miter lim="800000"/>
            <a:headEnd/>
            <a:tailEnd/>
          </a:ln>
          <a:effectLst/>
        </p:spPr>
        <p:txBody>
          <a:bodyPr/>
          <a:lstStyle/>
          <a:p>
            <a:pPr algn="ctr">
              <a:spcBef>
                <a:spcPct val="20000"/>
              </a:spcBef>
            </a:pPr>
            <a:r>
              <a:rPr lang="en-US" sz="3200"/>
              <a:t>Specific (yes, no; number; gender)</a:t>
            </a:r>
          </a:p>
          <a:p>
            <a:pPr algn="ctr">
              <a:spcBef>
                <a:spcPct val="20000"/>
              </a:spcBef>
            </a:pPr>
            <a:r>
              <a:rPr lang="en-US" sz="3200"/>
              <a:t>Extended (1-3, 1-5, 1-7)</a:t>
            </a:r>
          </a:p>
          <a:p>
            <a:pPr lvl="1" algn="ctr">
              <a:spcBef>
                <a:spcPct val="20000"/>
              </a:spcBef>
            </a:pPr>
            <a:endParaRPr lang="en-US" sz="2800"/>
          </a:p>
          <a:p>
            <a:pPr algn="ctr">
              <a:spcBef>
                <a:spcPct val="20000"/>
              </a:spcBef>
            </a:pPr>
            <a:endParaRPr lang="en-US" sz="3200"/>
          </a:p>
        </p:txBody>
      </p:sp>
      <p:pic>
        <p:nvPicPr>
          <p:cNvPr id="300040" name="Picture 8"/>
          <p:cNvPicPr>
            <a:picLocks noChangeAspect="1" noChangeArrowheads="1"/>
          </p:cNvPicPr>
          <p:nvPr/>
        </p:nvPicPr>
        <p:blipFill>
          <a:blip r:embed="rId2"/>
          <a:srcRect/>
          <a:stretch>
            <a:fillRect/>
          </a:stretch>
        </p:blipFill>
        <p:spPr bwMode="auto">
          <a:xfrm>
            <a:off x="647700" y="3810000"/>
            <a:ext cx="7696200" cy="1495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1061" name="Rectangle 5"/>
          <p:cNvSpPr>
            <a:spLocks noChangeArrowheads="1"/>
          </p:cNvSpPr>
          <p:nvPr/>
        </p:nvSpPr>
        <p:spPr bwMode="auto">
          <a:xfrm>
            <a:off x="3505200" y="533400"/>
            <a:ext cx="5638800" cy="641350"/>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Types of Scales (2)</a:t>
            </a:r>
          </a:p>
        </p:txBody>
      </p:sp>
      <p:pic>
        <p:nvPicPr>
          <p:cNvPr id="301064" name="Picture 8"/>
          <p:cNvPicPr>
            <a:picLocks noChangeAspect="1" noChangeArrowheads="1"/>
          </p:cNvPicPr>
          <p:nvPr/>
        </p:nvPicPr>
        <p:blipFill>
          <a:blip r:embed="rId2"/>
          <a:srcRect/>
          <a:stretch>
            <a:fillRect/>
          </a:stretch>
        </p:blipFill>
        <p:spPr bwMode="auto">
          <a:xfrm>
            <a:off x="685800" y="1905000"/>
            <a:ext cx="7772400" cy="2176463"/>
          </a:xfrm>
          <a:prstGeom prst="rect">
            <a:avLst/>
          </a:prstGeom>
          <a:noFill/>
          <a:ln w="9525">
            <a:noFill/>
            <a:miter lim="800000"/>
            <a:headEnd/>
            <a:tailEnd/>
          </a:ln>
          <a:effectLst/>
        </p:spPr>
      </p:pic>
      <p:pic>
        <p:nvPicPr>
          <p:cNvPr id="301065" name="Picture 9"/>
          <p:cNvPicPr>
            <a:picLocks noChangeAspect="1" noChangeArrowheads="1"/>
          </p:cNvPicPr>
          <p:nvPr/>
        </p:nvPicPr>
        <p:blipFill>
          <a:blip r:embed="rId3"/>
          <a:srcRect b="16182"/>
          <a:stretch>
            <a:fillRect/>
          </a:stretch>
        </p:blipFill>
        <p:spPr bwMode="auto">
          <a:xfrm>
            <a:off x="685800" y="4148138"/>
            <a:ext cx="7772400" cy="270986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2085" name="Rectangle 5"/>
          <p:cNvSpPr>
            <a:spLocks noChangeArrowheads="1"/>
          </p:cNvSpPr>
          <p:nvPr/>
        </p:nvSpPr>
        <p:spPr bwMode="auto">
          <a:xfrm>
            <a:off x="3505200" y="533400"/>
            <a:ext cx="5638800" cy="762000"/>
          </a:xfrm>
          <a:prstGeom prst="rect">
            <a:avLst/>
          </a:prstGeom>
          <a:noFill/>
          <a:ln w="9525">
            <a:noFill/>
            <a:miter lim="800000"/>
            <a:headEnd/>
            <a:tailEnd/>
          </a:ln>
          <a:effectLst/>
        </p:spPr>
        <p:txBody>
          <a:bodyPr>
            <a:spAutoFit/>
          </a:bodyPr>
          <a:lstStyle/>
          <a:p>
            <a:pPr algn="ctr" eaLnBrk="0" hangingPunct="0"/>
            <a:r>
              <a:rPr lang="en-US" sz="4400">
                <a:solidFill>
                  <a:schemeClr val="tx2"/>
                </a:solidFill>
                <a:latin typeface="Arial Black" pitchFamily="34" charset="0"/>
              </a:rPr>
              <a:t>Anchored Scales</a:t>
            </a:r>
          </a:p>
        </p:txBody>
      </p:sp>
      <p:pic>
        <p:nvPicPr>
          <p:cNvPr id="302088" name="Picture 8"/>
          <p:cNvPicPr>
            <a:picLocks noChangeAspect="1" noChangeArrowheads="1"/>
          </p:cNvPicPr>
          <p:nvPr/>
        </p:nvPicPr>
        <p:blipFill>
          <a:blip r:embed="rId2"/>
          <a:srcRect/>
          <a:stretch>
            <a:fillRect/>
          </a:stretch>
        </p:blipFill>
        <p:spPr bwMode="auto">
          <a:xfrm>
            <a:off x="285750" y="2743200"/>
            <a:ext cx="8418513" cy="230028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3109" name="Rectangle 5"/>
          <p:cNvSpPr>
            <a:spLocks noChangeArrowheads="1"/>
          </p:cNvSpPr>
          <p:nvPr/>
        </p:nvSpPr>
        <p:spPr bwMode="auto">
          <a:xfrm>
            <a:off x="3505200" y="533400"/>
            <a:ext cx="5638800" cy="1190625"/>
          </a:xfrm>
          <a:prstGeom prst="rect">
            <a:avLst/>
          </a:prstGeom>
          <a:noFill/>
          <a:ln w="9525">
            <a:noFill/>
            <a:miter lim="800000"/>
            <a:headEnd/>
            <a:tailEnd/>
          </a:ln>
          <a:effectLst/>
        </p:spPr>
        <p:txBody>
          <a:bodyPr>
            <a:spAutoFit/>
          </a:bodyPr>
          <a:lstStyle/>
          <a:p>
            <a:pPr algn="ctr" eaLnBrk="0" hangingPunct="0"/>
            <a:r>
              <a:rPr lang="en-US" sz="3600" b="1">
                <a:solidFill>
                  <a:schemeClr val="tx2"/>
                </a:solidFill>
                <a:latin typeface="Arial Black" pitchFamily="34" charset="0"/>
              </a:rPr>
              <a:t>Scales for Younger Students</a:t>
            </a:r>
          </a:p>
        </p:txBody>
      </p:sp>
      <p:pic>
        <p:nvPicPr>
          <p:cNvPr id="303111" name="Picture 7"/>
          <p:cNvPicPr>
            <a:picLocks noChangeAspect="1" noChangeArrowheads="1"/>
          </p:cNvPicPr>
          <p:nvPr/>
        </p:nvPicPr>
        <p:blipFill>
          <a:blip r:embed="rId2"/>
          <a:srcRect/>
          <a:stretch>
            <a:fillRect/>
          </a:stretch>
        </p:blipFill>
        <p:spPr bwMode="auto">
          <a:xfrm>
            <a:off x="2724150" y="2990850"/>
            <a:ext cx="3543300" cy="723900"/>
          </a:xfrm>
          <a:prstGeom prst="rect">
            <a:avLst/>
          </a:prstGeom>
          <a:noFill/>
          <a:ln w="9525">
            <a:noFill/>
            <a:miter lim="800000"/>
            <a:headEnd/>
            <a:tailEnd/>
          </a:ln>
          <a:effectLst/>
        </p:spPr>
      </p:pic>
      <p:pic>
        <p:nvPicPr>
          <p:cNvPr id="303112" name="Picture 8"/>
          <p:cNvPicPr>
            <a:picLocks noChangeAspect="1" noChangeArrowheads="1"/>
          </p:cNvPicPr>
          <p:nvPr/>
        </p:nvPicPr>
        <p:blipFill>
          <a:blip r:embed="rId3"/>
          <a:srcRect/>
          <a:stretch>
            <a:fillRect/>
          </a:stretch>
        </p:blipFill>
        <p:spPr bwMode="auto">
          <a:xfrm>
            <a:off x="3476625" y="4419600"/>
            <a:ext cx="2038350" cy="6667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2149" name="Rectangle 5"/>
          <p:cNvSpPr>
            <a:spLocks noChangeArrowheads="1"/>
          </p:cNvSpPr>
          <p:nvPr/>
        </p:nvSpPr>
        <p:spPr bwMode="auto">
          <a:xfrm>
            <a:off x="3505200" y="381000"/>
            <a:ext cx="5638800" cy="1373188"/>
          </a:xfrm>
          <a:prstGeom prst="rect">
            <a:avLst/>
          </a:prstGeom>
          <a:noFill/>
          <a:ln w="9525">
            <a:noFill/>
            <a:miter lim="800000"/>
            <a:headEnd/>
            <a:tailEnd/>
          </a:ln>
          <a:effectLst/>
        </p:spPr>
        <p:txBody>
          <a:bodyPr>
            <a:spAutoFit/>
          </a:bodyPr>
          <a:lstStyle/>
          <a:p>
            <a:pPr algn="ctr" eaLnBrk="0" hangingPunct="0"/>
            <a:r>
              <a:rPr lang="en-US" sz="2800" b="1">
                <a:solidFill>
                  <a:schemeClr val="tx2"/>
                </a:solidFill>
                <a:latin typeface="Arial Black" pitchFamily="34" charset="0"/>
              </a:rPr>
              <a:t>Self-Constructed Instruments: Focus Groups/Interviews</a:t>
            </a:r>
          </a:p>
        </p:txBody>
      </p:sp>
      <p:sp>
        <p:nvSpPr>
          <p:cNvPr id="262150" name="Rectangle 6"/>
          <p:cNvSpPr>
            <a:spLocks noChangeArrowheads="1"/>
          </p:cNvSpPr>
          <p:nvPr/>
        </p:nvSpPr>
        <p:spPr bwMode="auto">
          <a:xfrm>
            <a:off x="723900" y="2057400"/>
            <a:ext cx="7543800" cy="4832350"/>
          </a:xfrm>
          <a:prstGeom prst="rect">
            <a:avLst/>
          </a:prstGeom>
          <a:noFill/>
          <a:ln w="9525">
            <a:noFill/>
            <a:miter lim="800000"/>
            <a:headEnd/>
            <a:tailEnd/>
          </a:ln>
          <a:effectLst/>
        </p:spPr>
        <p:txBody>
          <a:bodyPr>
            <a:spAutoFit/>
          </a:bodyPr>
          <a:lstStyle/>
          <a:p>
            <a:pPr>
              <a:lnSpc>
                <a:spcPct val="90000"/>
              </a:lnSpc>
              <a:spcBef>
                <a:spcPct val="20000"/>
              </a:spcBef>
              <a:buFontTx/>
              <a:buChar char="•"/>
            </a:pPr>
            <a:r>
              <a:rPr lang="en-US" sz="2800" b="1"/>
              <a:t> Good to use when you want extended and detailed responses</a:t>
            </a:r>
          </a:p>
          <a:p>
            <a:pPr>
              <a:lnSpc>
                <a:spcPct val="90000"/>
              </a:lnSpc>
              <a:spcBef>
                <a:spcPct val="20000"/>
              </a:spcBef>
              <a:buFontTx/>
              <a:buChar char="•"/>
            </a:pPr>
            <a:r>
              <a:rPr lang="en-US" sz="2800" b="1"/>
              <a:t> Craft an agenda and stick to it</a:t>
            </a:r>
          </a:p>
          <a:p>
            <a:pPr>
              <a:lnSpc>
                <a:spcPct val="90000"/>
              </a:lnSpc>
              <a:spcBef>
                <a:spcPct val="20000"/>
              </a:spcBef>
              <a:buFontTx/>
              <a:buChar char="•"/>
            </a:pPr>
            <a:r>
              <a:rPr lang="en-US" sz="2800" b="1"/>
              <a:t> Keep groups small (6-10); time short (1-1.5 hours)</a:t>
            </a:r>
          </a:p>
          <a:p>
            <a:pPr>
              <a:lnSpc>
                <a:spcPct val="90000"/>
              </a:lnSpc>
              <a:spcBef>
                <a:spcPct val="20000"/>
              </a:spcBef>
              <a:buFontTx/>
              <a:buChar char="•"/>
            </a:pPr>
            <a:r>
              <a:rPr lang="en-US" sz="2800" b="1"/>
              <a:t> Specify objectives of session</a:t>
            </a:r>
          </a:p>
          <a:p>
            <a:pPr>
              <a:lnSpc>
                <a:spcPct val="90000"/>
              </a:lnSpc>
              <a:spcBef>
                <a:spcPct val="20000"/>
              </a:spcBef>
              <a:buFontTx/>
              <a:buChar char="•"/>
            </a:pPr>
            <a:r>
              <a:rPr lang="en-US" sz="2800" b="1"/>
              <a:t> Questions need to be clear; one question at a time</a:t>
            </a:r>
          </a:p>
          <a:p>
            <a:pPr>
              <a:lnSpc>
                <a:spcPct val="90000"/>
              </a:lnSpc>
              <a:spcBef>
                <a:spcPct val="20000"/>
              </a:spcBef>
              <a:buFontTx/>
              <a:buChar char="•"/>
            </a:pPr>
            <a:r>
              <a:rPr lang="en-US" sz="2800" b="1"/>
              <a:t> Encourage everyone to participate</a:t>
            </a:r>
          </a:p>
          <a:p>
            <a:pPr>
              <a:lnSpc>
                <a:spcPct val="90000"/>
              </a:lnSpc>
              <a:spcBef>
                <a:spcPct val="20000"/>
              </a:spcBef>
              <a:buFontTx/>
              <a:buChar char="•"/>
            </a:pPr>
            <a:r>
              <a:rPr lang="en-US" sz="2800" b="1"/>
              <a:t> Use opportunity to probe deeper on a topic</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3173" name="Rectangle 5"/>
          <p:cNvSpPr>
            <a:spLocks noChangeArrowheads="1"/>
          </p:cNvSpPr>
          <p:nvPr/>
        </p:nvSpPr>
        <p:spPr bwMode="auto">
          <a:xfrm>
            <a:off x="3505200" y="457200"/>
            <a:ext cx="5638800" cy="1066800"/>
          </a:xfrm>
          <a:prstGeom prst="rect">
            <a:avLst/>
          </a:prstGeom>
          <a:noFill/>
          <a:ln w="9525">
            <a:noFill/>
            <a:miter lim="800000"/>
            <a:headEnd/>
            <a:tailEnd/>
          </a:ln>
          <a:effectLst/>
        </p:spPr>
        <p:txBody>
          <a:bodyPr>
            <a:spAutoFit/>
          </a:bodyPr>
          <a:lstStyle/>
          <a:p>
            <a:pPr algn="ctr" eaLnBrk="0" hangingPunct="0"/>
            <a:r>
              <a:rPr lang="en-US" sz="3200" b="1">
                <a:solidFill>
                  <a:schemeClr val="tx2"/>
                </a:solidFill>
                <a:latin typeface="Arial Black" pitchFamily="34" charset="0"/>
              </a:rPr>
              <a:t>Observations and Observational Checklist</a:t>
            </a:r>
          </a:p>
        </p:txBody>
      </p:sp>
      <p:sp>
        <p:nvSpPr>
          <p:cNvPr id="263174" name="Rectangle 6"/>
          <p:cNvSpPr>
            <a:spLocks noChangeArrowheads="1"/>
          </p:cNvSpPr>
          <p:nvPr/>
        </p:nvSpPr>
        <p:spPr bwMode="auto">
          <a:xfrm>
            <a:off x="723900" y="2057400"/>
            <a:ext cx="7543800" cy="3355975"/>
          </a:xfrm>
          <a:prstGeom prst="rect">
            <a:avLst/>
          </a:prstGeom>
          <a:noFill/>
          <a:ln w="9525">
            <a:noFill/>
            <a:miter lim="800000"/>
            <a:headEnd/>
            <a:tailEnd/>
          </a:ln>
          <a:effectLst/>
        </p:spPr>
        <p:txBody>
          <a:bodyPr>
            <a:spAutoFit/>
          </a:bodyPr>
          <a:lstStyle/>
          <a:p>
            <a:pPr>
              <a:spcBef>
                <a:spcPct val="20000"/>
              </a:spcBef>
              <a:buFontTx/>
              <a:buChar char="•"/>
            </a:pPr>
            <a:r>
              <a:rPr lang="en-US" sz="3200" b="1"/>
              <a:t> “You can observe a lot just by watching.”</a:t>
            </a:r>
          </a:p>
          <a:p>
            <a:pPr lvl="4">
              <a:spcBef>
                <a:spcPct val="20000"/>
              </a:spcBef>
            </a:pPr>
            <a:r>
              <a:rPr lang="en-US" sz="2000" b="1"/>
              <a:t>		-- Yogi Berra</a:t>
            </a:r>
          </a:p>
          <a:p>
            <a:pPr lvl="4">
              <a:spcBef>
                <a:spcPct val="20000"/>
              </a:spcBef>
            </a:pPr>
            <a:endParaRPr lang="en-US" sz="2000" b="1"/>
          </a:p>
          <a:p>
            <a:pPr>
              <a:spcBef>
                <a:spcPct val="20000"/>
              </a:spcBef>
              <a:buFontTx/>
              <a:buChar char="•"/>
            </a:pPr>
            <a:r>
              <a:rPr lang="en-US" sz="3200" b="1"/>
              <a:t> Go to pages 8 and 9 of your Workbook and review an example of an observational checklist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4197" name="Rectangle 5"/>
          <p:cNvSpPr>
            <a:spLocks noChangeArrowheads="1"/>
          </p:cNvSpPr>
          <p:nvPr/>
        </p:nvSpPr>
        <p:spPr bwMode="auto">
          <a:xfrm>
            <a:off x="3505200" y="304800"/>
            <a:ext cx="5638800" cy="1311275"/>
          </a:xfrm>
          <a:prstGeom prst="rect">
            <a:avLst/>
          </a:prstGeom>
          <a:noFill/>
          <a:ln w="9525">
            <a:noFill/>
            <a:miter lim="800000"/>
            <a:headEnd/>
            <a:tailEnd/>
          </a:ln>
          <a:effectLst/>
        </p:spPr>
        <p:txBody>
          <a:bodyPr>
            <a:spAutoFit/>
          </a:bodyPr>
          <a:lstStyle/>
          <a:p>
            <a:pPr algn="ctr" eaLnBrk="0" hangingPunct="0"/>
            <a:r>
              <a:rPr lang="en-US" sz="4000" b="1">
                <a:solidFill>
                  <a:schemeClr val="tx2"/>
                </a:solidFill>
                <a:latin typeface="Arial Black" pitchFamily="34" charset="0"/>
              </a:rPr>
              <a:t>Archives and Documents</a:t>
            </a:r>
          </a:p>
        </p:txBody>
      </p:sp>
      <p:sp>
        <p:nvSpPr>
          <p:cNvPr id="264198" name="Rectangle 6"/>
          <p:cNvSpPr>
            <a:spLocks noChangeArrowheads="1"/>
          </p:cNvSpPr>
          <p:nvPr/>
        </p:nvSpPr>
        <p:spPr bwMode="auto">
          <a:xfrm>
            <a:off x="723900" y="2057400"/>
            <a:ext cx="7543800" cy="4560888"/>
          </a:xfrm>
          <a:prstGeom prst="rect">
            <a:avLst/>
          </a:prstGeom>
          <a:noFill/>
          <a:ln w="9525">
            <a:noFill/>
            <a:miter lim="800000"/>
            <a:headEnd/>
            <a:tailEnd/>
          </a:ln>
          <a:effectLst/>
        </p:spPr>
        <p:txBody>
          <a:bodyPr>
            <a:spAutoFit/>
          </a:bodyPr>
          <a:lstStyle/>
          <a:p>
            <a:pPr>
              <a:lnSpc>
                <a:spcPct val="90000"/>
              </a:lnSpc>
              <a:spcBef>
                <a:spcPct val="20000"/>
              </a:spcBef>
              <a:buFontTx/>
              <a:buChar char="•"/>
            </a:pPr>
            <a:r>
              <a:rPr lang="en-US" sz="2800" b="1"/>
              <a:t> Examine What’s Already Available</a:t>
            </a:r>
          </a:p>
          <a:p>
            <a:pPr>
              <a:lnSpc>
                <a:spcPct val="90000"/>
              </a:lnSpc>
              <a:spcBef>
                <a:spcPct val="20000"/>
              </a:spcBef>
              <a:buFontTx/>
              <a:buChar char="•"/>
            </a:pPr>
            <a:r>
              <a:rPr lang="en-US" sz="2800" b="1"/>
              <a:t> Examples</a:t>
            </a:r>
          </a:p>
          <a:p>
            <a:pPr lvl="1">
              <a:lnSpc>
                <a:spcPct val="90000"/>
              </a:lnSpc>
              <a:spcBef>
                <a:spcPct val="20000"/>
              </a:spcBef>
              <a:buFontTx/>
              <a:buChar char="–"/>
            </a:pPr>
            <a:r>
              <a:rPr lang="en-US" b="1"/>
              <a:t> Attendance records</a:t>
            </a:r>
          </a:p>
          <a:p>
            <a:pPr lvl="1">
              <a:lnSpc>
                <a:spcPct val="90000"/>
              </a:lnSpc>
              <a:spcBef>
                <a:spcPct val="20000"/>
              </a:spcBef>
              <a:buFontTx/>
              <a:buChar char="–"/>
            </a:pPr>
            <a:r>
              <a:rPr lang="en-US" b="1"/>
              <a:t> Truancy reports</a:t>
            </a:r>
          </a:p>
          <a:p>
            <a:pPr lvl="1">
              <a:lnSpc>
                <a:spcPct val="90000"/>
              </a:lnSpc>
              <a:spcBef>
                <a:spcPct val="20000"/>
              </a:spcBef>
              <a:buFontTx/>
              <a:buChar char="–"/>
            </a:pPr>
            <a:r>
              <a:rPr lang="en-US" b="1"/>
              <a:t> Grades</a:t>
            </a:r>
          </a:p>
          <a:p>
            <a:pPr lvl="1">
              <a:lnSpc>
                <a:spcPct val="90000"/>
              </a:lnSpc>
              <a:spcBef>
                <a:spcPct val="20000"/>
              </a:spcBef>
              <a:buFontTx/>
              <a:buChar char="–"/>
            </a:pPr>
            <a:r>
              <a:rPr lang="en-US" b="1"/>
              <a:t> Bullying incidents</a:t>
            </a:r>
          </a:p>
          <a:p>
            <a:pPr lvl="1">
              <a:lnSpc>
                <a:spcPct val="90000"/>
              </a:lnSpc>
              <a:spcBef>
                <a:spcPct val="20000"/>
              </a:spcBef>
              <a:buFontTx/>
              <a:buChar char="–"/>
            </a:pPr>
            <a:r>
              <a:rPr lang="en-US" b="1"/>
              <a:t> Report cards</a:t>
            </a:r>
          </a:p>
          <a:p>
            <a:pPr lvl="1">
              <a:lnSpc>
                <a:spcPct val="90000"/>
              </a:lnSpc>
              <a:spcBef>
                <a:spcPct val="20000"/>
              </a:spcBef>
              <a:buFontTx/>
              <a:buChar char="–"/>
            </a:pPr>
            <a:r>
              <a:rPr lang="en-US" b="1"/>
              <a:t> Portfolios</a:t>
            </a:r>
          </a:p>
          <a:p>
            <a:pPr lvl="1">
              <a:lnSpc>
                <a:spcPct val="90000"/>
              </a:lnSpc>
              <a:spcBef>
                <a:spcPct val="20000"/>
              </a:spcBef>
              <a:buFontTx/>
              <a:buChar char="–"/>
            </a:pPr>
            <a:r>
              <a:rPr lang="en-US" b="1"/>
              <a:t> Discipline referrals</a:t>
            </a:r>
          </a:p>
          <a:p>
            <a:pPr lvl="1">
              <a:lnSpc>
                <a:spcPct val="90000"/>
              </a:lnSpc>
              <a:spcBef>
                <a:spcPct val="20000"/>
              </a:spcBef>
              <a:buFontTx/>
              <a:buChar char="–"/>
            </a:pPr>
            <a:r>
              <a:rPr lang="en-US" b="1"/>
              <a:t> Public service hours</a:t>
            </a:r>
          </a:p>
          <a:p>
            <a:pPr lvl="1">
              <a:lnSpc>
                <a:spcPct val="90000"/>
              </a:lnSpc>
              <a:spcBef>
                <a:spcPct val="20000"/>
              </a:spcBef>
              <a:buFontTx/>
              <a:buChar char="–"/>
            </a:pPr>
            <a:r>
              <a:rPr lang="en-US" b="1"/>
              <a:t> Police reports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6211" name="Text Box 35"/>
          <p:cNvSpPr txBox="1">
            <a:spLocks noChangeArrowheads="1"/>
          </p:cNvSpPr>
          <p:nvPr/>
        </p:nvSpPr>
        <p:spPr bwMode="auto">
          <a:xfrm>
            <a:off x="3886200" y="381000"/>
            <a:ext cx="4876800" cy="1463675"/>
          </a:xfrm>
          <a:prstGeom prst="rect">
            <a:avLst/>
          </a:prstGeom>
          <a:noFill/>
          <a:ln w="9525">
            <a:noFill/>
            <a:miter lim="800000"/>
            <a:headEnd/>
            <a:tailEnd/>
          </a:ln>
          <a:effectLst/>
        </p:spPr>
        <p:txBody>
          <a:bodyPr>
            <a:spAutoFit/>
          </a:bodyPr>
          <a:lstStyle/>
          <a:p>
            <a:pPr algn="ctr"/>
            <a:r>
              <a:rPr lang="en-US" sz="3000" b="1">
                <a:latin typeface="Arial Black" pitchFamily="34" charset="0"/>
                <a:cs typeface="Arial" charset="0"/>
              </a:rPr>
              <a:t>Exercise 7 - Data Collection Action Plan</a:t>
            </a:r>
          </a:p>
          <a:p>
            <a:endParaRPr lang="en-US" sz="3000" b="1"/>
          </a:p>
        </p:txBody>
      </p:sp>
      <p:sp>
        <p:nvSpPr>
          <p:cNvPr id="306213" name="Text Box 37"/>
          <p:cNvSpPr txBox="1">
            <a:spLocks noChangeArrowheads="1"/>
          </p:cNvSpPr>
          <p:nvPr/>
        </p:nvSpPr>
        <p:spPr bwMode="auto">
          <a:xfrm>
            <a:off x="1127125" y="2301875"/>
            <a:ext cx="7178675" cy="1569660"/>
          </a:xfrm>
          <a:prstGeom prst="rect">
            <a:avLst/>
          </a:prstGeom>
          <a:noFill/>
          <a:ln w="9525">
            <a:noFill/>
            <a:miter lim="800000"/>
            <a:headEnd/>
            <a:tailEnd/>
          </a:ln>
          <a:effectLst/>
        </p:spPr>
        <p:txBody>
          <a:bodyPr wrap="square">
            <a:spAutoFit/>
          </a:bodyPr>
          <a:lstStyle/>
          <a:p>
            <a:pPr>
              <a:buFontTx/>
              <a:buChar char="•"/>
            </a:pPr>
            <a:r>
              <a:rPr lang="en-US" dirty="0"/>
              <a:t> </a:t>
            </a:r>
            <a:r>
              <a:rPr lang="en-US" sz="3200" b="1" dirty="0"/>
              <a:t>Review examples of a completed </a:t>
            </a:r>
          </a:p>
          <a:p>
            <a:r>
              <a:rPr lang="en-US" sz="3200" b="1" dirty="0"/>
              <a:t>Data Collection Action Plan on </a:t>
            </a:r>
            <a:r>
              <a:rPr lang="en-US" sz="3200" b="1" dirty="0" smtClean="0"/>
              <a:t>any of the previous plan</a:t>
            </a:r>
            <a:endParaRPr lang="en-US" sz="32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2261" name="Rectangle 5"/>
          <p:cNvSpPr>
            <a:spLocks noChangeArrowheads="1"/>
          </p:cNvSpPr>
          <p:nvPr/>
        </p:nvSpPr>
        <p:spPr bwMode="auto">
          <a:xfrm>
            <a:off x="3657600" y="533400"/>
            <a:ext cx="4953000" cy="1066800"/>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Module 11 – Collecting Data</a:t>
            </a:r>
          </a:p>
        </p:txBody>
      </p:sp>
      <p:sp>
        <p:nvSpPr>
          <p:cNvPr id="352262" name="Rectangle 6"/>
          <p:cNvSpPr>
            <a:spLocks noChangeArrowheads="1"/>
          </p:cNvSpPr>
          <p:nvPr/>
        </p:nvSpPr>
        <p:spPr bwMode="auto">
          <a:xfrm>
            <a:off x="609600" y="2057400"/>
            <a:ext cx="7696200" cy="3937000"/>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7 </a:t>
            </a:r>
            <a:r>
              <a:rPr lang="en-US" sz="2800">
                <a:solidFill>
                  <a:schemeClr val="folHlink"/>
                </a:solidFill>
                <a:latin typeface="Garamond"/>
              </a:rPr>
              <a:t>–</a:t>
            </a:r>
            <a:r>
              <a:rPr lang="en-US" sz="2800">
                <a:solidFill>
                  <a:schemeClr val="folHlink"/>
                </a:solidFill>
              </a:rPr>
              <a:t> Data Collection Plan</a:t>
            </a:r>
          </a:p>
          <a:p>
            <a:pPr>
              <a:spcBef>
                <a:spcPct val="20000"/>
              </a:spcBef>
              <a:buFontTx/>
              <a:buChar char="•"/>
            </a:pPr>
            <a:r>
              <a:rPr lang="en-US" sz="2800">
                <a:solidFill>
                  <a:schemeClr val="folHlink"/>
                </a:solidFill>
              </a:rPr>
              <a:t> Module 8 </a:t>
            </a:r>
            <a:r>
              <a:rPr lang="en-US" sz="2800">
                <a:solidFill>
                  <a:schemeClr val="folHlink"/>
                </a:solidFill>
                <a:latin typeface="Garamond"/>
              </a:rPr>
              <a:t>–</a:t>
            </a:r>
            <a:r>
              <a:rPr lang="en-US" sz="2800">
                <a:solidFill>
                  <a:schemeClr val="folHlink"/>
                </a:solidFill>
              </a:rPr>
              <a:t> How to Collect Data</a:t>
            </a:r>
          </a:p>
          <a:p>
            <a:pPr>
              <a:spcBef>
                <a:spcPct val="20000"/>
              </a:spcBef>
              <a:buFontTx/>
              <a:buChar char="•"/>
            </a:pPr>
            <a:r>
              <a:rPr lang="en-US" sz="2800">
                <a:solidFill>
                  <a:schemeClr val="folHlink"/>
                </a:solidFill>
              </a:rPr>
              <a:t> Module 9 </a:t>
            </a:r>
            <a:r>
              <a:rPr lang="en-US" sz="2800">
                <a:solidFill>
                  <a:schemeClr val="folHlink"/>
                </a:solidFill>
                <a:latin typeface="Garamond"/>
              </a:rPr>
              <a:t>–</a:t>
            </a:r>
            <a:r>
              <a:rPr lang="en-US" sz="2800">
                <a:solidFill>
                  <a:schemeClr val="folHlink"/>
                </a:solidFill>
              </a:rPr>
              <a:t> Using Commercial 		       			   Instruments</a:t>
            </a:r>
          </a:p>
          <a:p>
            <a:pPr>
              <a:spcBef>
                <a:spcPct val="20000"/>
              </a:spcBef>
              <a:buFontTx/>
              <a:buChar char="•"/>
            </a:pPr>
            <a:r>
              <a:rPr lang="en-US" sz="2800">
                <a:solidFill>
                  <a:schemeClr val="folHlink"/>
                </a:solidFill>
                <a:cs typeface="Arial" charset="0"/>
              </a:rPr>
              <a:t> Module 10 </a:t>
            </a:r>
            <a:r>
              <a:rPr lang="en-US" sz="2800">
                <a:solidFill>
                  <a:schemeClr val="folHlink"/>
                </a:solidFill>
                <a:latin typeface="Garamond"/>
                <a:cs typeface="Arial" charset="0"/>
              </a:rPr>
              <a:t>–</a:t>
            </a:r>
            <a:r>
              <a:rPr lang="en-US" sz="2800">
                <a:solidFill>
                  <a:schemeClr val="folHlink"/>
                </a:solidFill>
                <a:cs typeface="Arial" charset="0"/>
              </a:rPr>
              <a:t> Using Self-Constructed 				   Instruments</a:t>
            </a:r>
          </a:p>
          <a:p>
            <a:pPr>
              <a:spcBef>
                <a:spcPct val="20000"/>
              </a:spcBef>
              <a:buFontTx/>
              <a:buChar char="•"/>
            </a:pPr>
            <a:r>
              <a:rPr lang="en-US" sz="2800" b="1">
                <a:cs typeface="Arial" charset="0"/>
              </a:rPr>
              <a:t> Module 11 </a:t>
            </a:r>
            <a:r>
              <a:rPr lang="en-US" b="1"/>
              <a:t>–</a:t>
            </a:r>
            <a:r>
              <a:rPr lang="en-US" sz="2800" b="1">
                <a:cs typeface="Arial" charset="0"/>
              </a:rPr>
              <a:t> Collecting Data</a:t>
            </a:r>
          </a:p>
          <a:p>
            <a:pPr>
              <a:spcBef>
                <a:spcPct val="20000"/>
              </a:spcBef>
            </a:pPr>
            <a:endParaRPr lang="en-US" sz="2800">
              <a:cs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65"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296966" name="Rectangle 6"/>
          <p:cNvSpPr>
            <a:spLocks noChangeArrowheads="1"/>
          </p:cNvSpPr>
          <p:nvPr/>
        </p:nvSpPr>
        <p:spPr bwMode="auto">
          <a:xfrm>
            <a:off x="3352800" y="381000"/>
            <a:ext cx="5791200" cy="1190625"/>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9-step Evaluation Process</a:t>
            </a:r>
          </a:p>
        </p:txBody>
      </p:sp>
      <p:sp>
        <p:nvSpPr>
          <p:cNvPr id="296967" name="AutoShape 7"/>
          <p:cNvSpPr>
            <a:spLocks noChangeArrowheads="1"/>
          </p:cNvSpPr>
          <p:nvPr/>
        </p:nvSpPr>
        <p:spPr bwMode="auto">
          <a:xfrm>
            <a:off x="1790700" y="2743200"/>
            <a:ext cx="5410200" cy="2667000"/>
          </a:xfrm>
          <a:prstGeom prst="roundRect">
            <a:avLst>
              <a:gd name="adj" fmla="val 16667"/>
            </a:avLst>
          </a:prstGeom>
          <a:solidFill>
            <a:srgbClr val="FFFFFF"/>
          </a:solidFill>
          <a:ln w="127000">
            <a:solidFill>
              <a:srgbClr val="993366"/>
            </a:solidFill>
            <a:round/>
            <a:headEnd/>
            <a:tailEnd/>
          </a:ln>
          <a:effectLst/>
        </p:spPr>
        <p:txBody>
          <a:bodyPr wrap="none" anchor="ctr"/>
          <a:lstStyle/>
          <a:p>
            <a:pPr algn="ctr"/>
            <a:endParaRPr lang="en-US"/>
          </a:p>
        </p:txBody>
      </p:sp>
      <p:sp>
        <p:nvSpPr>
          <p:cNvPr id="296968" name="Text Box 8"/>
          <p:cNvSpPr txBox="1">
            <a:spLocks noChangeArrowheads="1"/>
          </p:cNvSpPr>
          <p:nvPr/>
        </p:nvSpPr>
        <p:spPr bwMode="auto">
          <a:xfrm>
            <a:off x="2171700" y="3352800"/>
            <a:ext cx="4648200" cy="1311275"/>
          </a:xfrm>
          <a:prstGeom prst="rect">
            <a:avLst/>
          </a:prstGeom>
          <a:noFill/>
          <a:ln w="9525">
            <a:noFill/>
            <a:miter lim="800000"/>
            <a:headEnd/>
            <a:tailEnd/>
          </a:ln>
          <a:effectLst/>
        </p:spPr>
        <p:txBody>
          <a:bodyPr>
            <a:spAutoFit/>
          </a:bodyPr>
          <a:lstStyle/>
          <a:p>
            <a:pPr>
              <a:spcBef>
                <a:spcPct val="50000"/>
              </a:spcBef>
            </a:pPr>
            <a:r>
              <a:rPr lang="en-US" sz="4000" b="1"/>
              <a:t>Step 5:</a:t>
            </a:r>
            <a:r>
              <a:rPr lang="en-US" sz="4000"/>
              <a:t> Collect Data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5221" name="Rectangle 5"/>
          <p:cNvSpPr>
            <a:spLocks noChangeArrowheads="1"/>
          </p:cNvSpPr>
          <p:nvPr/>
        </p:nvSpPr>
        <p:spPr bwMode="auto">
          <a:xfrm>
            <a:off x="3505200" y="381000"/>
            <a:ext cx="5638800" cy="1066800"/>
          </a:xfrm>
          <a:prstGeom prst="rect">
            <a:avLst/>
          </a:prstGeom>
          <a:noFill/>
          <a:ln w="9525">
            <a:noFill/>
            <a:miter lim="800000"/>
            <a:headEnd/>
            <a:tailEnd/>
          </a:ln>
          <a:effectLst/>
        </p:spPr>
        <p:txBody>
          <a:bodyPr>
            <a:spAutoFit/>
          </a:bodyPr>
          <a:lstStyle/>
          <a:p>
            <a:pPr algn="ctr" eaLnBrk="0" hangingPunct="0"/>
            <a:r>
              <a:rPr lang="en-US" sz="3200">
                <a:solidFill>
                  <a:schemeClr val="tx2"/>
                </a:solidFill>
                <a:latin typeface="Arial Black" pitchFamily="34" charset="0"/>
              </a:rPr>
              <a:t>How Much Data Should You Collect?</a:t>
            </a:r>
          </a:p>
        </p:txBody>
      </p:sp>
      <p:sp>
        <p:nvSpPr>
          <p:cNvPr id="265222" name="Rectangle 6"/>
          <p:cNvSpPr>
            <a:spLocks noChangeArrowheads="1"/>
          </p:cNvSpPr>
          <p:nvPr/>
        </p:nvSpPr>
        <p:spPr bwMode="auto">
          <a:xfrm>
            <a:off x="723900" y="2057400"/>
            <a:ext cx="7543800" cy="2638425"/>
          </a:xfrm>
          <a:prstGeom prst="rect">
            <a:avLst/>
          </a:prstGeom>
          <a:noFill/>
          <a:ln w="9525">
            <a:noFill/>
            <a:miter lim="800000"/>
            <a:headEnd/>
            <a:tailEnd/>
          </a:ln>
          <a:effectLst/>
        </p:spPr>
        <p:txBody>
          <a:bodyPr>
            <a:spAutoFit/>
          </a:bodyPr>
          <a:lstStyle/>
          <a:p>
            <a:pPr>
              <a:spcBef>
                <a:spcPct val="20000"/>
              </a:spcBef>
              <a:buFontTx/>
              <a:buChar char="•"/>
            </a:pPr>
            <a:r>
              <a:rPr lang="en-US" sz="2800" b="1"/>
              <a:t> How much data do you need?</a:t>
            </a:r>
          </a:p>
          <a:p>
            <a:pPr lvl="1">
              <a:spcBef>
                <a:spcPct val="20000"/>
              </a:spcBef>
              <a:buFontTx/>
              <a:buChar char="–"/>
            </a:pPr>
            <a:r>
              <a:rPr lang="en-US" b="1"/>
              <a:t> 100% of target audience is ideal; may be too expensive and time consuming</a:t>
            </a:r>
          </a:p>
          <a:p>
            <a:pPr lvl="1">
              <a:spcBef>
                <a:spcPct val="20000"/>
              </a:spcBef>
              <a:buFontTx/>
              <a:buChar char="–"/>
            </a:pPr>
            <a:r>
              <a:rPr lang="en-US" b="1"/>
              <a:t> If not 100%, sample is OK if group is representative of group as a whole (population)</a:t>
            </a:r>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5701" name="Rectangle 5"/>
          <p:cNvSpPr>
            <a:spLocks noChangeArrowheads="1"/>
          </p:cNvSpPr>
          <p:nvPr/>
        </p:nvSpPr>
        <p:spPr bwMode="auto">
          <a:xfrm>
            <a:off x="3505200" y="381000"/>
            <a:ext cx="5638800" cy="762000"/>
          </a:xfrm>
          <a:prstGeom prst="rect">
            <a:avLst/>
          </a:prstGeom>
          <a:noFill/>
          <a:ln w="9525">
            <a:noFill/>
            <a:miter lim="800000"/>
            <a:headEnd/>
            <a:tailEnd/>
          </a:ln>
          <a:effectLst/>
        </p:spPr>
        <p:txBody>
          <a:bodyPr>
            <a:spAutoFit/>
          </a:bodyPr>
          <a:lstStyle/>
          <a:p>
            <a:pPr algn="ctr" eaLnBrk="0" hangingPunct="0"/>
            <a:r>
              <a:rPr lang="en-US" sz="4400">
                <a:solidFill>
                  <a:schemeClr val="tx2"/>
                </a:solidFill>
                <a:latin typeface="Arial Black" pitchFamily="34" charset="0"/>
              </a:rPr>
              <a:t>Types of Samples</a:t>
            </a:r>
          </a:p>
        </p:txBody>
      </p:sp>
      <p:pic>
        <p:nvPicPr>
          <p:cNvPr id="285703" name="Picture 7"/>
          <p:cNvPicPr>
            <a:picLocks noChangeAspect="1" noChangeArrowheads="1"/>
          </p:cNvPicPr>
          <p:nvPr/>
        </p:nvPicPr>
        <p:blipFill>
          <a:blip r:embed="rId2"/>
          <a:srcRect/>
          <a:stretch>
            <a:fillRect/>
          </a:stretch>
        </p:blipFill>
        <p:spPr bwMode="auto">
          <a:xfrm>
            <a:off x="342900" y="2057400"/>
            <a:ext cx="8305800" cy="4267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1477" name="Rectangle 5"/>
          <p:cNvSpPr>
            <a:spLocks noChangeArrowheads="1"/>
          </p:cNvSpPr>
          <p:nvPr/>
        </p:nvSpPr>
        <p:spPr bwMode="auto">
          <a:xfrm>
            <a:off x="3505200" y="381000"/>
            <a:ext cx="5638800" cy="1190625"/>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Data Collection Considerations</a:t>
            </a:r>
          </a:p>
        </p:txBody>
      </p:sp>
      <p:sp>
        <p:nvSpPr>
          <p:cNvPr id="361478" name="Rectangle 6"/>
          <p:cNvSpPr>
            <a:spLocks noChangeArrowheads="1"/>
          </p:cNvSpPr>
          <p:nvPr/>
        </p:nvSpPr>
        <p:spPr bwMode="auto">
          <a:xfrm>
            <a:off x="723900" y="2057400"/>
            <a:ext cx="7543800" cy="2495550"/>
          </a:xfrm>
          <a:prstGeom prst="rect">
            <a:avLst/>
          </a:prstGeom>
          <a:noFill/>
          <a:ln w="9525">
            <a:noFill/>
            <a:miter lim="800000"/>
            <a:headEnd/>
            <a:tailEnd/>
          </a:ln>
          <a:effectLst/>
        </p:spPr>
        <p:txBody>
          <a:bodyPr>
            <a:spAutoFit/>
          </a:bodyPr>
          <a:lstStyle/>
          <a:p>
            <a:pPr>
              <a:spcBef>
                <a:spcPct val="20000"/>
              </a:spcBef>
              <a:buFontTx/>
              <a:buChar char="•"/>
            </a:pPr>
            <a:r>
              <a:rPr lang="en-US" sz="2800" b="1"/>
              <a:t> When should you collect the information?</a:t>
            </a:r>
          </a:p>
          <a:p>
            <a:pPr>
              <a:spcBef>
                <a:spcPct val="20000"/>
              </a:spcBef>
            </a:pPr>
            <a:endParaRPr lang="en-US" sz="2800" b="1"/>
          </a:p>
          <a:p>
            <a:pPr>
              <a:spcBef>
                <a:spcPct val="20000"/>
              </a:spcBef>
              <a:buFontTx/>
              <a:buChar char="•"/>
            </a:pPr>
            <a:r>
              <a:rPr lang="en-US" sz="2800" b="1"/>
              <a:t> Who should collect it?</a:t>
            </a:r>
          </a:p>
          <a:p>
            <a:pPr>
              <a:spcBef>
                <a:spcPct val="20000"/>
              </a:spcBef>
            </a:pPr>
            <a:endParaRPr lang="en-US" b="1"/>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3285" name="Rectangle 5"/>
          <p:cNvSpPr>
            <a:spLocks noChangeArrowheads="1"/>
          </p:cNvSpPr>
          <p:nvPr/>
        </p:nvSpPr>
        <p:spPr bwMode="auto">
          <a:xfrm>
            <a:off x="3657600" y="533400"/>
            <a:ext cx="4953000" cy="1066800"/>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Module 12 – Analyzing Data</a:t>
            </a:r>
          </a:p>
        </p:txBody>
      </p:sp>
      <p:sp>
        <p:nvSpPr>
          <p:cNvPr id="353286" name="Rectangle 6"/>
          <p:cNvSpPr>
            <a:spLocks noChangeArrowheads="1"/>
          </p:cNvSpPr>
          <p:nvPr/>
        </p:nvSpPr>
        <p:spPr bwMode="auto">
          <a:xfrm>
            <a:off x="609600" y="2057400"/>
            <a:ext cx="7696200" cy="4008438"/>
          </a:xfrm>
          <a:prstGeom prst="rect">
            <a:avLst/>
          </a:prstGeom>
          <a:noFill/>
          <a:ln w="9525">
            <a:noFill/>
            <a:miter lim="800000"/>
            <a:headEnd/>
            <a:tailEnd/>
          </a:ln>
          <a:effectLst/>
        </p:spPr>
        <p:txBody>
          <a:bodyPr>
            <a:spAutoFit/>
          </a:bodyPr>
          <a:lstStyle/>
          <a:p>
            <a:pPr>
              <a:spcBef>
                <a:spcPct val="20000"/>
              </a:spcBef>
              <a:buFontTx/>
              <a:buChar char="•"/>
            </a:pPr>
            <a:r>
              <a:rPr lang="en-US" sz="2800" b="1"/>
              <a:t> Module 12 </a:t>
            </a:r>
            <a:r>
              <a:rPr lang="en-US" sz="2800" b="1">
                <a:latin typeface="Garamond"/>
              </a:rPr>
              <a:t>–</a:t>
            </a:r>
            <a:r>
              <a:rPr lang="en-US" sz="2800" b="1"/>
              <a:t> Analyzing Data</a:t>
            </a:r>
          </a:p>
          <a:p>
            <a:pPr>
              <a:spcBef>
                <a:spcPct val="20000"/>
              </a:spcBef>
              <a:buFontTx/>
              <a:buChar char="•"/>
            </a:pPr>
            <a:r>
              <a:rPr lang="en-US" sz="2800">
                <a:solidFill>
                  <a:schemeClr val="folHlink"/>
                </a:solidFill>
              </a:rPr>
              <a:t> Module 13 </a:t>
            </a:r>
            <a:r>
              <a:rPr lang="en-US" sz="2800">
                <a:solidFill>
                  <a:schemeClr val="folHlink"/>
                </a:solidFill>
                <a:latin typeface="Garamond"/>
              </a:rPr>
              <a:t>–</a:t>
            </a:r>
            <a:r>
              <a:rPr lang="en-US" sz="2800">
                <a:solidFill>
                  <a:schemeClr val="folHlink"/>
                </a:solidFill>
              </a:rPr>
              <a:t> Drawing Conclusions and     		        	    Documenting Findings</a:t>
            </a:r>
          </a:p>
          <a:p>
            <a:pPr>
              <a:spcBef>
                <a:spcPct val="20000"/>
              </a:spcBef>
              <a:buFontTx/>
              <a:buChar char="•"/>
            </a:pPr>
            <a:r>
              <a:rPr lang="en-US" sz="2800">
                <a:solidFill>
                  <a:schemeClr val="folHlink"/>
                </a:solidFill>
              </a:rPr>
              <a:t> Module 14 </a:t>
            </a:r>
            <a:r>
              <a:rPr lang="en-US">
                <a:solidFill>
                  <a:schemeClr val="folHlink"/>
                </a:solidFill>
              </a:rPr>
              <a:t>–</a:t>
            </a:r>
            <a:r>
              <a:rPr lang="en-US" sz="2800">
                <a:solidFill>
                  <a:schemeClr val="folHlink"/>
                </a:solidFill>
              </a:rPr>
              <a:t> Disseminating Information</a:t>
            </a:r>
          </a:p>
          <a:p>
            <a:pPr>
              <a:spcBef>
                <a:spcPct val="20000"/>
              </a:spcBef>
              <a:buFontTx/>
              <a:buChar char="•"/>
            </a:pPr>
            <a:r>
              <a:rPr lang="en-US" sz="2800">
                <a:solidFill>
                  <a:schemeClr val="folHlink"/>
                </a:solidFill>
                <a:cs typeface="Arial" charset="0"/>
              </a:rPr>
              <a:t> Module 15 </a:t>
            </a:r>
            <a:r>
              <a:rPr lang="en-US">
                <a:solidFill>
                  <a:schemeClr val="folHlink"/>
                </a:solidFill>
              </a:rPr>
              <a:t>–</a:t>
            </a:r>
            <a:r>
              <a:rPr lang="en-US" sz="2800">
                <a:solidFill>
                  <a:schemeClr val="folHlink"/>
                </a:solidFill>
                <a:cs typeface="Arial" charset="0"/>
              </a:rPr>
              <a:t> Feedback for Program 			    	    Improvement</a:t>
            </a:r>
          </a:p>
          <a:p>
            <a:pPr>
              <a:spcBef>
                <a:spcPct val="20000"/>
              </a:spcBef>
              <a:buFontTx/>
              <a:buChar char="•"/>
            </a:pPr>
            <a:r>
              <a:rPr lang="en-US" sz="2800">
                <a:solidFill>
                  <a:schemeClr val="folHlink"/>
                </a:solidFill>
                <a:cs typeface="Arial" charset="0"/>
              </a:rPr>
              <a:t> Module 16 </a:t>
            </a:r>
            <a:r>
              <a:rPr lang="en-US">
                <a:solidFill>
                  <a:schemeClr val="folHlink"/>
                </a:solidFill>
              </a:rPr>
              <a:t>–</a:t>
            </a:r>
            <a:r>
              <a:rPr lang="en-US" sz="2800">
                <a:solidFill>
                  <a:schemeClr val="folHlink"/>
                </a:solidFill>
                <a:cs typeface="Arial" charset="0"/>
              </a:rPr>
              <a:t> Conclusion</a:t>
            </a:r>
          </a:p>
          <a:p>
            <a:pPr>
              <a:spcBef>
                <a:spcPct val="20000"/>
              </a:spcBef>
            </a:pPr>
            <a:endParaRPr lang="en-US" sz="3200" b="1">
              <a:cs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0821"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290822" name="Rectangle 6"/>
          <p:cNvSpPr>
            <a:spLocks noChangeArrowheads="1"/>
          </p:cNvSpPr>
          <p:nvPr/>
        </p:nvSpPr>
        <p:spPr bwMode="auto">
          <a:xfrm>
            <a:off x="3352800" y="381000"/>
            <a:ext cx="5791200" cy="1190625"/>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9-step Evaluation Process</a:t>
            </a:r>
          </a:p>
        </p:txBody>
      </p:sp>
      <p:sp>
        <p:nvSpPr>
          <p:cNvPr id="290823" name="AutoShape 7"/>
          <p:cNvSpPr>
            <a:spLocks noChangeArrowheads="1"/>
          </p:cNvSpPr>
          <p:nvPr/>
        </p:nvSpPr>
        <p:spPr bwMode="auto">
          <a:xfrm>
            <a:off x="1790700" y="2743200"/>
            <a:ext cx="5410200" cy="2667000"/>
          </a:xfrm>
          <a:prstGeom prst="roundRect">
            <a:avLst>
              <a:gd name="adj" fmla="val 16667"/>
            </a:avLst>
          </a:prstGeom>
          <a:solidFill>
            <a:srgbClr val="FFFFFF"/>
          </a:solidFill>
          <a:ln w="127000">
            <a:solidFill>
              <a:srgbClr val="993366"/>
            </a:solidFill>
            <a:round/>
            <a:headEnd/>
            <a:tailEnd/>
          </a:ln>
          <a:effectLst/>
        </p:spPr>
        <p:txBody>
          <a:bodyPr wrap="none" anchor="ctr"/>
          <a:lstStyle/>
          <a:p>
            <a:pPr algn="ctr"/>
            <a:endParaRPr lang="en-US"/>
          </a:p>
        </p:txBody>
      </p:sp>
      <p:sp>
        <p:nvSpPr>
          <p:cNvPr id="290824" name="Text Box 8"/>
          <p:cNvSpPr txBox="1">
            <a:spLocks noChangeArrowheads="1"/>
          </p:cNvSpPr>
          <p:nvPr/>
        </p:nvSpPr>
        <p:spPr bwMode="auto">
          <a:xfrm>
            <a:off x="2171700" y="3352800"/>
            <a:ext cx="4648200" cy="1311275"/>
          </a:xfrm>
          <a:prstGeom prst="rect">
            <a:avLst/>
          </a:prstGeom>
          <a:noFill/>
          <a:ln w="9525">
            <a:noFill/>
            <a:miter lim="800000"/>
            <a:headEnd/>
            <a:tailEnd/>
          </a:ln>
          <a:effectLst/>
        </p:spPr>
        <p:txBody>
          <a:bodyPr>
            <a:spAutoFit/>
          </a:bodyPr>
          <a:lstStyle/>
          <a:p>
            <a:pPr>
              <a:spcBef>
                <a:spcPct val="50000"/>
              </a:spcBef>
            </a:pPr>
            <a:r>
              <a:rPr lang="en-US" sz="4000" b="1"/>
              <a:t>Step 6:</a:t>
            </a:r>
            <a:r>
              <a:rPr lang="en-US" sz="4000"/>
              <a:t>  Analyze Data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45" name="Rectangle 5"/>
          <p:cNvSpPr>
            <a:spLocks noChangeArrowheads="1"/>
          </p:cNvSpPr>
          <p:nvPr/>
        </p:nvSpPr>
        <p:spPr bwMode="auto">
          <a:xfrm>
            <a:off x="3505200" y="381000"/>
            <a:ext cx="5638800" cy="1311275"/>
          </a:xfrm>
          <a:prstGeom prst="rect">
            <a:avLst/>
          </a:prstGeom>
          <a:noFill/>
          <a:ln w="9525">
            <a:noFill/>
            <a:miter lim="800000"/>
            <a:headEnd/>
            <a:tailEnd/>
          </a:ln>
          <a:effectLst/>
        </p:spPr>
        <p:txBody>
          <a:bodyPr>
            <a:spAutoFit/>
          </a:bodyPr>
          <a:lstStyle/>
          <a:p>
            <a:pPr algn="ctr" eaLnBrk="0" hangingPunct="0"/>
            <a:r>
              <a:rPr lang="en-US" sz="4000" b="1">
                <a:solidFill>
                  <a:schemeClr val="tx2"/>
                </a:solidFill>
                <a:latin typeface="Arial Black" pitchFamily="34" charset="0"/>
              </a:rPr>
              <a:t>What is Data Analysis?</a:t>
            </a:r>
          </a:p>
        </p:txBody>
      </p:sp>
      <p:sp>
        <p:nvSpPr>
          <p:cNvPr id="266246" name="Rectangle 6"/>
          <p:cNvSpPr>
            <a:spLocks noChangeArrowheads="1"/>
          </p:cNvSpPr>
          <p:nvPr/>
        </p:nvSpPr>
        <p:spPr bwMode="auto">
          <a:xfrm>
            <a:off x="723900" y="2057400"/>
            <a:ext cx="7543800" cy="4675188"/>
          </a:xfrm>
          <a:prstGeom prst="rect">
            <a:avLst/>
          </a:prstGeom>
          <a:noFill/>
          <a:ln w="9525">
            <a:noFill/>
            <a:miter lim="800000"/>
            <a:headEnd/>
            <a:tailEnd/>
          </a:ln>
          <a:effectLst/>
        </p:spPr>
        <p:txBody>
          <a:bodyPr>
            <a:spAutoFit/>
          </a:bodyPr>
          <a:lstStyle/>
          <a:p>
            <a:pPr>
              <a:lnSpc>
                <a:spcPct val="90000"/>
              </a:lnSpc>
              <a:spcBef>
                <a:spcPct val="20000"/>
              </a:spcBef>
              <a:buFontTx/>
              <a:buChar char="•"/>
            </a:pPr>
            <a:r>
              <a:rPr lang="en-US" sz="3200"/>
              <a:t> Data collected during program evaluation are compiled and analyzed </a:t>
            </a:r>
            <a:r>
              <a:rPr lang="en-US" sz="2000"/>
              <a:t>(counting; number crunching)</a:t>
            </a:r>
          </a:p>
          <a:p>
            <a:pPr>
              <a:lnSpc>
                <a:spcPct val="90000"/>
              </a:lnSpc>
              <a:spcBef>
                <a:spcPct val="20000"/>
              </a:spcBef>
              <a:buFontTx/>
              <a:buChar char="•"/>
            </a:pPr>
            <a:r>
              <a:rPr lang="en-US" sz="3200"/>
              <a:t> Inferences are drawn as to why some results occurred and others did not</a:t>
            </a:r>
          </a:p>
          <a:p>
            <a:pPr>
              <a:lnSpc>
                <a:spcPct val="90000"/>
              </a:lnSpc>
              <a:spcBef>
                <a:spcPct val="20000"/>
              </a:spcBef>
              <a:buFontTx/>
              <a:buChar char="•"/>
            </a:pPr>
            <a:r>
              <a:rPr lang="en-US" sz="3200"/>
              <a:t> Can be very complex depending on your evaluation questions</a:t>
            </a:r>
          </a:p>
          <a:p>
            <a:pPr>
              <a:lnSpc>
                <a:spcPct val="90000"/>
              </a:lnSpc>
              <a:spcBef>
                <a:spcPct val="20000"/>
              </a:spcBef>
              <a:buFontTx/>
              <a:buChar char="•"/>
            </a:pPr>
            <a:r>
              <a:rPr lang="en-US" sz="3200"/>
              <a:t> We will focus on simple things that can be done without expert consultants</a:t>
            </a:r>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5" name="Rectangle 5"/>
          <p:cNvSpPr>
            <a:spLocks noChangeArrowheads="1"/>
          </p:cNvSpPr>
          <p:nvPr/>
        </p:nvSpPr>
        <p:spPr bwMode="auto">
          <a:xfrm>
            <a:off x="3505200" y="381000"/>
            <a:ext cx="5638800" cy="1006475"/>
          </a:xfrm>
          <a:prstGeom prst="rect">
            <a:avLst/>
          </a:prstGeom>
          <a:noFill/>
          <a:ln w="9525">
            <a:noFill/>
            <a:miter lim="800000"/>
            <a:headEnd/>
            <a:tailEnd/>
          </a:ln>
          <a:effectLst/>
        </p:spPr>
        <p:txBody>
          <a:bodyPr>
            <a:spAutoFit/>
          </a:bodyPr>
          <a:lstStyle/>
          <a:p>
            <a:pPr algn="ctr" eaLnBrk="0" hangingPunct="0"/>
            <a:r>
              <a:rPr lang="en-US" sz="3000">
                <a:latin typeface="Arial Black" pitchFamily="34" charset="0"/>
              </a:rPr>
              <a:t>Types of Data Analysis</a:t>
            </a:r>
            <a:br>
              <a:rPr lang="en-US" sz="3000">
                <a:latin typeface="Arial Black" pitchFamily="34" charset="0"/>
              </a:rPr>
            </a:br>
            <a:r>
              <a:rPr lang="en-US" sz="3000">
                <a:latin typeface="Arial Black" pitchFamily="34" charset="0"/>
              </a:rPr>
              <a:t>Simple Frequency Counts</a:t>
            </a:r>
          </a:p>
        </p:txBody>
      </p:sp>
      <p:pic>
        <p:nvPicPr>
          <p:cNvPr id="307207" name="Picture 7"/>
          <p:cNvPicPr>
            <a:picLocks noChangeAspect="1" noChangeArrowheads="1"/>
          </p:cNvPicPr>
          <p:nvPr/>
        </p:nvPicPr>
        <p:blipFill>
          <a:blip r:embed="rId2"/>
          <a:srcRect/>
          <a:stretch>
            <a:fillRect/>
          </a:stretch>
        </p:blipFill>
        <p:spPr bwMode="auto">
          <a:xfrm>
            <a:off x="876300" y="2438400"/>
            <a:ext cx="7239000" cy="3581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229" name="Rectangle 5"/>
          <p:cNvSpPr>
            <a:spLocks noChangeArrowheads="1"/>
          </p:cNvSpPr>
          <p:nvPr/>
        </p:nvSpPr>
        <p:spPr bwMode="auto">
          <a:xfrm>
            <a:off x="3505200" y="304800"/>
            <a:ext cx="5638800" cy="1463675"/>
          </a:xfrm>
          <a:prstGeom prst="rect">
            <a:avLst/>
          </a:prstGeom>
          <a:noFill/>
          <a:ln w="9525">
            <a:noFill/>
            <a:miter lim="800000"/>
            <a:headEnd/>
            <a:tailEnd/>
          </a:ln>
          <a:effectLst/>
        </p:spPr>
        <p:txBody>
          <a:bodyPr>
            <a:spAutoFit/>
          </a:bodyPr>
          <a:lstStyle/>
          <a:p>
            <a:pPr algn="ctr" eaLnBrk="0" hangingPunct="0"/>
            <a:r>
              <a:rPr lang="en-US" sz="3000">
                <a:latin typeface="Arial Black" pitchFamily="34" charset="0"/>
              </a:rPr>
              <a:t>Types of Data Analysis</a:t>
            </a:r>
            <a:br>
              <a:rPr lang="en-US" sz="3000">
                <a:latin typeface="Arial Black" pitchFamily="34" charset="0"/>
              </a:rPr>
            </a:br>
            <a:r>
              <a:rPr lang="en-US" sz="3000">
                <a:latin typeface="Arial Black" pitchFamily="34" charset="0"/>
              </a:rPr>
              <a:t>Sort by Relevant Categories</a:t>
            </a:r>
          </a:p>
        </p:txBody>
      </p:sp>
      <p:pic>
        <p:nvPicPr>
          <p:cNvPr id="308231" name="Picture 7"/>
          <p:cNvPicPr>
            <a:picLocks noChangeAspect="1" noChangeArrowheads="1"/>
          </p:cNvPicPr>
          <p:nvPr/>
        </p:nvPicPr>
        <p:blipFill>
          <a:blip r:embed="rId2"/>
          <a:srcRect t="-18196"/>
          <a:stretch>
            <a:fillRect/>
          </a:stretch>
        </p:blipFill>
        <p:spPr bwMode="auto">
          <a:xfrm>
            <a:off x="762000" y="1676400"/>
            <a:ext cx="7467600" cy="45926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9253" name="Rectangle 5"/>
          <p:cNvSpPr>
            <a:spLocks noChangeArrowheads="1"/>
          </p:cNvSpPr>
          <p:nvPr/>
        </p:nvSpPr>
        <p:spPr bwMode="auto">
          <a:xfrm>
            <a:off x="3505200" y="533400"/>
            <a:ext cx="5638800" cy="1200329"/>
          </a:xfrm>
          <a:prstGeom prst="rect">
            <a:avLst/>
          </a:prstGeom>
          <a:noFill/>
          <a:ln w="9525">
            <a:noFill/>
            <a:miter lim="800000"/>
            <a:headEnd/>
            <a:tailEnd/>
          </a:ln>
          <a:effectLst/>
        </p:spPr>
        <p:txBody>
          <a:bodyPr>
            <a:spAutoFit/>
          </a:bodyPr>
          <a:lstStyle/>
          <a:p>
            <a:pPr algn="ctr" eaLnBrk="0" hangingPunct="0"/>
            <a:r>
              <a:rPr lang="en-US" dirty="0">
                <a:latin typeface="Arial Black" pitchFamily="34" charset="0"/>
              </a:rPr>
              <a:t>Types of Data Analysis</a:t>
            </a:r>
            <a:br>
              <a:rPr lang="en-US" dirty="0">
                <a:latin typeface="Arial Black" pitchFamily="34" charset="0"/>
              </a:rPr>
            </a:br>
            <a:r>
              <a:rPr lang="en-US" dirty="0">
                <a:latin typeface="Arial Black" pitchFamily="34" charset="0"/>
              </a:rPr>
              <a:t>Calculate Percentages – Exercise </a:t>
            </a:r>
            <a:r>
              <a:rPr lang="en-US" dirty="0" smtClean="0">
                <a:latin typeface="Arial Black" pitchFamily="34" charset="0"/>
              </a:rPr>
              <a:t>8</a:t>
            </a:r>
            <a:endParaRPr lang="en-US" dirty="0">
              <a:latin typeface="Arial Black" pitchFamily="34" charset="0"/>
            </a:endParaRPr>
          </a:p>
        </p:txBody>
      </p:sp>
      <p:pic>
        <p:nvPicPr>
          <p:cNvPr id="309255" name="Picture 7"/>
          <p:cNvPicPr>
            <a:picLocks noChangeAspect="1" noChangeArrowheads="1"/>
          </p:cNvPicPr>
          <p:nvPr/>
        </p:nvPicPr>
        <p:blipFill>
          <a:blip r:embed="rId2"/>
          <a:srcRect/>
          <a:stretch>
            <a:fillRect/>
          </a:stretch>
        </p:blipFill>
        <p:spPr bwMode="auto">
          <a:xfrm>
            <a:off x="914400" y="2133600"/>
            <a:ext cx="716280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0277" name="Rectangle 5"/>
          <p:cNvSpPr>
            <a:spLocks noChangeArrowheads="1"/>
          </p:cNvSpPr>
          <p:nvPr/>
        </p:nvSpPr>
        <p:spPr bwMode="auto">
          <a:xfrm>
            <a:off x="3505200" y="381000"/>
            <a:ext cx="5638800" cy="1373188"/>
          </a:xfrm>
          <a:prstGeom prst="rect">
            <a:avLst/>
          </a:prstGeom>
          <a:noFill/>
          <a:ln w="9525">
            <a:noFill/>
            <a:miter lim="800000"/>
            <a:headEnd/>
            <a:tailEnd/>
          </a:ln>
          <a:effectLst/>
        </p:spPr>
        <p:txBody>
          <a:bodyPr>
            <a:spAutoFit/>
          </a:bodyPr>
          <a:lstStyle/>
          <a:p>
            <a:pPr algn="ctr" eaLnBrk="0" hangingPunct="0"/>
            <a:r>
              <a:rPr lang="en-US" sz="2800" b="1">
                <a:latin typeface="Arial Black" pitchFamily="34" charset="0"/>
              </a:rPr>
              <a:t>Types of Data Analysis</a:t>
            </a:r>
            <a:br>
              <a:rPr lang="en-US" sz="2800" b="1">
                <a:latin typeface="Arial Black" pitchFamily="34" charset="0"/>
              </a:rPr>
            </a:br>
            <a:r>
              <a:rPr lang="en-US" sz="2800" b="1">
                <a:latin typeface="Arial Black" pitchFamily="34" charset="0"/>
              </a:rPr>
              <a:t>Showing Change or Differences</a:t>
            </a:r>
          </a:p>
        </p:txBody>
      </p:sp>
      <p:pic>
        <p:nvPicPr>
          <p:cNvPr id="310279" name="Picture 7"/>
          <p:cNvPicPr>
            <a:picLocks noChangeAspect="1" noChangeArrowheads="1"/>
          </p:cNvPicPr>
          <p:nvPr/>
        </p:nvPicPr>
        <p:blipFill>
          <a:blip r:embed="rId2"/>
          <a:srcRect/>
          <a:stretch>
            <a:fillRect/>
          </a:stretch>
        </p:blipFill>
        <p:spPr bwMode="auto">
          <a:xfrm>
            <a:off x="876300" y="2286000"/>
            <a:ext cx="7239000" cy="4114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1301" name="Rectangle 5"/>
          <p:cNvSpPr>
            <a:spLocks noChangeArrowheads="1"/>
          </p:cNvSpPr>
          <p:nvPr/>
        </p:nvSpPr>
        <p:spPr bwMode="auto">
          <a:xfrm>
            <a:off x="3505200" y="381000"/>
            <a:ext cx="5638800" cy="1373188"/>
          </a:xfrm>
          <a:prstGeom prst="rect">
            <a:avLst/>
          </a:prstGeom>
          <a:noFill/>
          <a:ln w="9525">
            <a:noFill/>
            <a:miter lim="800000"/>
            <a:headEnd/>
            <a:tailEnd/>
          </a:ln>
          <a:effectLst/>
        </p:spPr>
        <p:txBody>
          <a:bodyPr>
            <a:spAutoFit/>
          </a:bodyPr>
          <a:lstStyle/>
          <a:p>
            <a:pPr algn="ctr" eaLnBrk="0" hangingPunct="0"/>
            <a:r>
              <a:rPr lang="en-US" sz="2800" b="1">
                <a:latin typeface="Arial Black" pitchFamily="34" charset="0"/>
              </a:rPr>
              <a:t>Types of Data Analysis</a:t>
            </a:r>
            <a:r>
              <a:rPr lang="en-US" sz="2800" b="1">
                <a:solidFill>
                  <a:schemeClr val="tx2"/>
                </a:solidFill>
                <a:latin typeface="Arial Black" pitchFamily="34" charset="0"/>
              </a:rPr>
              <a:t> Reaching an Objective or Goal</a:t>
            </a:r>
          </a:p>
        </p:txBody>
      </p:sp>
      <p:pic>
        <p:nvPicPr>
          <p:cNvPr id="311303" name="Picture 7"/>
          <p:cNvPicPr>
            <a:picLocks noChangeAspect="1" noChangeArrowheads="1"/>
          </p:cNvPicPr>
          <p:nvPr/>
        </p:nvPicPr>
        <p:blipFill>
          <a:blip r:embed="rId2"/>
          <a:srcRect/>
          <a:stretch>
            <a:fillRect/>
          </a:stretch>
        </p:blipFill>
        <p:spPr bwMode="auto">
          <a:xfrm>
            <a:off x="914400" y="2209800"/>
            <a:ext cx="7543800" cy="3581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3349" name="Rectangle 5"/>
          <p:cNvSpPr>
            <a:spLocks noChangeArrowheads="1"/>
          </p:cNvSpPr>
          <p:nvPr/>
        </p:nvSpPr>
        <p:spPr bwMode="auto">
          <a:xfrm>
            <a:off x="3505200" y="457200"/>
            <a:ext cx="5638800" cy="1066800"/>
          </a:xfrm>
          <a:prstGeom prst="rect">
            <a:avLst/>
          </a:prstGeom>
          <a:noFill/>
          <a:ln w="9525">
            <a:noFill/>
            <a:miter lim="800000"/>
            <a:headEnd/>
            <a:tailEnd/>
          </a:ln>
          <a:effectLst/>
        </p:spPr>
        <p:txBody>
          <a:bodyPr>
            <a:spAutoFit/>
          </a:bodyPr>
          <a:lstStyle/>
          <a:p>
            <a:pPr algn="ctr" eaLnBrk="0" hangingPunct="0"/>
            <a:r>
              <a:rPr lang="en-US" sz="3200">
                <a:latin typeface="Arial Black" pitchFamily="34" charset="0"/>
              </a:rPr>
              <a:t>Types of Data Analysis</a:t>
            </a:r>
            <a:r>
              <a:rPr lang="en-US" sz="3200">
                <a:solidFill>
                  <a:schemeClr val="tx2"/>
                </a:solidFill>
                <a:latin typeface="Arial Black" pitchFamily="34" charset="0"/>
              </a:rPr>
              <a:t> Observing Trends</a:t>
            </a:r>
          </a:p>
        </p:txBody>
      </p:sp>
      <p:pic>
        <p:nvPicPr>
          <p:cNvPr id="313351" name="Picture 7"/>
          <p:cNvPicPr>
            <a:picLocks noChangeAspect="1" noChangeArrowheads="1"/>
          </p:cNvPicPr>
          <p:nvPr/>
        </p:nvPicPr>
        <p:blipFill>
          <a:blip r:embed="rId2"/>
          <a:srcRect/>
          <a:stretch>
            <a:fillRect/>
          </a:stretch>
        </p:blipFill>
        <p:spPr bwMode="auto">
          <a:xfrm>
            <a:off x="1104900" y="2286000"/>
            <a:ext cx="6781800" cy="1371600"/>
          </a:xfrm>
          <a:prstGeom prst="rect">
            <a:avLst/>
          </a:prstGeom>
          <a:noFill/>
          <a:ln w="9525">
            <a:noFill/>
            <a:miter lim="800000"/>
            <a:headEnd/>
            <a:tailEnd/>
          </a:ln>
          <a:effectLst/>
        </p:spPr>
      </p:pic>
      <p:pic>
        <p:nvPicPr>
          <p:cNvPr id="313352" name="Picture 8"/>
          <p:cNvPicPr>
            <a:picLocks noChangeAspect="1" noChangeArrowheads="1"/>
          </p:cNvPicPr>
          <p:nvPr/>
        </p:nvPicPr>
        <p:blipFill>
          <a:blip r:embed="rId3"/>
          <a:srcRect/>
          <a:stretch>
            <a:fillRect/>
          </a:stretch>
        </p:blipFill>
        <p:spPr bwMode="auto">
          <a:xfrm>
            <a:off x="1123950" y="3810000"/>
            <a:ext cx="6743700" cy="2590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4373" name="Rectangle 5"/>
          <p:cNvSpPr>
            <a:spLocks noChangeArrowheads="1"/>
          </p:cNvSpPr>
          <p:nvPr/>
        </p:nvSpPr>
        <p:spPr bwMode="auto">
          <a:xfrm>
            <a:off x="3505200" y="457200"/>
            <a:ext cx="5638800" cy="1066800"/>
          </a:xfrm>
          <a:prstGeom prst="rect">
            <a:avLst/>
          </a:prstGeom>
          <a:noFill/>
          <a:ln w="9525">
            <a:noFill/>
            <a:miter lim="800000"/>
            <a:headEnd/>
            <a:tailEnd/>
          </a:ln>
          <a:effectLst/>
        </p:spPr>
        <p:txBody>
          <a:bodyPr>
            <a:spAutoFit/>
          </a:bodyPr>
          <a:lstStyle/>
          <a:p>
            <a:pPr algn="ctr" eaLnBrk="0" hangingPunct="0"/>
            <a:r>
              <a:rPr lang="en-US" sz="3200">
                <a:latin typeface="Arial Black" pitchFamily="34" charset="0"/>
              </a:rPr>
              <a:t>Types of Data Analysis</a:t>
            </a:r>
            <a:r>
              <a:rPr lang="en-US" sz="3200">
                <a:solidFill>
                  <a:schemeClr val="tx2"/>
                </a:solidFill>
                <a:latin typeface="Arial Black" pitchFamily="34" charset="0"/>
              </a:rPr>
              <a:t> Graph Results</a:t>
            </a:r>
          </a:p>
        </p:txBody>
      </p:sp>
      <p:pic>
        <p:nvPicPr>
          <p:cNvPr id="314376" name="Picture 8"/>
          <p:cNvPicPr>
            <a:picLocks noChangeAspect="1" noChangeArrowheads="1"/>
          </p:cNvPicPr>
          <p:nvPr/>
        </p:nvPicPr>
        <p:blipFill>
          <a:blip r:embed="rId2"/>
          <a:srcRect/>
          <a:stretch>
            <a:fillRect/>
          </a:stretch>
        </p:blipFill>
        <p:spPr bwMode="auto">
          <a:xfrm>
            <a:off x="685800" y="2133600"/>
            <a:ext cx="7620000" cy="4419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5397" name="Rectangle 5"/>
          <p:cNvSpPr>
            <a:spLocks noChangeArrowheads="1"/>
          </p:cNvSpPr>
          <p:nvPr/>
        </p:nvSpPr>
        <p:spPr bwMode="auto">
          <a:xfrm>
            <a:off x="3505200" y="381000"/>
            <a:ext cx="5638800" cy="830997"/>
          </a:xfrm>
          <a:prstGeom prst="rect">
            <a:avLst/>
          </a:prstGeom>
          <a:noFill/>
          <a:ln w="9525">
            <a:noFill/>
            <a:miter lim="800000"/>
            <a:headEnd/>
            <a:tailEnd/>
          </a:ln>
          <a:effectLst/>
        </p:spPr>
        <p:txBody>
          <a:bodyPr>
            <a:spAutoFit/>
          </a:bodyPr>
          <a:lstStyle/>
          <a:p>
            <a:pPr algn="ctr" eaLnBrk="0" hangingPunct="0"/>
            <a:r>
              <a:rPr lang="en-US" dirty="0">
                <a:latin typeface="Arial Black" pitchFamily="34" charset="0"/>
              </a:rPr>
              <a:t>Types of Data Analysis</a:t>
            </a:r>
            <a:r>
              <a:rPr lang="en-US" dirty="0">
                <a:solidFill>
                  <a:schemeClr val="tx2"/>
                </a:solidFill>
                <a:latin typeface="Arial Black" pitchFamily="34" charset="0"/>
              </a:rPr>
              <a:t> Calculate Averages – Exercise </a:t>
            </a:r>
            <a:r>
              <a:rPr lang="en-US" dirty="0" smtClean="0">
                <a:solidFill>
                  <a:schemeClr val="tx2"/>
                </a:solidFill>
                <a:latin typeface="Arial Black" pitchFamily="34" charset="0"/>
              </a:rPr>
              <a:t>9</a:t>
            </a:r>
            <a:endParaRPr lang="en-US" dirty="0">
              <a:solidFill>
                <a:schemeClr val="tx2"/>
              </a:solidFill>
              <a:latin typeface="Arial Black" pitchFamily="34" charset="0"/>
            </a:endParaRPr>
          </a:p>
        </p:txBody>
      </p:sp>
      <p:pic>
        <p:nvPicPr>
          <p:cNvPr id="315399" name="Picture 7"/>
          <p:cNvPicPr>
            <a:picLocks noChangeAspect="1" noChangeArrowheads="1"/>
          </p:cNvPicPr>
          <p:nvPr/>
        </p:nvPicPr>
        <p:blipFill>
          <a:blip r:embed="rId2"/>
          <a:srcRect/>
          <a:stretch>
            <a:fillRect/>
          </a:stretch>
        </p:blipFill>
        <p:spPr bwMode="auto">
          <a:xfrm>
            <a:off x="762000" y="2286000"/>
            <a:ext cx="7467600" cy="3886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6421" name="Rectangle 5"/>
          <p:cNvSpPr>
            <a:spLocks noChangeArrowheads="1"/>
          </p:cNvSpPr>
          <p:nvPr/>
        </p:nvSpPr>
        <p:spPr bwMode="auto">
          <a:xfrm>
            <a:off x="3505200" y="381000"/>
            <a:ext cx="5638800" cy="1373188"/>
          </a:xfrm>
          <a:prstGeom prst="rect">
            <a:avLst/>
          </a:prstGeom>
          <a:noFill/>
          <a:ln w="9525">
            <a:noFill/>
            <a:miter lim="800000"/>
            <a:headEnd/>
            <a:tailEnd/>
          </a:ln>
          <a:effectLst/>
        </p:spPr>
        <p:txBody>
          <a:bodyPr>
            <a:spAutoFit/>
          </a:bodyPr>
          <a:lstStyle/>
          <a:p>
            <a:pPr algn="ctr" eaLnBrk="0" hangingPunct="0"/>
            <a:r>
              <a:rPr lang="en-US" sz="2800" b="1">
                <a:latin typeface="Arial Black" pitchFamily="34" charset="0"/>
              </a:rPr>
              <a:t>Types of Data Analysis</a:t>
            </a:r>
            <a:r>
              <a:rPr lang="en-US" sz="2800" b="1">
                <a:solidFill>
                  <a:schemeClr val="tx2"/>
                </a:solidFill>
                <a:latin typeface="Arial Black" pitchFamily="34" charset="0"/>
              </a:rPr>
              <a:t> Calculate Weighted Averages</a:t>
            </a:r>
          </a:p>
        </p:txBody>
      </p:sp>
      <p:pic>
        <p:nvPicPr>
          <p:cNvPr id="316423" name="Picture 7"/>
          <p:cNvPicPr>
            <a:picLocks noChangeAspect="1" noChangeArrowheads="1"/>
          </p:cNvPicPr>
          <p:nvPr/>
        </p:nvPicPr>
        <p:blipFill>
          <a:blip r:embed="rId2"/>
          <a:srcRect/>
          <a:stretch>
            <a:fillRect/>
          </a:stretch>
        </p:blipFill>
        <p:spPr bwMode="auto">
          <a:xfrm>
            <a:off x="876300" y="2209800"/>
            <a:ext cx="7239000" cy="42862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45" name="Rectangle 5"/>
          <p:cNvSpPr>
            <a:spLocks noChangeArrowheads="1"/>
          </p:cNvSpPr>
          <p:nvPr/>
        </p:nvSpPr>
        <p:spPr bwMode="auto">
          <a:xfrm>
            <a:off x="3505200" y="381000"/>
            <a:ext cx="5638800" cy="1373188"/>
          </a:xfrm>
          <a:prstGeom prst="rect">
            <a:avLst/>
          </a:prstGeom>
          <a:noFill/>
          <a:ln w="9525">
            <a:noFill/>
            <a:miter lim="800000"/>
            <a:headEnd/>
            <a:tailEnd/>
          </a:ln>
          <a:effectLst/>
        </p:spPr>
        <p:txBody>
          <a:bodyPr>
            <a:spAutoFit/>
          </a:bodyPr>
          <a:lstStyle/>
          <a:p>
            <a:pPr algn="ctr" eaLnBrk="0" hangingPunct="0"/>
            <a:r>
              <a:rPr lang="en-US" sz="2800">
                <a:latin typeface="Arial Black" pitchFamily="34" charset="0"/>
              </a:rPr>
              <a:t>Types of Data Analysis</a:t>
            </a:r>
            <a:r>
              <a:rPr lang="en-US" sz="2800">
                <a:solidFill>
                  <a:schemeClr val="tx2"/>
                </a:solidFill>
                <a:latin typeface="Arial Black" pitchFamily="34" charset="0"/>
              </a:rPr>
              <a:t> Calculate Weighted Averages</a:t>
            </a:r>
          </a:p>
        </p:txBody>
      </p:sp>
      <p:pic>
        <p:nvPicPr>
          <p:cNvPr id="317447" name="Picture 7"/>
          <p:cNvPicPr>
            <a:picLocks noChangeAspect="1" noChangeArrowheads="1"/>
          </p:cNvPicPr>
          <p:nvPr/>
        </p:nvPicPr>
        <p:blipFill>
          <a:blip r:embed="rId2"/>
          <a:srcRect/>
          <a:stretch>
            <a:fillRect/>
          </a:stretch>
        </p:blipFill>
        <p:spPr bwMode="auto">
          <a:xfrm>
            <a:off x="914400" y="1905000"/>
            <a:ext cx="7239000" cy="47704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8469" name="Rectangle 5"/>
          <p:cNvSpPr>
            <a:spLocks noChangeArrowheads="1"/>
          </p:cNvSpPr>
          <p:nvPr/>
        </p:nvSpPr>
        <p:spPr bwMode="auto">
          <a:xfrm>
            <a:off x="3505200" y="381000"/>
            <a:ext cx="5638800" cy="1373188"/>
          </a:xfrm>
          <a:prstGeom prst="rect">
            <a:avLst/>
          </a:prstGeom>
          <a:noFill/>
          <a:ln w="9525">
            <a:noFill/>
            <a:miter lim="800000"/>
            <a:headEnd/>
            <a:tailEnd/>
          </a:ln>
          <a:effectLst/>
        </p:spPr>
        <p:txBody>
          <a:bodyPr>
            <a:spAutoFit/>
          </a:bodyPr>
          <a:lstStyle/>
          <a:p>
            <a:pPr algn="ctr" eaLnBrk="0" hangingPunct="0"/>
            <a:r>
              <a:rPr lang="en-US" sz="2800" b="1">
                <a:latin typeface="Arial Black" pitchFamily="34" charset="0"/>
              </a:rPr>
              <a:t>Types of Data Analysis</a:t>
            </a:r>
            <a:r>
              <a:rPr lang="en-US" sz="2800" b="1">
                <a:solidFill>
                  <a:schemeClr val="tx2"/>
                </a:solidFill>
                <a:latin typeface="Arial Black" pitchFamily="34" charset="0"/>
              </a:rPr>
              <a:t> </a:t>
            </a:r>
            <a:br>
              <a:rPr lang="en-US" sz="2800" b="1">
                <a:solidFill>
                  <a:schemeClr val="tx2"/>
                </a:solidFill>
                <a:latin typeface="Arial Black" pitchFamily="34" charset="0"/>
              </a:rPr>
            </a:br>
            <a:r>
              <a:rPr lang="en-US" sz="2800" b="1">
                <a:solidFill>
                  <a:schemeClr val="tx2"/>
                </a:solidFill>
                <a:latin typeface="Arial Black" pitchFamily="34" charset="0"/>
              </a:rPr>
              <a:t>Rank Order Weighted Averages</a:t>
            </a:r>
          </a:p>
        </p:txBody>
      </p:sp>
      <p:pic>
        <p:nvPicPr>
          <p:cNvPr id="318471" name="Picture 7"/>
          <p:cNvPicPr>
            <a:picLocks noChangeAspect="1" noChangeArrowheads="1"/>
          </p:cNvPicPr>
          <p:nvPr/>
        </p:nvPicPr>
        <p:blipFill>
          <a:blip r:embed="rId2"/>
          <a:srcRect/>
          <a:stretch>
            <a:fillRect/>
          </a:stretch>
        </p:blipFill>
        <p:spPr bwMode="auto">
          <a:xfrm>
            <a:off x="533400" y="2209800"/>
            <a:ext cx="7924800" cy="39957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9493" name="Rectangle 5"/>
          <p:cNvSpPr>
            <a:spLocks noChangeArrowheads="1"/>
          </p:cNvSpPr>
          <p:nvPr/>
        </p:nvSpPr>
        <p:spPr bwMode="auto">
          <a:xfrm>
            <a:off x="3505200" y="381000"/>
            <a:ext cx="5638800" cy="946150"/>
          </a:xfrm>
          <a:prstGeom prst="rect">
            <a:avLst/>
          </a:prstGeom>
          <a:noFill/>
          <a:ln w="9525">
            <a:noFill/>
            <a:miter lim="800000"/>
            <a:headEnd/>
            <a:tailEnd/>
          </a:ln>
          <a:effectLst/>
        </p:spPr>
        <p:txBody>
          <a:bodyPr>
            <a:spAutoFit/>
          </a:bodyPr>
          <a:lstStyle/>
          <a:p>
            <a:pPr algn="ctr" eaLnBrk="0" hangingPunct="0"/>
            <a:r>
              <a:rPr lang="en-US" sz="2800">
                <a:latin typeface="Arial Black" pitchFamily="34" charset="0"/>
              </a:rPr>
              <a:t>Types of Data Analysis</a:t>
            </a:r>
            <a:r>
              <a:rPr lang="en-US" sz="2800">
                <a:solidFill>
                  <a:schemeClr val="tx2"/>
                </a:solidFill>
                <a:latin typeface="Arial Black" pitchFamily="34" charset="0"/>
              </a:rPr>
              <a:t> Graph Weighted Averages  </a:t>
            </a:r>
          </a:p>
        </p:txBody>
      </p:sp>
      <p:pic>
        <p:nvPicPr>
          <p:cNvPr id="319495" name="Picture 7"/>
          <p:cNvPicPr>
            <a:picLocks noChangeAspect="1" noChangeArrowheads="1"/>
          </p:cNvPicPr>
          <p:nvPr/>
        </p:nvPicPr>
        <p:blipFill>
          <a:blip r:embed="rId2"/>
          <a:srcRect/>
          <a:stretch>
            <a:fillRect/>
          </a:stretch>
        </p:blipFill>
        <p:spPr bwMode="auto">
          <a:xfrm>
            <a:off x="1219200" y="1981200"/>
            <a:ext cx="6705600" cy="4343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0341" name="Rectangle 5"/>
          <p:cNvSpPr>
            <a:spLocks noChangeArrowheads="1"/>
          </p:cNvSpPr>
          <p:nvPr/>
        </p:nvSpPr>
        <p:spPr bwMode="auto">
          <a:xfrm>
            <a:off x="3505200" y="228600"/>
            <a:ext cx="5638800" cy="1554163"/>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Using Focus Group/Interview Information</a:t>
            </a:r>
          </a:p>
        </p:txBody>
      </p:sp>
      <p:sp>
        <p:nvSpPr>
          <p:cNvPr id="270342" name="Rectangle 6"/>
          <p:cNvSpPr>
            <a:spLocks noChangeArrowheads="1"/>
          </p:cNvSpPr>
          <p:nvPr/>
        </p:nvSpPr>
        <p:spPr bwMode="auto">
          <a:xfrm>
            <a:off x="723900" y="2057400"/>
            <a:ext cx="7543800" cy="5118100"/>
          </a:xfrm>
          <a:prstGeom prst="rect">
            <a:avLst/>
          </a:prstGeom>
          <a:noFill/>
          <a:ln w="9525">
            <a:noFill/>
            <a:miter lim="800000"/>
            <a:headEnd/>
            <a:tailEnd/>
          </a:ln>
          <a:effectLst/>
        </p:spPr>
        <p:txBody>
          <a:bodyPr>
            <a:spAutoFit/>
          </a:bodyPr>
          <a:lstStyle/>
          <a:p>
            <a:pPr>
              <a:spcBef>
                <a:spcPct val="20000"/>
              </a:spcBef>
              <a:buFontTx/>
              <a:buChar char="•"/>
            </a:pPr>
            <a:r>
              <a:rPr lang="en-US" sz="3200" b="1"/>
              <a:t> Qualitative findings from focus groups, extended response items, etc., should be analyzed in a different way</a:t>
            </a:r>
          </a:p>
          <a:p>
            <a:pPr lvl="1">
              <a:spcBef>
                <a:spcPct val="20000"/>
              </a:spcBef>
              <a:buFontTx/>
              <a:buChar char="–"/>
            </a:pPr>
            <a:r>
              <a:rPr lang="en-US" sz="2800" b="1"/>
              <a:t> Code words/frequency</a:t>
            </a:r>
          </a:p>
          <a:p>
            <a:pPr lvl="1">
              <a:spcBef>
                <a:spcPct val="20000"/>
              </a:spcBef>
              <a:buFontTx/>
              <a:buChar char="–"/>
            </a:pPr>
            <a:r>
              <a:rPr lang="en-US" sz="2800" b="1"/>
              <a:t> Identify themes</a:t>
            </a:r>
          </a:p>
          <a:p>
            <a:pPr lvl="1">
              <a:spcBef>
                <a:spcPct val="20000"/>
              </a:spcBef>
              <a:buFontTx/>
              <a:buChar char="–"/>
            </a:pPr>
            <a:r>
              <a:rPr lang="en-US" sz="2800" b="1"/>
              <a:t> Pull quotes</a:t>
            </a:r>
          </a:p>
          <a:p>
            <a:pPr lvl="1">
              <a:spcBef>
                <a:spcPct val="20000"/>
              </a:spcBef>
              <a:buFontTx/>
              <a:buChar char="–"/>
            </a:pPr>
            <a:r>
              <a:rPr lang="en-US" sz="2800" b="1"/>
              <a:t> Summarize and draw conclusions</a:t>
            </a:r>
          </a:p>
          <a:p>
            <a:pPr lvl="1">
              <a:spcBef>
                <a:spcPct val="20000"/>
              </a:spcBef>
              <a:buFontTx/>
              <a:buChar char="–"/>
            </a:pPr>
            <a:endParaRPr lang="en-US" sz="2800">
              <a:latin typeface="Garamond" pitchFamily="18" charset="0"/>
            </a:endParaRPr>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4309" name="Rectangle 5"/>
          <p:cNvSpPr>
            <a:spLocks noChangeArrowheads="1"/>
          </p:cNvSpPr>
          <p:nvPr/>
        </p:nvSpPr>
        <p:spPr bwMode="auto">
          <a:xfrm>
            <a:off x="3352800" y="304800"/>
            <a:ext cx="5486400" cy="1463675"/>
          </a:xfrm>
          <a:prstGeom prst="rect">
            <a:avLst/>
          </a:prstGeom>
          <a:noFill/>
          <a:ln w="9525">
            <a:noFill/>
            <a:miter lim="800000"/>
            <a:headEnd/>
            <a:tailEnd/>
          </a:ln>
          <a:effectLst/>
        </p:spPr>
        <p:txBody>
          <a:bodyPr>
            <a:spAutoFit/>
          </a:bodyPr>
          <a:lstStyle/>
          <a:p>
            <a:pPr algn="ctr" eaLnBrk="0" hangingPunct="0"/>
            <a:r>
              <a:rPr lang="en-US" sz="3000" b="1">
                <a:latin typeface="Arial Black" pitchFamily="34" charset="0"/>
              </a:rPr>
              <a:t>Module 13 – Drawing Conclusions and Documenting Findings</a:t>
            </a:r>
          </a:p>
        </p:txBody>
      </p:sp>
      <p:sp>
        <p:nvSpPr>
          <p:cNvPr id="354310" name="Rectangle 6"/>
          <p:cNvSpPr>
            <a:spLocks noChangeArrowheads="1"/>
          </p:cNvSpPr>
          <p:nvPr/>
        </p:nvSpPr>
        <p:spPr bwMode="auto">
          <a:xfrm>
            <a:off x="609600" y="2057400"/>
            <a:ext cx="8077200" cy="3937000"/>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12 </a:t>
            </a:r>
            <a:r>
              <a:rPr lang="en-US" sz="2800">
                <a:solidFill>
                  <a:schemeClr val="folHlink"/>
                </a:solidFill>
                <a:latin typeface="Garamond"/>
              </a:rPr>
              <a:t>–</a:t>
            </a:r>
            <a:r>
              <a:rPr lang="en-US" sz="2800">
                <a:solidFill>
                  <a:schemeClr val="folHlink"/>
                </a:solidFill>
              </a:rPr>
              <a:t> Analyzing Data</a:t>
            </a:r>
          </a:p>
          <a:p>
            <a:pPr>
              <a:spcBef>
                <a:spcPct val="20000"/>
              </a:spcBef>
              <a:buFontTx/>
              <a:buChar char="•"/>
            </a:pPr>
            <a:r>
              <a:rPr lang="en-US" sz="2800" b="1"/>
              <a:t> Module 13 </a:t>
            </a:r>
            <a:r>
              <a:rPr lang="en-US" sz="2800" b="1">
                <a:latin typeface="Garamond"/>
              </a:rPr>
              <a:t>–</a:t>
            </a:r>
            <a:r>
              <a:rPr lang="en-US" sz="2800" b="1"/>
              <a:t> Drawing Conclusions and 			     Documenting Findings</a:t>
            </a:r>
          </a:p>
          <a:p>
            <a:pPr>
              <a:spcBef>
                <a:spcPct val="20000"/>
              </a:spcBef>
              <a:buFontTx/>
              <a:buChar char="•"/>
            </a:pPr>
            <a:r>
              <a:rPr lang="en-US" sz="2800">
                <a:solidFill>
                  <a:schemeClr val="folHlink"/>
                </a:solidFill>
              </a:rPr>
              <a:t> Module 14 </a:t>
            </a:r>
            <a:r>
              <a:rPr lang="en-US">
                <a:solidFill>
                  <a:schemeClr val="folHlink"/>
                </a:solidFill>
              </a:rPr>
              <a:t>–</a:t>
            </a:r>
            <a:r>
              <a:rPr lang="en-US" sz="2800">
                <a:solidFill>
                  <a:schemeClr val="folHlink"/>
                </a:solidFill>
              </a:rPr>
              <a:t> Disseminating Information</a:t>
            </a:r>
          </a:p>
          <a:p>
            <a:pPr>
              <a:spcBef>
                <a:spcPct val="20000"/>
              </a:spcBef>
              <a:buFontTx/>
              <a:buChar char="•"/>
            </a:pPr>
            <a:r>
              <a:rPr lang="en-US" sz="2800">
                <a:solidFill>
                  <a:schemeClr val="folHlink"/>
                </a:solidFill>
                <a:cs typeface="Arial" charset="0"/>
              </a:rPr>
              <a:t> Module 15 </a:t>
            </a:r>
            <a:r>
              <a:rPr lang="en-US">
                <a:solidFill>
                  <a:schemeClr val="folHlink"/>
                </a:solidFill>
              </a:rPr>
              <a:t>–</a:t>
            </a:r>
            <a:r>
              <a:rPr lang="en-US" sz="2800">
                <a:solidFill>
                  <a:schemeClr val="folHlink"/>
                </a:solidFill>
                <a:cs typeface="Arial" charset="0"/>
              </a:rPr>
              <a:t> Feedback for Program 			     	     Improvement</a:t>
            </a:r>
          </a:p>
          <a:p>
            <a:pPr>
              <a:spcBef>
                <a:spcPct val="20000"/>
              </a:spcBef>
              <a:buFontTx/>
              <a:buChar char="•"/>
            </a:pPr>
            <a:r>
              <a:rPr lang="en-US" sz="2800">
                <a:solidFill>
                  <a:schemeClr val="folHlink"/>
                </a:solidFill>
                <a:cs typeface="Arial" charset="0"/>
              </a:rPr>
              <a:t> Module 16 </a:t>
            </a:r>
            <a:r>
              <a:rPr lang="en-US">
                <a:solidFill>
                  <a:schemeClr val="folHlink"/>
                </a:solidFill>
              </a:rPr>
              <a:t>–</a:t>
            </a:r>
            <a:r>
              <a:rPr lang="en-US" sz="2800">
                <a:solidFill>
                  <a:schemeClr val="folHlink"/>
                </a:solidFill>
                <a:cs typeface="Arial" charset="0"/>
              </a:rPr>
              <a:t> Conclusion</a:t>
            </a:r>
          </a:p>
          <a:p>
            <a:pPr>
              <a:spcBef>
                <a:spcPct val="20000"/>
              </a:spcBef>
            </a:pPr>
            <a:endParaRPr lang="en-US" sz="2800">
              <a:solidFill>
                <a:schemeClr val="folHlink"/>
              </a:solidFill>
              <a:cs typeface="Arial"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9797"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289798" name="Rectangle 6"/>
          <p:cNvSpPr>
            <a:spLocks noChangeArrowheads="1"/>
          </p:cNvSpPr>
          <p:nvPr/>
        </p:nvSpPr>
        <p:spPr bwMode="auto">
          <a:xfrm>
            <a:off x="3352800" y="381000"/>
            <a:ext cx="5791200" cy="1190625"/>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9-step Evaluation Process</a:t>
            </a:r>
          </a:p>
        </p:txBody>
      </p:sp>
      <p:sp>
        <p:nvSpPr>
          <p:cNvPr id="289799" name="AutoShape 7"/>
          <p:cNvSpPr>
            <a:spLocks noChangeArrowheads="1"/>
          </p:cNvSpPr>
          <p:nvPr/>
        </p:nvSpPr>
        <p:spPr bwMode="auto">
          <a:xfrm>
            <a:off x="1790700" y="2743200"/>
            <a:ext cx="5410200" cy="2667000"/>
          </a:xfrm>
          <a:prstGeom prst="roundRect">
            <a:avLst>
              <a:gd name="adj" fmla="val 16667"/>
            </a:avLst>
          </a:prstGeom>
          <a:solidFill>
            <a:srgbClr val="FFFFFF"/>
          </a:solidFill>
          <a:ln w="127000">
            <a:solidFill>
              <a:srgbClr val="993366"/>
            </a:solidFill>
            <a:round/>
            <a:headEnd/>
            <a:tailEnd/>
          </a:ln>
          <a:effectLst/>
        </p:spPr>
        <p:txBody>
          <a:bodyPr wrap="none" anchor="ctr"/>
          <a:lstStyle/>
          <a:p>
            <a:pPr algn="ctr"/>
            <a:endParaRPr lang="en-US"/>
          </a:p>
        </p:txBody>
      </p:sp>
      <p:sp>
        <p:nvSpPr>
          <p:cNvPr id="289801" name="Text Box 9"/>
          <p:cNvSpPr txBox="1">
            <a:spLocks noChangeArrowheads="1"/>
          </p:cNvSpPr>
          <p:nvPr/>
        </p:nvSpPr>
        <p:spPr bwMode="auto">
          <a:xfrm>
            <a:off x="2133600" y="2895600"/>
            <a:ext cx="4648200" cy="2289175"/>
          </a:xfrm>
          <a:prstGeom prst="rect">
            <a:avLst/>
          </a:prstGeom>
          <a:noFill/>
          <a:ln w="9525">
            <a:noFill/>
            <a:miter lim="800000"/>
            <a:headEnd/>
            <a:tailEnd/>
          </a:ln>
          <a:effectLst/>
        </p:spPr>
        <p:txBody>
          <a:bodyPr>
            <a:spAutoFit/>
          </a:bodyPr>
          <a:lstStyle/>
          <a:p>
            <a:pPr>
              <a:spcBef>
                <a:spcPct val="50000"/>
              </a:spcBef>
            </a:pPr>
            <a:r>
              <a:rPr lang="en-US" sz="3600" b="1"/>
              <a:t>Step 7:</a:t>
            </a:r>
            <a:r>
              <a:rPr lang="en-US" sz="3600"/>
              <a:t>  Drawing Conclusions and Documenting Findings</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1365" name="Rectangle 5"/>
          <p:cNvSpPr>
            <a:spLocks noChangeArrowheads="1"/>
          </p:cNvSpPr>
          <p:nvPr/>
        </p:nvSpPr>
        <p:spPr bwMode="auto">
          <a:xfrm>
            <a:off x="3505200" y="381000"/>
            <a:ext cx="5638800" cy="1311275"/>
          </a:xfrm>
          <a:prstGeom prst="rect">
            <a:avLst/>
          </a:prstGeom>
          <a:noFill/>
          <a:ln w="9525">
            <a:noFill/>
            <a:miter lim="800000"/>
            <a:headEnd/>
            <a:tailEnd/>
          </a:ln>
          <a:effectLst/>
        </p:spPr>
        <p:txBody>
          <a:bodyPr>
            <a:spAutoFit/>
          </a:bodyPr>
          <a:lstStyle/>
          <a:p>
            <a:pPr algn="ctr" eaLnBrk="0" hangingPunct="0"/>
            <a:r>
              <a:rPr lang="en-US" sz="4000" b="1">
                <a:solidFill>
                  <a:schemeClr val="tx2"/>
                </a:solidFill>
                <a:latin typeface="Arial Black" pitchFamily="34" charset="0"/>
              </a:rPr>
              <a:t>Drawing Conclusions</a:t>
            </a:r>
          </a:p>
        </p:txBody>
      </p:sp>
      <p:sp>
        <p:nvSpPr>
          <p:cNvPr id="271366" name="Rectangle 6"/>
          <p:cNvSpPr>
            <a:spLocks noChangeArrowheads="1"/>
          </p:cNvSpPr>
          <p:nvPr/>
        </p:nvSpPr>
        <p:spPr bwMode="auto">
          <a:xfrm>
            <a:off x="723900" y="2057400"/>
            <a:ext cx="7543800" cy="3722688"/>
          </a:xfrm>
          <a:prstGeom prst="rect">
            <a:avLst/>
          </a:prstGeom>
          <a:noFill/>
          <a:ln w="9525">
            <a:noFill/>
            <a:miter lim="800000"/>
            <a:headEnd/>
            <a:tailEnd/>
          </a:ln>
          <a:effectLst/>
        </p:spPr>
        <p:txBody>
          <a:bodyPr>
            <a:spAutoFit/>
          </a:bodyPr>
          <a:lstStyle/>
          <a:p>
            <a:pPr>
              <a:spcBef>
                <a:spcPct val="20000"/>
              </a:spcBef>
              <a:buFontTx/>
              <a:buChar char="•"/>
            </a:pPr>
            <a:r>
              <a:rPr lang="en-US" sz="3200" b="1"/>
              <a:t> Examine results carefully and objectively</a:t>
            </a:r>
          </a:p>
          <a:p>
            <a:pPr>
              <a:spcBef>
                <a:spcPct val="20000"/>
              </a:spcBef>
              <a:buFontTx/>
              <a:buChar char="•"/>
            </a:pPr>
            <a:r>
              <a:rPr lang="en-US" sz="3200" b="1"/>
              <a:t> Draw conclusions based on your data</a:t>
            </a:r>
          </a:p>
          <a:p>
            <a:pPr>
              <a:spcBef>
                <a:spcPct val="20000"/>
              </a:spcBef>
              <a:buFontTx/>
              <a:buChar char="•"/>
            </a:pPr>
            <a:r>
              <a:rPr lang="en-US" sz="3200" b="1"/>
              <a:t> What do the results signify about your program?</a:t>
            </a:r>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8709"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328710" name="Rectangle 6"/>
          <p:cNvSpPr>
            <a:spLocks noChangeArrowheads="1"/>
          </p:cNvSpPr>
          <p:nvPr/>
        </p:nvSpPr>
        <p:spPr bwMode="auto">
          <a:xfrm>
            <a:off x="3657600" y="381000"/>
            <a:ext cx="5486400" cy="954107"/>
          </a:xfrm>
          <a:prstGeom prst="rect">
            <a:avLst/>
          </a:prstGeom>
          <a:noFill/>
          <a:ln w="9525">
            <a:noFill/>
            <a:miter lim="800000"/>
            <a:headEnd/>
            <a:tailEnd/>
          </a:ln>
          <a:effectLst/>
        </p:spPr>
        <p:txBody>
          <a:bodyPr>
            <a:spAutoFit/>
          </a:bodyPr>
          <a:lstStyle/>
          <a:p>
            <a:pPr algn="ctr" eaLnBrk="0" hangingPunct="0"/>
            <a:r>
              <a:rPr lang="en-US" sz="2800" b="1" dirty="0">
                <a:solidFill>
                  <a:schemeClr val="tx2"/>
                </a:solidFill>
                <a:latin typeface="Arial Black" pitchFamily="34" charset="0"/>
              </a:rPr>
              <a:t>Exercise 10 – Interpreting </a:t>
            </a:r>
            <a:r>
              <a:rPr lang="en-US" sz="2800" b="1" dirty="0" smtClean="0">
                <a:solidFill>
                  <a:schemeClr val="tx2"/>
                </a:solidFill>
                <a:latin typeface="Arial Black" pitchFamily="34" charset="0"/>
              </a:rPr>
              <a:t>Results</a:t>
            </a:r>
            <a:endParaRPr lang="en-US" sz="2800" b="1" dirty="0">
              <a:solidFill>
                <a:schemeClr val="tx2"/>
              </a:solidFill>
              <a:latin typeface="Arial Black" pitchFamily="34" charset="0"/>
            </a:endParaRPr>
          </a:p>
        </p:txBody>
      </p:sp>
      <p:sp>
        <p:nvSpPr>
          <p:cNvPr id="328711" name="Text Box 7"/>
          <p:cNvSpPr txBox="1">
            <a:spLocks noChangeArrowheads="1"/>
          </p:cNvSpPr>
          <p:nvPr/>
        </p:nvSpPr>
        <p:spPr bwMode="auto">
          <a:xfrm>
            <a:off x="838200" y="2782888"/>
            <a:ext cx="7543800" cy="954107"/>
          </a:xfrm>
          <a:prstGeom prst="rect">
            <a:avLst/>
          </a:prstGeom>
          <a:noFill/>
          <a:ln w="9525">
            <a:noFill/>
            <a:miter lim="800000"/>
            <a:headEnd/>
            <a:tailEnd/>
          </a:ln>
          <a:effectLst/>
        </p:spPr>
        <p:txBody>
          <a:bodyPr>
            <a:spAutoFit/>
          </a:bodyPr>
          <a:lstStyle/>
          <a:p>
            <a:pPr>
              <a:buFontTx/>
              <a:buChar char="•"/>
            </a:pPr>
            <a:r>
              <a:rPr lang="en-US" sz="2800" b="1" dirty="0"/>
              <a:t> Complete the Interpreting </a:t>
            </a:r>
            <a:r>
              <a:rPr lang="en-US" sz="2800" b="1" dirty="0" smtClean="0"/>
              <a:t>Results of any plan</a:t>
            </a:r>
            <a:endParaRPr lang="en-US"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9733" name="Rectangle 5"/>
          <p:cNvSpPr>
            <a:spLocks noChangeArrowheads="1"/>
          </p:cNvSpPr>
          <p:nvPr/>
        </p:nvSpPr>
        <p:spPr bwMode="auto">
          <a:xfrm>
            <a:off x="3505200" y="381000"/>
            <a:ext cx="5638800" cy="1311275"/>
          </a:xfrm>
          <a:prstGeom prst="rect">
            <a:avLst/>
          </a:prstGeom>
          <a:noFill/>
          <a:ln w="9525">
            <a:noFill/>
            <a:miter lim="800000"/>
            <a:headEnd/>
            <a:tailEnd/>
          </a:ln>
          <a:effectLst/>
        </p:spPr>
        <p:txBody>
          <a:bodyPr>
            <a:spAutoFit/>
          </a:bodyPr>
          <a:lstStyle/>
          <a:p>
            <a:pPr algn="ctr" eaLnBrk="0" hangingPunct="0"/>
            <a:r>
              <a:rPr lang="en-US" sz="4000" b="1">
                <a:solidFill>
                  <a:schemeClr val="tx2"/>
                </a:solidFill>
                <a:latin typeface="Arial Black" pitchFamily="34" charset="0"/>
              </a:rPr>
              <a:t>Unintended Consequences</a:t>
            </a:r>
          </a:p>
        </p:txBody>
      </p:sp>
      <p:sp>
        <p:nvSpPr>
          <p:cNvPr id="329734" name="Rectangle 6"/>
          <p:cNvSpPr>
            <a:spLocks noChangeArrowheads="1"/>
          </p:cNvSpPr>
          <p:nvPr/>
        </p:nvSpPr>
        <p:spPr bwMode="auto">
          <a:xfrm>
            <a:off x="914400" y="1828800"/>
            <a:ext cx="7543800" cy="5376863"/>
          </a:xfrm>
          <a:prstGeom prst="rect">
            <a:avLst/>
          </a:prstGeom>
          <a:noFill/>
          <a:ln w="9525">
            <a:noFill/>
            <a:miter lim="800000"/>
            <a:headEnd/>
            <a:tailEnd/>
          </a:ln>
          <a:effectLst/>
        </p:spPr>
        <p:txBody>
          <a:bodyPr>
            <a:spAutoFit/>
          </a:bodyPr>
          <a:lstStyle/>
          <a:p>
            <a:pPr>
              <a:spcBef>
                <a:spcPct val="20000"/>
              </a:spcBef>
              <a:buFontTx/>
              <a:buChar char="•"/>
            </a:pPr>
            <a:r>
              <a:rPr lang="en-US" sz="3200" b="1"/>
              <a:t> Watch for positive and negative outcomes that you did not plan on</a:t>
            </a:r>
          </a:p>
          <a:p>
            <a:pPr>
              <a:spcBef>
                <a:spcPct val="20000"/>
              </a:spcBef>
            </a:pPr>
            <a:r>
              <a:rPr lang="en-US" b="1"/>
              <a:t>	- For example, if your career development program focuses on increasing students’ awareness of how to identify their interests and skills, it may have the unintended consequence of leaving little time for students to explore occupations and jobs in their area. </a:t>
            </a:r>
          </a:p>
          <a:p>
            <a:pPr>
              <a:spcBef>
                <a:spcPct val="20000"/>
              </a:spcBef>
            </a:pPr>
            <a:r>
              <a:rPr lang="en-US" b="1"/>
              <a:t>	- Or, if your program has overemphasized the importance of getting a college education, students may not be considering the positive benefits of other kinds of postsecondary training.</a:t>
            </a:r>
            <a:r>
              <a:rPr lang="en-US"/>
              <a:t> </a:t>
            </a:r>
            <a:endParaRPr lang="en-US" b="1"/>
          </a:p>
          <a:p>
            <a:pPr lvl="1">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2389" name="Rectangle 5"/>
          <p:cNvSpPr>
            <a:spLocks noChangeArrowheads="1"/>
          </p:cNvSpPr>
          <p:nvPr/>
        </p:nvSpPr>
        <p:spPr bwMode="auto">
          <a:xfrm>
            <a:off x="3505200" y="457200"/>
            <a:ext cx="5638800" cy="1066800"/>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What to Include in Your Documentation</a:t>
            </a:r>
          </a:p>
        </p:txBody>
      </p:sp>
      <p:sp>
        <p:nvSpPr>
          <p:cNvPr id="272390" name="Rectangle 6"/>
          <p:cNvSpPr>
            <a:spLocks noChangeArrowheads="1"/>
          </p:cNvSpPr>
          <p:nvPr/>
        </p:nvSpPr>
        <p:spPr bwMode="auto">
          <a:xfrm>
            <a:off x="723900" y="2057400"/>
            <a:ext cx="7543800" cy="5045075"/>
          </a:xfrm>
          <a:prstGeom prst="rect">
            <a:avLst/>
          </a:prstGeom>
          <a:noFill/>
          <a:ln w="9525">
            <a:noFill/>
            <a:miter lim="800000"/>
            <a:headEnd/>
            <a:tailEnd/>
          </a:ln>
          <a:effectLst/>
        </p:spPr>
        <p:txBody>
          <a:bodyPr>
            <a:spAutoFit/>
          </a:bodyPr>
          <a:lstStyle/>
          <a:p>
            <a:pPr>
              <a:lnSpc>
                <a:spcPct val="80000"/>
              </a:lnSpc>
              <a:spcBef>
                <a:spcPct val="20000"/>
              </a:spcBef>
              <a:buFontTx/>
              <a:buChar char="•"/>
            </a:pPr>
            <a:r>
              <a:rPr lang="en-US" sz="2800" b="1"/>
              <a:t> Program description</a:t>
            </a:r>
          </a:p>
          <a:p>
            <a:pPr>
              <a:lnSpc>
                <a:spcPct val="80000"/>
              </a:lnSpc>
              <a:spcBef>
                <a:spcPct val="20000"/>
              </a:spcBef>
              <a:buFontTx/>
              <a:buChar char="•"/>
            </a:pPr>
            <a:r>
              <a:rPr lang="en-US" sz="2800" b="1"/>
              <a:t> Evaluation questions</a:t>
            </a:r>
          </a:p>
          <a:p>
            <a:pPr>
              <a:lnSpc>
                <a:spcPct val="80000"/>
              </a:lnSpc>
              <a:spcBef>
                <a:spcPct val="20000"/>
              </a:spcBef>
              <a:buFontTx/>
              <a:buChar char="•"/>
            </a:pPr>
            <a:r>
              <a:rPr lang="en-US" sz="2800" b="1"/>
              <a:t> Methodology (how and from whom and when)</a:t>
            </a:r>
          </a:p>
          <a:p>
            <a:pPr>
              <a:lnSpc>
                <a:spcPct val="80000"/>
              </a:lnSpc>
              <a:spcBef>
                <a:spcPct val="20000"/>
              </a:spcBef>
              <a:buFontTx/>
              <a:buChar char="•"/>
            </a:pPr>
            <a:r>
              <a:rPr lang="en-US" sz="2800" b="1"/>
              <a:t> Response rate</a:t>
            </a:r>
          </a:p>
          <a:p>
            <a:pPr>
              <a:lnSpc>
                <a:spcPct val="80000"/>
              </a:lnSpc>
              <a:spcBef>
                <a:spcPct val="20000"/>
              </a:spcBef>
              <a:buFontTx/>
              <a:buChar char="•"/>
            </a:pPr>
            <a:r>
              <a:rPr lang="en-US" sz="2800" b="1"/>
              <a:t> Methods of analysis</a:t>
            </a:r>
          </a:p>
          <a:p>
            <a:pPr>
              <a:lnSpc>
                <a:spcPct val="80000"/>
              </a:lnSpc>
              <a:spcBef>
                <a:spcPct val="20000"/>
              </a:spcBef>
              <a:buFontTx/>
              <a:buChar char="•"/>
            </a:pPr>
            <a:r>
              <a:rPr lang="en-US" sz="2800" b="1"/>
              <a:t> Conclusions listed by evaluation question</a:t>
            </a:r>
          </a:p>
          <a:p>
            <a:pPr>
              <a:lnSpc>
                <a:spcPct val="80000"/>
              </a:lnSpc>
              <a:spcBef>
                <a:spcPct val="20000"/>
              </a:spcBef>
              <a:buFontTx/>
              <a:buChar char="•"/>
            </a:pPr>
            <a:r>
              <a:rPr lang="en-US" sz="2800" b="1"/>
              <a:t> General conclusions and findings</a:t>
            </a:r>
          </a:p>
          <a:p>
            <a:pPr>
              <a:lnSpc>
                <a:spcPct val="80000"/>
              </a:lnSpc>
              <a:spcBef>
                <a:spcPct val="20000"/>
              </a:spcBef>
              <a:buFontTx/>
              <a:buChar char="•"/>
            </a:pPr>
            <a:r>
              <a:rPr lang="en-US" sz="2800" b="1"/>
              <a:t> Action items </a:t>
            </a:r>
          </a:p>
          <a:p>
            <a:pPr>
              <a:lnSpc>
                <a:spcPct val="80000"/>
              </a:lnSpc>
              <a:spcBef>
                <a:spcPct val="20000"/>
              </a:spcBef>
              <a:buFontTx/>
              <a:buChar char="•"/>
            </a:pPr>
            <a:r>
              <a:rPr lang="en-US" sz="2800" b="1"/>
              <a:t> Recommendations for program improvement and change</a:t>
            </a:r>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3413" name="Rectangle 5"/>
          <p:cNvSpPr>
            <a:spLocks noChangeArrowheads="1"/>
          </p:cNvSpPr>
          <p:nvPr/>
        </p:nvSpPr>
        <p:spPr bwMode="auto">
          <a:xfrm>
            <a:off x="3200400" y="228600"/>
            <a:ext cx="5638800" cy="1554163"/>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Document the </a:t>
            </a:r>
            <a:br>
              <a:rPr lang="en-US" sz="3200" b="1">
                <a:latin typeface="Arial Black" pitchFamily="34" charset="0"/>
              </a:rPr>
            </a:br>
            <a:r>
              <a:rPr lang="en-US" sz="3200" b="1">
                <a:latin typeface="Arial Black" pitchFamily="34" charset="0"/>
              </a:rPr>
              <a:t>Successes and Shortfalls</a:t>
            </a:r>
          </a:p>
        </p:txBody>
      </p:sp>
      <p:sp>
        <p:nvSpPr>
          <p:cNvPr id="273414" name="Rectangle 6"/>
          <p:cNvSpPr>
            <a:spLocks noChangeArrowheads="1"/>
          </p:cNvSpPr>
          <p:nvPr/>
        </p:nvSpPr>
        <p:spPr bwMode="auto">
          <a:xfrm>
            <a:off x="723900" y="2057400"/>
            <a:ext cx="7543800" cy="4430713"/>
          </a:xfrm>
          <a:prstGeom prst="rect">
            <a:avLst/>
          </a:prstGeom>
          <a:noFill/>
          <a:ln w="9525">
            <a:noFill/>
            <a:miter lim="800000"/>
            <a:headEnd/>
            <a:tailEnd/>
          </a:ln>
          <a:effectLst/>
        </p:spPr>
        <p:txBody>
          <a:bodyPr>
            <a:spAutoFit/>
          </a:bodyPr>
          <a:lstStyle/>
          <a:p>
            <a:pPr>
              <a:spcBef>
                <a:spcPct val="20000"/>
              </a:spcBef>
              <a:buFontTx/>
              <a:buChar char="•"/>
            </a:pPr>
            <a:r>
              <a:rPr lang="en-US" sz="3200" b="1"/>
              <a:t> Highlight and brag about positive outcomes</a:t>
            </a:r>
          </a:p>
          <a:p>
            <a:pPr>
              <a:spcBef>
                <a:spcPct val="20000"/>
              </a:spcBef>
              <a:buFontTx/>
              <a:buChar char="•"/>
            </a:pPr>
            <a:r>
              <a:rPr lang="en-US" sz="3200" b="1"/>
              <a:t> Document shortfalls</a:t>
            </a:r>
          </a:p>
          <a:p>
            <a:pPr lvl="1">
              <a:spcBef>
                <a:spcPct val="20000"/>
              </a:spcBef>
              <a:buFontTx/>
              <a:buChar char="-"/>
            </a:pPr>
            <a:r>
              <a:rPr lang="en-US" sz="2800" b="1"/>
              <a:t> Provides opportunities to </a:t>
            </a:r>
          </a:p>
          <a:p>
            <a:pPr lvl="2">
              <a:spcBef>
                <a:spcPct val="20000"/>
              </a:spcBef>
              <a:buFontTx/>
              <a:buChar char="-"/>
            </a:pPr>
            <a:r>
              <a:rPr lang="en-US" b="1"/>
              <a:t> improve program</a:t>
            </a:r>
          </a:p>
          <a:p>
            <a:pPr lvl="2">
              <a:spcBef>
                <a:spcPct val="20000"/>
              </a:spcBef>
              <a:buFontTx/>
              <a:buChar char="-"/>
            </a:pPr>
            <a:r>
              <a:rPr lang="en-US" b="1"/>
              <a:t> make recommendations to benefit the program</a:t>
            </a:r>
          </a:p>
          <a:p>
            <a:pPr lvl="1">
              <a:spcBef>
                <a:spcPct val="20000"/>
              </a:spcBef>
            </a:pPr>
            <a:endParaRPr lang="en-US" sz="2800" b="1"/>
          </a:p>
          <a:p>
            <a:pPr>
              <a:spcBef>
                <a:spcPct val="20000"/>
              </a:spcBef>
              <a:buFontTx/>
              <a:buChar char="•"/>
            </a:pPr>
            <a:endParaRPr lang="en-US" sz="2800" b="1"/>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5333" name="Rectangle 5"/>
          <p:cNvSpPr>
            <a:spLocks noChangeArrowheads="1"/>
          </p:cNvSpPr>
          <p:nvPr/>
        </p:nvSpPr>
        <p:spPr bwMode="auto">
          <a:xfrm>
            <a:off x="3581400" y="304800"/>
            <a:ext cx="5181600" cy="1463675"/>
          </a:xfrm>
          <a:prstGeom prst="rect">
            <a:avLst/>
          </a:prstGeom>
          <a:noFill/>
          <a:ln w="9525">
            <a:noFill/>
            <a:miter lim="800000"/>
            <a:headEnd/>
            <a:tailEnd/>
          </a:ln>
          <a:effectLst/>
        </p:spPr>
        <p:txBody>
          <a:bodyPr>
            <a:spAutoFit/>
          </a:bodyPr>
          <a:lstStyle/>
          <a:p>
            <a:pPr algn="ctr" eaLnBrk="0" hangingPunct="0"/>
            <a:r>
              <a:rPr lang="en-US" sz="3000" b="1">
                <a:latin typeface="Arial Black" pitchFamily="34" charset="0"/>
              </a:rPr>
              <a:t>Module 14 – Disseminating Information</a:t>
            </a:r>
          </a:p>
        </p:txBody>
      </p:sp>
      <p:sp>
        <p:nvSpPr>
          <p:cNvPr id="355334" name="Rectangle 6"/>
          <p:cNvSpPr>
            <a:spLocks noChangeArrowheads="1"/>
          </p:cNvSpPr>
          <p:nvPr/>
        </p:nvSpPr>
        <p:spPr bwMode="auto">
          <a:xfrm>
            <a:off x="609600" y="2057400"/>
            <a:ext cx="8077200" cy="3937000"/>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12 </a:t>
            </a:r>
            <a:r>
              <a:rPr lang="en-US" sz="2800">
                <a:solidFill>
                  <a:schemeClr val="folHlink"/>
                </a:solidFill>
                <a:latin typeface="Garamond"/>
              </a:rPr>
              <a:t>–</a:t>
            </a:r>
            <a:r>
              <a:rPr lang="en-US" sz="2800">
                <a:solidFill>
                  <a:schemeClr val="folHlink"/>
                </a:solidFill>
              </a:rPr>
              <a:t> Analyzing Data</a:t>
            </a:r>
          </a:p>
          <a:p>
            <a:pPr>
              <a:spcBef>
                <a:spcPct val="20000"/>
              </a:spcBef>
              <a:buFontTx/>
              <a:buChar char="•"/>
            </a:pPr>
            <a:r>
              <a:rPr lang="en-US" sz="2800">
                <a:solidFill>
                  <a:schemeClr val="folHlink"/>
                </a:solidFill>
              </a:rPr>
              <a:t> Module 13 </a:t>
            </a:r>
            <a:r>
              <a:rPr lang="en-US" sz="2800">
                <a:solidFill>
                  <a:schemeClr val="folHlink"/>
                </a:solidFill>
                <a:latin typeface="Garamond"/>
              </a:rPr>
              <a:t>–</a:t>
            </a:r>
            <a:r>
              <a:rPr lang="en-US" sz="2800">
                <a:solidFill>
                  <a:schemeClr val="folHlink"/>
                </a:solidFill>
              </a:rPr>
              <a:t> Drawing Conclusions and 			    Documenting Findings</a:t>
            </a:r>
          </a:p>
          <a:p>
            <a:pPr>
              <a:spcBef>
                <a:spcPct val="20000"/>
              </a:spcBef>
              <a:buFontTx/>
              <a:buChar char="•"/>
            </a:pPr>
            <a:r>
              <a:rPr lang="en-US" sz="2800" b="1"/>
              <a:t> Module 14 </a:t>
            </a:r>
            <a:r>
              <a:rPr lang="en-US" b="1"/>
              <a:t>–</a:t>
            </a:r>
            <a:r>
              <a:rPr lang="en-US" sz="2800" b="1"/>
              <a:t> Disseminating Information</a:t>
            </a:r>
          </a:p>
          <a:p>
            <a:pPr>
              <a:spcBef>
                <a:spcPct val="20000"/>
              </a:spcBef>
              <a:buFontTx/>
              <a:buChar char="•"/>
            </a:pPr>
            <a:r>
              <a:rPr lang="en-US" sz="2800">
                <a:solidFill>
                  <a:schemeClr val="folHlink"/>
                </a:solidFill>
                <a:cs typeface="Arial" charset="0"/>
              </a:rPr>
              <a:t> Module 15 </a:t>
            </a:r>
            <a:r>
              <a:rPr lang="en-US">
                <a:solidFill>
                  <a:schemeClr val="folHlink"/>
                </a:solidFill>
              </a:rPr>
              <a:t>–</a:t>
            </a:r>
            <a:r>
              <a:rPr lang="en-US" sz="2800">
                <a:solidFill>
                  <a:schemeClr val="folHlink"/>
                </a:solidFill>
                <a:cs typeface="Arial" charset="0"/>
              </a:rPr>
              <a:t> Feedback for Program 			     	    Improvement</a:t>
            </a:r>
          </a:p>
          <a:p>
            <a:pPr>
              <a:spcBef>
                <a:spcPct val="20000"/>
              </a:spcBef>
              <a:buFontTx/>
              <a:buChar char="•"/>
            </a:pPr>
            <a:r>
              <a:rPr lang="en-US" sz="2800">
                <a:solidFill>
                  <a:schemeClr val="folHlink"/>
                </a:solidFill>
                <a:cs typeface="Arial" charset="0"/>
              </a:rPr>
              <a:t> Module 16 </a:t>
            </a:r>
            <a:r>
              <a:rPr lang="en-US">
                <a:solidFill>
                  <a:schemeClr val="folHlink"/>
                </a:solidFill>
              </a:rPr>
              <a:t>–</a:t>
            </a:r>
            <a:r>
              <a:rPr lang="en-US" sz="2800">
                <a:solidFill>
                  <a:schemeClr val="folHlink"/>
                </a:solidFill>
                <a:cs typeface="Arial" charset="0"/>
              </a:rPr>
              <a:t> Conclusion</a:t>
            </a:r>
          </a:p>
          <a:p>
            <a:pPr>
              <a:spcBef>
                <a:spcPct val="20000"/>
              </a:spcBef>
            </a:pPr>
            <a:endParaRPr lang="en-US" sz="2800">
              <a:solidFill>
                <a:schemeClr val="folHlink"/>
              </a:solidFill>
              <a:cs typeface="Arial"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8773"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288774" name="Rectangle 6"/>
          <p:cNvSpPr>
            <a:spLocks noChangeArrowheads="1"/>
          </p:cNvSpPr>
          <p:nvPr/>
        </p:nvSpPr>
        <p:spPr bwMode="auto">
          <a:xfrm>
            <a:off x="3352800" y="381000"/>
            <a:ext cx="5791200" cy="1190625"/>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9-step Evaluation Process</a:t>
            </a:r>
          </a:p>
        </p:txBody>
      </p:sp>
      <p:sp>
        <p:nvSpPr>
          <p:cNvPr id="288775" name="AutoShape 7"/>
          <p:cNvSpPr>
            <a:spLocks noChangeArrowheads="1"/>
          </p:cNvSpPr>
          <p:nvPr/>
        </p:nvSpPr>
        <p:spPr bwMode="auto">
          <a:xfrm>
            <a:off x="1790700" y="2743200"/>
            <a:ext cx="5410200" cy="2667000"/>
          </a:xfrm>
          <a:prstGeom prst="roundRect">
            <a:avLst>
              <a:gd name="adj" fmla="val 16667"/>
            </a:avLst>
          </a:prstGeom>
          <a:solidFill>
            <a:srgbClr val="FFFFFF"/>
          </a:solidFill>
          <a:ln w="127000">
            <a:solidFill>
              <a:srgbClr val="993366"/>
            </a:solidFill>
            <a:round/>
            <a:headEnd/>
            <a:tailEnd/>
          </a:ln>
          <a:effectLst/>
        </p:spPr>
        <p:txBody>
          <a:bodyPr wrap="none" anchor="ctr"/>
          <a:lstStyle/>
          <a:p>
            <a:pPr algn="ctr"/>
            <a:endParaRPr lang="en-US"/>
          </a:p>
        </p:txBody>
      </p:sp>
      <p:sp>
        <p:nvSpPr>
          <p:cNvPr id="288778" name="Text Box 10"/>
          <p:cNvSpPr txBox="1">
            <a:spLocks noChangeArrowheads="1"/>
          </p:cNvSpPr>
          <p:nvPr/>
        </p:nvSpPr>
        <p:spPr bwMode="auto">
          <a:xfrm>
            <a:off x="1943100" y="3352800"/>
            <a:ext cx="5105400" cy="1311275"/>
          </a:xfrm>
          <a:prstGeom prst="rect">
            <a:avLst/>
          </a:prstGeom>
          <a:noFill/>
          <a:ln w="9525">
            <a:noFill/>
            <a:miter lim="800000"/>
            <a:headEnd/>
            <a:tailEnd/>
          </a:ln>
          <a:effectLst/>
        </p:spPr>
        <p:txBody>
          <a:bodyPr>
            <a:spAutoFit/>
          </a:bodyPr>
          <a:lstStyle/>
          <a:p>
            <a:pPr>
              <a:spcBef>
                <a:spcPct val="50000"/>
              </a:spcBef>
            </a:pPr>
            <a:r>
              <a:rPr lang="en-US" sz="4000" b="1"/>
              <a:t>Step 8:</a:t>
            </a:r>
            <a:r>
              <a:rPr lang="en-US" sz="4000"/>
              <a:t>  Disseminate Information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8837" name="Rectangle 5"/>
          <p:cNvSpPr>
            <a:spLocks noChangeArrowheads="1"/>
          </p:cNvSpPr>
          <p:nvPr/>
        </p:nvSpPr>
        <p:spPr bwMode="auto">
          <a:xfrm>
            <a:off x="3581400" y="533400"/>
            <a:ext cx="5562600" cy="1066800"/>
          </a:xfrm>
          <a:prstGeom prst="rect">
            <a:avLst/>
          </a:prstGeom>
          <a:noFill/>
          <a:ln w="9525">
            <a:noFill/>
            <a:miter lim="800000"/>
            <a:headEnd/>
            <a:tailEnd/>
          </a:ln>
          <a:effectLst/>
        </p:spPr>
        <p:txBody>
          <a:bodyPr>
            <a:spAutoFit/>
          </a:bodyPr>
          <a:lstStyle/>
          <a:p>
            <a:pPr algn="ctr" eaLnBrk="0" hangingPunct="0"/>
            <a:r>
              <a:rPr lang="en-US" sz="3200" b="1">
                <a:latin typeface="Arial Black" pitchFamily="34" charset="0"/>
              </a:rPr>
              <a:t>Determining Dissemination Methods</a:t>
            </a:r>
          </a:p>
        </p:txBody>
      </p:sp>
      <p:sp>
        <p:nvSpPr>
          <p:cNvPr id="248838" name="Rectangle 6"/>
          <p:cNvSpPr>
            <a:spLocks noChangeArrowheads="1"/>
          </p:cNvSpPr>
          <p:nvPr/>
        </p:nvSpPr>
        <p:spPr bwMode="auto">
          <a:xfrm>
            <a:off x="457200" y="2089150"/>
            <a:ext cx="8077200" cy="3624263"/>
          </a:xfrm>
          <a:prstGeom prst="rect">
            <a:avLst/>
          </a:prstGeom>
          <a:noFill/>
          <a:ln w="9525">
            <a:noFill/>
            <a:miter lim="800000"/>
            <a:headEnd/>
            <a:tailEnd/>
          </a:ln>
          <a:effectLst/>
        </p:spPr>
        <p:txBody>
          <a:bodyPr>
            <a:spAutoFit/>
          </a:bodyPr>
          <a:lstStyle/>
          <a:p>
            <a:pPr>
              <a:spcBef>
                <a:spcPct val="20000"/>
              </a:spcBef>
              <a:buFontTx/>
              <a:buChar char="•"/>
            </a:pPr>
            <a:r>
              <a:rPr lang="en-US" sz="3200" b="1"/>
              <a:t> Inform all your relevant stakeholders on results</a:t>
            </a:r>
          </a:p>
          <a:p>
            <a:pPr>
              <a:spcBef>
                <a:spcPct val="20000"/>
              </a:spcBef>
              <a:buFontTx/>
              <a:buChar char="•"/>
            </a:pPr>
            <a:r>
              <a:rPr lang="en-US" sz="3200" b="1"/>
              <a:t> Dissemination methods should differ by your target audience</a:t>
            </a:r>
          </a:p>
          <a:p>
            <a:pPr>
              <a:spcBef>
                <a:spcPct val="20000"/>
              </a:spcBef>
              <a:buFontTx/>
              <a:buChar char="•"/>
            </a:pPr>
            <a:endParaRPr lang="en-US" b="1"/>
          </a:p>
          <a:p>
            <a:pPr lvl="1">
              <a:spcBef>
                <a:spcPct val="20000"/>
              </a:spcBef>
              <a:buFontTx/>
              <a:buChar char="–"/>
            </a:pPr>
            <a:endParaRPr lang="en-US" sz="2800"/>
          </a:p>
          <a:p>
            <a:pPr>
              <a:lnSpc>
                <a:spcPct val="90000"/>
              </a:lnSpc>
              <a:spcBef>
                <a:spcPct val="20000"/>
              </a:spcBef>
              <a:buFontTx/>
              <a:buChar char="•"/>
            </a:pPr>
            <a:endParaRPr lang="en-US" sz="3200">
              <a:latin typeface="Garamond" pitchFamily="18"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6789" name="Rectangle 1029"/>
          <p:cNvSpPr>
            <a:spLocks noChangeArrowheads="1"/>
          </p:cNvSpPr>
          <p:nvPr/>
        </p:nvSpPr>
        <p:spPr bwMode="auto">
          <a:xfrm>
            <a:off x="3581400" y="304800"/>
            <a:ext cx="5562600" cy="1311275"/>
          </a:xfrm>
          <a:prstGeom prst="rect">
            <a:avLst/>
          </a:prstGeom>
          <a:noFill/>
          <a:ln w="9525">
            <a:noFill/>
            <a:miter lim="800000"/>
            <a:headEnd/>
            <a:tailEnd/>
          </a:ln>
          <a:effectLst/>
        </p:spPr>
        <p:txBody>
          <a:bodyPr>
            <a:spAutoFit/>
          </a:bodyPr>
          <a:lstStyle/>
          <a:p>
            <a:pPr algn="ctr" eaLnBrk="0" hangingPunct="0"/>
            <a:r>
              <a:rPr lang="en-US" sz="4000" b="1">
                <a:latin typeface="Arial Black" pitchFamily="34" charset="0"/>
              </a:rPr>
              <a:t>Potential Audiences</a:t>
            </a:r>
          </a:p>
        </p:txBody>
      </p:sp>
      <p:sp>
        <p:nvSpPr>
          <p:cNvPr id="246790" name="Rectangle 1030"/>
          <p:cNvSpPr>
            <a:spLocks noChangeArrowheads="1"/>
          </p:cNvSpPr>
          <p:nvPr/>
        </p:nvSpPr>
        <p:spPr bwMode="auto">
          <a:xfrm>
            <a:off x="457200" y="1981200"/>
            <a:ext cx="8077200" cy="5291138"/>
          </a:xfrm>
          <a:prstGeom prst="rect">
            <a:avLst/>
          </a:prstGeom>
          <a:noFill/>
          <a:ln w="9525">
            <a:noFill/>
            <a:miter lim="800000"/>
            <a:headEnd/>
            <a:tailEnd/>
          </a:ln>
          <a:effectLst/>
        </p:spPr>
        <p:txBody>
          <a:bodyPr>
            <a:spAutoFit/>
          </a:bodyPr>
          <a:lstStyle/>
          <a:p>
            <a:pPr lvl="1">
              <a:buFontTx/>
              <a:buChar char="•"/>
            </a:pPr>
            <a:r>
              <a:rPr lang="en-US" b="1"/>
              <a:t> </a:t>
            </a:r>
            <a:r>
              <a:rPr lang="en-US" sz="2600" b="1"/>
              <a:t>Your program staff</a:t>
            </a:r>
          </a:p>
          <a:p>
            <a:pPr lvl="1"/>
            <a:endParaRPr lang="en-US" sz="2600" b="1"/>
          </a:p>
          <a:p>
            <a:pPr lvl="1">
              <a:buFontTx/>
              <a:buChar char="•"/>
            </a:pPr>
            <a:r>
              <a:rPr lang="en-US" sz="2600" b="1"/>
              <a:t> Businesses </a:t>
            </a:r>
          </a:p>
          <a:p>
            <a:pPr lvl="2"/>
            <a:r>
              <a:rPr lang="en-US" sz="2600" b="1"/>
              <a:t>	Partners that work with your program </a:t>
            </a:r>
          </a:p>
          <a:p>
            <a:pPr lvl="2"/>
            <a:r>
              <a:rPr lang="en-US" sz="2600" b="1"/>
              <a:t>	Employers</a:t>
            </a:r>
          </a:p>
          <a:p>
            <a:pPr lvl="2"/>
            <a:endParaRPr lang="en-US" sz="2600" b="1"/>
          </a:p>
          <a:p>
            <a:pPr lvl="2">
              <a:buFontTx/>
              <a:buChar char="•"/>
            </a:pPr>
            <a:r>
              <a:rPr lang="en-US" sz="2600" b="1"/>
              <a:t> School Level </a:t>
            </a:r>
          </a:p>
          <a:p>
            <a:pPr lvl="3"/>
            <a:r>
              <a:rPr lang="en-US" sz="2600" b="1"/>
              <a:t>	School administrators</a:t>
            </a:r>
          </a:p>
          <a:p>
            <a:pPr lvl="3"/>
            <a:r>
              <a:rPr lang="en-US" sz="2600" b="1"/>
              <a:t>	Counselors </a:t>
            </a:r>
          </a:p>
          <a:p>
            <a:pPr lvl="4"/>
            <a:r>
              <a:rPr lang="en-US" sz="2600" b="1"/>
              <a:t>Teachers</a:t>
            </a:r>
          </a:p>
          <a:p>
            <a:pPr lvl="4"/>
            <a:r>
              <a:rPr lang="en-US" sz="2600" b="1"/>
              <a:t>Students</a:t>
            </a:r>
          </a:p>
          <a:p>
            <a:pPr lvl="4"/>
            <a:r>
              <a:rPr lang="en-US" sz="2600" b="1"/>
              <a:t>Parents</a:t>
            </a:r>
          </a:p>
          <a:p>
            <a:pPr>
              <a:lnSpc>
                <a:spcPct val="90000"/>
              </a:lnSpc>
              <a:spcBef>
                <a:spcPct val="20000"/>
              </a:spcBef>
              <a:buFontTx/>
              <a:buChar char="•"/>
            </a:pPr>
            <a:endParaRPr lang="en-US" sz="2600">
              <a:latin typeface="Garamond" pitchFamily="18"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7813" name="Rectangle 1029"/>
          <p:cNvSpPr>
            <a:spLocks noChangeArrowheads="1"/>
          </p:cNvSpPr>
          <p:nvPr/>
        </p:nvSpPr>
        <p:spPr bwMode="auto">
          <a:xfrm>
            <a:off x="3581400" y="304800"/>
            <a:ext cx="5562600" cy="1311275"/>
          </a:xfrm>
          <a:prstGeom prst="rect">
            <a:avLst/>
          </a:prstGeom>
          <a:noFill/>
          <a:ln w="9525">
            <a:noFill/>
            <a:miter lim="800000"/>
            <a:headEnd/>
            <a:tailEnd/>
          </a:ln>
          <a:effectLst/>
        </p:spPr>
        <p:txBody>
          <a:bodyPr>
            <a:spAutoFit/>
          </a:bodyPr>
          <a:lstStyle/>
          <a:p>
            <a:pPr algn="ctr" eaLnBrk="0" hangingPunct="0"/>
            <a:r>
              <a:rPr lang="en-US" sz="4000" b="1">
                <a:latin typeface="Arial Black" pitchFamily="34" charset="0"/>
              </a:rPr>
              <a:t>Potential Audiences</a:t>
            </a:r>
          </a:p>
        </p:txBody>
      </p:sp>
      <p:sp>
        <p:nvSpPr>
          <p:cNvPr id="247814" name="Rectangle 1030"/>
          <p:cNvSpPr>
            <a:spLocks noChangeArrowheads="1"/>
          </p:cNvSpPr>
          <p:nvPr/>
        </p:nvSpPr>
        <p:spPr bwMode="auto">
          <a:xfrm>
            <a:off x="381000" y="1676400"/>
            <a:ext cx="8077200" cy="5435600"/>
          </a:xfrm>
          <a:prstGeom prst="rect">
            <a:avLst/>
          </a:prstGeom>
          <a:noFill/>
          <a:ln w="9525">
            <a:noFill/>
            <a:miter lim="800000"/>
            <a:headEnd/>
            <a:tailEnd/>
          </a:ln>
          <a:effectLst/>
        </p:spPr>
        <p:txBody>
          <a:bodyPr>
            <a:spAutoFit/>
          </a:bodyPr>
          <a:lstStyle/>
          <a:p>
            <a:pPr lvl="1">
              <a:spcBef>
                <a:spcPct val="20000"/>
              </a:spcBef>
            </a:pPr>
            <a:endParaRPr lang="en-US" sz="2800" b="1"/>
          </a:p>
          <a:p>
            <a:pPr>
              <a:buFontTx/>
              <a:buChar char="•"/>
            </a:pPr>
            <a:r>
              <a:rPr lang="en-US" b="1"/>
              <a:t> Media </a:t>
            </a:r>
          </a:p>
          <a:p>
            <a:pPr lvl="1"/>
            <a:r>
              <a:rPr lang="en-US" b="1"/>
              <a:t>	Local newspaper</a:t>
            </a:r>
          </a:p>
          <a:p>
            <a:pPr lvl="1"/>
            <a:r>
              <a:rPr lang="en-US" b="1"/>
              <a:t>	TV station	</a:t>
            </a:r>
          </a:p>
          <a:p>
            <a:pPr lvl="1"/>
            <a:r>
              <a:rPr lang="en-US" b="1"/>
              <a:t>	Radio program</a:t>
            </a:r>
          </a:p>
          <a:p>
            <a:pPr lvl="1"/>
            <a:r>
              <a:rPr lang="en-US" b="1"/>
              <a:t>	Community or school newsletter </a:t>
            </a:r>
          </a:p>
          <a:p>
            <a:pPr>
              <a:buFontTx/>
              <a:buChar char="•"/>
            </a:pPr>
            <a:r>
              <a:rPr lang="en-US" b="1"/>
              <a:t> Education Researchers </a:t>
            </a:r>
          </a:p>
          <a:p>
            <a:pPr>
              <a:buFontTx/>
              <a:buChar char="•"/>
            </a:pPr>
            <a:r>
              <a:rPr lang="en-US" b="1"/>
              <a:t> Members of Community or faith based organizations</a:t>
            </a:r>
          </a:p>
          <a:p>
            <a:pPr lvl="1"/>
            <a:r>
              <a:rPr lang="en-US" b="1"/>
              <a:t>	Church members </a:t>
            </a:r>
          </a:p>
          <a:p>
            <a:pPr lvl="1"/>
            <a:r>
              <a:rPr lang="en-US" b="1"/>
              <a:t>	Religious leaders </a:t>
            </a:r>
          </a:p>
          <a:p>
            <a:pPr lvl="1"/>
            <a:r>
              <a:rPr lang="en-US" b="1"/>
              <a:t>	Rotary club</a:t>
            </a:r>
          </a:p>
          <a:p>
            <a:pPr lvl="1"/>
            <a:r>
              <a:rPr lang="en-US" b="1"/>
              <a:t>	Boys or girls club</a:t>
            </a:r>
          </a:p>
          <a:p>
            <a:pPr>
              <a:buFontTx/>
              <a:buChar char="•"/>
            </a:pPr>
            <a:r>
              <a:rPr lang="en-US" b="1"/>
              <a:t> Anyone who participated in your evaluation!</a:t>
            </a:r>
          </a:p>
          <a:p>
            <a:pPr>
              <a:lnSpc>
                <a:spcPct val="90000"/>
              </a:lnSpc>
              <a:spcBef>
                <a:spcPct val="20000"/>
              </a:spcBef>
              <a:buFontTx/>
              <a:buChar char="•"/>
            </a:pPr>
            <a:endParaRPr lang="en-US" sz="3200" b="1"/>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65" name="Rectangle 5"/>
          <p:cNvSpPr>
            <a:spLocks noChangeArrowheads="1"/>
          </p:cNvSpPr>
          <p:nvPr/>
        </p:nvSpPr>
        <p:spPr bwMode="auto">
          <a:xfrm>
            <a:off x="3581400" y="304800"/>
            <a:ext cx="5562600" cy="1311275"/>
          </a:xfrm>
          <a:prstGeom prst="rect">
            <a:avLst/>
          </a:prstGeom>
          <a:noFill/>
          <a:ln w="9525">
            <a:noFill/>
            <a:miter lim="800000"/>
            <a:headEnd/>
            <a:tailEnd/>
          </a:ln>
          <a:effectLst/>
        </p:spPr>
        <p:txBody>
          <a:bodyPr>
            <a:spAutoFit/>
          </a:bodyPr>
          <a:lstStyle/>
          <a:p>
            <a:pPr algn="ctr" eaLnBrk="0" hangingPunct="0"/>
            <a:r>
              <a:rPr lang="en-US" sz="4000" b="1">
                <a:latin typeface="Arial Black" pitchFamily="34" charset="0"/>
              </a:rPr>
              <a:t>Dissemination Techniques</a:t>
            </a:r>
          </a:p>
        </p:txBody>
      </p:sp>
      <p:sp>
        <p:nvSpPr>
          <p:cNvPr id="245766" name="Rectangle 6"/>
          <p:cNvSpPr>
            <a:spLocks noChangeArrowheads="1"/>
          </p:cNvSpPr>
          <p:nvPr/>
        </p:nvSpPr>
        <p:spPr bwMode="auto">
          <a:xfrm>
            <a:off x="457200" y="2089150"/>
            <a:ext cx="8077200" cy="5448300"/>
          </a:xfrm>
          <a:prstGeom prst="rect">
            <a:avLst/>
          </a:prstGeom>
          <a:noFill/>
          <a:ln w="9525">
            <a:noFill/>
            <a:miter lim="800000"/>
            <a:headEnd/>
            <a:tailEnd/>
          </a:ln>
          <a:effectLst/>
        </p:spPr>
        <p:txBody>
          <a:bodyPr>
            <a:spAutoFit/>
          </a:bodyPr>
          <a:lstStyle/>
          <a:p>
            <a:pPr lvl="1">
              <a:spcBef>
                <a:spcPct val="20000"/>
              </a:spcBef>
              <a:buFontTx/>
              <a:buChar char="•"/>
            </a:pPr>
            <a:r>
              <a:rPr lang="en-US" b="1">
                <a:cs typeface="Arial" charset="0"/>
              </a:rPr>
              <a:t> Reports					</a:t>
            </a:r>
          </a:p>
          <a:p>
            <a:pPr lvl="1">
              <a:spcBef>
                <a:spcPct val="20000"/>
              </a:spcBef>
              <a:buFontTx/>
              <a:buChar char="•"/>
            </a:pPr>
            <a:r>
              <a:rPr lang="en-US" b="1">
                <a:cs typeface="Arial" charset="0"/>
              </a:rPr>
              <a:t> Journal articles</a:t>
            </a:r>
          </a:p>
          <a:p>
            <a:pPr lvl="1">
              <a:spcBef>
                <a:spcPct val="20000"/>
              </a:spcBef>
              <a:buFontTx/>
              <a:buChar char="•"/>
            </a:pPr>
            <a:r>
              <a:rPr lang="en-US" b="1">
                <a:cs typeface="Arial" charset="0"/>
              </a:rPr>
              <a:t> Conferences					 </a:t>
            </a:r>
          </a:p>
          <a:p>
            <a:pPr lvl="1">
              <a:spcBef>
                <a:spcPct val="20000"/>
              </a:spcBef>
              <a:buFontTx/>
              <a:buChar char="•"/>
            </a:pPr>
            <a:r>
              <a:rPr lang="en-US" b="1">
                <a:cs typeface="Arial" charset="0"/>
              </a:rPr>
              <a:t> Career Newsletter/Tabloids			</a:t>
            </a:r>
          </a:p>
          <a:p>
            <a:pPr lvl="1">
              <a:spcBef>
                <a:spcPct val="20000"/>
              </a:spcBef>
              <a:buFontTx/>
              <a:buChar char="•"/>
            </a:pPr>
            <a:r>
              <a:rPr lang="en-US" b="1">
                <a:cs typeface="Arial" charset="0"/>
              </a:rPr>
              <a:t> Presentations	</a:t>
            </a:r>
          </a:p>
          <a:p>
            <a:pPr lvl="1">
              <a:spcBef>
                <a:spcPct val="20000"/>
              </a:spcBef>
              <a:buFontTx/>
              <a:buChar char="•"/>
            </a:pPr>
            <a:r>
              <a:rPr lang="en-US" b="1">
                <a:cs typeface="Arial" charset="0"/>
              </a:rPr>
              <a:t> Brochures</a:t>
            </a:r>
          </a:p>
          <a:p>
            <a:pPr lvl="1">
              <a:spcBef>
                <a:spcPct val="20000"/>
              </a:spcBef>
              <a:buFontTx/>
              <a:buChar char="•"/>
            </a:pPr>
            <a:r>
              <a:rPr lang="en-US" b="1">
                <a:cs typeface="Arial" charset="0"/>
              </a:rPr>
              <a:t> TV and newspaper interviews</a:t>
            </a:r>
          </a:p>
          <a:p>
            <a:pPr lvl="1">
              <a:spcBef>
                <a:spcPct val="20000"/>
              </a:spcBef>
              <a:buFontTx/>
              <a:buChar char="•"/>
            </a:pPr>
            <a:r>
              <a:rPr lang="en-US" b="1">
                <a:cs typeface="Arial" charset="0"/>
              </a:rPr>
              <a:t> Executive summary </a:t>
            </a:r>
          </a:p>
          <a:p>
            <a:pPr lvl="1">
              <a:spcBef>
                <a:spcPct val="20000"/>
              </a:spcBef>
              <a:buFontTx/>
              <a:buChar char="•"/>
            </a:pPr>
            <a:r>
              <a:rPr lang="en-US" b="1">
                <a:cs typeface="Arial" charset="0"/>
              </a:rPr>
              <a:t> Posting on Web site</a:t>
            </a:r>
          </a:p>
          <a:p>
            <a:pPr>
              <a:spcBef>
                <a:spcPct val="20000"/>
              </a:spcBef>
              <a:buFontTx/>
              <a:buChar char="•"/>
            </a:pPr>
            <a:endParaRPr lang="en-US" b="1"/>
          </a:p>
          <a:p>
            <a:pPr lvl="1">
              <a:spcBef>
                <a:spcPct val="20000"/>
              </a:spcBef>
              <a:buFontTx/>
              <a:buChar char="–"/>
            </a:pPr>
            <a:endParaRPr lang="en-US" sz="2800"/>
          </a:p>
          <a:p>
            <a:pPr>
              <a:lnSpc>
                <a:spcPct val="90000"/>
              </a:lnSpc>
              <a:spcBef>
                <a:spcPct val="20000"/>
              </a:spcBef>
              <a:buFontTx/>
              <a:buChar char="•"/>
            </a:pPr>
            <a:endParaRPr lang="en-US" sz="3200">
              <a:latin typeface="Garamond" pitchFamily="18"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4741" name="Rectangle 5"/>
          <p:cNvSpPr>
            <a:spLocks noChangeArrowheads="1"/>
          </p:cNvSpPr>
          <p:nvPr/>
        </p:nvSpPr>
        <p:spPr bwMode="auto">
          <a:xfrm>
            <a:off x="3733800" y="304800"/>
            <a:ext cx="6019800" cy="892552"/>
          </a:xfrm>
          <a:prstGeom prst="rect">
            <a:avLst/>
          </a:prstGeom>
          <a:noFill/>
          <a:ln w="9525">
            <a:noFill/>
            <a:miter lim="800000"/>
            <a:headEnd/>
            <a:tailEnd/>
          </a:ln>
          <a:effectLst/>
        </p:spPr>
        <p:txBody>
          <a:bodyPr>
            <a:spAutoFit/>
          </a:bodyPr>
          <a:lstStyle/>
          <a:p>
            <a:pPr eaLnBrk="0" hangingPunct="0"/>
            <a:r>
              <a:rPr lang="en-US" sz="2600" b="1" dirty="0">
                <a:latin typeface="Arial Black" pitchFamily="34" charset="0"/>
              </a:rPr>
              <a:t>Exercise 11 – Disseminating </a:t>
            </a:r>
            <a:r>
              <a:rPr lang="en-US" sz="2600" b="1" dirty="0" smtClean="0">
                <a:latin typeface="Arial Black" pitchFamily="34" charset="0"/>
              </a:rPr>
              <a:t>Information</a:t>
            </a:r>
            <a:endParaRPr lang="en-US" sz="2600" b="1" dirty="0">
              <a:solidFill>
                <a:schemeClr val="tx2"/>
              </a:solidFill>
              <a:latin typeface="Arial Black" pitchFamily="34" charset="0"/>
            </a:endParaRPr>
          </a:p>
        </p:txBody>
      </p:sp>
      <p:sp>
        <p:nvSpPr>
          <p:cNvPr id="244742" name="Rectangle 6"/>
          <p:cNvSpPr>
            <a:spLocks noChangeArrowheads="1"/>
          </p:cNvSpPr>
          <p:nvPr/>
        </p:nvSpPr>
        <p:spPr bwMode="auto">
          <a:xfrm>
            <a:off x="457200" y="2089150"/>
            <a:ext cx="8077200" cy="3666901"/>
          </a:xfrm>
          <a:prstGeom prst="rect">
            <a:avLst/>
          </a:prstGeom>
          <a:noFill/>
          <a:ln w="9525">
            <a:noFill/>
            <a:miter lim="800000"/>
            <a:headEnd/>
            <a:tailEnd/>
          </a:ln>
          <a:effectLst/>
        </p:spPr>
        <p:txBody>
          <a:bodyPr>
            <a:spAutoFit/>
          </a:bodyPr>
          <a:lstStyle/>
          <a:p>
            <a:pPr>
              <a:spcBef>
                <a:spcPct val="20000"/>
              </a:spcBef>
              <a:buFontTx/>
              <a:buChar char="•"/>
            </a:pPr>
            <a:r>
              <a:rPr lang="en-US" sz="3200" b="1" dirty="0"/>
              <a:t> Using the </a:t>
            </a:r>
            <a:r>
              <a:rPr lang="en-US" sz="3200" b="1" dirty="0" smtClean="0"/>
              <a:t>information that yo</a:t>
            </a:r>
            <a:r>
              <a:rPr lang="en-US" sz="3200" b="1" dirty="0" smtClean="0"/>
              <a:t>u have</a:t>
            </a:r>
            <a:r>
              <a:rPr lang="en-US" sz="3200" b="1" dirty="0" smtClean="0"/>
              <a:t>, </a:t>
            </a:r>
            <a:r>
              <a:rPr lang="en-US" sz="3200" b="1" dirty="0"/>
              <a:t>describe how you would disseminate the information to</a:t>
            </a:r>
          </a:p>
          <a:p>
            <a:pPr lvl="1">
              <a:spcBef>
                <a:spcPct val="20000"/>
              </a:spcBef>
              <a:buFontTx/>
              <a:buChar char="–"/>
            </a:pPr>
            <a:r>
              <a:rPr lang="en-US" sz="2800" b="1" dirty="0"/>
              <a:t> Program funders</a:t>
            </a:r>
          </a:p>
          <a:p>
            <a:pPr lvl="1">
              <a:spcBef>
                <a:spcPct val="20000"/>
              </a:spcBef>
              <a:buFontTx/>
              <a:buChar char="–"/>
            </a:pPr>
            <a:r>
              <a:rPr lang="en-US" sz="2800" b="1" dirty="0"/>
              <a:t> Parents</a:t>
            </a:r>
          </a:p>
          <a:p>
            <a:pPr lvl="1">
              <a:spcBef>
                <a:spcPct val="20000"/>
              </a:spcBef>
              <a:buFontTx/>
              <a:buChar char="–"/>
            </a:pPr>
            <a:endParaRPr lang="en-US" sz="2800" b="1" dirty="0"/>
          </a:p>
          <a:p>
            <a:pPr>
              <a:lnSpc>
                <a:spcPct val="90000"/>
              </a:lnSpc>
              <a:spcBef>
                <a:spcPct val="20000"/>
              </a:spcBef>
              <a:buFontTx/>
              <a:buChar char="•"/>
            </a:pPr>
            <a:endParaRPr lang="en-US" sz="3200" b="1" dirty="0">
              <a:latin typeface="Garamond"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6357" name="Rectangle 5"/>
          <p:cNvSpPr>
            <a:spLocks noChangeArrowheads="1"/>
          </p:cNvSpPr>
          <p:nvPr/>
        </p:nvSpPr>
        <p:spPr bwMode="auto">
          <a:xfrm>
            <a:off x="3657600" y="381000"/>
            <a:ext cx="5257800" cy="1066800"/>
          </a:xfrm>
          <a:prstGeom prst="rect">
            <a:avLst/>
          </a:prstGeom>
          <a:noFill/>
          <a:ln w="9525">
            <a:noFill/>
            <a:miter lim="800000"/>
            <a:headEnd/>
            <a:tailEnd/>
          </a:ln>
          <a:effectLst/>
        </p:spPr>
        <p:txBody>
          <a:bodyPr>
            <a:spAutoFit/>
          </a:bodyPr>
          <a:lstStyle/>
          <a:p>
            <a:pPr algn="ctr" eaLnBrk="0" hangingPunct="0"/>
            <a:r>
              <a:rPr lang="en-US" sz="3200" b="1"/>
              <a:t>Module 15 – Feedback for Program Improvement</a:t>
            </a:r>
          </a:p>
        </p:txBody>
      </p:sp>
      <p:sp>
        <p:nvSpPr>
          <p:cNvPr id="356358" name="Rectangle 6"/>
          <p:cNvSpPr>
            <a:spLocks noChangeArrowheads="1"/>
          </p:cNvSpPr>
          <p:nvPr/>
        </p:nvSpPr>
        <p:spPr bwMode="auto">
          <a:xfrm>
            <a:off x="609600" y="2057400"/>
            <a:ext cx="8077200" cy="4008438"/>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12 </a:t>
            </a:r>
            <a:r>
              <a:rPr lang="en-US" sz="2800">
                <a:solidFill>
                  <a:schemeClr val="folHlink"/>
                </a:solidFill>
                <a:latin typeface="Garamond"/>
              </a:rPr>
              <a:t>–</a:t>
            </a:r>
            <a:r>
              <a:rPr lang="en-US" sz="2800">
                <a:solidFill>
                  <a:schemeClr val="folHlink"/>
                </a:solidFill>
              </a:rPr>
              <a:t> Analyzing Data</a:t>
            </a:r>
          </a:p>
          <a:p>
            <a:pPr>
              <a:spcBef>
                <a:spcPct val="20000"/>
              </a:spcBef>
              <a:buFontTx/>
              <a:buChar char="•"/>
            </a:pPr>
            <a:r>
              <a:rPr lang="en-US" sz="2800">
                <a:solidFill>
                  <a:schemeClr val="folHlink"/>
                </a:solidFill>
              </a:rPr>
              <a:t> Module 13 </a:t>
            </a:r>
            <a:r>
              <a:rPr lang="en-US" sz="2800">
                <a:solidFill>
                  <a:schemeClr val="folHlink"/>
                </a:solidFill>
                <a:latin typeface="Garamond"/>
              </a:rPr>
              <a:t>–</a:t>
            </a:r>
            <a:r>
              <a:rPr lang="en-US" sz="2800">
                <a:solidFill>
                  <a:schemeClr val="folHlink"/>
                </a:solidFill>
              </a:rPr>
              <a:t> Drawing Conclusions and 			    Documenting Findings</a:t>
            </a:r>
          </a:p>
          <a:p>
            <a:pPr>
              <a:spcBef>
                <a:spcPct val="20000"/>
              </a:spcBef>
              <a:buFontTx/>
              <a:buChar char="•"/>
            </a:pPr>
            <a:r>
              <a:rPr lang="en-US" sz="2800">
                <a:solidFill>
                  <a:schemeClr val="folHlink"/>
                </a:solidFill>
              </a:rPr>
              <a:t> Module 14 </a:t>
            </a:r>
            <a:r>
              <a:rPr lang="en-US">
                <a:solidFill>
                  <a:schemeClr val="folHlink"/>
                </a:solidFill>
              </a:rPr>
              <a:t>–</a:t>
            </a:r>
            <a:r>
              <a:rPr lang="en-US" sz="2800">
                <a:solidFill>
                  <a:schemeClr val="folHlink"/>
                </a:solidFill>
              </a:rPr>
              <a:t> Disseminating Information</a:t>
            </a:r>
          </a:p>
          <a:p>
            <a:pPr>
              <a:spcBef>
                <a:spcPct val="20000"/>
              </a:spcBef>
              <a:buFontTx/>
              <a:buChar char="•"/>
            </a:pPr>
            <a:r>
              <a:rPr lang="en-US" sz="2800" b="1">
                <a:cs typeface="Arial" charset="0"/>
              </a:rPr>
              <a:t> Module 15 </a:t>
            </a:r>
            <a:r>
              <a:rPr lang="en-US" b="1"/>
              <a:t>–</a:t>
            </a:r>
            <a:r>
              <a:rPr lang="en-US" sz="2800" b="1">
                <a:cs typeface="Arial" charset="0"/>
              </a:rPr>
              <a:t> Feedback for Program 				     Improvement</a:t>
            </a:r>
          </a:p>
          <a:p>
            <a:pPr>
              <a:spcBef>
                <a:spcPct val="20000"/>
              </a:spcBef>
              <a:buFontTx/>
              <a:buChar char="•"/>
            </a:pPr>
            <a:r>
              <a:rPr lang="en-US" sz="2800">
                <a:solidFill>
                  <a:schemeClr val="folHlink"/>
                </a:solidFill>
                <a:cs typeface="Arial" charset="0"/>
              </a:rPr>
              <a:t> Module 16 </a:t>
            </a:r>
            <a:r>
              <a:rPr lang="en-US">
                <a:solidFill>
                  <a:schemeClr val="folHlink"/>
                </a:solidFill>
              </a:rPr>
              <a:t>–</a:t>
            </a:r>
            <a:r>
              <a:rPr lang="en-US" sz="2800">
                <a:solidFill>
                  <a:schemeClr val="folHlink"/>
                </a:solidFill>
                <a:cs typeface="Arial" charset="0"/>
              </a:rPr>
              <a:t> Conclusion</a:t>
            </a:r>
          </a:p>
          <a:p>
            <a:pPr>
              <a:spcBef>
                <a:spcPct val="20000"/>
              </a:spcBef>
            </a:pPr>
            <a:endParaRPr lang="en-US" sz="3200" b="1">
              <a:cs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7749"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287750" name="Rectangle 6"/>
          <p:cNvSpPr>
            <a:spLocks noChangeArrowheads="1"/>
          </p:cNvSpPr>
          <p:nvPr/>
        </p:nvSpPr>
        <p:spPr bwMode="auto">
          <a:xfrm>
            <a:off x="3352800" y="381000"/>
            <a:ext cx="5791200" cy="1190625"/>
          </a:xfrm>
          <a:prstGeom prst="rect">
            <a:avLst/>
          </a:prstGeom>
          <a:noFill/>
          <a:ln w="9525">
            <a:noFill/>
            <a:miter lim="800000"/>
            <a:headEnd/>
            <a:tailEnd/>
          </a:ln>
          <a:effectLst/>
        </p:spPr>
        <p:txBody>
          <a:bodyPr>
            <a:spAutoFit/>
          </a:bodyPr>
          <a:lstStyle/>
          <a:p>
            <a:pPr algn="ctr" eaLnBrk="0" hangingPunct="0"/>
            <a:r>
              <a:rPr lang="en-US" sz="3600">
                <a:solidFill>
                  <a:schemeClr val="tx2"/>
                </a:solidFill>
                <a:latin typeface="Arial Black" pitchFamily="34" charset="0"/>
              </a:rPr>
              <a:t>9-step Evaluation Process</a:t>
            </a:r>
          </a:p>
        </p:txBody>
      </p:sp>
      <p:sp>
        <p:nvSpPr>
          <p:cNvPr id="287751" name="AutoShape 7"/>
          <p:cNvSpPr>
            <a:spLocks noChangeArrowheads="1"/>
          </p:cNvSpPr>
          <p:nvPr/>
        </p:nvSpPr>
        <p:spPr bwMode="auto">
          <a:xfrm>
            <a:off x="1790700" y="2743200"/>
            <a:ext cx="5410200" cy="2667000"/>
          </a:xfrm>
          <a:prstGeom prst="roundRect">
            <a:avLst>
              <a:gd name="adj" fmla="val 16667"/>
            </a:avLst>
          </a:prstGeom>
          <a:solidFill>
            <a:srgbClr val="FFFFFF"/>
          </a:solidFill>
          <a:ln w="127000">
            <a:solidFill>
              <a:srgbClr val="993366"/>
            </a:solidFill>
            <a:round/>
            <a:headEnd/>
            <a:tailEnd/>
          </a:ln>
          <a:effectLst/>
        </p:spPr>
        <p:txBody>
          <a:bodyPr wrap="none" anchor="ctr"/>
          <a:lstStyle/>
          <a:p>
            <a:pPr algn="ctr"/>
            <a:endParaRPr lang="en-US"/>
          </a:p>
        </p:txBody>
      </p:sp>
      <p:sp>
        <p:nvSpPr>
          <p:cNvPr id="287752" name="Text Box 8"/>
          <p:cNvSpPr txBox="1">
            <a:spLocks noChangeArrowheads="1"/>
          </p:cNvSpPr>
          <p:nvPr/>
        </p:nvSpPr>
        <p:spPr bwMode="auto">
          <a:xfrm>
            <a:off x="2209800" y="3048000"/>
            <a:ext cx="4572000" cy="1920875"/>
          </a:xfrm>
          <a:prstGeom prst="rect">
            <a:avLst/>
          </a:prstGeom>
          <a:noFill/>
          <a:ln w="9525">
            <a:noFill/>
            <a:miter lim="800000"/>
            <a:headEnd/>
            <a:tailEnd/>
          </a:ln>
          <a:effectLst/>
        </p:spPr>
        <p:txBody>
          <a:bodyPr>
            <a:spAutoFit/>
          </a:bodyPr>
          <a:lstStyle/>
          <a:p>
            <a:pPr>
              <a:spcBef>
                <a:spcPct val="50000"/>
              </a:spcBef>
            </a:pPr>
            <a:r>
              <a:rPr lang="en-US" sz="4000" b="1"/>
              <a:t>Step 9:</a:t>
            </a:r>
            <a:r>
              <a:rPr lang="en-US" sz="4000"/>
              <a:t>  Feedback to Program Improvement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3717" name="Rectangle 5"/>
          <p:cNvSpPr>
            <a:spLocks noChangeArrowheads="1"/>
          </p:cNvSpPr>
          <p:nvPr/>
        </p:nvSpPr>
        <p:spPr bwMode="auto">
          <a:xfrm>
            <a:off x="3581400" y="304800"/>
            <a:ext cx="5562600" cy="1311275"/>
          </a:xfrm>
          <a:prstGeom prst="rect">
            <a:avLst/>
          </a:prstGeom>
          <a:noFill/>
          <a:ln w="9525">
            <a:noFill/>
            <a:miter lim="800000"/>
            <a:headEnd/>
            <a:tailEnd/>
          </a:ln>
          <a:effectLst/>
        </p:spPr>
        <p:txBody>
          <a:bodyPr>
            <a:spAutoFit/>
          </a:bodyPr>
          <a:lstStyle/>
          <a:p>
            <a:pPr algn="ctr" eaLnBrk="0" hangingPunct="0"/>
            <a:r>
              <a:rPr lang="en-US" sz="4000" b="1">
                <a:latin typeface="Arial Black" pitchFamily="34" charset="0"/>
              </a:rPr>
              <a:t>Opportunities to Fix Shortfalls</a:t>
            </a:r>
          </a:p>
        </p:txBody>
      </p:sp>
      <p:sp>
        <p:nvSpPr>
          <p:cNvPr id="243718" name="Rectangle 6"/>
          <p:cNvSpPr>
            <a:spLocks noChangeArrowheads="1"/>
          </p:cNvSpPr>
          <p:nvPr/>
        </p:nvSpPr>
        <p:spPr bwMode="auto">
          <a:xfrm>
            <a:off x="304800" y="2089150"/>
            <a:ext cx="8839200" cy="4359275"/>
          </a:xfrm>
          <a:prstGeom prst="rect">
            <a:avLst/>
          </a:prstGeom>
          <a:noFill/>
          <a:ln w="9525">
            <a:noFill/>
            <a:miter lim="800000"/>
            <a:headEnd/>
            <a:tailEnd/>
          </a:ln>
          <a:effectLst/>
        </p:spPr>
        <p:txBody>
          <a:bodyPr>
            <a:spAutoFit/>
          </a:bodyPr>
          <a:lstStyle/>
          <a:p>
            <a:pPr>
              <a:lnSpc>
                <a:spcPct val="90000"/>
              </a:lnSpc>
              <a:spcBef>
                <a:spcPct val="20000"/>
              </a:spcBef>
              <a:buFontTx/>
              <a:buChar char="•"/>
            </a:pPr>
            <a:r>
              <a:rPr lang="en-US" sz="2800" b="1"/>
              <a:t> Evaluation results may show areas where improvement is necessary</a:t>
            </a:r>
          </a:p>
          <a:p>
            <a:pPr lvl="1">
              <a:lnSpc>
                <a:spcPct val="90000"/>
              </a:lnSpc>
              <a:spcBef>
                <a:spcPct val="20000"/>
              </a:spcBef>
            </a:pPr>
            <a:endParaRPr lang="en-US" b="1"/>
          </a:p>
          <a:p>
            <a:pPr>
              <a:lnSpc>
                <a:spcPct val="90000"/>
              </a:lnSpc>
              <a:spcBef>
                <a:spcPct val="20000"/>
              </a:spcBef>
            </a:pPr>
            <a:r>
              <a:rPr lang="en-US" sz="2800" b="1"/>
              <a:t>	- 25% of 11th graders are unable to 	complete a skills based resume </a:t>
            </a:r>
          </a:p>
          <a:p>
            <a:pPr>
              <a:lnSpc>
                <a:spcPct val="90000"/>
              </a:lnSpc>
              <a:spcBef>
                <a:spcPct val="20000"/>
              </a:spcBef>
            </a:pPr>
            <a:r>
              <a:rPr lang="en-US" sz="2800" b="1"/>
              <a:t>	- 85% of our students drop out of college in 	the first year</a:t>
            </a:r>
          </a:p>
          <a:p>
            <a:pPr>
              <a:lnSpc>
                <a:spcPct val="90000"/>
              </a:lnSpc>
              <a:spcBef>
                <a:spcPct val="20000"/>
              </a:spcBef>
            </a:pPr>
            <a:r>
              <a:rPr lang="en-US" sz="2800" b="1"/>
              <a:t>	- Most employers do not want your students 	to serve an interns in their companies</a:t>
            </a:r>
          </a:p>
          <a:p>
            <a:pPr>
              <a:lnSpc>
                <a:spcPct val="90000"/>
              </a:lnSpc>
              <a:spcBef>
                <a:spcPct val="20000"/>
              </a:spcBef>
              <a:buFontTx/>
              <a:buChar char="•"/>
            </a:pPr>
            <a:endParaRPr lang="en-US" sz="3200" b="1">
              <a:latin typeface="Garamond"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2693" name="Rectangle 5"/>
          <p:cNvSpPr>
            <a:spLocks noChangeArrowheads="1"/>
          </p:cNvSpPr>
          <p:nvPr/>
        </p:nvSpPr>
        <p:spPr bwMode="auto">
          <a:xfrm>
            <a:off x="3581400" y="304800"/>
            <a:ext cx="5562600" cy="1190625"/>
          </a:xfrm>
          <a:prstGeom prst="rect">
            <a:avLst/>
          </a:prstGeom>
          <a:noFill/>
          <a:ln w="9525">
            <a:noFill/>
            <a:miter lim="800000"/>
            <a:headEnd/>
            <a:tailEnd/>
          </a:ln>
          <a:effectLst/>
        </p:spPr>
        <p:txBody>
          <a:bodyPr>
            <a:spAutoFit/>
          </a:bodyPr>
          <a:lstStyle/>
          <a:p>
            <a:pPr algn="ctr" eaLnBrk="0" hangingPunct="0"/>
            <a:r>
              <a:rPr lang="en-US" sz="3600" b="1">
                <a:solidFill>
                  <a:schemeClr val="tx2"/>
                </a:solidFill>
                <a:latin typeface="Arial Black" pitchFamily="34" charset="0"/>
              </a:rPr>
              <a:t>Feedback to Program Improvement</a:t>
            </a:r>
          </a:p>
        </p:txBody>
      </p:sp>
      <p:sp>
        <p:nvSpPr>
          <p:cNvPr id="242694" name="Rectangle 6"/>
          <p:cNvSpPr>
            <a:spLocks noChangeArrowheads="1"/>
          </p:cNvSpPr>
          <p:nvPr/>
        </p:nvSpPr>
        <p:spPr bwMode="auto">
          <a:xfrm>
            <a:off x="457200" y="2089150"/>
            <a:ext cx="8077200" cy="4356100"/>
          </a:xfrm>
          <a:prstGeom prst="rect">
            <a:avLst/>
          </a:prstGeom>
          <a:noFill/>
          <a:ln w="9525">
            <a:noFill/>
            <a:miter lim="800000"/>
            <a:headEnd/>
            <a:tailEnd/>
          </a:ln>
          <a:effectLst/>
        </p:spPr>
        <p:txBody>
          <a:bodyPr>
            <a:spAutoFit/>
          </a:bodyPr>
          <a:lstStyle/>
          <a:p>
            <a:pPr>
              <a:lnSpc>
                <a:spcPct val="90000"/>
              </a:lnSpc>
              <a:spcBef>
                <a:spcPct val="20000"/>
              </a:spcBef>
              <a:buFontTx/>
              <a:buChar char="•"/>
            </a:pPr>
            <a:r>
              <a:rPr lang="en-US" sz="3200" b="1"/>
              <a:t> You can use evaluation findings to make program improvements</a:t>
            </a:r>
          </a:p>
          <a:p>
            <a:pPr lvl="1">
              <a:lnSpc>
                <a:spcPct val="90000"/>
              </a:lnSpc>
              <a:spcBef>
                <a:spcPct val="20000"/>
              </a:spcBef>
              <a:buFontTx/>
              <a:buChar char="–"/>
            </a:pPr>
            <a:r>
              <a:rPr lang="en-US" sz="2800" b="1"/>
              <a:t> Consider adjustments</a:t>
            </a:r>
          </a:p>
          <a:p>
            <a:pPr lvl="1">
              <a:lnSpc>
                <a:spcPct val="90000"/>
              </a:lnSpc>
              <a:spcBef>
                <a:spcPct val="20000"/>
              </a:spcBef>
              <a:buFontTx/>
              <a:buChar char="–"/>
            </a:pPr>
            <a:r>
              <a:rPr lang="en-US" sz="2800" b="1"/>
              <a:t> Re-examine/revise program strategies</a:t>
            </a:r>
          </a:p>
          <a:p>
            <a:pPr lvl="1">
              <a:lnSpc>
                <a:spcPct val="90000"/>
              </a:lnSpc>
              <a:spcBef>
                <a:spcPct val="20000"/>
              </a:spcBef>
              <a:buFontTx/>
              <a:buChar char="–"/>
            </a:pPr>
            <a:r>
              <a:rPr lang="en-US" sz="2800" b="1"/>
              <a:t> Change programs or methodologies</a:t>
            </a:r>
          </a:p>
          <a:p>
            <a:pPr lvl="1">
              <a:lnSpc>
                <a:spcPct val="90000"/>
              </a:lnSpc>
              <a:spcBef>
                <a:spcPct val="20000"/>
              </a:spcBef>
              <a:buFontTx/>
              <a:buChar char="–"/>
            </a:pPr>
            <a:r>
              <a:rPr lang="en-US" sz="2800" b="1"/>
              <a:t> Increase time with the program</a:t>
            </a:r>
          </a:p>
          <a:p>
            <a:pPr>
              <a:lnSpc>
                <a:spcPct val="90000"/>
              </a:lnSpc>
              <a:spcBef>
                <a:spcPct val="20000"/>
              </a:spcBef>
              <a:buFontTx/>
              <a:buChar char="•"/>
            </a:pPr>
            <a:r>
              <a:rPr lang="en-US" sz="3200" b="1"/>
              <a:t> Use your results as a needs assessment for future efforts</a:t>
            </a:r>
          </a:p>
          <a:p>
            <a:pPr>
              <a:lnSpc>
                <a:spcPct val="90000"/>
              </a:lnSpc>
              <a:spcBef>
                <a:spcPct val="20000"/>
              </a:spcBef>
              <a:buFontTx/>
              <a:buChar char="•"/>
            </a:pPr>
            <a:endParaRPr lang="en-US" sz="3200" b="1">
              <a:latin typeface="Garamond"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7381" name="Rectangle 5"/>
          <p:cNvSpPr>
            <a:spLocks noChangeArrowheads="1"/>
          </p:cNvSpPr>
          <p:nvPr/>
        </p:nvSpPr>
        <p:spPr bwMode="auto">
          <a:xfrm>
            <a:off x="3657600" y="533400"/>
            <a:ext cx="4953000" cy="579438"/>
          </a:xfrm>
          <a:prstGeom prst="rect">
            <a:avLst/>
          </a:prstGeom>
          <a:noFill/>
          <a:ln w="9525">
            <a:noFill/>
            <a:miter lim="800000"/>
            <a:headEnd/>
            <a:tailEnd/>
          </a:ln>
          <a:effectLst/>
        </p:spPr>
        <p:txBody>
          <a:bodyPr>
            <a:spAutoFit/>
          </a:bodyPr>
          <a:lstStyle/>
          <a:p>
            <a:pPr algn="ctr" eaLnBrk="0" hangingPunct="0"/>
            <a:r>
              <a:rPr lang="en-US" sz="3200" b="1"/>
              <a:t>Module 16 - Conclusion</a:t>
            </a:r>
          </a:p>
        </p:txBody>
      </p:sp>
      <p:sp>
        <p:nvSpPr>
          <p:cNvPr id="357382" name="Rectangle 6"/>
          <p:cNvSpPr>
            <a:spLocks noChangeArrowheads="1"/>
          </p:cNvSpPr>
          <p:nvPr/>
        </p:nvSpPr>
        <p:spPr bwMode="auto">
          <a:xfrm>
            <a:off x="609600" y="2057400"/>
            <a:ext cx="8077200" cy="4156075"/>
          </a:xfrm>
          <a:prstGeom prst="rect">
            <a:avLst/>
          </a:prstGeom>
          <a:noFill/>
          <a:ln w="9525">
            <a:noFill/>
            <a:miter lim="800000"/>
            <a:headEnd/>
            <a:tailEnd/>
          </a:ln>
          <a:effectLst/>
        </p:spPr>
        <p:txBody>
          <a:bodyPr>
            <a:spAutoFit/>
          </a:bodyPr>
          <a:lstStyle/>
          <a:p>
            <a:pPr>
              <a:spcBef>
                <a:spcPct val="20000"/>
              </a:spcBef>
              <a:buFontTx/>
              <a:buChar char="•"/>
            </a:pPr>
            <a:r>
              <a:rPr lang="en-US" sz="2800">
                <a:solidFill>
                  <a:schemeClr val="folHlink"/>
                </a:solidFill>
              </a:rPr>
              <a:t> Module 12 </a:t>
            </a:r>
            <a:r>
              <a:rPr lang="en-US" sz="2800">
                <a:solidFill>
                  <a:schemeClr val="folHlink"/>
                </a:solidFill>
                <a:latin typeface="Garamond"/>
              </a:rPr>
              <a:t>–</a:t>
            </a:r>
            <a:r>
              <a:rPr lang="en-US" sz="2800">
                <a:solidFill>
                  <a:schemeClr val="folHlink"/>
                </a:solidFill>
              </a:rPr>
              <a:t> Analyzing Data</a:t>
            </a:r>
          </a:p>
          <a:p>
            <a:pPr>
              <a:spcBef>
                <a:spcPct val="20000"/>
              </a:spcBef>
              <a:buFontTx/>
              <a:buChar char="•"/>
            </a:pPr>
            <a:r>
              <a:rPr lang="en-US" sz="2800">
                <a:solidFill>
                  <a:schemeClr val="folHlink"/>
                </a:solidFill>
              </a:rPr>
              <a:t> Module 13 </a:t>
            </a:r>
            <a:r>
              <a:rPr lang="en-US" sz="2800">
                <a:solidFill>
                  <a:schemeClr val="folHlink"/>
                </a:solidFill>
                <a:latin typeface="Garamond"/>
              </a:rPr>
              <a:t>–</a:t>
            </a:r>
            <a:r>
              <a:rPr lang="en-US" sz="2800">
                <a:solidFill>
                  <a:schemeClr val="folHlink"/>
                </a:solidFill>
              </a:rPr>
              <a:t> Drawing Conclusions and 			    Documenting Findings</a:t>
            </a:r>
          </a:p>
          <a:p>
            <a:pPr>
              <a:spcBef>
                <a:spcPct val="20000"/>
              </a:spcBef>
              <a:buFontTx/>
              <a:buChar char="•"/>
            </a:pPr>
            <a:r>
              <a:rPr lang="en-US" sz="2800">
                <a:solidFill>
                  <a:schemeClr val="folHlink"/>
                </a:solidFill>
              </a:rPr>
              <a:t> Module 14 </a:t>
            </a:r>
            <a:r>
              <a:rPr lang="en-US">
                <a:solidFill>
                  <a:schemeClr val="folHlink"/>
                </a:solidFill>
              </a:rPr>
              <a:t>–</a:t>
            </a:r>
            <a:r>
              <a:rPr lang="en-US" sz="2800">
                <a:solidFill>
                  <a:schemeClr val="folHlink"/>
                </a:solidFill>
              </a:rPr>
              <a:t> Disseminating Information</a:t>
            </a:r>
          </a:p>
          <a:p>
            <a:pPr>
              <a:spcBef>
                <a:spcPct val="20000"/>
              </a:spcBef>
              <a:buFontTx/>
              <a:buChar char="•"/>
            </a:pPr>
            <a:r>
              <a:rPr lang="en-US" sz="2800">
                <a:solidFill>
                  <a:schemeClr val="folHlink"/>
                </a:solidFill>
                <a:cs typeface="Arial" charset="0"/>
              </a:rPr>
              <a:t> Module 15 </a:t>
            </a:r>
            <a:r>
              <a:rPr lang="en-US">
                <a:solidFill>
                  <a:schemeClr val="folHlink"/>
                </a:solidFill>
              </a:rPr>
              <a:t>–</a:t>
            </a:r>
            <a:r>
              <a:rPr lang="en-US" sz="2800">
                <a:solidFill>
                  <a:schemeClr val="folHlink"/>
                </a:solidFill>
                <a:cs typeface="Arial" charset="0"/>
              </a:rPr>
              <a:t> Feedback for Program 				    Improvement</a:t>
            </a:r>
          </a:p>
          <a:p>
            <a:pPr>
              <a:spcBef>
                <a:spcPct val="20000"/>
              </a:spcBef>
              <a:buFontTx/>
              <a:buChar char="•"/>
            </a:pPr>
            <a:r>
              <a:rPr lang="en-US" sz="2800" b="1">
                <a:cs typeface="Arial" charset="0"/>
              </a:rPr>
              <a:t> Module 16 </a:t>
            </a:r>
            <a:r>
              <a:rPr lang="en-US" sz="2800" b="1"/>
              <a:t>–</a:t>
            </a:r>
            <a:r>
              <a:rPr lang="en-US" sz="2800" b="1">
                <a:cs typeface="Arial" charset="0"/>
              </a:rPr>
              <a:t> Conclusion</a:t>
            </a:r>
          </a:p>
          <a:p>
            <a:pPr>
              <a:spcBef>
                <a:spcPct val="20000"/>
              </a:spcBef>
            </a:pPr>
            <a:endParaRPr lang="en-US" sz="4000" b="1">
              <a:cs typeface="Arial"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1669" name="Rectangle 5"/>
          <p:cNvSpPr>
            <a:spLocks noChangeArrowheads="1"/>
          </p:cNvSpPr>
          <p:nvPr/>
        </p:nvSpPr>
        <p:spPr bwMode="auto">
          <a:xfrm>
            <a:off x="3581400" y="685800"/>
            <a:ext cx="4953000" cy="762000"/>
          </a:xfrm>
          <a:prstGeom prst="rect">
            <a:avLst/>
          </a:prstGeom>
          <a:noFill/>
          <a:ln w="9525">
            <a:noFill/>
            <a:miter lim="800000"/>
            <a:headEnd/>
            <a:tailEnd/>
          </a:ln>
          <a:effectLst/>
        </p:spPr>
        <p:txBody>
          <a:bodyPr>
            <a:spAutoFit/>
          </a:bodyPr>
          <a:lstStyle/>
          <a:p>
            <a:pPr algn="ctr" eaLnBrk="0" hangingPunct="0"/>
            <a:r>
              <a:rPr lang="en-US" sz="4400" b="1">
                <a:solidFill>
                  <a:schemeClr val="tx2"/>
                </a:solidFill>
                <a:latin typeface="Arial Black" pitchFamily="34" charset="0"/>
              </a:rPr>
              <a:t>Conclusion</a:t>
            </a:r>
          </a:p>
        </p:txBody>
      </p:sp>
      <p:sp>
        <p:nvSpPr>
          <p:cNvPr id="241670" name="Rectangle 6"/>
          <p:cNvSpPr>
            <a:spLocks noChangeArrowheads="1"/>
          </p:cNvSpPr>
          <p:nvPr/>
        </p:nvSpPr>
        <p:spPr bwMode="auto">
          <a:xfrm>
            <a:off x="457200" y="2089150"/>
            <a:ext cx="8305800" cy="3306763"/>
          </a:xfrm>
          <a:prstGeom prst="rect">
            <a:avLst/>
          </a:prstGeom>
          <a:noFill/>
          <a:ln w="9525">
            <a:noFill/>
            <a:miter lim="800000"/>
            <a:headEnd/>
            <a:tailEnd/>
          </a:ln>
          <a:effectLst/>
        </p:spPr>
        <p:txBody>
          <a:bodyPr>
            <a:spAutoFit/>
          </a:bodyPr>
          <a:lstStyle/>
          <a:p>
            <a:pPr>
              <a:spcBef>
                <a:spcPct val="20000"/>
              </a:spcBef>
            </a:pPr>
            <a:r>
              <a:rPr lang="en-US" sz="3200" b="1"/>
              <a:t>Evaluation helps you:</a:t>
            </a:r>
          </a:p>
          <a:p>
            <a:pPr>
              <a:spcBef>
                <a:spcPct val="20000"/>
              </a:spcBef>
              <a:buFontTx/>
              <a:buChar char="•"/>
            </a:pPr>
            <a:r>
              <a:rPr lang="en-US" sz="3200" b="1"/>
              <a:t> determine the effects of the program on        recipients</a:t>
            </a:r>
          </a:p>
          <a:p>
            <a:pPr>
              <a:spcBef>
                <a:spcPct val="20000"/>
              </a:spcBef>
              <a:buFontTx/>
              <a:buChar char="•"/>
            </a:pPr>
            <a:r>
              <a:rPr lang="en-US" sz="3200" b="1"/>
              <a:t> know if you have reached your objectives</a:t>
            </a:r>
          </a:p>
          <a:p>
            <a:pPr>
              <a:spcBef>
                <a:spcPct val="20000"/>
              </a:spcBef>
              <a:buFontTx/>
              <a:buChar char="•"/>
            </a:pPr>
            <a:r>
              <a:rPr lang="en-US" sz="3200" b="1"/>
              <a:t> improve your program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85" name="Rectangle 5"/>
          <p:cNvSpPr>
            <a:spLocks noChangeArrowheads="1"/>
          </p:cNvSpPr>
          <p:nvPr/>
        </p:nvSpPr>
        <p:spPr bwMode="auto">
          <a:xfrm>
            <a:off x="3581400" y="685800"/>
            <a:ext cx="4953000" cy="762000"/>
          </a:xfrm>
          <a:prstGeom prst="rect">
            <a:avLst/>
          </a:prstGeom>
          <a:noFill/>
          <a:ln w="9525">
            <a:noFill/>
            <a:miter lim="800000"/>
            <a:headEnd/>
            <a:tailEnd/>
          </a:ln>
          <a:effectLst/>
        </p:spPr>
        <p:txBody>
          <a:bodyPr>
            <a:spAutoFit/>
          </a:bodyPr>
          <a:lstStyle/>
          <a:p>
            <a:pPr algn="ctr" eaLnBrk="0" hangingPunct="0"/>
            <a:r>
              <a:rPr lang="en-US" sz="4400" b="1">
                <a:solidFill>
                  <a:schemeClr val="tx2"/>
                </a:solidFill>
                <a:latin typeface="Arial Black" pitchFamily="34" charset="0"/>
              </a:rPr>
              <a:t>Conclusion</a:t>
            </a:r>
          </a:p>
        </p:txBody>
      </p:sp>
      <p:sp>
        <p:nvSpPr>
          <p:cNvPr id="327686" name="Rectangle 6"/>
          <p:cNvSpPr>
            <a:spLocks noChangeArrowheads="1"/>
          </p:cNvSpPr>
          <p:nvPr/>
        </p:nvSpPr>
        <p:spPr bwMode="auto">
          <a:xfrm>
            <a:off x="457200" y="2089150"/>
            <a:ext cx="8305800" cy="2722563"/>
          </a:xfrm>
          <a:prstGeom prst="rect">
            <a:avLst/>
          </a:prstGeom>
          <a:noFill/>
          <a:ln w="9525">
            <a:noFill/>
            <a:miter lim="800000"/>
            <a:headEnd/>
            <a:tailEnd/>
          </a:ln>
          <a:effectLst/>
        </p:spPr>
        <p:txBody>
          <a:bodyPr>
            <a:spAutoFit/>
          </a:bodyPr>
          <a:lstStyle/>
          <a:p>
            <a:pPr>
              <a:spcBef>
                <a:spcPct val="20000"/>
              </a:spcBef>
              <a:buFontTx/>
              <a:buChar char="•"/>
            </a:pPr>
            <a:r>
              <a:rPr lang="en-US" sz="3200" b="1"/>
              <a:t> The 9-step process works</a:t>
            </a:r>
          </a:p>
          <a:p>
            <a:pPr>
              <a:spcBef>
                <a:spcPct val="20000"/>
              </a:spcBef>
              <a:buFontTx/>
              <a:buChar char="•"/>
            </a:pPr>
            <a:endParaRPr lang="en-US" sz="3200" b="1"/>
          </a:p>
          <a:p>
            <a:pPr>
              <a:spcBef>
                <a:spcPct val="20000"/>
              </a:spcBef>
              <a:buFontTx/>
              <a:buChar char="•"/>
            </a:pPr>
            <a:r>
              <a:rPr lang="en-US" sz="3200" b="1"/>
              <a:t> A credible evaluation can be done with careful planning and some basic math skills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1781" name="Rectangle 5"/>
          <p:cNvSpPr>
            <a:spLocks noChangeArrowheads="1"/>
          </p:cNvSpPr>
          <p:nvPr/>
        </p:nvSpPr>
        <p:spPr bwMode="auto">
          <a:xfrm>
            <a:off x="3505200" y="381000"/>
            <a:ext cx="5334000" cy="762000"/>
          </a:xfrm>
          <a:prstGeom prst="rect">
            <a:avLst/>
          </a:prstGeom>
          <a:noFill/>
          <a:ln w="9525">
            <a:noFill/>
            <a:miter lim="800000"/>
            <a:headEnd/>
            <a:tailEnd/>
          </a:ln>
          <a:effectLst/>
        </p:spPr>
        <p:txBody>
          <a:bodyPr>
            <a:spAutoFit/>
          </a:bodyPr>
          <a:lstStyle/>
          <a:p>
            <a:pPr algn="ctr" eaLnBrk="0" hangingPunct="0"/>
            <a:endParaRPr lang="en-US" sz="4400">
              <a:solidFill>
                <a:schemeClr val="tx2"/>
              </a:solidFill>
              <a:latin typeface="Arial Black" pitchFamily="34" charset="0"/>
            </a:endParaRPr>
          </a:p>
        </p:txBody>
      </p:sp>
      <p:sp>
        <p:nvSpPr>
          <p:cNvPr id="331782" name="Rectangle 6"/>
          <p:cNvSpPr>
            <a:spLocks noChangeArrowheads="1"/>
          </p:cNvSpPr>
          <p:nvPr/>
        </p:nvSpPr>
        <p:spPr bwMode="auto">
          <a:xfrm>
            <a:off x="3352800" y="304800"/>
            <a:ext cx="5791200" cy="954107"/>
          </a:xfrm>
          <a:prstGeom prst="rect">
            <a:avLst/>
          </a:prstGeom>
          <a:noFill/>
          <a:ln w="9525">
            <a:noFill/>
            <a:miter lim="800000"/>
            <a:headEnd/>
            <a:tailEnd/>
          </a:ln>
          <a:effectLst/>
        </p:spPr>
        <p:txBody>
          <a:bodyPr>
            <a:spAutoFit/>
          </a:bodyPr>
          <a:lstStyle/>
          <a:p>
            <a:pPr algn="ctr" eaLnBrk="0" hangingPunct="0"/>
            <a:r>
              <a:rPr lang="en-US" sz="2800" b="1" dirty="0">
                <a:solidFill>
                  <a:schemeClr val="tx2"/>
                </a:solidFill>
                <a:latin typeface="Arial Black" pitchFamily="34" charset="0"/>
              </a:rPr>
              <a:t>Exercise 12 – Developing a Data Collection Action Plan </a:t>
            </a:r>
            <a:endParaRPr lang="en-US" b="1" dirty="0">
              <a:solidFill>
                <a:schemeClr val="tx2"/>
              </a:solidFill>
              <a:latin typeface="Arial Black" pitchFamily="34" charset="0"/>
            </a:endParaRPr>
          </a:p>
        </p:txBody>
      </p:sp>
      <p:sp>
        <p:nvSpPr>
          <p:cNvPr id="331783" name="Text Box 7"/>
          <p:cNvSpPr txBox="1">
            <a:spLocks noChangeArrowheads="1"/>
          </p:cNvSpPr>
          <p:nvPr/>
        </p:nvSpPr>
        <p:spPr bwMode="auto">
          <a:xfrm>
            <a:off x="228600" y="2209800"/>
            <a:ext cx="8320088" cy="2677656"/>
          </a:xfrm>
          <a:prstGeom prst="rect">
            <a:avLst/>
          </a:prstGeom>
          <a:noFill/>
          <a:ln w="9525">
            <a:noFill/>
            <a:miter lim="800000"/>
            <a:headEnd/>
            <a:tailEnd/>
          </a:ln>
          <a:effectLst/>
        </p:spPr>
        <p:txBody>
          <a:bodyPr>
            <a:spAutoFit/>
          </a:bodyPr>
          <a:lstStyle/>
          <a:p>
            <a:r>
              <a:rPr lang="en-US" sz="2800" b="1" dirty="0"/>
              <a:t>Using all the information you have gathered from the </a:t>
            </a:r>
            <a:r>
              <a:rPr lang="en-US" sz="2800" b="1" dirty="0" smtClean="0"/>
              <a:t>exercises </a:t>
            </a:r>
            <a:r>
              <a:rPr lang="en-US" sz="2800" b="1" dirty="0"/>
              <a:t>and the </a:t>
            </a:r>
            <a:r>
              <a:rPr lang="en-US" sz="2800" b="1" dirty="0" smtClean="0"/>
              <a:t>PowerPoint </a:t>
            </a:r>
            <a:r>
              <a:rPr lang="en-US" sz="2800" b="1" dirty="0"/>
              <a:t>slides, you can develop your own Data Collection Action </a:t>
            </a:r>
            <a:r>
              <a:rPr lang="en-US" sz="2800" b="1" dirty="0" smtClean="0"/>
              <a:t>Plan.</a:t>
            </a:r>
            <a:endParaRPr lang="en-US" sz="2800" b="1" dirty="0"/>
          </a:p>
          <a:p>
            <a:pPr lvl="1"/>
            <a:r>
              <a:rPr lang="en-US" sz="2800" b="1" dirty="0"/>
              <a:t> </a:t>
            </a:r>
          </a:p>
          <a:p>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4095</TotalTime>
  <Words>1157</Words>
  <Application>Microsoft PowerPoint</Application>
  <PresentationFormat>On-screen Show (4:3)</PresentationFormat>
  <Paragraphs>263</Paragraphs>
  <Slides>61</Slides>
  <Notes>0</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Office Theme</vt:lpstr>
      <vt:lpstr>Slide 1</vt:lpstr>
      <vt:lpstr>`</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Company>Sage Solutions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9-step Evaluation Process</dc:title>
  <dc:creator>Janet Wall</dc:creator>
  <cp:lastModifiedBy>stdc_lp</cp:lastModifiedBy>
  <cp:revision>129</cp:revision>
  <dcterms:created xsi:type="dcterms:W3CDTF">2005-02-14T13:32:31Z</dcterms:created>
  <dcterms:modified xsi:type="dcterms:W3CDTF">2014-06-29T07:32:05Z</dcterms:modified>
</cp:coreProperties>
</file>