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2"/>
  </p:notesMasterIdLst>
  <p:handoutMasterIdLst>
    <p:handoutMasterId r:id="rId53"/>
  </p:handoutMasterIdLst>
  <p:sldIdLst>
    <p:sldId id="501" r:id="rId2"/>
    <p:sldId id="377" r:id="rId3"/>
    <p:sldId id="497" r:id="rId4"/>
    <p:sldId id="476" r:id="rId5"/>
    <p:sldId id="477" r:id="rId6"/>
    <p:sldId id="478" r:id="rId7"/>
    <p:sldId id="479" r:id="rId8"/>
    <p:sldId id="480" r:id="rId9"/>
    <p:sldId id="481" r:id="rId10"/>
    <p:sldId id="380" r:id="rId11"/>
    <p:sldId id="434" r:id="rId12"/>
    <p:sldId id="385" r:id="rId13"/>
    <p:sldId id="386" r:id="rId14"/>
    <p:sldId id="387" r:id="rId15"/>
    <p:sldId id="388" r:id="rId16"/>
    <p:sldId id="389" r:id="rId17"/>
    <p:sldId id="482" r:id="rId18"/>
    <p:sldId id="390" r:id="rId19"/>
    <p:sldId id="465" r:id="rId20"/>
    <p:sldId id="468" r:id="rId21"/>
    <p:sldId id="466" r:id="rId22"/>
    <p:sldId id="483" r:id="rId23"/>
    <p:sldId id="445" r:id="rId24"/>
    <p:sldId id="391" r:id="rId25"/>
    <p:sldId id="392" r:id="rId26"/>
    <p:sldId id="484" r:id="rId27"/>
    <p:sldId id="444" r:id="rId28"/>
    <p:sldId id="435" r:id="rId29"/>
    <p:sldId id="393" r:id="rId30"/>
    <p:sldId id="394" r:id="rId31"/>
    <p:sldId id="395" r:id="rId32"/>
    <p:sldId id="396" r:id="rId33"/>
    <p:sldId id="398" r:id="rId34"/>
    <p:sldId id="498" r:id="rId35"/>
    <p:sldId id="407" r:id="rId36"/>
    <p:sldId id="499" r:id="rId37"/>
    <p:sldId id="408" r:id="rId38"/>
    <p:sldId id="469" r:id="rId39"/>
    <p:sldId id="409" r:id="rId40"/>
    <p:sldId id="485" r:id="rId41"/>
    <p:sldId id="442" r:id="rId42"/>
    <p:sldId id="410" r:id="rId43"/>
    <p:sldId id="411" r:id="rId44"/>
    <p:sldId id="487" r:id="rId45"/>
    <p:sldId id="443" r:id="rId46"/>
    <p:sldId id="432" r:id="rId47"/>
    <p:sldId id="412" r:id="rId48"/>
    <p:sldId id="413" r:id="rId49"/>
    <p:sldId id="414" r:id="rId50"/>
    <p:sldId id="415" r:id="rId51"/>
  </p:sldIdLst>
  <p:sldSz cx="9144000" cy="6858000" type="screen4x3"/>
  <p:notesSz cx="6934200" cy="9372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BA83"/>
    <a:srgbClr val="006600"/>
    <a:srgbClr val="9900CC"/>
    <a:srgbClr val="9999FF"/>
    <a:srgbClr val="0099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87736" autoAdjust="0"/>
  </p:normalViewPr>
  <p:slideViewPr>
    <p:cSldViewPr>
      <p:cViewPr varScale="1">
        <p:scale>
          <a:sx n="47" d="100"/>
          <a:sy n="47" d="100"/>
        </p:scale>
        <p:origin x="-1008" y="-77"/>
      </p:cViewPr>
      <p:guideLst>
        <p:guide orient="horz" pos="2112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92" y="1572"/>
      </p:cViewPr>
      <p:guideLst>
        <p:guide orient="horz" pos="2952"/>
        <p:guide pos="218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endParaRPr lang="en-US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endParaRPr lang="en-US"/>
          </a:p>
        </p:txBody>
      </p:sp>
      <p:sp>
        <p:nvSpPr>
          <p:cNvPr id="178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04288"/>
            <a:ext cx="3005138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endParaRPr lang="en-US"/>
          </a:p>
        </p:txBody>
      </p:sp>
      <p:sp>
        <p:nvSpPr>
          <p:cNvPr id="178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904288"/>
            <a:ext cx="3005137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fld id="{0E77A272-E107-4C22-A83B-58D6645938E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endParaRPr lang="en-US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3950" y="703263"/>
            <a:ext cx="4686300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452938"/>
            <a:ext cx="508635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04288"/>
            <a:ext cx="3005138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endParaRPr lang="en-US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904288"/>
            <a:ext cx="3005137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fld id="{4E6EBC16-DC74-4349-B95B-EAC83D3B3C6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D9B13-5858-4EA1-82E1-BD44324EB6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600" b="1" cap="all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3CB2F-39CD-42A7-8563-CD3619F5EA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6B5B-2CD5-4EAF-8685-FD16BA0A1A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3F6E-D927-41A3-AE10-8A6D4957C5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A1D20-FBBA-4BBD-9FC9-EEAD32005F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6924-8DC0-42F8-83FD-BAC9B3EC40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F5CF-DCBB-4D2F-95A2-820BF3F33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EC76-FD11-4ED5-AD5A-00C46B69D0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99592-AD93-4838-8E9C-B5C7C58F42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D233-11D7-47FE-858F-D4390069BE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91DBD-3E4A-4ACD-834C-71482CEA91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91DBD-3E4A-4ACD-834C-71482CEA91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81000" y="2819400"/>
            <a:ext cx="8534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400" b="1" dirty="0" smtClean="0">
                <a:latin typeface="Arial" pitchFamily="34" charset="0"/>
                <a:cs typeface="Arial" pitchFamily="34" charset="0"/>
              </a:rPr>
              <a:t>Lecture 21</a:t>
            </a:r>
            <a:endParaRPr lang="en-US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 smtClean="0"/>
              <a:t>`</a:t>
            </a:r>
            <a:endParaRPr lang="en-US" dirty="0"/>
          </a:p>
        </p:txBody>
      </p:sp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304800" y="2133600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600" b="1">
                <a:latin typeface="Arial Black" pitchFamily="34" charset="0"/>
              </a:rPr>
              <a:t>Basic </a:t>
            </a:r>
          </a:p>
          <a:p>
            <a:pPr algn="ctr" eaLnBrk="0" hangingPunct="0"/>
            <a:r>
              <a:rPr lang="en-US" sz="3600" b="1">
                <a:latin typeface="Arial Black" pitchFamily="34" charset="0"/>
              </a:rPr>
              <a:t>Program Evaluation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5" name="Rectangle 5"/>
          <p:cNvSpPr>
            <a:spLocks noChangeArrowheads="1"/>
          </p:cNvSpPr>
          <p:nvPr/>
        </p:nvSpPr>
        <p:spPr bwMode="auto">
          <a:xfrm>
            <a:off x="457200" y="685800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3600" b="1">
                <a:latin typeface="Arial" pitchFamily="34" charset="0"/>
                <a:cs typeface="Arial" pitchFamily="34" charset="0"/>
              </a:rPr>
              <a:t>Purpose/Objectives</a:t>
            </a:r>
          </a:p>
        </p:txBody>
      </p:sp>
      <p:sp>
        <p:nvSpPr>
          <p:cNvPr id="358406" name="Rectangle 6"/>
          <p:cNvSpPr>
            <a:spLocks noChangeArrowheads="1"/>
          </p:cNvSpPr>
          <p:nvPr/>
        </p:nvSpPr>
        <p:spPr bwMode="auto">
          <a:xfrm>
            <a:off x="457200" y="1524000"/>
            <a:ext cx="8458200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dirty="0"/>
              <a:t> Increase your knowledge of </a:t>
            </a:r>
            <a:r>
              <a:rPr lang="en-US" dirty="0" smtClean="0"/>
              <a:t> processes </a:t>
            </a:r>
            <a:r>
              <a:rPr lang="en-US" dirty="0"/>
              <a:t>involved in program evaluation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dirty="0"/>
              <a:t> Provide information and resources to help you design and conduct your own program evaluation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5" name="Rectangle 5"/>
          <p:cNvSpPr>
            <a:spLocks noChangeArrowheads="1"/>
          </p:cNvSpPr>
          <p:nvPr/>
        </p:nvSpPr>
        <p:spPr bwMode="auto">
          <a:xfrm>
            <a:off x="3581400" y="457200"/>
            <a:ext cx="5562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600" b="1" dirty="0">
                <a:latin typeface="Arial Black" pitchFamily="34" charset="0"/>
              </a:rPr>
              <a:t>Program Evaluation Training</a:t>
            </a:r>
          </a:p>
        </p:txBody>
      </p:sp>
      <p:sp>
        <p:nvSpPr>
          <p:cNvPr id="332806" name="Rectangle 6"/>
          <p:cNvSpPr>
            <a:spLocks noChangeArrowheads="1"/>
          </p:cNvSpPr>
          <p:nvPr/>
        </p:nvSpPr>
        <p:spPr bwMode="auto">
          <a:xfrm>
            <a:off x="1219200" y="2438400"/>
            <a:ext cx="65532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600" b="1"/>
              <a:t>This training presentation is in 16 modules, encompassing 9 steps in the evaluation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9" name="Rectangle 5"/>
          <p:cNvSpPr>
            <a:spLocks noChangeArrowheads="1"/>
          </p:cNvSpPr>
          <p:nvPr/>
        </p:nvSpPr>
        <p:spPr bwMode="auto">
          <a:xfrm>
            <a:off x="685800" y="457200"/>
            <a:ext cx="807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3200" b="1">
                <a:latin typeface="Arial Black" pitchFamily="34" charset="0"/>
              </a:rPr>
              <a:t>Program Evaluation Training </a:t>
            </a:r>
            <a:r>
              <a:rPr lang="en-US" sz="3200" b="1">
                <a:solidFill>
                  <a:schemeClr val="tx2"/>
                </a:solidFill>
              </a:rPr>
              <a:t>–</a:t>
            </a:r>
            <a:r>
              <a:rPr lang="en-US" sz="3200" b="1">
                <a:latin typeface="Arial Black" pitchFamily="34" charset="0"/>
              </a:rPr>
              <a:t> Modules</a:t>
            </a:r>
          </a:p>
        </p:txBody>
      </p:sp>
      <p:sp>
        <p:nvSpPr>
          <p:cNvPr id="333830" name="Rectangle 6"/>
          <p:cNvSpPr>
            <a:spLocks noChangeArrowheads="1"/>
          </p:cNvSpPr>
          <p:nvPr/>
        </p:nvSpPr>
        <p:spPr bwMode="auto">
          <a:xfrm>
            <a:off x="533400" y="2133600"/>
            <a:ext cx="76962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Module 1 </a:t>
            </a:r>
            <a:r>
              <a:rPr lang="en-US" b="1" dirty="0"/>
              <a:t>–</a:t>
            </a:r>
            <a:r>
              <a:rPr lang="en-US" sz="3200" b="1" dirty="0"/>
              <a:t> Introduction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Module 2 </a:t>
            </a:r>
            <a:r>
              <a:rPr lang="en-US" b="1" dirty="0"/>
              <a:t>–</a:t>
            </a:r>
            <a:r>
              <a:rPr lang="en-US" sz="3200" b="1" dirty="0"/>
              <a:t> Overview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Module 3 </a:t>
            </a:r>
            <a:r>
              <a:rPr lang="en-US" sz="3200" b="1" dirty="0">
                <a:latin typeface="Garamond"/>
              </a:rPr>
              <a:t>–</a:t>
            </a:r>
            <a:r>
              <a:rPr lang="en-US" sz="3200" b="1" dirty="0"/>
              <a:t> Defining the Purpose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>
                <a:cs typeface="Arial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Module 4 </a:t>
            </a:r>
            <a:r>
              <a:rPr lang="en-US" sz="3200" b="1" dirty="0">
                <a:latin typeface="Garamond"/>
                <a:cs typeface="Arial" charset="0"/>
              </a:rPr>
              <a:t>–</a:t>
            </a:r>
            <a:r>
              <a:rPr lang="en-US" sz="3200" b="1" dirty="0">
                <a:cs typeface="Arial" charset="0"/>
              </a:rPr>
              <a:t> Specifying the Questions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>
                <a:cs typeface="Arial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Module 5 </a:t>
            </a:r>
            <a:r>
              <a:rPr lang="en-US" sz="3200" b="1" dirty="0">
                <a:latin typeface="Garamond"/>
                <a:cs typeface="Arial" charset="0"/>
              </a:rPr>
              <a:t>–</a:t>
            </a:r>
            <a:r>
              <a:rPr lang="en-US" sz="3200" b="1" dirty="0">
                <a:cs typeface="Arial" charset="0"/>
              </a:rPr>
              <a:t> Identifying Evidence 			     Needed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>
                <a:cs typeface="Arial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Module 6 </a:t>
            </a:r>
            <a:r>
              <a:rPr lang="en-US" sz="3200" b="1" dirty="0">
                <a:latin typeface="Garamond"/>
                <a:cs typeface="Arial" charset="0"/>
              </a:rPr>
              <a:t>–</a:t>
            </a:r>
            <a:r>
              <a:rPr lang="en-US" sz="3200" b="1" dirty="0">
                <a:cs typeface="Arial" charset="0"/>
              </a:rPr>
              <a:t> Specifying the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3" name="Rectangle 5"/>
          <p:cNvSpPr>
            <a:spLocks noChangeArrowheads="1"/>
          </p:cNvSpPr>
          <p:nvPr/>
        </p:nvSpPr>
        <p:spPr bwMode="auto">
          <a:xfrm>
            <a:off x="3657600" y="5334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Arial Black" pitchFamily="34" charset="0"/>
              </a:rPr>
              <a:t>Program Evaluation Training </a:t>
            </a:r>
            <a:r>
              <a:rPr lang="en-US" sz="3200" b="1">
                <a:solidFill>
                  <a:schemeClr val="tx2"/>
                </a:solidFill>
              </a:rPr>
              <a:t>–</a:t>
            </a:r>
            <a:r>
              <a:rPr lang="en-US" sz="3200" b="1">
                <a:latin typeface="Arial Black" pitchFamily="34" charset="0"/>
              </a:rPr>
              <a:t> Modules</a:t>
            </a:r>
          </a:p>
        </p:txBody>
      </p:sp>
      <p:sp>
        <p:nvSpPr>
          <p:cNvPr id="334854" name="Rectangle 6"/>
          <p:cNvSpPr>
            <a:spLocks noChangeArrowheads="1"/>
          </p:cNvSpPr>
          <p:nvPr/>
        </p:nvSpPr>
        <p:spPr bwMode="auto">
          <a:xfrm>
            <a:off x="609600" y="2057400"/>
            <a:ext cx="76962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Module 7 </a:t>
            </a:r>
            <a:r>
              <a:rPr lang="en-US" sz="3200" b="1" dirty="0">
                <a:latin typeface="Garamond"/>
              </a:rPr>
              <a:t>–</a:t>
            </a:r>
            <a:r>
              <a:rPr lang="en-US" sz="3200" b="1" dirty="0"/>
              <a:t> Data Collection Plan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Module 8 </a:t>
            </a:r>
            <a:r>
              <a:rPr lang="en-US" sz="3200" b="1" dirty="0">
                <a:latin typeface="Garamond"/>
              </a:rPr>
              <a:t>–</a:t>
            </a:r>
            <a:r>
              <a:rPr lang="en-US" sz="3200" b="1" dirty="0"/>
              <a:t> How to Collect Data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Module 9 </a:t>
            </a:r>
            <a:r>
              <a:rPr lang="en-US" sz="3200" b="1" dirty="0">
                <a:latin typeface="Garamond"/>
              </a:rPr>
              <a:t>–</a:t>
            </a:r>
            <a:r>
              <a:rPr lang="en-US" sz="3200" b="1" dirty="0"/>
              <a:t> Using Commercial 				     Instruments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>
                <a:cs typeface="Arial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Module 10 </a:t>
            </a:r>
            <a:r>
              <a:rPr lang="en-US" sz="3200" b="1" dirty="0">
                <a:latin typeface="Garamond"/>
                <a:cs typeface="Arial" charset="0"/>
              </a:rPr>
              <a:t>–</a:t>
            </a:r>
            <a:r>
              <a:rPr lang="en-US" sz="3200" b="1" dirty="0">
                <a:cs typeface="Arial" charset="0"/>
              </a:rPr>
              <a:t> Using Self-Constructed 			     Instruments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>
                <a:cs typeface="Arial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Module 11 </a:t>
            </a:r>
            <a:r>
              <a:rPr lang="en-US" b="1" dirty="0"/>
              <a:t>–</a:t>
            </a:r>
            <a:r>
              <a:rPr lang="en-US" sz="3200" b="1" dirty="0">
                <a:cs typeface="Arial" charset="0"/>
              </a:rPr>
              <a:t> Collecting Data</a:t>
            </a:r>
          </a:p>
          <a:p>
            <a:pPr>
              <a:spcBef>
                <a:spcPct val="20000"/>
              </a:spcBef>
            </a:pPr>
            <a:endParaRPr lang="en-US" sz="3200" b="1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7" name="Rectangle 5"/>
          <p:cNvSpPr>
            <a:spLocks noChangeArrowheads="1"/>
          </p:cNvSpPr>
          <p:nvPr/>
        </p:nvSpPr>
        <p:spPr bwMode="auto">
          <a:xfrm>
            <a:off x="3657600" y="5334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Arial Black" pitchFamily="34" charset="0"/>
              </a:rPr>
              <a:t>Program Evaluation Training </a:t>
            </a:r>
            <a:r>
              <a:rPr lang="en-US" sz="3200" b="1">
                <a:solidFill>
                  <a:schemeClr val="tx2"/>
                </a:solidFill>
                <a:latin typeface="Arial Black" pitchFamily="34" charset="0"/>
              </a:rPr>
              <a:t>–</a:t>
            </a:r>
            <a:r>
              <a:rPr lang="en-US" sz="3200" b="1">
                <a:latin typeface="Arial Black" pitchFamily="34" charset="0"/>
              </a:rPr>
              <a:t> Modules</a:t>
            </a:r>
          </a:p>
        </p:txBody>
      </p:sp>
      <p:sp>
        <p:nvSpPr>
          <p:cNvPr id="335878" name="Rectangle 6"/>
          <p:cNvSpPr>
            <a:spLocks noChangeArrowheads="1"/>
          </p:cNvSpPr>
          <p:nvPr/>
        </p:nvSpPr>
        <p:spPr bwMode="auto">
          <a:xfrm>
            <a:off x="609600" y="2057400"/>
            <a:ext cx="7696200" cy="424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/>
              <a:t> </a:t>
            </a:r>
            <a:r>
              <a:rPr lang="en-US" sz="3000" b="1" dirty="0">
                <a:solidFill>
                  <a:srgbClr val="FF0000"/>
                </a:solidFill>
              </a:rPr>
              <a:t>Module 12 </a:t>
            </a:r>
            <a:r>
              <a:rPr lang="en-US" sz="3000" b="1" dirty="0">
                <a:latin typeface="Garamond"/>
              </a:rPr>
              <a:t>–</a:t>
            </a:r>
            <a:r>
              <a:rPr lang="en-US" sz="3000" b="1" dirty="0"/>
              <a:t> Analyzing Data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000" b="1" dirty="0"/>
              <a:t> </a:t>
            </a:r>
            <a:r>
              <a:rPr lang="en-US" sz="3000" b="1" dirty="0">
                <a:solidFill>
                  <a:srgbClr val="FF0000"/>
                </a:solidFill>
              </a:rPr>
              <a:t>Module 13 </a:t>
            </a:r>
            <a:r>
              <a:rPr lang="en-US" sz="3000" b="1" dirty="0">
                <a:latin typeface="Garamond"/>
              </a:rPr>
              <a:t>–</a:t>
            </a:r>
            <a:r>
              <a:rPr lang="en-US" sz="3000" b="1" dirty="0"/>
              <a:t> Drawing Conclusions       		              and Documenting Findings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000" b="1" dirty="0"/>
              <a:t> </a:t>
            </a:r>
            <a:r>
              <a:rPr lang="en-US" sz="3000" b="1" dirty="0">
                <a:solidFill>
                  <a:srgbClr val="FF0000"/>
                </a:solidFill>
              </a:rPr>
              <a:t>Module 14 </a:t>
            </a:r>
            <a:r>
              <a:rPr lang="en-US" sz="3000" b="1" dirty="0"/>
              <a:t>– Disseminating Information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000" b="1" dirty="0">
                <a:cs typeface="Arial" charset="0"/>
              </a:rPr>
              <a:t> </a:t>
            </a:r>
            <a:r>
              <a:rPr lang="en-US" sz="3000" b="1" dirty="0">
                <a:solidFill>
                  <a:srgbClr val="FF0000"/>
                </a:solidFill>
                <a:cs typeface="Arial" charset="0"/>
              </a:rPr>
              <a:t>Module 15 </a:t>
            </a:r>
            <a:r>
              <a:rPr lang="en-US" sz="3000" b="1" dirty="0"/>
              <a:t>–</a:t>
            </a:r>
            <a:r>
              <a:rPr lang="en-US" sz="3000" b="1" dirty="0">
                <a:cs typeface="Arial" charset="0"/>
              </a:rPr>
              <a:t> Feedback for Program 			      Improvement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000" b="1" dirty="0">
                <a:cs typeface="Arial" charset="0"/>
              </a:rPr>
              <a:t> </a:t>
            </a:r>
            <a:r>
              <a:rPr lang="en-US" sz="3000" b="1" dirty="0">
                <a:solidFill>
                  <a:srgbClr val="FF0000"/>
                </a:solidFill>
                <a:cs typeface="Arial" charset="0"/>
              </a:rPr>
              <a:t>Module 16 </a:t>
            </a:r>
            <a:r>
              <a:rPr lang="en-US" sz="3000" b="1" dirty="0"/>
              <a:t>–</a:t>
            </a:r>
            <a:r>
              <a:rPr lang="en-US" sz="3000" b="1" dirty="0">
                <a:cs typeface="Arial" charset="0"/>
              </a:rPr>
              <a:t> Conclusion</a:t>
            </a:r>
          </a:p>
          <a:p>
            <a:pPr>
              <a:spcBef>
                <a:spcPct val="20000"/>
              </a:spcBef>
            </a:pPr>
            <a:endParaRPr lang="en-US" sz="3000" b="1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5" name="Rectangle 5"/>
          <p:cNvSpPr>
            <a:spLocks noChangeArrowheads="1"/>
          </p:cNvSpPr>
          <p:nvPr/>
        </p:nvSpPr>
        <p:spPr bwMode="auto">
          <a:xfrm>
            <a:off x="3810000" y="4572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Arial Black" pitchFamily="34" charset="0"/>
              </a:rPr>
              <a:t>Program Evaluation Training </a:t>
            </a:r>
            <a:r>
              <a:rPr lang="en-US" sz="3200" b="1">
                <a:solidFill>
                  <a:schemeClr val="tx2"/>
                </a:solidFill>
                <a:latin typeface="Arial Black" pitchFamily="34" charset="0"/>
              </a:rPr>
              <a:t>–</a:t>
            </a:r>
            <a:r>
              <a:rPr lang="en-US" sz="3200" b="1">
                <a:latin typeface="Arial Black" pitchFamily="34" charset="0"/>
              </a:rPr>
              <a:t> Modules</a:t>
            </a:r>
          </a:p>
        </p:txBody>
      </p:sp>
      <p:sp>
        <p:nvSpPr>
          <p:cNvPr id="337926" name="Rectangle 6"/>
          <p:cNvSpPr>
            <a:spLocks noChangeArrowheads="1"/>
          </p:cNvSpPr>
          <p:nvPr/>
        </p:nvSpPr>
        <p:spPr bwMode="auto">
          <a:xfrm>
            <a:off x="609600" y="2057400"/>
            <a:ext cx="76962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Module 1 </a:t>
            </a:r>
            <a:r>
              <a:rPr lang="en-US" b="1">
                <a:solidFill>
                  <a:schemeClr val="tx2"/>
                </a:solidFill>
              </a:rPr>
              <a:t>–</a:t>
            </a:r>
            <a:r>
              <a:rPr lang="en-US" sz="3200" b="1"/>
              <a:t> Introduction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folHlink"/>
                </a:solidFill>
              </a:rPr>
              <a:t> Module 2 </a:t>
            </a:r>
            <a:r>
              <a:rPr lang="en-US">
                <a:solidFill>
                  <a:schemeClr val="folHlink"/>
                </a:solidFill>
              </a:rPr>
              <a:t>–</a:t>
            </a:r>
            <a:r>
              <a:rPr lang="en-US" sz="3200">
                <a:solidFill>
                  <a:schemeClr val="folHlink"/>
                </a:solidFill>
              </a:rPr>
              <a:t> Overview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folHlink"/>
                </a:solidFill>
              </a:rPr>
              <a:t> Module 3 </a:t>
            </a:r>
            <a:r>
              <a:rPr lang="en-US" sz="3200">
                <a:solidFill>
                  <a:schemeClr val="folHlink"/>
                </a:solidFill>
                <a:latin typeface="Garamond"/>
              </a:rPr>
              <a:t>–</a:t>
            </a:r>
            <a:r>
              <a:rPr lang="en-US" sz="3200">
                <a:solidFill>
                  <a:schemeClr val="folHlink"/>
                </a:solidFill>
              </a:rPr>
              <a:t> Defining the Purpose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folHlink"/>
                </a:solidFill>
                <a:cs typeface="Arial" charset="0"/>
              </a:rPr>
              <a:t> Module 4 </a:t>
            </a:r>
            <a:r>
              <a:rPr lang="en-US" sz="32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3200">
                <a:solidFill>
                  <a:schemeClr val="folHlink"/>
                </a:solidFill>
                <a:cs typeface="Arial" charset="0"/>
              </a:rPr>
              <a:t> Specifying the Questions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folHlink"/>
                </a:solidFill>
                <a:cs typeface="Arial" charset="0"/>
              </a:rPr>
              <a:t> Module 5 </a:t>
            </a:r>
            <a:r>
              <a:rPr lang="en-US" sz="32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3200">
                <a:solidFill>
                  <a:schemeClr val="folHlink"/>
                </a:solidFill>
                <a:cs typeface="Arial" charset="0"/>
              </a:rPr>
              <a:t> Identifying Evidence 				    Needed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folHlink"/>
                </a:solidFill>
                <a:cs typeface="Arial" charset="0"/>
              </a:rPr>
              <a:t> Module 6 </a:t>
            </a:r>
            <a:r>
              <a:rPr lang="en-US" sz="32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3200">
                <a:solidFill>
                  <a:schemeClr val="folHlink"/>
                </a:solidFill>
                <a:cs typeface="Arial" charset="0"/>
              </a:rPr>
              <a:t> Specifying the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9" name="Rectangle 5"/>
          <p:cNvSpPr>
            <a:spLocks noChangeArrowheads="1"/>
          </p:cNvSpPr>
          <p:nvPr/>
        </p:nvSpPr>
        <p:spPr bwMode="auto">
          <a:xfrm>
            <a:off x="3810000" y="4572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Arial Black" pitchFamily="34" charset="0"/>
              </a:rPr>
              <a:t>Module 1 </a:t>
            </a:r>
            <a:r>
              <a:rPr lang="en-US" sz="3200" b="1">
                <a:solidFill>
                  <a:schemeClr val="tx2"/>
                </a:solidFill>
                <a:latin typeface="Arial Black" pitchFamily="34" charset="0"/>
              </a:rPr>
              <a:t>–</a:t>
            </a:r>
            <a:r>
              <a:rPr lang="en-US" sz="3200" b="1">
                <a:latin typeface="Arial Black" pitchFamily="34" charset="0"/>
              </a:rPr>
              <a:t> Introduction</a:t>
            </a:r>
          </a:p>
        </p:txBody>
      </p:sp>
      <p:sp>
        <p:nvSpPr>
          <p:cNvPr id="338950" name="Rectangle 6"/>
          <p:cNvSpPr>
            <a:spLocks noChangeArrowheads="1"/>
          </p:cNvSpPr>
          <p:nvPr/>
        </p:nvSpPr>
        <p:spPr bwMode="auto">
          <a:xfrm>
            <a:off x="457200" y="2743200"/>
            <a:ext cx="7924800" cy="291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200" b="1"/>
              <a:t>Module 1 </a:t>
            </a:r>
            <a:r>
              <a:rPr lang="en-US"/>
              <a:t>–</a:t>
            </a:r>
            <a:r>
              <a:rPr lang="en-US" sz="3200" b="1"/>
              <a:t> Introduction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/>
              <a:t> Why evaluate?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/>
              <a:t> What is evaluation?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cs typeface="Arial" charset="0"/>
              </a:rPr>
              <a:t> What does evaluation do?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cs typeface="Arial" charset="0"/>
              </a:rPr>
              <a:t> Kinds of evaluation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3" name="Rectangle 5"/>
          <p:cNvSpPr>
            <a:spLocks noChangeArrowheads="1"/>
          </p:cNvSpPr>
          <p:nvPr/>
        </p:nvSpPr>
        <p:spPr bwMode="auto">
          <a:xfrm>
            <a:off x="3581400" y="685800"/>
            <a:ext cx="4953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 b="1">
                <a:latin typeface="Arial Black" pitchFamily="34" charset="0"/>
              </a:rPr>
              <a:t>Why Evaluate?</a:t>
            </a:r>
          </a:p>
        </p:txBody>
      </p:sp>
      <p:sp>
        <p:nvSpPr>
          <p:cNvPr id="222214" name="Rectangle 6"/>
          <p:cNvSpPr>
            <a:spLocks noChangeArrowheads="1"/>
          </p:cNvSpPr>
          <p:nvPr/>
        </p:nvSpPr>
        <p:spPr bwMode="auto">
          <a:xfrm>
            <a:off x="609600" y="2057400"/>
            <a:ext cx="7696200" cy="44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Determine program outcomes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Identify program strengths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Identify and improve weaknesses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>
                <a:cs typeface="Arial" charset="0"/>
              </a:rPr>
              <a:t> Justify use of resources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>
                <a:cs typeface="Arial" charset="0"/>
              </a:rPr>
              <a:t> Increased emphasis on accountability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>
                <a:cs typeface="Arial" charset="0"/>
              </a:rPr>
              <a:t> Professional responsibility to show effectiveness of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Rectangle 1029"/>
          <p:cNvSpPr>
            <a:spLocks noChangeArrowheads="1"/>
          </p:cNvSpPr>
          <p:nvPr/>
        </p:nvSpPr>
        <p:spPr bwMode="auto">
          <a:xfrm>
            <a:off x="3429000" y="457200"/>
            <a:ext cx="4953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latin typeface="Arial Black" pitchFamily="34" charset="0"/>
              </a:rPr>
              <a:t>What is Program Evaluation?</a:t>
            </a:r>
          </a:p>
        </p:txBody>
      </p:sp>
      <p:sp>
        <p:nvSpPr>
          <p:cNvPr id="283654" name="Rectangle 1030"/>
          <p:cNvSpPr>
            <a:spLocks noChangeArrowheads="1"/>
          </p:cNvSpPr>
          <p:nvPr/>
        </p:nvSpPr>
        <p:spPr bwMode="auto">
          <a:xfrm>
            <a:off x="914400" y="2197100"/>
            <a:ext cx="7543800" cy="35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u="sng"/>
              <a:t> Purposeful</a:t>
            </a:r>
            <a:r>
              <a:rPr lang="en-US" sz="3200"/>
              <a:t>, </a:t>
            </a:r>
            <a:r>
              <a:rPr lang="en-US" sz="3200" b="1" u="sng"/>
              <a:t>systematic</a:t>
            </a:r>
            <a:r>
              <a:rPr lang="en-US" sz="3200"/>
              <a:t>, and </a:t>
            </a:r>
            <a:r>
              <a:rPr lang="en-US" sz="3200" b="1" u="sng"/>
              <a:t>careful</a:t>
            </a:r>
            <a:r>
              <a:rPr lang="en-US" sz="3200"/>
              <a:t> collection and analysis of information used for the purpose of documenting the effectiveness and impact of programs, establishing accountability, and identifying areas needing change and improvement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3" name="Rectangle 5"/>
          <p:cNvSpPr>
            <a:spLocks noChangeArrowheads="1"/>
          </p:cNvSpPr>
          <p:nvPr/>
        </p:nvSpPr>
        <p:spPr bwMode="auto">
          <a:xfrm>
            <a:off x="3505200" y="457200"/>
            <a:ext cx="4953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chemeClr val="tx2"/>
                </a:solidFill>
                <a:latin typeface="Arial Black" pitchFamily="34" charset="0"/>
              </a:rPr>
              <a:t>What Evaluation Does</a:t>
            </a:r>
          </a:p>
        </p:txBody>
      </p:sp>
      <p:sp>
        <p:nvSpPr>
          <p:cNvPr id="227334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600" b="1"/>
              <a:t> Looks at the results of your investment of time, expertise, and energy, and compares those results with what you said you wanted to achieve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3505200" y="381000"/>
            <a:ext cx="4953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 b="1">
                <a:latin typeface="Arial Black" pitchFamily="34" charset="0"/>
              </a:rPr>
              <a:t>Kinds of Evaluation</a:t>
            </a:r>
          </a:p>
        </p:txBody>
      </p:sp>
      <p:sp>
        <p:nvSpPr>
          <p:cNvPr id="228358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4800" b="1"/>
              <a:t> Outcome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4800" b="1"/>
              <a:t> Implementation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4800" b="1"/>
              <a:t> Formative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4800" b="1"/>
              <a:t> Summative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1" name="Rectangle 5"/>
          <p:cNvSpPr>
            <a:spLocks noChangeArrowheads="1"/>
          </p:cNvSpPr>
          <p:nvPr/>
        </p:nvSpPr>
        <p:spPr bwMode="auto">
          <a:xfrm>
            <a:off x="3505200" y="381000"/>
            <a:ext cx="5257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600" b="1">
                <a:latin typeface="Arial Black" pitchFamily="34" charset="0"/>
              </a:rPr>
              <a:t>Outcome Evaluation</a:t>
            </a:r>
          </a:p>
        </p:txBody>
      </p:sp>
      <p:sp>
        <p:nvSpPr>
          <p:cNvPr id="229382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b="1" u="sng"/>
              <a:t>What</a:t>
            </a:r>
            <a:r>
              <a:rPr lang="en-US" sz="3200"/>
              <a:t>: Identifies the results or effects of a program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b="1" u="sng"/>
              <a:t>When</a:t>
            </a:r>
            <a:r>
              <a:rPr lang="en-US" sz="3200"/>
              <a:t>: You want to measure students’ or clients’ knowledge, attitudes, and behaviors as a result of a program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b="1" u="sng"/>
              <a:t>Examples</a:t>
            </a:r>
            <a:r>
              <a:rPr lang="en-US" sz="3200"/>
              <a:t>: Did program increase achievement, reduce truancy, create better decision-making?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5" name="Rectangle 5"/>
          <p:cNvSpPr>
            <a:spLocks noChangeArrowheads="1"/>
          </p:cNvSpPr>
          <p:nvPr/>
        </p:nvSpPr>
        <p:spPr bwMode="auto">
          <a:xfrm>
            <a:off x="3505200" y="4572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Arial Black" pitchFamily="34" charset="0"/>
              </a:rPr>
              <a:t>Implementation Evaluation</a:t>
            </a:r>
          </a:p>
        </p:txBody>
      </p:sp>
      <p:sp>
        <p:nvSpPr>
          <p:cNvPr id="230406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3200" b="1" u="sng"/>
              <a:t>What</a:t>
            </a:r>
            <a:r>
              <a:rPr lang="en-US" sz="3200"/>
              <a:t>: Documents what the program is and to what extent it has been implemented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3200" b="1" u="sng"/>
              <a:t>When</a:t>
            </a:r>
            <a:r>
              <a:rPr lang="en-US" sz="3200"/>
              <a:t>: A new program is being introduced; identifies and defines the program; identifies what you are actually evaluating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3200" b="1" u="sng"/>
              <a:t>Examples</a:t>
            </a:r>
            <a:r>
              <a:rPr lang="en-US" sz="3200"/>
              <a:t>: Who receives program, where is program operating; is it being implemented the same way at each site?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9" name="Rectangle 5"/>
          <p:cNvSpPr>
            <a:spLocks noChangeArrowheads="1"/>
          </p:cNvSpPr>
          <p:nvPr/>
        </p:nvSpPr>
        <p:spPr bwMode="auto">
          <a:xfrm>
            <a:off x="3505200" y="457200"/>
            <a:ext cx="5181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600" b="1">
                <a:latin typeface="Arial Black" pitchFamily="34" charset="0"/>
              </a:rPr>
              <a:t>Timing of Evaluation</a:t>
            </a:r>
          </a:p>
        </p:txBody>
      </p:sp>
      <p:sp>
        <p:nvSpPr>
          <p:cNvPr id="231430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Formative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2800"/>
              <a:t> as the program is happening to make changes as program is being implemented</a:t>
            </a:r>
          </a:p>
          <a:p>
            <a:pPr lvl="1">
              <a:spcBef>
                <a:spcPct val="20000"/>
              </a:spcBef>
            </a:pPr>
            <a:endParaRPr lang="en-US" sz="2800"/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Summative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2800"/>
              <a:t> at the end of a program to document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21" name="Rectangle 5"/>
          <p:cNvSpPr>
            <a:spLocks noChangeArrowheads="1"/>
          </p:cNvSpPr>
          <p:nvPr/>
        </p:nvSpPr>
        <p:spPr bwMode="auto">
          <a:xfrm>
            <a:off x="3810000" y="457200"/>
            <a:ext cx="4953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Arial Black" pitchFamily="34" charset="0"/>
              </a:rPr>
              <a:t>Module 2 </a:t>
            </a:r>
            <a:r>
              <a:rPr lang="en-US" sz="3200" b="1">
                <a:solidFill>
                  <a:schemeClr val="tx2"/>
                </a:solidFill>
              </a:rPr>
              <a:t>–</a:t>
            </a:r>
            <a:r>
              <a:rPr lang="en-US" sz="3200" b="1">
                <a:latin typeface="Arial Black" pitchFamily="34" charset="0"/>
              </a:rPr>
              <a:t> Overview</a:t>
            </a:r>
          </a:p>
        </p:txBody>
      </p:sp>
      <p:sp>
        <p:nvSpPr>
          <p:cNvPr id="342022" name="Rectangle 6"/>
          <p:cNvSpPr>
            <a:spLocks noChangeArrowheads="1"/>
          </p:cNvSpPr>
          <p:nvPr/>
        </p:nvSpPr>
        <p:spPr bwMode="auto">
          <a:xfrm>
            <a:off x="609600" y="2057400"/>
            <a:ext cx="76962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folHlink"/>
                </a:solidFill>
              </a:rPr>
              <a:t> Module 1 </a:t>
            </a:r>
            <a:r>
              <a:rPr lang="en-US">
                <a:solidFill>
                  <a:schemeClr val="folHlink"/>
                </a:solidFill>
              </a:rPr>
              <a:t>–</a:t>
            </a:r>
            <a:r>
              <a:rPr lang="en-US" sz="3200">
                <a:solidFill>
                  <a:schemeClr val="folHlink"/>
                </a:solidFill>
              </a:rPr>
              <a:t> Introduction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Module 2 </a:t>
            </a:r>
            <a:r>
              <a:rPr lang="en-US" b="1"/>
              <a:t>–</a:t>
            </a:r>
            <a:r>
              <a:rPr lang="en-US" sz="3200" b="1"/>
              <a:t> Overview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folHlink"/>
                </a:solidFill>
              </a:rPr>
              <a:t> Module 3 </a:t>
            </a:r>
            <a:r>
              <a:rPr lang="en-US" sz="3200">
                <a:solidFill>
                  <a:schemeClr val="folHlink"/>
                </a:solidFill>
                <a:latin typeface="Garamond"/>
              </a:rPr>
              <a:t>–</a:t>
            </a:r>
            <a:r>
              <a:rPr lang="en-US" sz="3200">
                <a:solidFill>
                  <a:schemeClr val="folHlink"/>
                </a:solidFill>
              </a:rPr>
              <a:t> Defining the Purpose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folHlink"/>
                </a:solidFill>
                <a:cs typeface="Arial" charset="0"/>
              </a:rPr>
              <a:t> Module 4 </a:t>
            </a:r>
            <a:r>
              <a:rPr lang="en-US" sz="32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3200">
                <a:solidFill>
                  <a:schemeClr val="folHlink"/>
                </a:solidFill>
                <a:cs typeface="Arial" charset="0"/>
              </a:rPr>
              <a:t> Specifying the Questions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folHlink"/>
                </a:solidFill>
                <a:cs typeface="Arial" charset="0"/>
              </a:rPr>
              <a:t> Module 5 </a:t>
            </a:r>
            <a:r>
              <a:rPr lang="en-US" sz="32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3200">
                <a:solidFill>
                  <a:schemeClr val="folHlink"/>
                </a:solidFill>
                <a:cs typeface="Arial" charset="0"/>
              </a:rPr>
              <a:t> Identifying Evidence 				    Needed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>
                <a:solidFill>
                  <a:schemeClr val="folHlink"/>
                </a:solidFill>
                <a:cs typeface="Arial" charset="0"/>
              </a:rPr>
              <a:t> Module 6 </a:t>
            </a:r>
            <a:r>
              <a:rPr lang="en-US" sz="32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3200">
                <a:solidFill>
                  <a:schemeClr val="folHlink"/>
                </a:solidFill>
                <a:cs typeface="Arial" charset="0"/>
              </a:rPr>
              <a:t> Specifying the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4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261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600" b="1"/>
              <a:t> Planning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600" b="1"/>
              <a:t> Development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600" b="1"/>
              <a:t> Implementation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600" b="1"/>
              <a:t> Feedback</a:t>
            </a:r>
          </a:p>
        </p:txBody>
      </p:sp>
      <p:sp>
        <p:nvSpPr>
          <p:cNvPr id="232455" name="Rectangle 7"/>
          <p:cNvSpPr>
            <a:spLocks noChangeArrowheads="1"/>
          </p:cNvSpPr>
          <p:nvPr/>
        </p:nvSpPr>
        <p:spPr bwMode="auto">
          <a:xfrm>
            <a:off x="3581400" y="4572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>
                <a:solidFill>
                  <a:schemeClr val="tx2"/>
                </a:solidFill>
                <a:latin typeface="Arial Black" pitchFamily="34" charset="0"/>
              </a:rPr>
              <a:t>Overview – The 9-step Process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51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0" y="1828800"/>
            <a:ext cx="7391400" cy="476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0520" name="Rectangle 8"/>
          <p:cNvSpPr>
            <a:spLocks noChangeArrowheads="1"/>
          </p:cNvSpPr>
          <p:nvPr/>
        </p:nvSpPr>
        <p:spPr bwMode="auto">
          <a:xfrm>
            <a:off x="3581400" y="4572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>
                <a:solidFill>
                  <a:schemeClr val="tx2"/>
                </a:solidFill>
                <a:latin typeface="Arial Black" pitchFamily="34" charset="0"/>
              </a:rPr>
              <a:t>Overview – The 9-step Process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9" name="Rectangle 5"/>
          <p:cNvSpPr>
            <a:spLocks noChangeArrowheads="1"/>
          </p:cNvSpPr>
          <p:nvPr/>
        </p:nvSpPr>
        <p:spPr bwMode="auto">
          <a:xfrm>
            <a:off x="3581400" y="4572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>
                <a:solidFill>
                  <a:schemeClr val="tx2"/>
                </a:solidFill>
                <a:latin typeface="Arial Black" pitchFamily="34" charset="0"/>
              </a:rPr>
              <a:t>Overview – The 9-step Process </a:t>
            </a:r>
          </a:p>
        </p:txBody>
      </p:sp>
      <p:pic>
        <p:nvPicPr>
          <p:cNvPr id="32359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0"/>
            <a:ext cx="8077200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54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667000"/>
            <a:ext cx="746760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1546" name="Rectangle 10"/>
          <p:cNvSpPr>
            <a:spLocks noChangeArrowheads="1"/>
          </p:cNvSpPr>
          <p:nvPr/>
        </p:nvSpPr>
        <p:spPr bwMode="auto">
          <a:xfrm>
            <a:off x="3581400" y="4572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>
                <a:solidFill>
                  <a:schemeClr val="tx2"/>
                </a:solidFill>
                <a:latin typeface="Arial Black" pitchFamily="34" charset="0"/>
              </a:rPr>
              <a:t>Overview – The 9-step Process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5" name="Rectangle 5"/>
          <p:cNvSpPr>
            <a:spLocks noChangeArrowheads="1"/>
          </p:cNvSpPr>
          <p:nvPr/>
        </p:nvSpPr>
        <p:spPr bwMode="auto">
          <a:xfrm>
            <a:off x="3810000" y="4572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Arial Black" pitchFamily="34" charset="0"/>
              </a:rPr>
              <a:t>Module 3 – Defining the Purpose</a:t>
            </a:r>
          </a:p>
        </p:txBody>
      </p:sp>
      <p:sp>
        <p:nvSpPr>
          <p:cNvPr id="343046" name="Rectangle 6"/>
          <p:cNvSpPr>
            <a:spLocks noChangeArrowheads="1"/>
          </p:cNvSpPr>
          <p:nvPr/>
        </p:nvSpPr>
        <p:spPr bwMode="auto">
          <a:xfrm>
            <a:off x="609600" y="2057400"/>
            <a:ext cx="7696200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1 </a:t>
            </a:r>
            <a:r>
              <a:rPr lang="en-US">
                <a:solidFill>
                  <a:schemeClr val="folHlink"/>
                </a:solidFill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Introduction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2 </a:t>
            </a:r>
            <a:r>
              <a:rPr lang="en-US" sz="2800">
                <a:solidFill>
                  <a:schemeClr val="folHlink"/>
                </a:solidFill>
                <a:latin typeface="Garamond"/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Overview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 b="1"/>
              <a:t> Module 3 </a:t>
            </a:r>
            <a:r>
              <a:rPr lang="en-US" sz="2800" b="1">
                <a:latin typeface="Garamond"/>
              </a:rPr>
              <a:t>–</a:t>
            </a:r>
            <a:r>
              <a:rPr lang="en-US" sz="2800" b="1"/>
              <a:t> Defining the Purpose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  <a:cs typeface="Arial" charset="0"/>
              </a:rPr>
              <a:t> Module 4 </a:t>
            </a:r>
            <a:r>
              <a:rPr lang="en-US" sz="28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2800">
                <a:solidFill>
                  <a:schemeClr val="folHlink"/>
                </a:solidFill>
                <a:cs typeface="Arial" charset="0"/>
              </a:rPr>
              <a:t> Specifying the Questions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  <a:cs typeface="Arial" charset="0"/>
              </a:rPr>
              <a:t> Module 5 </a:t>
            </a:r>
            <a:r>
              <a:rPr lang="en-US" sz="28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2800">
                <a:solidFill>
                  <a:schemeClr val="folHlink"/>
                </a:solidFill>
                <a:cs typeface="Arial" charset="0"/>
              </a:rPr>
              <a:t> Identifying Evidence 				    	  Needed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  <a:cs typeface="Arial" charset="0"/>
              </a:rPr>
              <a:t> Module 6 </a:t>
            </a:r>
            <a:r>
              <a:rPr lang="en-US" sz="28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2800">
                <a:solidFill>
                  <a:schemeClr val="folHlink"/>
                </a:solidFill>
                <a:cs typeface="Arial" charset="0"/>
              </a:rPr>
              <a:t> Specifying the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1" name="Rectangle 5"/>
          <p:cNvSpPr>
            <a:spLocks noChangeArrowheads="1"/>
          </p:cNvSpPr>
          <p:nvPr/>
        </p:nvSpPr>
        <p:spPr bwMode="auto">
          <a:xfrm>
            <a:off x="3505200" y="381000"/>
            <a:ext cx="533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endParaRPr lang="en-US" sz="440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295942" name="Rectangle 6"/>
          <p:cNvSpPr>
            <a:spLocks noChangeArrowheads="1"/>
          </p:cNvSpPr>
          <p:nvPr/>
        </p:nvSpPr>
        <p:spPr bwMode="auto">
          <a:xfrm>
            <a:off x="3352800" y="381000"/>
            <a:ext cx="5791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600">
                <a:solidFill>
                  <a:schemeClr val="tx2"/>
                </a:solidFill>
                <a:latin typeface="Arial Black" pitchFamily="34" charset="0"/>
              </a:rPr>
              <a:t>9-step Evaluation Process</a:t>
            </a:r>
          </a:p>
        </p:txBody>
      </p:sp>
      <p:sp>
        <p:nvSpPr>
          <p:cNvPr id="295943" name="AutoShape 7"/>
          <p:cNvSpPr>
            <a:spLocks noChangeArrowheads="1"/>
          </p:cNvSpPr>
          <p:nvPr/>
        </p:nvSpPr>
        <p:spPr bwMode="auto">
          <a:xfrm>
            <a:off x="1790700" y="2743200"/>
            <a:ext cx="5410200" cy="2667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0">
            <a:solidFill>
              <a:srgbClr val="9933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95944" name="Text Box 8"/>
          <p:cNvSpPr txBox="1">
            <a:spLocks noChangeArrowheads="1"/>
          </p:cNvSpPr>
          <p:nvPr/>
        </p:nvSpPr>
        <p:spPr bwMode="auto">
          <a:xfrm>
            <a:off x="2171700" y="3352800"/>
            <a:ext cx="4648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/>
              <a:t>Step 1:</a:t>
            </a:r>
            <a:r>
              <a:rPr lang="en-US" sz="4000"/>
              <a:t>  Define Purpose and Scope</a:t>
            </a:r>
          </a:p>
          <a:p>
            <a:pPr>
              <a:spcBef>
                <a:spcPct val="50000"/>
              </a:spcBef>
            </a:pPr>
            <a:endParaRPr lang="en-US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7" name="Rectangle 5"/>
          <p:cNvSpPr>
            <a:spLocks noChangeArrowheads="1"/>
          </p:cNvSpPr>
          <p:nvPr/>
        </p:nvSpPr>
        <p:spPr bwMode="auto">
          <a:xfrm>
            <a:off x="3505200" y="457200"/>
            <a:ext cx="533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solidFill>
                  <a:schemeClr val="tx2"/>
                </a:solidFill>
                <a:latin typeface="Arial Black" pitchFamily="34" charset="0"/>
              </a:rPr>
              <a:t>Step 1: Scope/Purpose of Evaluation</a:t>
            </a:r>
          </a:p>
        </p:txBody>
      </p:sp>
      <p:sp>
        <p:nvSpPr>
          <p:cNvPr id="233478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/>
              <a:t> Why are you doing the evaluation?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b="1"/>
              <a:t> mandatory? program outcomes? program improvement?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/>
              <a:t> What is the scope?  How large will the effort be?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b="1"/>
              <a:t> large/small; broad/narrow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/>
              <a:t> How complex is the proposed evaluation?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/>
              <a:t> </a:t>
            </a:r>
            <a:r>
              <a:rPr lang="en-US" b="1"/>
              <a:t>many variables, many questions?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/>
              <a:t> What can you realistically accomplish?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01" name="Rectangle 1029"/>
          <p:cNvSpPr>
            <a:spLocks noChangeArrowheads="1"/>
          </p:cNvSpPr>
          <p:nvPr/>
        </p:nvSpPr>
        <p:spPr bwMode="auto">
          <a:xfrm>
            <a:off x="3505200" y="457200"/>
            <a:ext cx="533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 b="1">
                <a:solidFill>
                  <a:schemeClr val="tx2"/>
                </a:solidFill>
                <a:latin typeface="Arial Black" pitchFamily="34" charset="0"/>
              </a:rPr>
              <a:t>Resource Considerations</a:t>
            </a:r>
          </a:p>
        </p:txBody>
      </p:sp>
      <p:sp>
        <p:nvSpPr>
          <p:cNvPr id="234502" name="Rectangle 1030"/>
          <p:cNvSpPr>
            <a:spLocks noChangeArrowheads="1"/>
          </p:cNvSpPr>
          <p:nvPr/>
        </p:nvSpPr>
        <p:spPr bwMode="auto">
          <a:xfrm>
            <a:off x="228600" y="1828800"/>
            <a:ext cx="891540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 Resources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800" b="1"/>
              <a:t>$$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800" b="1"/>
              <a:t>Staff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who can assist?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need to bring in expertise?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do it yourself?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advisory team?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800" b="1"/>
              <a:t>Time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 Set priorities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 How you will use the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9" name="Rectangle 5"/>
          <p:cNvSpPr>
            <a:spLocks noChangeArrowheads="1"/>
          </p:cNvSpPr>
          <p:nvPr/>
        </p:nvSpPr>
        <p:spPr bwMode="auto">
          <a:xfrm>
            <a:off x="3810000" y="457200"/>
            <a:ext cx="533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Arial Black" pitchFamily="34" charset="0"/>
              </a:rPr>
              <a:t>Module 4 </a:t>
            </a:r>
            <a:r>
              <a:rPr lang="en-US" sz="3200" b="1">
                <a:solidFill>
                  <a:schemeClr val="tx2"/>
                </a:solidFill>
              </a:rPr>
              <a:t>–</a:t>
            </a:r>
            <a:r>
              <a:rPr lang="en-US" sz="3200" b="1">
                <a:latin typeface="Arial Black" pitchFamily="34" charset="0"/>
              </a:rPr>
              <a:t> Specifying the Questions</a:t>
            </a:r>
          </a:p>
        </p:txBody>
      </p:sp>
      <p:sp>
        <p:nvSpPr>
          <p:cNvPr id="344070" name="Rectangle 6"/>
          <p:cNvSpPr>
            <a:spLocks noChangeArrowheads="1"/>
          </p:cNvSpPr>
          <p:nvPr/>
        </p:nvSpPr>
        <p:spPr bwMode="auto">
          <a:xfrm>
            <a:off x="609600" y="2057400"/>
            <a:ext cx="7696200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1 </a:t>
            </a:r>
            <a:r>
              <a:rPr lang="en-US">
                <a:solidFill>
                  <a:schemeClr val="folHlink"/>
                </a:solidFill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Introduction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2 </a:t>
            </a:r>
            <a:r>
              <a:rPr lang="en-US">
                <a:solidFill>
                  <a:schemeClr val="folHlink"/>
                </a:solidFill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Overview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3 </a:t>
            </a:r>
            <a:r>
              <a:rPr lang="en-US" sz="2800">
                <a:solidFill>
                  <a:schemeClr val="folHlink"/>
                </a:solidFill>
                <a:latin typeface="Garamond"/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Defining the Purpose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 b="1">
                <a:cs typeface="Arial" charset="0"/>
              </a:rPr>
              <a:t> Module 4 </a:t>
            </a:r>
            <a:r>
              <a:rPr lang="en-US" sz="2800" b="1">
                <a:latin typeface="Garamond"/>
                <a:cs typeface="Arial" charset="0"/>
              </a:rPr>
              <a:t>–</a:t>
            </a:r>
            <a:r>
              <a:rPr lang="en-US" sz="2800" b="1">
                <a:cs typeface="Arial" charset="0"/>
              </a:rPr>
              <a:t> Specifying the Questions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  <a:cs typeface="Arial" charset="0"/>
              </a:rPr>
              <a:t> Module 5 </a:t>
            </a:r>
            <a:r>
              <a:rPr lang="en-US" sz="28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2800">
                <a:solidFill>
                  <a:schemeClr val="folHlink"/>
                </a:solidFill>
                <a:cs typeface="Arial" charset="0"/>
              </a:rPr>
              <a:t> Identifying Evidence Needed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  <a:cs typeface="Arial" charset="0"/>
              </a:rPr>
              <a:t> Module 6 </a:t>
            </a:r>
            <a:r>
              <a:rPr lang="en-US" sz="28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2800">
                <a:solidFill>
                  <a:schemeClr val="folHlink"/>
                </a:solidFill>
                <a:cs typeface="Arial" charset="0"/>
              </a:rPr>
              <a:t> Specifying the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7" name="Rectangle 5"/>
          <p:cNvSpPr>
            <a:spLocks noChangeArrowheads="1"/>
          </p:cNvSpPr>
          <p:nvPr/>
        </p:nvSpPr>
        <p:spPr bwMode="auto">
          <a:xfrm>
            <a:off x="3505200" y="381000"/>
            <a:ext cx="533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endParaRPr lang="en-US" sz="440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294918" name="Rectangle 6"/>
          <p:cNvSpPr>
            <a:spLocks noChangeArrowheads="1"/>
          </p:cNvSpPr>
          <p:nvPr/>
        </p:nvSpPr>
        <p:spPr bwMode="auto">
          <a:xfrm>
            <a:off x="3352800" y="381000"/>
            <a:ext cx="5791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600">
                <a:solidFill>
                  <a:schemeClr val="tx2"/>
                </a:solidFill>
                <a:latin typeface="Arial Black" pitchFamily="34" charset="0"/>
              </a:rPr>
              <a:t>9-step Evaluation Process</a:t>
            </a:r>
          </a:p>
        </p:txBody>
      </p:sp>
      <p:sp>
        <p:nvSpPr>
          <p:cNvPr id="294919" name="AutoShape 7"/>
          <p:cNvSpPr>
            <a:spLocks noChangeArrowheads="1"/>
          </p:cNvSpPr>
          <p:nvPr/>
        </p:nvSpPr>
        <p:spPr bwMode="auto">
          <a:xfrm>
            <a:off x="1790700" y="2743200"/>
            <a:ext cx="5410200" cy="2667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0">
            <a:solidFill>
              <a:srgbClr val="9933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94920" name="Text Box 8"/>
          <p:cNvSpPr txBox="1">
            <a:spLocks noChangeArrowheads="1"/>
          </p:cNvSpPr>
          <p:nvPr/>
        </p:nvSpPr>
        <p:spPr bwMode="auto">
          <a:xfrm>
            <a:off x="2171700" y="3352800"/>
            <a:ext cx="464820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/>
              <a:t>Step 2:</a:t>
            </a:r>
            <a:r>
              <a:rPr lang="en-US" sz="4000"/>
              <a:t>  Specify Evaluation Questions</a:t>
            </a:r>
          </a:p>
          <a:p>
            <a:pPr>
              <a:spcBef>
                <a:spcPct val="50000"/>
              </a:spcBef>
            </a:pPr>
            <a:endParaRPr lang="en-US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7" name="Rectangle 5"/>
          <p:cNvSpPr>
            <a:spLocks noChangeArrowheads="1"/>
          </p:cNvSpPr>
          <p:nvPr/>
        </p:nvSpPr>
        <p:spPr bwMode="auto">
          <a:xfrm>
            <a:off x="3505200" y="381000"/>
            <a:ext cx="533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chemeClr val="tx2"/>
                </a:solidFill>
                <a:latin typeface="Arial Black" pitchFamily="34" charset="0"/>
              </a:rPr>
              <a:t>Evaluation Questions</a:t>
            </a:r>
          </a:p>
        </p:txBody>
      </p:sp>
      <p:sp>
        <p:nvSpPr>
          <p:cNvPr id="284678" name="Rectangle 6"/>
          <p:cNvSpPr>
            <a:spLocks noChangeArrowheads="1"/>
          </p:cNvSpPr>
          <p:nvPr/>
        </p:nvSpPr>
        <p:spPr bwMode="auto">
          <a:xfrm>
            <a:off x="228600" y="1828800"/>
            <a:ext cx="8915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800" b="1"/>
          </a:p>
        </p:txBody>
      </p:sp>
      <p:sp>
        <p:nvSpPr>
          <p:cNvPr id="284680" name="Rectangle 8"/>
          <p:cNvSpPr>
            <a:spLocks noChangeArrowheads="1"/>
          </p:cNvSpPr>
          <p:nvPr/>
        </p:nvSpPr>
        <p:spPr bwMode="auto">
          <a:xfrm>
            <a:off x="609600" y="22098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3200"/>
              <a:t>What is it that you want to know about your program?</a:t>
            </a:r>
          </a:p>
          <a:p>
            <a:pPr lvl="1" algn="ctr">
              <a:spcBef>
                <a:spcPct val="20000"/>
              </a:spcBef>
            </a:pPr>
            <a:r>
              <a:rPr lang="en-US" sz="2800"/>
              <a:t>operationalize it (make it measurable)</a:t>
            </a:r>
          </a:p>
        </p:txBody>
      </p:sp>
      <p:pic>
        <p:nvPicPr>
          <p:cNvPr id="284681" name="Picture 9" descr="V30360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962400"/>
            <a:ext cx="3352800" cy="2030413"/>
          </a:xfrm>
          <a:prstGeom prst="rect">
            <a:avLst/>
          </a:prstGeom>
          <a:noFill/>
        </p:spPr>
      </p:pic>
      <p:sp>
        <p:nvSpPr>
          <p:cNvPr id="284683" name="Text Box 11"/>
          <p:cNvSpPr txBox="1">
            <a:spLocks noChangeArrowheads="1"/>
          </p:cNvSpPr>
          <p:nvPr/>
        </p:nvSpPr>
        <p:spPr bwMode="auto">
          <a:xfrm>
            <a:off x="5775325" y="4459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84684" name="Text Box 12"/>
          <p:cNvSpPr txBox="1">
            <a:spLocks noChangeArrowheads="1"/>
          </p:cNvSpPr>
          <p:nvPr/>
        </p:nvSpPr>
        <p:spPr bwMode="auto">
          <a:xfrm>
            <a:off x="5029200" y="4191000"/>
            <a:ext cx="32924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Do not move forward if you cannot answer this question.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5" name="Rectangle 5"/>
          <p:cNvSpPr>
            <a:spLocks noChangeArrowheads="1"/>
          </p:cNvSpPr>
          <p:nvPr/>
        </p:nvSpPr>
        <p:spPr bwMode="auto">
          <a:xfrm>
            <a:off x="3429000" y="381000"/>
            <a:ext cx="533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 b="1">
                <a:solidFill>
                  <a:schemeClr val="tx2"/>
                </a:solidFill>
                <a:latin typeface="Arial Black" pitchFamily="34" charset="0"/>
              </a:rPr>
              <a:t>Sources of Questions</a:t>
            </a:r>
          </a:p>
        </p:txBody>
      </p:sp>
      <p:sp>
        <p:nvSpPr>
          <p:cNvPr id="235526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408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Strategic plans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Mission statements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Policies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Needs assessment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Goals and objectives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National standards and guidelines</a:t>
            </a:r>
            <a:endParaRPr lang="en-US" sz="2800" b="1"/>
          </a:p>
          <a:p>
            <a:pPr>
              <a:spcBef>
                <a:spcPct val="20000"/>
              </a:spcBef>
            </a:pP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9" name="Rectangle 5"/>
          <p:cNvSpPr>
            <a:spLocks noChangeArrowheads="1"/>
          </p:cNvSpPr>
          <p:nvPr/>
        </p:nvSpPr>
        <p:spPr bwMode="auto">
          <a:xfrm>
            <a:off x="3505200" y="457200"/>
            <a:ext cx="533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600" b="1">
                <a:solidFill>
                  <a:schemeClr val="tx2"/>
                </a:solidFill>
                <a:latin typeface="Arial Black" pitchFamily="34" charset="0"/>
              </a:rPr>
              <a:t>Broad Questions</a:t>
            </a:r>
          </a:p>
        </p:txBody>
      </p:sp>
      <p:sp>
        <p:nvSpPr>
          <p:cNvPr id="236550" name="Rectangle 6"/>
          <p:cNvSpPr>
            <a:spLocks noChangeArrowheads="1"/>
          </p:cNvSpPr>
          <p:nvPr/>
        </p:nvSpPr>
        <p:spPr bwMode="auto">
          <a:xfrm>
            <a:off x="228600" y="2073275"/>
            <a:ext cx="8610600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 Broad Scope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b="1"/>
              <a:t> Do our students contribute positively to society after graduation?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b="1"/>
              <a:t> Do students in our new mentoring program have a more positive self-concept and better decision-making skills than students without access to the mentoring program?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b="1"/>
              <a:t> To what extent does the state’s career development program contribute to student readiness for further education and training and success in the workforce?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3" name="Rectangle 5"/>
          <p:cNvSpPr>
            <a:spLocks noChangeArrowheads="1"/>
          </p:cNvSpPr>
          <p:nvPr/>
        </p:nvSpPr>
        <p:spPr bwMode="auto">
          <a:xfrm>
            <a:off x="3505200" y="457200"/>
            <a:ext cx="533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600" b="1">
                <a:solidFill>
                  <a:schemeClr val="tx2"/>
                </a:solidFill>
                <a:latin typeface="Arial Black" pitchFamily="34" charset="0"/>
              </a:rPr>
              <a:t>Narrow Questions</a:t>
            </a:r>
          </a:p>
        </p:txBody>
      </p:sp>
      <p:sp>
        <p:nvSpPr>
          <p:cNvPr id="237574" name="Rectangle 6"/>
          <p:cNvSpPr>
            <a:spLocks noChangeArrowheads="1"/>
          </p:cNvSpPr>
          <p:nvPr/>
        </p:nvSpPr>
        <p:spPr bwMode="auto">
          <a:xfrm>
            <a:off x="914400" y="2197100"/>
            <a:ext cx="7848600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2800" b="1"/>
              <a:t> Narrow Scope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b="1"/>
              <a:t> Can our 6th grade students identify appropriate and inappropriate social behaviors?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b="1"/>
              <a:t> How many of our 10th grade students have identified their work-related interests using an interest inventory?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b="1"/>
              <a:t> Have 100% of our 10th grade students identified at least 3 occupations to explore further based on their interests, abilities, and knowledge of education and training requirements?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7" name="Rectangle 5"/>
          <p:cNvSpPr>
            <a:spLocks noChangeArrowheads="1"/>
          </p:cNvSpPr>
          <p:nvPr/>
        </p:nvSpPr>
        <p:spPr bwMode="auto">
          <a:xfrm>
            <a:off x="3505200" y="457200"/>
            <a:ext cx="533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 b="1" dirty="0">
                <a:solidFill>
                  <a:schemeClr val="tx2"/>
                </a:solidFill>
                <a:latin typeface="Arial Black" pitchFamily="34" charset="0"/>
              </a:rPr>
              <a:t>Exercise 1 – Scope </a:t>
            </a:r>
          </a:p>
        </p:txBody>
      </p:sp>
      <p:sp>
        <p:nvSpPr>
          <p:cNvPr id="238598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265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 smtClean="0"/>
              <a:t>Please identify </a:t>
            </a:r>
            <a:r>
              <a:rPr lang="en-US" sz="3200" b="1" dirty="0"/>
              <a:t>those </a:t>
            </a:r>
            <a:r>
              <a:rPr lang="en-US" sz="3200" b="1" dirty="0" smtClean="0"/>
              <a:t>areas that </a:t>
            </a:r>
            <a:r>
              <a:rPr lang="en-US" sz="3200" b="1" dirty="0"/>
              <a:t>might be considered broad and those that might be considered narrow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 dirty="0"/>
              <a:t> How large will the resources need to be to answer the </a:t>
            </a:r>
            <a:r>
              <a:rPr lang="en-US" sz="3200" b="1" dirty="0" smtClean="0"/>
              <a:t>question?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5" name="Rectangle 5"/>
          <p:cNvSpPr>
            <a:spLocks noChangeArrowheads="1"/>
          </p:cNvSpPr>
          <p:nvPr/>
        </p:nvSpPr>
        <p:spPr bwMode="auto">
          <a:xfrm>
            <a:off x="3505200" y="457200"/>
            <a:ext cx="5638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 b="1" dirty="0">
                <a:solidFill>
                  <a:schemeClr val="tx2"/>
                </a:solidFill>
                <a:latin typeface="Arial Black" pitchFamily="34" charset="0"/>
              </a:rPr>
              <a:t>Exercise 2 – Scope </a:t>
            </a:r>
            <a:r>
              <a:rPr lang="en-US" sz="4000" b="1" dirty="0" smtClean="0">
                <a:solidFill>
                  <a:schemeClr val="tx2"/>
                </a:solidFill>
                <a:latin typeface="Arial Black" pitchFamily="34" charset="0"/>
              </a:rPr>
              <a:t>Write</a:t>
            </a:r>
            <a:endParaRPr lang="en-US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240646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List one broad evaluation question and one narrow evaluation 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9" name="Rectangle 5"/>
          <p:cNvSpPr>
            <a:spLocks noChangeArrowheads="1"/>
          </p:cNvSpPr>
          <p:nvPr/>
        </p:nvSpPr>
        <p:spPr bwMode="auto">
          <a:xfrm>
            <a:off x="3733800" y="228600"/>
            <a:ext cx="4953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Arial Black" pitchFamily="34" charset="0"/>
              </a:rPr>
              <a:t>Module 5 </a:t>
            </a:r>
            <a:r>
              <a:rPr lang="en-US" sz="3200" b="1">
                <a:solidFill>
                  <a:schemeClr val="tx2"/>
                </a:solidFill>
              </a:rPr>
              <a:t>–</a:t>
            </a:r>
            <a:r>
              <a:rPr lang="en-US"/>
              <a:t> </a:t>
            </a:r>
            <a:r>
              <a:rPr lang="en-US" sz="3200" b="1">
                <a:latin typeface="Arial Black" pitchFamily="34" charset="0"/>
              </a:rPr>
              <a:t>Identifying Evidence Needed</a:t>
            </a:r>
          </a:p>
        </p:txBody>
      </p:sp>
      <p:sp>
        <p:nvSpPr>
          <p:cNvPr id="359430" name="Rectangle 6"/>
          <p:cNvSpPr>
            <a:spLocks noChangeArrowheads="1"/>
          </p:cNvSpPr>
          <p:nvPr/>
        </p:nvSpPr>
        <p:spPr bwMode="auto">
          <a:xfrm>
            <a:off x="609600" y="2057400"/>
            <a:ext cx="7696200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1 </a:t>
            </a:r>
            <a:r>
              <a:rPr lang="en-US">
                <a:solidFill>
                  <a:schemeClr val="folHlink"/>
                </a:solidFill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Introduction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2 </a:t>
            </a:r>
            <a:r>
              <a:rPr lang="en-US">
                <a:solidFill>
                  <a:schemeClr val="folHlink"/>
                </a:solidFill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Overview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3 </a:t>
            </a:r>
            <a:r>
              <a:rPr lang="en-US" sz="2800">
                <a:solidFill>
                  <a:schemeClr val="folHlink"/>
                </a:solidFill>
                <a:latin typeface="Garamond"/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Defining the Purpose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  <a:cs typeface="Arial" charset="0"/>
              </a:rPr>
              <a:t> Module 4 </a:t>
            </a:r>
            <a:r>
              <a:rPr lang="en-US" sz="28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2800">
                <a:solidFill>
                  <a:schemeClr val="folHlink"/>
                </a:solidFill>
                <a:cs typeface="Arial" charset="0"/>
              </a:rPr>
              <a:t> Specifying the Questions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 b="1">
                <a:cs typeface="Arial" charset="0"/>
              </a:rPr>
              <a:t> Module 5 </a:t>
            </a:r>
            <a:r>
              <a:rPr lang="en-US" sz="2800" b="1">
                <a:latin typeface="Garamond"/>
                <a:cs typeface="Arial" charset="0"/>
              </a:rPr>
              <a:t>–</a:t>
            </a:r>
            <a:r>
              <a:rPr lang="en-US" sz="2800" b="1">
                <a:cs typeface="Arial" charset="0"/>
              </a:rPr>
              <a:t> Identifying Evidence 				   Needed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 b="1">
                <a:solidFill>
                  <a:schemeClr val="folHlink"/>
                </a:solidFill>
                <a:cs typeface="Arial" charset="0"/>
              </a:rPr>
              <a:t> Module 6 – Specifying the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61" name="Rectangle 5"/>
          <p:cNvSpPr>
            <a:spLocks noChangeArrowheads="1"/>
          </p:cNvSpPr>
          <p:nvPr/>
        </p:nvSpPr>
        <p:spPr bwMode="auto">
          <a:xfrm>
            <a:off x="3505200" y="304800"/>
            <a:ext cx="56388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900" b="1">
                <a:solidFill>
                  <a:schemeClr val="tx2"/>
                </a:solidFill>
                <a:latin typeface="Arial Black" pitchFamily="34" charset="0"/>
              </a:rPr>
              <a:t>Identifying Evidence Needed to Answer Your Questions</a:t>
            </a:r>
          </a:p>
        </p:txBody>
      </p:sp>
      <p:sp>
        <p:nvSpPr>
          <p:cNvPr id="249862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What evidence do you have to answer your question?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3" name="Rectangle 5"/>
          <p:cNvSpPr>
            <a:spLocks noChangeArrowheads="1"/>
          </p:cNvSpPr>
          <p:nvPr/>
        </p:nvSpPr>
        <p:spPr bwMode="auto">
          <a:xfrm>
            <a:off x="3505200" y="381000"/>
            <a:ext cx="56388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900" b="1">
                <a:solidFill>
                  <a:schemeClr val="tx2"/>
                </a:solidFill>
                <a:latin typeface="Arial Black" pitchFamily="34" charset="0"/>
              </a:rPr>
              <a:t>Identifying Evidence Needed to Answer Your Questions</a:t>
            </a:r>
          </a:p>
        </p:txBody>
      </p:sp>
      <p:sp>
        <p:nvSpPr>
          <p:cNvPr id="360454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Need to think about what information you need in order to answer your evaluation questions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5" name="Rectangle 5"/>
          <p:cNvSpPr>
            <a:spLocks noChangeArrowheads="1"/>
          </p:cNvSpPr>
          <p:nvPr/>
        </p:nvSpPr>
        <p:spPr bwMode="auto">
          <a:xfrm>
            <a:off x="3810000" y="457200"/>
            <a:ext cx="533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 b="1">
                <a:solidFill>
                  <a:schemeClr val="tx2"/>
                </a:solidFill>
                <a:latin typeface="Arial Black" pitchFamily="34" charset="0"/>
              </a:rPr>
              <a:t>Example Evidence – Broad Scope</a:t>
            </a:r>
          </a:p>
        </p:txBody>
      </p:sp>
      <p:sp>
        <p:nvSpPr>
          <p:cNvPr id="250886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b="1"/>
              <a:t>Do our students contribute positively to society after graduation?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1600" b="1"/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b="1"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600" b="1">
                <a:ea typeface="Arial Unicode MS" pitchFamily="34" charset="-128"/>
                <a:cs typeface="Arial Unicode MS" pitchFamily="34" charset="-128"/>
              </a:rPr>
              <a:t>Percent of our students that are employed, in education or training programs, in the military, are supporting a family by working at home, and/or are volunteering for charitable causes 3 years after high school graduation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600" b="1">
              <a:solidFill>
                <a:srgbClr val="000093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600" b="1">
                <a:cs typeface="Arial" charset="0"/>
              </a:rPr>
              <a:t> Percent of our students that vote in local and national elections 5 years after graduation</a:t>
            </a:r>
            <a:r>
              <a:rPr lang="en-US" sz="2600" b="1"/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3" name="Rectangle 5"/>
          <p:cNvSpPr>
            <a:spLocks noChangeArrowheads="1"/>
          </p:cNvSpPr>
          <p:nvPr/>
        </p:nvSpPr>
        <p:spPr bwMode="auto">
          <a:xfrm>
            <a:off x="3810000" y="457200"/>
            <a:ext cx="533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 b="1">
                <a:solidFill>
                  <a:schemeClr val="tx2"/>
                </a:solidFill>
                <a:latin typeface="Arial Black" pitchFamily="34" charset="0"/>
              </a:rPr>
              <a:t>Example Evidence – Narrow Scope</a:t>
            </a:r>
          </a:p>
        </p:txBody>
      </p:sp>
      <p:sp>
        <p:nvSpPr>
          <p:cNvPr id="324614" name="Rectangle 6"/>
          <p:cNvSpPr>
            <a:spLocks noChangeArrowheads="1"/>
          </p:cNvSpPr>
          <p:nvPr/>
        </p:nvSpPr>
        <p:spPr bwMode="auto">
          <a:xfrm>
            <a:off x="457200" y="2197100"/>
            <a:ext cx="8001000" cy="432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3200" b="1"/>
              <a:t>Have 100% of our 10th grade students identified at least 3 occupations to further explore that are based on their interests, abilities, and knowledge of the education and training requirements?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3200" b="1"/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b="1"/>
              <a:t> </a:t>
            </a:r>
            <a:r>
              <a:rPr lang="en-US" sz="2600" b="1"/>
              <a:t>Number of 11th and 12th grade students participating in the career class that demonstrated increased career maturity from a pre- and post-test</a:t>
            </a:r>
            <a:r>
              <a:rPr lang="en-US" sz="26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9" name="Rectangle 5"/>
          <p:cNvSpPr>
            <a:spLocks noChangeArrowheads="1"/>
          </p:cNvSpPr>
          <p:nvPr/>
        </p:nvSpPr>
        <p:spPr bwMode="auto">
          <a:xfrm>
            <a:off x="3429000" y="381000"/>
            <a:ext cx="57150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600" b="1">
                <a:solidFill>
                  <a:schemeClr val="tx2"/>
                </a:solidFill>
                <a:latin typeface="Arial Black" pitchFamily="34" charset="0"/>
              </a:rPr>
              <a:t>Exercise 3 – Evidence</a:t>
            </a:r>
            <a:r>
              <a:rPr lang="en-US" sz="4400" b="1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lang="en-US" b="1">
                <a:solidFill>
                  <a:schemeClr val="tx2"/>
                </a:solidFill>
                <a:latin typeface="Arial Black" pitchFamily="34" charset="0"/>
              </a:rPr>
              <a:t>(p. 4 of Workbook)</a:t>
            </a:r>
          </a:p>
        </p:txBody>
      </p:sp>
      <p:sp>
        <p:nvSpPr>
          <p:cNvPr id="251910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List evidence you need to have to answer the question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3" name="Rectangle 5"/>
          <p:cNvSpPr>
            <a:spLocks noChangeArrowheads="1"/>
          </p:cNvSpPr>
          <p:nvPr/>
        </p:nvSpPr>
        <p:spPr bwMode="auto">
          <a:xfrm>
            <a:off x="3733800" y="457200"/>
            <a:ext cx="4953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000" b="1">
                <a:latin typeface="Arial Black" pitchFamily="34" charset="0"/>
              </a:rPr>
              <a:t>Module 6 – Specifying the Design</a:t>
            </a:r>
          </a:p>
        </p:txBody>
      </p:sp>
      <p:sp>
        <p:nvSpPr>
          <p:cNvPr id="345094" name="Rectangle 6"/>
          <p:cNvSpPr>
            <a:spLocks noChangeArrowheads="1"/>
          </p:cNvSpPr>
          <p:nvPr/>
        </p:nvSpPr>
        <p:spPr bwMode="auto">
          <a:xfrm>
            <a:off x="609600" y="2057400"/>
            <a:ext cx="7696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1 </a:t>
            </a:r>
            <a:r>
              <a:rPr lang="en-US">
                <a:solidFill>
                  <a:schemeClr val="folHlink"/>
                </a:solidFill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Introduction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2 </a:t>
            </a:r>
            <a:r>
              <a:rPr lang="en-US">
                <a:solidFill>
                  <a:schemeClr val="folHlink"/>
                </a:solidFill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Overview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3 </a:t>
            </a:r>
            <a:r>
              <a:rPr lang="en-US" sz="2800">
                <a:solidFill>
                  <a:schemeClr val="folHlink"/>
                </a:solidFill>
                <a:latin typeface="Garamond"/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Defining the Purpose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  <a:cs typeface="Arial" charset="0"/>
              </a:rPr>
              <a:t> Module 4 </a:t>
            </a:r>
            <a:r>
              <a:rPr lang="en-US" sz="28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2800">
                <a:solidFill>
                  <a:schemeClr val="folHlink"/>
                </a:solidFill>
                <a:cs typeface="Arial" charset="0"/>
              </a:rPr>
              <a:t> Specifying the Questions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  <a:cs typeface="Arial" charset="0"/>
              </a:rPr>
              <a:t> Module 5 </a:t>
            </a:r>
            <a:r>
              <a:rPr lang="en-US" sz="28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2800">
                <a:solidFill>
                  <a:schemeClr val="folHlink"/>
                </a:solidFill>
                <a:cs typeface="Arial" charset="0"/>
              </a:rPr>
              <a:t> Identifying Evidence 				    	  Needed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>
                <a:cs typeface="Arial" charset="0"/>
              </a:rPr>
              <a:t> Module 6 – Specifying the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9" name="Rectangle 5"/>
          <p:cNvSpPr>
            <a:spLocks noChangeArrowheads="1"/>
          </p:cNvSpPr>
          <p:nvPr/>
        </p:nvSpPr>
        <p:spPr bwMode="auto">
          <a:xfrm>
            <a:off x="3505200" y="381000"/>
            <a:ext cx="533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endParaRPr lang="en-US" sz="440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292870" name="Rectangle 6"/>
          <p:cNvSpPr>
            <a:spLocks noChangeArrowheads="1"/>
          </p:cNvSpPr>
          <p:nvPr/>
        </p:nvSpPr>
        <p:spPr bwMode="auto">
          <a:xfrm>
            <a:off x="3352800" y="381000"/>
            <a:ext cx="5791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600">
                <a:solidFill>
                  <a:schemeClr val="tx2"/>
                </a:solidFill>
                <a:latin typeface="Arial Black" pitchFamily="34" charset="0"/>
              </a:rPr>
              <a:t>9-step Evaluation Process</a:t>
            </a:r>
          </a:p>
        </p:txBody>
      </p:sp>
      <p:sp>
        <p:nvSpPr>
          <p:cNvPr id="292871" name="AutoShape 7"/>
          <p:cNvSpPr>
            <a:spLocks noChangeArrowheads="1"/>
          </p:cNvSpPr>
          <p:nvPr/>
        </p:nvSpPr>
        <p:spPr bwMode="auto">
          <a:xfrm>
            <a:off x="1790700" y="2743200"/>
            <a:ext cx="5410200" cy="2667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0">
            <a:solidFill>
              <a:srgbClr val="9933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92872" name="Text Box 8"/>
          <p:cNvSpPr txBox="1">
            <a:spLocks noChangeArrowheads="1"/>
          </p:cNvSpPr>
          <p:nvPr/>
        </p:nvSpPr>
        <p:spPr bwMode="auto">
          <a:xfrm>
            <a:off x="2171700" y="3352800"/>
            <a:ext cx="4648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/>
              <a:t>Step 3:</a:t>
            </a:r>
            <a:r>
              <a:rPr lang="en-US" sz="4000"/>
              <a:t>  Specify Evaluation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3" name="Rectangle 5"/>
          <p:cNvSpPr>
            <a:spLocks noChangeArrowheads="1"/>
          </p:cNvSpPr>
          <p:nvPr/>
        </p:nvSpPr>
        <p:spPr bwMode="auto">
          <a:xfrm>
            <a:off x="3505200" y="822325"/>
            <a:ext cx="533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 b="1">
                <a:solidFill>
                  <a:schemeClr val="tx2"/>
                </a:solidFill>
                <a:latin typeface="Arial Black" pitchFamily="34" charset="0"/>
              </a:rPr>
              <a:t>Types of Designs</a:t>
            </a:r>
          </a:p>
        </p:txBody>
      </p:sp>
      <p:sp>
        <p:nvSpPr>
          <p:cNvPr id="252934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800"/>
              <a:t>Relates to when data should be collected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 Status</a:t>
            </a:r>
            <a:r>
              <a:rPr lang="en-US" sz="2800"/>
              <a:t> (here and now; snapshot)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 Comparison</a:t>
            </a:r>
            <a:r>
              <a:rPr lang="en-US" sz="2800"/>
              <a:t> (group A vs. group B; program A vs. program B)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 Change</a:t>
            </a:r>
            <a:r>
              <a:rPr lang="en-US" sz="2800"/>
              <a:t> (what happened as a result of a program; what differences are there between time A and time B)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/>
              <a:t> Longitudinal </a:t>
            </a:r>
            <a:r>
              <a:rPr lang="en-US" sz="2800"/>
              <a:t>(what happens over extended time)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b="1"/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7" name="Rectangle 5"/>
          <p:cNvSpPr>
            <a:spLocks noChangeArrowheads="1"/>
          </p:cNvSpPr>
          <p:nvPr/>
        </p:nvSpPr>
        <p:spPr bwMode="auto">
          <a:xfrm>
            <a:off x="3505200" y="381000"/>
            <a:ext cx="533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 b="1">
                <a:solidFill>
                  <a:schemeClr val="tx2"/>
                </a:solidFill>
                <a:latin typeface="Arial Black" pitchFamily="34" charset="0"/>
              </a:rPr>
              <a:t>Exercise 4 – Design</a:t>
            </a:r>
            <a:r>
              <a:rPr lang="en-US" sz="4400" b="1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lang="en-US" b="1">
                <a:solidFill>
                  <a:schemeClr val="tx2"/>
                </a:solidFill>
                <a:latin typeface="Arial Black" pitchFamily="34" charset="0"/>
              </a:rPr>
              <a:t>(p. 5 of Workbook)</a:t>
            </a:r>
          </a:p>
        </p:txBody>
      </p:sp>
      <p:sp>
        <p:nvSpPr>
          <p:cNvPr id="253958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351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/>
              <a:t> What type of design fits each evaluation question?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2800" b="1"/>
              <a:t> Status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2800" b="1"/>
              <a:t> Comparison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2800" b="1"/>
              <a:t> Change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2800" b="1"/>
              <a:t> Longitudinal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5" name="Rectangle 5"/>
          <p:cNvSpPr>
            <a:spLocks noChangeArrowheads="1"/>
          </p:cNvSpPr>
          <p:nvPr/>
        </p:nvSpPr>
        <p:spPr bwMode="auto">
          <a:xfrm>
            <a:off x="3657600" y="5334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latin typeface="Arial Black" pitchFamily="34" charset="0"/>
              </a:rPr>
              <a:t>Module 7 – Data Collection Plan</a:t>
            </a:r>
          </a:p>
        </p:txBody>
      </p:sp>
      <p:sp>
        <p:nvSpPr>
          <p:cNvPr id="348166" name="Rectangle 6"/>
          <p:cNvSpPr>
            <a:spLocks noChangeArrowheads="1"/>
          </p:cNvSpPr>
          <p:nvPr/>
        </p:nvSpPr>
        <p:spPr bwMode="auto">
          <a:xfrm>
            <a:off x="609600" y="2057400"/>
            <a:ext cx="76962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2800" b="1"/>
              <a:t> Module 7 </a:t>
            </a:r>
            <a:r>
              <a:rPr lang="en-US" sz="2800" b="1">
                <a:latin typeface="Garamond"/>
              </a:rPr>
              <a:t>–</a:t>
            </a:r>
            <a:r>
              <a:rPr lang="en-US" sz="2800" b="1"/>
              <a:t> Data Collection Plan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8 </a:t>
            </a:r>
            <a:r>
              <a:rPr lang="en-US" sz="2800">
                <a:solidFill>
                  <a:schemeClr val="folHlink"/>
                </a:solidFill>
                <a:latin typeface="Garamond"/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How to Collect Data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</a:rPr>
              <a:t> Module 9 </a:t>
            </a:r>
            <a:r>
              <a:rPr lang="en-US" sz="2800">
                <a:solidFill>
                  <a:schemeClr val="folHlink"/>
                </a:solidFill>
                <a:latin typeface="Garamond"/>
              </a:rPr>
              <a:t>–</a:t>
            </a:r>
            <a:r>
              <a:rPr lang="en-US" sz="2800">
                <a:solidFill>
                  <a:schemeClr val="folHlink"/>
                </a:solidFill>
              </a:rPr>
              <a:t> Using Commercial 				     	   Instruments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  <a:cs typeface="Arial" charset="0"/>
              </a:rPr>
              <a:t> Module 10 </a:t>
            </a:r>
            <a:r>
              <a:rPr lang="en-US" sz="2800">
                <a:solidFill>
                  <a:schemeClr val="folHlink"/>
                </a:solidFill>
                <a:latin typeface="Garamond"/>
                <a:cs typeface="Arial" charset="0"/>
              </a:rPr>
              <a:t>–</a:t>
            </a:r>
            <a:r>
              <a:rPr lang="en-US" sz="2800">
                <a:solidFill>
                  <a:schemeClr val="folHlink"/>
                </a:solidFill>
                <a:cs typeface="Arial" charset="0"/>
              </a:rPr>
              <a:t> Using Self-Constructed 			      	   Instruments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chemeClr val="folHlink"/>
                </a:solidFill>
                <a:cs typeface="Arial" charset="0"/>
              </a:rPr>
              <a:t> Module 11 </a:t>
            </a:r>
            <a:r>
              <a:rPr lang="en-US">
                <a:solidFill>
                  <a:schemeClr val="folHlink"/>
                </a:solidFill>
              </a:rPr>
              <a:t>–</a:t>
            </a:r>
            <a:r>
              <a:rPr lang="en-US" sz="2800">
                <a:solidFill>
                  <a:schemeClr val="folHlink"/>
                </a:solidFill>
                <a:cs typeface="Arial" charset="0"/>
              </a:rPr>
              <a:t> Collecting Data</a:t>
            </a:r>
          </a:p>
          <a:p>
            <a:pPr>
              <a:spcBef>
                <a:spcPct val="20000"/>
              </a:spcBef>
            </a:pPr>
            <a:endParaRPr lang="en-US" sz="2800">
              <a:solidFill>
                <a:schemeClr val="folHlink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3" name="Rectangle 5"/>
          <p:cNvSpPr>
            <a:spLocks noChangeArrowheads="1"/>
          </p:cNvSpPr>
          <p:nvPr/>
        </p:nvSpPr>
        <p:spPr bwMode="auto">
          <a:xfrm>
            <a:off x="3505200" y="381000"/>
            <a:ext cx="533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endParaRPr lang="en-US" sz="440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293894" name="Rectangle 6"/>
          <p:cNvSpPr>
            <a:spLocks noChangeArrowheads="1"/>
          </p:cNvSpPr>
          <p:nvPr/>
        </p:nvSpPr>
        <p:spPr bwMode="auto">
          <a:xfrm>
            <a:off x="3352800" y="381000"/>
            <a:ext cx="5791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600">
                <a:solidFill>
                  <a:schemeClr val="tx2"/>
                </a:solidFill>
                <a:latin typeface="Arial Black" pitchFamily="34" charset="0"/>
              </a:rPr>
              <a:t>9-step Evaluation Process</a:t>
            </a:r>
          </a:p>
        </p:txBody>
      </p:sp>
      <p:sp>
        <p:nvSpPr>
          <p:cNvPr id="293895" name="AutoShape 7"/>
          <p:cNvSpPr>
            <a:spLocks noChangeArrowheads="1"/>
          </p:cNvSpPr>
          <p:nvPr/>
        </p:nvSpPr>
        <p:spPr bwMode="auto">
          <a:xfrm>
            <a:off x="1790700" y="2743200"/>
            <a:ext cx="5410200" cy="2667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0">
            <a:solidFill>
              <a:srgbClr val="9933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93896" name="Text Box 8"/>
          <p:cNvSpPr txBox="1">
            <a:spLocks noChangeArrowheads="1"/>
          </p:cNvSpPr>
          <p:nvPr/>
        </p:nvSpPr>
        <p:spPr bwMode="auto">
          <a:xfrm>
            <a:off x="2171700" y="3352800"/>
            <a:ext cx="464820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/>
              <a:t>Step 4:</a:t>
            </a:r>
            <a:r>
              <a:rPr lang="en-US" sz="4000"/>
              <a:t>  Create a Data Collection Action Plan</a:t>
            </a:r>
          </a:p>
          <a:p>
            <a:pPr>
              <a:spcBef>
                <a:spcPct val="50000"/>
              </a:spcBef>
            </a:pPr>
            <a:endParaRPr lang="en-US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61" name="Rectangle 1029"/>
          <p:cNvSpPr>
            <a:spLocks noChangeArrowheads="1"/>
          </p:cNvSpPr>
          <p:nvPr/>
        </p:nvSpPr>
        <p:spPr bwMode="auto">
          <a:xfrm>
            <a:off x="3505200" y="381000"/>
            <a:ext cx="5334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800" b="1">
                <a:solidFill>
                  <a:schemeClr val="tx2"/>
                </a:solidFill>
                <a:latin typeface="Arial Black" pitchFamily="34" charset="0"/>
              </a:rPr>
              <a:t>Organize Your Evaluation With a Data Collection Action Plan</a:t>
            </a:r>
          </a:p>
        </p:txBody>
      </p:sp>
      <p:sp>
        <p:nvSpPr>
          <p:cNvPr id="275486" name="Rectangle 1054"/>
          <p:cNvSpPr>
            <a:spLocks noChangeArrowheads="1"/>
          </p:cNvSpPr>
          <p:nvPr/>
        </p:nvSpPr>
        <p:spPr bwMode="auto">
          <a:xfrm>
            <a:off x="914400" y="2197100"/>
            <a:ext cx="75438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b="1"/>
          </a:p>
        </p:txBody>
      </p:sp>
      <p:grpSp>
        <p:nvGrpSpPr>
          <p:cNvPr id="275487" name="Group 1055"/>
          <p:cNvGrpSpPr>
            <a:grpSpLocks/>
          </p:cNvGrpSpPr>
          <p:nvPr/>
        </p:nvGrpSpPr>
        <p:grpSpPr bwMode="auto">
          <a:xfrm>
            <a:off x="1295400" y="2514600"/>
            <a:ext cx="6500813" cy="3514725"/>
            <a:chOff x="-3" y="-3"/>
            <a:chExt cx="4095" cy="2214"/>
          </a:xfrm>
        </p:grpSpPr>
        <p:grpSp>
          <p:nvGrpSpPr>
            <p:cNvPr id="275488" name="Group 1056"/>
            <p:cNvGrpSpPr>
              <a:grpSpLocks/>
            </p:cNvGrpSpPr>
            <p:nvPr/>
          </p:nvGrpSpPr>
          <p:grpSpPr bwMode="auto">
            <a:xfrm>
              <a:off x="0" y="0"/>
              <a:ext cx="4089" cy="2208"/>
              <a:chOff x="0" y="0"/>
              <a:chExt cx="4089" cy="2208"/>
            </a:xfrm>
          </p:grpSpPr>
          <p:grpSp>
            <p:nvGrpSpPr>
              <p:cNvPr id="275489" name="Group 1057"/>
              <p:cNvGrpSpPr>
                <a:grpSpLocks/>
              </p:cNvGrpSpPr>
              <p:nvPr/>
            </p:nvGrpSpPr>
            <p:grpSpPr bwMode="auto">
              <a:xfrm>
                <a:off x="0" y="0"/>
                <a:ext cx="1416" cy="1421"/>
                <a:chOff x="0" y="0"/>
                <a:chExt cx="1416" cy="1421"/>
              </a:xfrm>
            </p:grpSpPr>
            <p:sp>
              <p:nvSpPr>
                <p:cNvPr id="275490" name="Rectangle 105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416" cy="1421"/>
                </a:xfrm>
                <a:prstGeom prst="rect">
                  <a:avLst/>
                </a:prstGeom>
                <a:solidFill>
                  <a:srgbClr val="D9D9D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75491" name="Group 105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416" cy="1421"/>
                  <a:chOff x="0" y="0"/>
                  <a:chExt cx="1416" cy="1421"/>
                </a:xfrm>
              </p:grpSpPr>
              <p:sp>
                <p:nvSpPr>
                  <p:cNvPr id="275492" name="Rectangle 1060"/>
                  <p:cNvSpPr>
                    <a:spLocks noChangeArrowheads="1"/>
                  </p:cNvSpPr>
                  <p:nvPr/>
                </p:nvSpPr>
                <p:spPr bwMode="auto">
                  <a:xfrm>
                    <a:off x="43" y="0"/>
                    <a:ext cx="1330" cy="1421"/>
                  </a:xfrm>
                  <a:prstGeom prst="rect">
                    <a:avLst/>
                  </a:prstGeom>
                  <a:solidFill>
                    <a:srgbClr val="D9D9D9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lIns="0" tIns="0" rIns="0" bIns="0"/>
                  <a:lstStyle/>
                  <a:p>
                    <a:r>
                      <a:rPr lang="en-US" sz="1800" b="1">
                        <a:cs typeface="Times New Roman" pitchFamily="18" charset="0"/>
                      </a:rPr>
                      <a:t>Evaluation Question 1</a:t>
                    </a:r>
                  </a:p>
                  <a:p>
                    <a:pPr eaLnBrk="0" hangingPunct="0"/>
                    <a:r>
                      <a:rPr lang="en-US" sz="1800" b="1">
                        <a:solidFill>
                          <a:srgbClr val="000093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</a:t>
                    </a:r>
                  </a:p>
                  <a:p>
                    <a:pPr eaLnBrk="0" hangingPunct="0"/>
                    <a:r>
                      <a:rPr lang="en-US" sz="1800" b="1">
                        <a:solidFill>
                          <a:srgbClr val="000093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</a:t>
                    </a:r>
                  </a:p>
                  <a:p>
                    <a:pPr eaLnBrk="0" hangingPunct="0"/>
                    <a:r>
                      <a:rPr lang="en-US" sz="1800" b="1">
                        <a:solidFill>
                          <a:srgbClr val="000093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</a:t>
                    </a:r>
                  </a:p>
                  <a:p>
                    <a:pPr eaLnBrk="0" hangingPunct="0"/>
                    <a:r>
                      <a:rPr lang="en-US" sz="1800" b="1">
                        <a:solidFill>
                          <a:srgbClr val="000093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 </a:t>
                    </a:r>
                  </a:p>
                  <a:p>
                    <a:pPr eaLnBrk="0" hangingPunct="0"/>
                    <a:r>
                      <a:rPr lang="en-US" sz="1800" b="1">
                        <a:solidFill>
                          <a:srgbClr val="000093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</a:t>
                    </a:r>
                  </a:p>
                  <a:p>
                    <a:pPr eaLnBrk="0" hangingPunct="0"/>
                    <a:r>
                      <a:rPr lang="en-US" sz="1800" b="1">
                        <a:solidFill>
                          <a:srgbClr val="000093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rPr>
                      <a:t> </a:t>
                    </a:r>
                  </a:p>
                  <a:p>
                    <a:pPr eaLnBrk="0" hangingPunct="0"/>
                    <a:endParaRPr lang="en-US" sz="1800" b="1"/>
                  </a:p>
                </p:txBody>
              </p:sp>
              <p:sp>
                <p:nvSpPr>
                  <p:cNvPr id="275493" name="Rectangle 106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416" cy="1421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75494" name="Group 1062"/>
              <p:cNvGrpSpPr>
                <a:grpSpLocks/>
              </p:cNvGrpSpPr>
              <p:nvPr/>
            </p:nvGrpSpPr>
            <p:grpSpPr bwMode="auto">
              <a:xfrm>
                <a:off x="1416" y="0"/>
                <a:ext cx="1061" cy="1421"/>
                <a:chOff x="1416" y="0"/>
                <a:chExt cx="1061" cy="1421"/>
              </a:xfrm>
            </p:grpSpPr>
            <p:sp>
              <p:nvSpPr>
                <p:cNvPr id="275495" name="Rectangle 1063"/>
                <p:cNvSpPr>
                  <a:spLocks noChangeArrowheads="1"/>
                </p:cNvSpPr>
                <p:nvPr/>
              </p:nvSpPr>
              <p:spPr bwMode="auto">
                <a:xfrm>
                  <a:off x="1459" y="0"/>
                  <a:ext cx="975" cy="14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r>
                    <a:rPr lang="en-US" sz="1800" b="1">
                      <a:cs typeface="Times New Roman" pitchFamily="18" charset="0"/>
                    </a:rPr>
                    <a:t>What is Collected</a:t>
                  </a:r>
                </a:p>
                <a:p>
                  <a:pPr eaLnBrk="0" hangingPunct="0"/>
                  <a:endParaRPr lang="en-US" sz="1800" b="1"/>
                </a:p>
              </p:txBody>
            </p:sp>
            <p:sp>
              <p:nvSpPr>
                <p:cNvPr id="275496" name="Rectangle 1064"/>
                <p:cNvSpPr>
                  <a:spLocks noChangeArrowheads="1"/>
                </p:cNvSpPr>
                <p:nvPr/>
              </p:nvSpPr>
              <p:spPr bwMode="auto">
                <a:xfrm>
                  <a:off x="1416" y="0"/>
                  <a:ext cx="1061" cy="1421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5497" name="Group 1065"/>
              <p:cNvGrpSpPr>
                <a:grpSpLocks/>
              </p:cNvGrpSpPr>
              <p:nvPr/>
            </p:nvGrpSpPr>
            <p:grpSpPr bwMode="auto">
              <a:xfrm>
                <a:off x="2477" y="0"/>
                <a:ext cx="1612" cy="1421"/>
                <a:chOff x="2477" y="0"/>
                <a:chExt cx="1612" cy="1421"/>
              </a:xfrm>
            </p:grpSpPr>
            <p:sp>
              <p:nvSpPr>
                <p:cNvPr id="275498" name="Rectangle 1066"/>
                <p:cNvSpPr>
                  <a:spLocks noChangeArrowheads="1"/>
                </p:cNvSpPr>
                <p:nvPr/>
              </p:nvSpPr>
              <p:spPr bwMode="auto">
                <a:xfrm>
                  <a:off x="2520" y="0"/>
                  <a:ext cx="1526" cy="14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r>
                    <a:rPr lang="en-US" sz="1800" b="1">
                      <a:cs typeface="Times New Roman" pitchFamily="18" charset="0"/>
                    </a:rPr>
                    <a:t>How Collected/What Technique</a:t>
                  </a:r>
                </a:p>
                <a:p>
                  <a:pPr eaLnBrk="0" hangingPunct="0"/>
                  <a:endParaRPr lang="en-US" sz="1800" b="1"/>
                </a:p>
              </p:txBody>
            </p:sp>
            <p:sp>
              <p:nvSpPr>
                <p:cNvPr id="275499" name="Rectangle 1067"/>
                <p:cNvSpPr>
                  <a:spLocks noChangeArrowheads="1"/>
                </p:cNvSpPr>
                <p:nvPr/>
              </p:nvSpPr>
              <p:spPr bwMode="auto">
                <a:xfrm>
                  <a:off x="2477" y="0"/>
                  <a:ext cx="1612" cy="1421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5500" name="Group 1068"/>
              <p:cNvGrpSpPr>
                <a:grpSpLocks/>
              </p:cNvGrpSpPr>
              <p:nvPr/>
            </p:nvGrpSpPr>
            <p:grpSpPr bwMode="auto">
              <a:xfrm>
                <a:off x="0" y="1421"/>
                <a:ext cx="1416" cy="787"/>
                <a:chOff x="0" y="1421"/>
                <a:chExt cx="1416" cy="787"/>
              </a:xfrm>
            </p:grpSpPr>
            <p:sp>
              <p:nvSpPr>
                <p:cNvPr id="275501" name="Rectangle 1069"/>
                <p:cNvSpPr>
                  <a:spLocks noChangeArrowheads="1"/>
                </p:cNvSpPr>
                <p:nvPr/>
              </p:nvSpPr>
              <p:spPr bwMode="auto">
                <a:xfrm>
                  <a:off x="43" y="1421"/>
                  <a:ext cx="1330" cy="7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800" b="1">
                      <a:ea typeface="Arial Unicode MS" pitchFamily="34" charset="-128"/>
                      <a:cs typeface="Arial Unicode MS" pitchFamily="34" charset="-128"/>
                    </a:rPr>
                    <a:t>From Whom/</a:t>
                  </a:r>
                </a:p>
                <a:p>
                  <a:pPr eaLnBrk="0" hangingPunct="0"/>
                  <a:r>
                    <a:rPr lang="en-US" sz="1800" b="1">
                      <a:ea typeface="Arial Unicode MS" pitchFamily="34" charset="-128"/>
                      <a:cs typeface="Arial Unicode MS" pitchFamily="34" charset="-128"/>
                    </a:rPr>
                    <a:t>Data Sources</a:t>
                  </a:r>
                </a:p>
                <a:p>
                  <a:pPr eaLnBrk="0" hangingPunct="0"/>
                  <a:r>
                    <a:rPr lang="en-US" sz="1800" b="1">
                      <a:solidFill>
                        <a:srgbClr val="000093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 </a:t>
                  </a:r>
                </a:p>
                <a:p>
                  <a:pPr eaLnBrk="0" hangingPunct="0"/>
                  <a:r>
                    <a:rPr lang="en-US" sz="1800" b="1">
                      <a:solidFill>
                        <a:srgbClr val="000093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 </a:t>
                  </a:r>
                </a:p>
                <a:p>
                  <a:pPr eaLnBrk="0" hangingPunct="0"/>
                  <a:r>
                    <a:rPr lang="en-US" sz="1800" b="1">
                      <a:solidFill>
                        <a:srgbClr val="000093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 </a:t>
                  </a:r>
                </a:p>
                <a:p>
                  <a:pPr eaLnBrk="0" hangingPunct="0"/>
                  <a:endParaRPr lang="en-US" sz="1800" b="1"/>
                </a:p>
              </p:txBody>
            </p:sp>
            <p:sp>
              <p:nvSpPr>
                <p:cNvPr id="275502" name="Rectangle 1070"/>
                <p:cNvSpPr>
                  <a:spLocks noChangeArrowheads="1"/>
                </p:cNvSpPr>
                <p:nvPr/>
              </p:nvSpPr>
              <p:spPr bwMode="auto">
                <a:xfrm>
                  <a:off x="0" y="1421"/>
                  <a:ext cx="1416" cy="787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5503" name="Group 1071"/>
              <p:cNvGrpSpPr>
                <a:grpSpLocks/>
              </p:cNvGrpSpPr>
              <p:nvPr/>
            </p:nvGrpSpPr>
            <p:grpSpPr bwMode="auto">
              <a:xfrm>
                <a:off x="1416" y="1421"/>
                <a:ext cx="1061" cy="787"/>
                <a:chOff x="1416" y="1421"/>
                <a:chExt cx="1061" cy="787"/>
              </a:xfrm>
            </p:grpSpPr>
            <p:sp>
              <p:nvSpPr>
                <p:cNvPr id="275504" name="Rectangle 1072"/>
                <p:cNvSpPr>
                  <a:spLocks noChangeArrowheads="1"/>
                </p:cNvSpPr>
                <p:nvPr/>
              </p:nvSpPr>
              <p:spPr bwMode="auto">
                <a:xfrm>
                  <a:off x="1459" y="1421"/>
                  <a:ext cx="975" cy="7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800" b="1">
                      <a:ea typeface="Arial Unicode MS" pitchFamily="34" charset="-128"/>
                      <a:cs typeface="Arial Unicode MS" pitchFamily="34" charset="-128"/>
                    </a:rPr>
                    <a:t>When Collected and By Whom</a:t>
                  </a:r>
                </a:p>
                <a:p>
                  <a:pPr eaLnBrk="0" hangingPunct="0"/>
                  <a:r>
                    <a:rPr lang="en-US" sz="1800" b="1">
                      <a:solidFill>
                        <a:srgbClr val="000093"/>
                      </a:solidFill>
                      <a:latin typeface="Arial Unicode MS" pitchFamily="34" charset="-128"/>
                      <a:ea typeface="Arial Unicode MS" pitchFamily="34" charset="-128"/>
                      <a:cs typeface="Arial Unicode MS" pitchFamily="34" charset="-128"/>
                    </a:rPr>
                    <a:t> </a:t>
                  </a:r>
                </a:p>
                <a:p>
                  <a:pPr eaLnBrk="0" hangingPunct="0"/>
                  <a:endParaRPr lang="en-US" sz="1800" b="1"/>
                </a:p>
              </p:txBody>
            </p:sp>
            <p:sp>
              <p:nvSpPr>
                <p:cNvPr id="275505" name="Rectangle 1073"/>
                <p:cNvSpPr>
                  <a:spLocks noChangeArrowheads="1"/>
                </p:cNvSpPr>
                <p:nvPr/>
              </p:nvSpPr>
              <p:spPr bwMode="auto">
                <a:xfrm>
                  <a:off x="1416" y="1421"/>
                  <a:ext cx="1061" cy="787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5506" name="Group 1074"/>
              <p:cNvGrpSpPr>
                <a:grpSpLocks/>
              </p:cNvGrpSpPr>
              <p:nvPr/>
            </p:nvGrpSpPr>
            <p:grpSpPr bwMode="auto">
              <a:xfrm>
                <a:off x="2477" y="1421"/>
                <a:ext cx="1612" cy="787"/>
                <a:chOff x="2477" y="1421"/>
                <a:chExt cx="1612" cy="787"/>
              </a:xfrm>
            </p:grpSpPr>
            <p:sp>
              <p:nvSpPr>
                <p:cNvPr id="275507" name="Rectangle 1075"/>
                <p:cNvSpPr>
                  <a:spLocks noChangeArrowheads="1"/>
                </p:cNvSpPr>
                <p:nvPr/>
              </p:nvSpPr>
              <p:spPr bwMode="auto">
                <a:xfrm>
                  <a:off x="2520" y="1421"/>
                  <a:ext cx="1526" cy="7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r>
                    <a:rPr lang="en-US" sz="1800" b="1">
                      <a:cs typeface="Times New Roman" pitchFamily="18" charset="0"/>
                    </a:rPr>
                    <a:t>How Data are to be Analyzed</a:t>
                  </a:r>
                </a:p>
                <a:p>
                  <a:pPr eaLnBrk="0" hangingPunct="0"/>
                  <a:endParaRPr lang="en-US" sz="1800" b="1"/>
                </a:p>
              </p:txBody>
            </p:sp>
            <p:sp>
              <p:nvSpPr>
                <p:cNvPr id="275508" name="Rectangle 1076"/>
                <p:cNvSpPr>
                  <a:spLocks noChangeArrowheads="1"/>
                </p:cNvSpPr>
                <p:nvPr/>
              </p:nvSpPr>
              <p:spPr bwMode="auto">
                <a:xfrm>
                  <a:off x="2477" y="1421"/>
                  <a:ext cx="1612" cy="787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75509" name="Rectangle 1077"/>
            <p:cNvSpPr>
              <a:spLocks noChangeArrowheads="1"/>
            </p:cNvSpPr>
            <p:nvPr/>
          </p:nvSpPr>
          <p:spPr bwMode="auto">
            <a:xfrm>
              <a:off x="-3" y="-3"/>
              <a:ext cx="4095" cy="2214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81" name="Rectangle 5"/>
          <p:cNvSpPr>
            <a:spLocks noChangeArrowheads="1"/>
          </p:cNvSpPr>
          <p:nvPr/>
        </p:nvSpPr>
        <p:spPr bwMode="auto">
          <a:xfrm>
            <a:off x="3505200" y="381000"/>
            <a:ext cx="533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solidFill>
                  <a:schemeClr val="tx2"/>
                </a:solidFill>
                <a:latin typeface="Arial Black" pitchFamily="34" charset="0"/>
              </a:rPr>
              <a:t>Components of a Data Collection Action Plan</a:t>
            </a:r>
          </a:p>
        </p:txBody>
      </p:sp>
      <p:sp>
        <p:nvSpPr>
          <p:cNvPr id="254982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301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What Will be Collected?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2800" b="1"/>
              <a:t>based on evidence required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How Collected? Instrumentation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2800" b="1"/>
              <a:t>surveys? published instrument? focus group? observations?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5" name="Rectangle 5"/>
          <p:cNvSpPr>
            <a:spLocks noChangeArrowheads="1"/>
          </p:cNvSpPr>
          <p:nvPr/>
        </p:nvSpPr>
        <p:spPr bwMode="auto">
          <a:xfrm>
            <a:off x="3505200" y="381000"/>
            <a:ext cx="533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b="1">
                <a:solidFill>
                  <a:schemeClr val="tx2"/>
                </a:solidFill>
                <a:latin typeface="Arial Black" pitchFamily="34" charset="0"/>
              </a:rPr>
              <a:t>Components of a Data Collection Action Plan</a:t>
            </a:r>
          </a:p>
        </p:txBody>
      </p:sp>
      <p:sp>
        <p:nvSpPr>
          <p:cNvPr id="256006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From Whom Collected?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2800" b="1"/>
              <a:t>who or what provides evidence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When Collected and by Whom?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sz="2800" b="1"/>
              <a:t>specific dates, times, persons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How Data are to be Analyzed?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9" name="Rectangle 5"/>
          <p:cNvSpPr>
            <a:spLocks noChangeArrowheads="1"/>
          </p:cNvSpPr>
          <p:nvPr/>
        </p:nvSpPr>
        <p:spPr bwMode="auto">
          <a:xfrm>
            <a:off x="3505200" y="381000"/>
            <a:ext cx="533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chemeClr val="tx2"/>
                </a:solidFill>
                <a:latin typeface="Arial Black" pitchFamily="34" charset="0"/>
              </a:rPr>
              <a:t>Data Sources</a:t>
            </a:r>
            <a:r>
              <a:rPr lang="en-US" sz="4000">
                <a:solidFill>
                  <a:schemeClr val="tx2"/>
                </a:solidFill>
              </a:rPr>
              <a:t> </a:t>
            </a:r>
            <a:r>
              <a:rPr lang="en-US" sz="4000" b="1"/>
              <a:t>—</a:t>
            </a:r>
            <a:r>
              <a:rPr lang="en-US"/>
              <a:t> </a:t>
            </a:r>
            <a:r>
              <a:rPr lang="en-US" sz="4000">
                <a:solidFill>
                  <a:schemeClr val="tx2"/>
                </a:solidFill>
                <a:latin typeface="Arial Black" pitchFamily="34" charset="0"/>
              </a:rPr>
              <a:t> Who and What</a:t>
            </a:r>
          </a:p>
        </p:txBody>
      </p:sp>
      <p:sp>
        <p:nvSpPr>
          <p:cNvPr id="257030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408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Students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Parents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Teachers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Counselors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Employers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Friends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b="1"/>
              <a:t> Documents and other records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3" name="Rectangle 5"/>
          <p:cNvSpPr>
            <a:spLocks noChangeArrowheads="1"/>
          </p:cNvSpPr>
          <p:nvPr/>
        </p:nvSpPr>
        <p:spPr bwMode="auto">
          <a:xfrm>
            <a:off x="3581400" y="304800"/>
            <a:ext cx="5562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3600" b="1" dirty="0">
                <a:solidFill>
                  <a:schemeClr val="tx2"/>
                </a:solidFill>
                <a:latin typeface="Arial Black" pitchFamily="34" charset="0"/>
              </a:rPr>
              <a:t>Exercise 5 – Data </a:t>
            </a:r>
            <a:r>
              <a:rPr lang="en-US" sz="3600" b="1" dirty="0" smtClean="0">
                <a:solidFill>
                  <a:schemeClr val="tx2"/>
                </a:solidFill>
                <a:latin typeface="Arial Black" pitchFamily="34" charset="0"/>
              </a:rPr>
              <a:t>Sources</a:t>
            </a:r>
            <a:endParaRPr lang="en-US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258054" name="Rectangle 6"/>
          <p:cNvSpPr>
            <a:spLocks noChangeArrowheads="1"/>
          </p:cNvSpPr>
          <p:nvPr/>
        </p:nvSpPr>
        <p:spPr bwMode="auto">
          <a:xfrm>
            <a:off x="914400" y="2197100"/>
            <a:ext cx="7543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en-US" sz="3200" b="1"/>
              <a:t> Who/what are the data sources for the following 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3966</TotalTime>
  <Words>1499</Words>
  <Application>Microsoft PowerPoint</Application>
  <PresentationFormat>On-screen Show (4:3)</PresentationFormat>
  <Paragraphs>240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`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Sage Solutions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9-step Evaluation Process</dc:title>
  <dc:creator>Janet Wall</dc:creator>
  <cp:lastModifiedBy>stdc_lp</cp:lastModifiedBy>
  <cp:revision>126</cp:revision>
  <dcterms:created xsi:type="dcterms:W3CDTF">2005-02-14T13:32:31Z</dcterms:created>
  <dcterms:modified xsi:type="dcterms:W3CDTF">2014-06-29T05:21:32Z</dcterms:modified>
</cp:coreProperties>
</file>