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8" r:id="rId2"/>
    <p:sldId id="257" r:id="rId3"/>
    <p:sldId id="258" r:id="rId4"/>
    <p:sldId id="259" r:id="rId5"/>
    <p:sldId id="260" r:id="rId6"/>
    <p:sldId id="29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59E23-F8F8-4641-80EA-289997F019B4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BB1AB-1042-43BC-895A-61A396559A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AU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D8F816E-F2FF-4306-9A7D-32C2ACF48C02}" type="slidenum">
              <a:rPr lang="en-A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ABABB-D641-49BE-9F8B-892799B47A6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41034-7AF0-4929-B808-C7D3A0430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dirty="0" smtClean="0"/>
              <a:t>DESIGNING TRAINING PROGRAMS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dirty="0" smtClean="0"/>
              <a:t>INTRODUCTION</a:t>
            </a:r>
            <a:endParaRPr lang="en-AU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en-AU" smtClean="0"/>
              <a:t>This Learning Topic gives a broad overview of learning program design, including: </a:t>
            </a:r>
          </a:p>
          <a:p>
            <a:r>
              <a:rPr lang="en-AU" smtClean="0"/>
              <a:t>the definition of a learning program</a:t>
            </a:r>
          </a:p>
          <a:p>
            <a:r>
              <a:rPr lang="en-AU" smtClean="0"/>
              <a:t>how learning programs relate to learning bigger learning strategies </a:t>
            </a:r>
          </a:p>
          <a:p>
            <a:r>
              <a:rPr lang="en-AU" smtClean="0"/>
              <a:t>the design skills you need to develop a learning program</a:t>
            </a:r>
          </a:p>
          <a:p>
            <a:r>
              <a:rPr lang="en-US" smtClean="0"/>
              <a:t>the steps in the design and development process</a:t>
            </a:r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dirty="0" smtClean="0"/>
              <a:t>What is a learning program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Learning programs in this context relate to a vocational training program based around a unit, or units, of competency from an endorsed Training Package (or the modules in an accredited course).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AU" dirty="0" smtClean="0"/>
              <a:t>you could also design and develop learning programs  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AU" dirty="0" smtClean="0"/>
              <a:t>delivering short courses, 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AU" dirty="0" smtClean="0"/>
              <a:t>providing workplace learning that is not nationally recognised 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AU" dirty="0" smtClean="0"/>
              <a:t>induction training or other professional development.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ll Sans MT" pitchFamily="34" charset="0"/>
                <a:ea typeface="+mj-ea"/>
                <a:cs typeface="Arial" pitchFamily="34" charset="0"/>
              </a:rPr>
              <a:t>Setting Learning Objectives: </a:t>
            </a:r>
            <a:b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ll Sans MT" pitchFamily="34" charset="0"/>
                <a:ea typeface="+mj-ea"/>
                <a:cs typeface="Arial" pitchFamily="34" charset="0"/>
              </a:rPr>
            </a:b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ill Sans MT" pitchFamily="34" charset="0"/>
                <a:ea typeface="+mj-ea"/>
                <a:cs typeface="Arial" pitchFamily="34" charset="0"/>
              </a:rPr>
              <a:t>Hit the Bull’s Eye</a:t>
            </a:r>
          </a:p>
        </p:txBody>
      </p:sp>
      <p:pic>
        <p:nvPicPr>
          <p:cNvPr id="5" name="Picture 4" descr="bullsey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76575" y="1600200"/>
            <a:ext cx="299085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Selecting Teaching Methods – Use Diverse Methods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883" y="2193388"/>
            <a:ext cx="4800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0" y="2590800"/>
            <a:ext cx="44958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pitchFamily="34" charset="0"/>
              </a:rPr>
              <a:t>Tell me – </a:t>
            </a: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pitchFamily="34" charset="0"/>
              </a:rPr>
              <a:t>I Forget</a:t>
            </a: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pitchFamily="34" charset="0"/>
              </a:rPr>
              <a:t>Show me – </a:t>
            </a: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pitchFamily="34" charset="0"/>
              </a:rPr>
              <a:t>I Remember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pitchFamily="34" charset="0"/>
              </a:rPr>
              <a:t>Involve me – </a:t>
            </a: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pitchFamily="34" charset="0"/>
              </a:rPr>
              <a:t>I Understand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dirty="0" smtClean="0"/>
              <a:t>A learning program should identify:</a:t>
            </a:r>
            <a:br>
              <a:rPr lang="en-AU" dirty="0" smtClean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 fontScale="85000" lnSpcReduction="200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its purpose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the target group, their needs and characteristics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the outcomes to be achieved, such as the units of competency or other benchmarks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the learning and assessment activities including any flexibilities with this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any required resources.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AU" dirty="0" smtClean="0"/>
              <a:t> 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en-AU" dirty="0" smtClean="0"/>
              <a:t>It should also include: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learning objectives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a plan of how the learners will achieve the objectives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a structure and sequence for learning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content of the learning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delivery and assessment methods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assessment requirements.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i="1" dirty="0" smtClean="0"/>
              <a:t>Figure 1: Visual representation of a learning program</a:t>
            </a:r>
            <a:endParaRPr lang="en-AU" dirty="0"/>
          </a:p>
        </p:txBody>
      </p:sp>
      <p:pic>
        <p:nvPicPr>
          <p:cNvPr id="14339" name="Content Placeholder 3" descr="learn program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57313" y="1571625"/>
            <a:ext cx="6429375" cy="5286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b="1" dirty="0" smtClean="0"/>
              <a:t>Contextualisation</a:t>
            </a:r>
            <a:br>
              <a:rPr lang="en-AU" b="1" dirty="0" smtClean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 fontScale="925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Contextualisation is the process of taking a learning program or resource and making it meaningful to individual learners. It could mean that the learning program is modified for: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a particular workplace 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individual learning styles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groups of learners who are unable to access the planned environment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learners with special language, literacy and numeracy requirements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learners with disabilities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AU" dirty="0" smtClean="0"/>
              <a:t>particular age groups and levels of previous experience.</a:t>
            </a:r>
            <a:br>
              <a:rPr lang="en-AU" dirty="0" smtClean="0"/>
            </a:b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b="1" dirty="0" smtClean="0"/>
              <a:t>Learning programs and learning strategies</a:t>
            </a:r>
            <a:br>
              <a:rPr lang="en-AU" b="1" dirty="0" smtClean="0"/>
            </a:br>
            <a:endParaRPr lang="en-AU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r>
              <a:rPr lang="en-AU" smtClean="0"/>
              <a:t>A </a:t>
            </a:r>
            <a:r>
              <a:rPr lang="en-AU" i="1" smtClean="0"/>
              <a:t>learning program</a:t>
            </a:r>
            <a:r>
              <a:rPr lang="en-AU" smtClean="0"/>
              <a:t> could be a subset of a bigger </a:t>
            </a:r>
            <a:r>
              <a:rPr lang="en-AU" i="1" smtClean="0"/>
              <a:t>learning strategy</a:t>
            </a:r>
            <a:r>
              <a:rPr lang="en-AU" smtClean="0"/>
              <a:t>. The learning strategy can provides an organising framework for the delivery and assessment of a full Australian Qualifications Framework (AQF) qualification.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sz="2800" dirty="0" smtClean="0"/>
              <a:t>Relationship between learning programs and learning strategies</a:t>
            </a:r>
            <a:endParaRPr lang="en-AU" sz="2800" dirty="0"/>
          </a:p>
        </p:txBody>
      </p:sp>
      <p:pic>
        <p:nvPicPr>
          <p:cNvPr id="17411" name="Content Placeholder 3" descr="learn strategy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785938"/>
            <a:ext cx="6762750" cy="5072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dirty="0" smtClean="0"/>
              <a:t>Skills of a designer</a:t>
            </a:r>
            <a:endParaRPr lang="en-AU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AU" smtClean="0"/>
          </a:p>
        </p:txBody>
      </p:sp>
      <p:sp>
        <p:nvSpPr>
          <p:cNvPr id="4" name="Oval Callout 3"/>
          <p:cNvSpPr/>
          <p:nvPr/>
        </p:nvSpPr>
        <p:spPr>
          <a:xfrm>
            <a:off x="1785938" y="1500188"/>
            <a:ext cx="6215062" cy="435768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3600" dirty="0">
                <a:solidFill>
                  <a:srgbClr val="FFFF00"/>
                </a:solidFill>
              </a:rPr>
              <a:t>WHAT SKILLS DO YOU THINK A COURSE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3600" dirty="0">
                <a:solidFill>
                  <a:srgbClr val="FFFF00"/>
                </a:solidFill>
              </a:rPr>
              <a:t>DESIGNER SHOULD HAVE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dirty="0" smtClean="0"/>
              <a:t>DESIGNER SKILLS</a:t>
            </a:r>
            <a:endParaRPr lang="en-AU" dirty="0"/>
          </a:p>
        </p:txBody>
      </p:sp>
      <p:pic>
        <p:nvPicPr>
          <p:cNvPr id="19459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5938" y="1357313"/>
            <a:ext cx="5072062" cy="5097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b="1" smtClean="0">
                <a:ln>
                  <a:noFill/>
                </a:ln>
                <a:effectLst/>
              </a:rPr>
              <a:t>Influences on learning program design</a:t>
            </a:r>
            <a:r>
              <a:rPr lang="en-US" sz="3800" b="1" smtClean="0">
                <a:ln>
                  <a:noFill/>
                </a:ln>
                <a:effectLst/>
              </a:rPr>
              <a:t/>
            </a:r>
            <a:br>
              <a:rPr lang="en-US" sz="3800" b="1" smtClean="0">
                <a:ln>
                  <a:noFill/>
                </a:ln>
                <a:effectLst/>
              </a:rPr>
            </a:br>
            <a:endParaRPr lang="en-US" sz="3800" b="1" smtClean="0">
              <a:ln>
                <a:noFill/>
              </a:ln>
              <a:effectLst/>
            </a:endParaRPr>
          </a:p>
        </p:txBody>
      </p:sp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AU" sz="2600" smtClean="0"/>
              <a:t>In designing the learning program, you need to know about the environment in which the learning will take place. For example, you are required to have knowledge of the relevant:</a:t>
            </a:r>
          </a:p>
          <a:p>
            <a:pPr>
              <a:lnSpc>
                <a:spcPct val="90000"/>
              </a:lnSpc>
            </a:pPr>
            <a:r>
              <a:rPr lang="en-AU" sz="2600" smtClean="0"/>
              <a:t>national standards, codes of practice, and Commonwealth and State/Territory legislation including licensing requirements, </a:t>
            </a:r>
          </a:p>
          <a:p>
            <a:pPr>
              <a:lnSpc>
                <a:spcPct val="90000"/>
              </a:lnSpc>
            </a:pPr>
            <a:r>
              <a:rPr lang="en-AU" sz="2600" smtClean="0"/>
              <a:t>OHS policies and procedures business or industry knowledge specific to the training</a:t>
            </a:r>
          </a:p>
          <a:p>
            <a:pPr>
              <a:lnSpc>
                <a:spcPct val="90000"/>
              </a:lnSpc>
            </a:pPr>
            <a:r>
              <a:rPr lang="en-AU" sz="2600" smtClean="0"/>
              <a:t>Training Packages and their competency standards.</a:t>
            </a:r>
            <a:endParaRPr lang="en-US" sz="2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Content Placeholder 3" descr="STEPS DESIGNING LEARNING PROGRAMS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285750"/>
            <a:ext cx="8305800" cy="6229350"/>
          </a:xfrm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3505200" y="2743200"/>
            <a:ext cx="221456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A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DESIGN</a:t>
            </a:r>
          </a:p>
          <a:p>
            <a:pPr algn="ctr"/>
            <a:r>
              <a:rPr lang="en-A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STEPS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AU" sz="3100" dirty="0" smtClean="0"/>
              <a:t>Step 1 - </a:t>
            </a:r>
            <a:r>
              <a:rPr lang="en-AU" sz="3100" b="1" dirty="0" smtClean="0"/>
              <a:t>Defining the parameters of the learning program with the client</a:t>
            </a:r>
            <a:r>
              <a:rPr lang="en-AU" b="1" dirty="0" smtClean="0"/>
              <a:t/>
            </a:r>
            <a:br>
              <a:rPr lang="en-AU" b="1" dirty="0" smtClean="0"/>
            </a:br>
            <a:endParaRPr lang="en-AU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AU" smtClean="0"/>
              <a:t>define the ‘why, who and what’ of your learning program. </a:t>
            </a:r>
          </a:p>
          <a:p>
            <a:pPr>
              <a:buFont typeface="Wingdings 2" pitchFamily="18" charset="2"/>
              <a:buNone/>
            </a:pPr>
            <a:r>
              <a:rPr lang="en-AU" smtClean="0"/>
              <a:t>When designing a learning program, be sure you are clear on its purpose. That is, </a:t>
            </a:r>
            <a:r>
              <a:rPr lang="en-AU" sz="4400" b="1" smtClean="0">
                <a:solidFill>
                  <a:srgbClr val="FFFF00"/>
                </a:solidFill>
              </a:rPr>
              <a:t>why</a:t>
            </a:r>
            <a:r>
              <a:rPr lang="en-AU" sz="4400" b="1" smtClean="0"/>
              <a:t> </a:t>
            </a:r>
            <a:r>
              <a:rPr lang="en-AU" smtClean="0"/>
              <a:t>does it need to be designed? In broad terms, what outcomes will it achieve, how will it be used, and who will be involved?</a:t>
            </a:r>
          </a:p>
          <a:p>
            <a:pPr>
              <a:buFont typeface="Wingdings 2" pitchFamily="18" charset="2"/>
              <a:buNone/>
            </a:pPr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74638"/>
            <a:ext cx="8001000" cy="1143000"/>
          </a:xfrm>
        </p:spPr>
      </p:pic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purpose of the learning program</a:t>
            </a:r>
          </a:p>
          <a:p>
            <a:r>
              <a:rPr lang="en-US" dirty="0" smtClean="0"/>
              <a:t>The benchmarks to be achieved</a:t>
            </a:r>
          </a:p>
          <a:p>
            <a:r>
              <a:rPr lang="en-US" dirty="0" smtClean="0"/>
              <a:t>The specific learning objectives for the learning program</a:t>
            </a:r>
          </a:p>
          <a:p>
            <a:r>
              <a:rPr lang="en-US" dirty="0" smtClean="0"/>
              <a:t>The scope and breadth of the learning program – Look at the Training package</a:t>
            </a:r>
          </a:p>
          <a:p>
            <a:r>
              <a:rPr lang="en-US" dirty="0" smtClean="0"/>
              <a:t>The target group learners</a:t>
            </a:r>
          </a:p>
          <a:p>
            <a:r>
              <a:rPr lang="en-US" dirty="0" smtClean="0"/>
              <a:t>The learning environment</a:t>
            </a:r>
          </a:p>
          <a:p>
            <a:r>
              <a:rPr lang="en-US" dirty="0" smtClean="0"/>
              <a:t>The operational resource requirements</a:t>
            </a:r>
          </a:p>
          <a:p>
            <a:r>
              <a:rPr lang="en-US" dirty="0" smtClean="0"/>
              <a:t>Access to other sources of information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mtClean="0">
                <a:ln>
                  <a:noFill/>
                </a:ln>
                <a:effectLst/>
              </a:rPr>
              <a:t>1a - The purpose of a learning program</a:t>
            </a:r>
            <a:r>
              <a:rPr lang="en-US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/>
              <a:t>Think about any progam that you teach, what is it’s purpose? Some examples:</a:t>
            </a:r>
          </a:p>
          <a:p>
            <a:r>
              <a:rPr lang="en-US" smtClean="0"/>
              <a:t>Accreditation</a:t>
            </a:r>
          </a:p>
          <a:p>
            <a:r>
              <a:rPr lang="en-US" smtClean="0"/>
              <a:t>Organisational change</a:t>
            </a:r>
          </a:p>
          <a:p>
            <a:r>
              <a:rPr lang="en-US" smtClean="0"/>
              <a:t>New skills</a:t>
            </a:r>
          </a:p>
          <a:p>
            <a:r>
              <a:rPr lang="en-US" smtClean="0"/>
              <a:t>Update of skills</a:t>
            </a:r>
          </a:p>
          <a:p>
            <a:r>
              <a:rPr lang="en-US" smtClean="0"/>
              <a:t>Legislative requirements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85725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1b- Learner characteristics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68413"/>
            <a:ext cx="8229600" cy="5186362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n-US" sz="2400" dirty="0" smtClean="0"/>
              <a:t>You need to know about the learners: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Who they are; </a:t>
            </a:r>
            <a:r>
              <a:rPr lang="en-AU" sz="2900" dirty="0" smtClean="0"/>
              <a:t>employment status;  learning experiences; </a:t>
            </a:r>
            <a:r>
              <a:rPr lang="en-US" sz="2900" dirty="0" smtClean="0"/>
              <a:t>place of residence. </a:t>
            </a:r>
            <a:endParaRPr lang="en-AU" sz="29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Learning styles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Special needs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How they will use the information</a:t>
            </a:r>
          </a:p>
          <a:p>
            <a:pPr>
              <a:lnSpc>
                <a:spcPct val="80000"/>
              </a:lnSpc>
            </a:pPr>
            <a:r>
              <a:rPr lang="en-AU" sz="2900" dirty="0" smtClean="0"/>
              <a:t>physical or psychological disability</a:t>
            </a:r>
          </a:p>
          <a:p>
            <a:pPr>
              <a:lnSpc>
                <a:spcPct val="80000"/>
              </a:lnSpc>
            </a:pPr>
            <a:r>
              <a:rPr lang="en-AU" sz="2900" dirty="0" smtClean="0"/>
              <a:t>level of maturity and motivation</a:t>
            </a:r>
          </a:p>
          <a:p>
            <a:pPr>
              <a:lnSpc>
                <a:spcPct val="80000"/>
              </a:lnSpc>
            </a:pPr>
            <a:r>
              <a:rPr lang="en-AU" sz="2900" dirty="0" smtClean="0"/>
              <a:t>cultural background;  </a:t>
            </a:r>
            <a:r>
              <a:rPr lang="en-AU" sz="2400" dirty="0" smtClean="0"/>
              <a:t>length of time as a resident in Australia</a:t>
            </a:r>
          </a:p>
          <a:p>
            <a:pPr>
              <a:lnSpc>
                <a:spcPct val="80000"/>
              </a:lnSpc>
            </a:pPr>
            <a:r>
              <a:rPr lang="en-AU" sz="2900" dirty="0" smtClean="0"/>
              <a:t>level of formal schooling </a:t>
            </a:r>
            <a:endParaRPr lang="en-US" sz="2900" dirty="0" smtClean="0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n-US" sz="2100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n-US" sz="21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smtClean="0">
                <a:ln>
                  <a:noFill/>
                </a:ln>
                <a:effectLst/>
              </a:rPr>
              <a:t/>
            </a:r>
            <a:br>
              <a:rPr lang="en-AU" sz="3800" smtClean="0">
                <a:ln>
                  <a:noFill/>
                </a:ln>
                <a:effectLst/>
              </a:rPr>
            </a:br>
            <a:r>
              <a:rPr lang="en-AU" sz="3800" smtClean="0">
                <a:ln>
                  <a:noFill/>
                </a:ln>
                <a:effectLst/>
              </a:rPr>
              <a:t>Consider The learners - </a:t>
            </a:r>
            <a:br>
              <a:rPr lang="en-AU" sz="3800" smtClean="0">
                <a:ln>
                  <a:noFill/>
                </a:ln>
                <a:effectLst/>
              </a:rPr>
            </a:br>
            <a:r>
              <a:rPr lang="en-AU" sz="3800" smtClean="0">
                <a:ln>
                  <a:noFill/>
                </a:ln>
                <a:effectLst/>
              </a:rPr>
              <a:t>Adult learning principles </a:t>
            </a:r>
            <a:endParaRPr lang="en-US" sz="3800" smtClean="0">
              <a:ln>
                <a:noFill/>
              </a:ln>
              <a:effectLst/>
            </a:endParaRP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AU" sz="2100" smtClean="0"/>
              <a:t>Some key adult learning principles: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Adults have a need to be self-directing.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Adults have a range of life experience, so connecting learning to experience is meaningful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Adults have a need to know why they are learning something.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Training needs to be learner-centred to engage learners.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The learning process needs to support increasing learner independence.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Emphasis on experimental and participative learning.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Use of modelling.</a:t>
            </a:r>
            <a:endParaRPr lang="en-US" sz="2100" smtClean="0"/>
          </a:p>
          <a:p>
            <a:pPr>
              <a:lnSpc>
                <a:spcPct val="90000"/>
              </a:lnSpc>
            </a:pPr>
            <a:r>
              <a:rPr lang="en-US" sz="2100" smtClean="0"/>
              <a:t>Reflecting individual circumstances.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Learning styles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An excellent resource that enables you to assess your own learning style and at the same time learn about learning styles can be found at the following web site.. </a:t>
            </a:r>
            <a:r>
              <a:rPr lang="en-US" sz="2800" b="1" dirty="0" smtClean="0">
                <a:solidFill>
                  <a:srgbClr val="FF0000"/>
                </a:solidFill>
              </a:rPr>
              <a:t>Give it a go!!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buFont typeface="Wingdings 2" pitchFamily="18" charset="2"/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buFont typeface="Wingdings 2" pitchFamily="18" charset="2"/>
              <a:buNone/>
            </a:pPr>
            <a:endParaRPr lang="en-US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mtClean="0">
                <a:ln>
                  <a:noFill/>
                </a:ln>
                <a:effectLst/>
              </a:rPr>
              <a:t>Activity – Parameters of your Training program </a:t>
            </a:r>
            <a:r>
              <a:rPr lang="en-US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Think about a Training program that you will design or that you are currently working with. Describe the parameters of the program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800100" indent="-800100"/>
            <a:r>
              <a:rPr lang="en-AU" sz="2800" b="1" smtClean="0">
                <a:ln>
                  <a:noFill/>
                </a:ln>
                <a:effectLst/>
              </a:rPr>
              <a:t>2.    Generating options for designing the </a:t>
            </a:r>
            <a:br>
              <a:rPr lang="en-AU" sz="2800" b="1" smtClean="0">
                <a:ln>
                  <a:noFill/>
                </a:ln>
                <a:effectLst/>
              </a:rPr>
            </a:br>
            <a:r>
              <a:rPr lang="en-AU" sz="2800" b="1" smtClean="0">
                <a:ln>
                  <a:noFill/>
                </a:ln>
                <a:effectLst/>
              </a:rPr>
              <a:t>learning program</a:t>
            </a:r>
            <a:r>
              <a:rPr lang="en-AU" smtClean="0">
                <a:ln>
                  <a:noFill/>
                </a:ln>
                <a:effectLst/>
              </a:rPr>
              <a:t> </a:t>
            </a:r>
            <a:endParaRPr lang="en-US" smtClean="0">
              <a:ln>
                <a:noFill/>
              </a:ln>
              <a:effectLst/>
            </a:endParaRPr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484313"/>
            <a:ext cx="8229600" cy="5040312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AU" sz="2100" smtClean="0"/>
              <a:t>A program may be structured around: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independent units of competency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clustering of units of competency to correspond with specific work activities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clustering units of competency to reflect learning within a specific project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common knowledge clusters—required knowledge common to a number of units of competency is clustered for learning but application of the knowledge is assessed in other components of the program</a:t>
            </a:r>
          </a:p>
          <a:p>
            <a:pPr>
              <a:lnSpc>
                <a:spcPct val="90000"/>
              </a:lnSpc>
            </a:pPr>
            <a:r>
              <a:rPr lang="en-AU" sz="2100" smtClean="0"/>
              <a:t>knowledge and application clusters—similar to the previous program design option, but a structured work experience component forms part of the learning program. Suitable for traineeships and/or apprenticeships.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800" smtClean="0">
                <a:ln>
                  <a:noFill/>
                </a:ln>
                <a:effectLst/>
              </a:rPr>
              <a:t>2a - generate a range of options for the learning program content 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The content can come from:</a:t>
            </a:r>
          </a:p>
          <a:p>
            <a:r>
              <a:rPr lang="en-US" dirty="0" smtClean="0"/>
              <a:t>Competency standards</a:t>
            </a:r>
          </a:p>
          <a:p>
            <a:r>
              <a:rPr lang="en-US" dirty="0" smtClean="0"/>
              <a:t>People’s knowledge of jobs/skills</a:t>
            </a:r>
          </a:p>
          <a:p>
            <a:r>
              <a:rPr lang="en-US" dirty="0" smtClean="0"/>
              <a:t>Legislative requirements</a:t>
            </a:r>
          </a:p>
          <a:p>
            <a:r>
              <a:rPr lang="en-US" dirty="0" smtClean="0"/>
              <a:t>Training needs analysis</a:t>
            </a:r>
          </a:p>
          <a:p>
            <a:r>
              <a:rPr lang="en-US" dirty="0" smtClean="0"/>
              <a:t>Skills analysis &amp; skills audits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THINK??  Where else can you generate ideas for content?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2b – Identify resources required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412875"/>
            <a:ext cx="8229600" cy="5041900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100" dirty="0" smtClean="0"/>
              <a:t>Some examples: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other published, commercially available materials to support Training Packages or courses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competency standards as a learning resource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equipment and tools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Existing learning materials may include: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handouts for learners, references and texts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Worksheets, workbooks, prepared case studies; prepared task sheets, prepared activity sheets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prepared topic, unit, subject information sheets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prepared role-plays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prepared presentations and overheads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AU" sz="2100" b="1" dirty="0" smtClean="0">
                <a:solidFill>
                  <a:srgbClr val="FF0000"/>
                </a:solidFill>
              </a:rPr>
              <a:t>ENSURE THAT YOU RESEARCH EXISTING RESOURCES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smtClean="0">
                <a:ln>
                  <a:noFill/>
                </a:ln>
                <a:effectLst/>
              </a:rPr>
              <a:t>Activity	Learning program content</a:t>
            </a:r>
            <a:br>
              <a:rPr lang="en-AU" sz="3800" smtClean="0">
                <a:ln>
                  <a:noFill/>
                </a:ln>
                <a:effectLst/>
              </a:rPr>
            </a:br>
            <a:endParaRPr lang="en-US" sz="3800" smtClean="0">
              <a:ln>
                <a:noFill/>
              </a:ln>
              <a:effectLst/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25538"/>
            <a:ext cx="8229600" cy="5329237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AU" sz="2100" dirty="0" smtClean="0"/>
              <a:t>Generate ideas for possible content for your learning program, using an appropriate format to present your options. You should include: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activities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learning styles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possible assessment methods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delivery modes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existing resources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learning resources to be developed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work-based tasks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on-the-job learning.</a:t>
            </a:r>
          </a:p>
          <a:p>
            <a:pPr>
              <a:lnSpc>
                <a:spcPct val="90000"/>
              </a:lnSpc>
            </a:pPr>
            <a:endParaRPr lang="en-US" sz="21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2c - Timeframes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41438"/>
            <a:ext cx="8229600" cy="5113337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n-AU" sz="2600" dirty="0" smtClean="0">
                <a:solidFill>
                  <a:srgbClr val="FF0000"/>
                </a:solidFill>
              </a:rPr>
              <a:t>Your planning may be guided by a number of factors</a:t>
            </a:r>
            <a:r>
              <a:rPr lang="en-AU" sz="2600" dirty="0" smtClean="0">
                <a:solidFill>
                  <a:srgbClr val="FFFF00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en-AU" sz="2600" dirty="0" smtClean="0"/>
              <a:t>Training Packages and units of competency will provide guidelines</a:t>
            </a:r>
          </a:p>
          <a:p>
            <a:pPr>
              <a:lnSpc>
                <a:spcPct val="80000"/>
              </a:lnSpc>
            </a:pPr>
            <a:r>
              <a:rPr lang="en-AU" sz="2600" dirty="0" smtClean="0"/>
              <a:t>The client may specify the amount of time learners can dedicate to the learning program.</a:t>
            </a:r>
          </a:p>
          <a:p>
            <a:pPr>
              <a:lnSpc>
                <a:spcPct val="80000"/>
              </a:lnSpc>
            </a:pPr>
            <a:r>
              <a:rPr lang="en-AU" sz="2600" dirty="0" smtClean="0"/>
              <a:t>You may need to present options to the client and justify the time required by learners in the suggested learning programs.</a:t>
            </a:r>
          </a:p>
          <a:p>
            <a:pPr>
              <a:lnSpc>
                <a:spcPct val="80000"/>
              </a:lnSpc>
            </a:pPr>
            <a:r>
              <a:rPr lang="en-AU" sz="2600" dirty="0" smtClean="0"/>
              <a:t>based on previous learning programs </a:t>
            </a:r>
          </a:p>
          <a:p>
            <a:pPr>
              <a:lnSpc>
                <a:spcPct val="80000"/>
              </a:lnSpc>
            </a:pPr>
            <a:r>
              <a:rPr lang="en-AU" sz="2600" dirty="0" smtClean="0"/>
              <a:t>Your prior experience in designing learning programs and delivering training will provide you with an estimated timeframe.</a:t>
            </a:r>
          </a:p>
          <a:p>
            <a:pPr>
              <a:lnSpc>
                <a:spcPct val="80000"/>
              </a:lnSpc>
            </a:pPr>
            <a:r>
              <a:rPr lang="en-AU" sz="2600" dirty="0" smtClean="0"/>
              <a:t>Other experts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2d - Budgets, costs &amp; logistics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You will need to consider:</a:t>
            </a:r>
          </a:p>
          <a:p>
            <a:r>
              <a:rPr lang="en-US" smtClean="0"/>
              <a:t>Your budget</a:t>
            </a:r>
          </a:p>
          <a:p>
            <a:r>
              <a:rPr lang="en-US" smtClean="0"/>
              <a:t>Costs of running the program..it could involve travel and expenses for participants, resource costs, etc…</a:t>
            </a:r>
          </a:p>
          <a:p>
            <a:r>
              <a:rPr lang="en-US" smtClean="0"/>
              <a:t>The logistics..replacing people away from jobs, keeping the work flowing etc…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800100" indent="-800100"/>
            <a:r>
              <a:rPr lang="en-AU" b="1" smtClean="0">
                <a:ln>
                  <a:noFill/>
                </a:ln>
                <a:effectLst/>
              </a:rPr>
              <a:t>3. Develop the learning program content</a:t>
            </a:r>
            <a:r>
              <a:rPr lang="en-AU" smtClean="0">
                <a:ln>
                  <a:noFill/>
                </a:ln>
                <a:effectLst/>
              </a:rPr>
              <a:t> </a:t>
            </a:r>
            <a:endParaRPr lang="en-US" smtClean="0">
              <a:ln>
                <a:noFill/>
              </a:ln>
              <a:effectLst/>
            </a:endParaRPr>
          </a:p>
        </p:txBody>
      </p:sp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Content can come from:</a:t>
            </a:r>
          </a:p>
          <a:p>
            <a:r>
              <a:rPr lang="en-US" dirty="0" smtClean="0"/>
              <a:t>Training packages and associated resources</a:t>
            </a:r>
          </a:p>
          <a:p>
            <a:r>
              <a:rPr lang="en-US" dirty="0" smtClean="0"/>
              <a:t>Needs analysis</a:t>
            </a:r>
          </a:p>
          <a:p>
            <a:r>
              <a:rPr lang="en-US" dirty="0" smtClean="0"/>
              <a:t>Assessment requirements</a:t>
            </a:r>
          </a:p>
          <a:p>
            <a:r>
              <a:rPr lang="en-US" dirty="0" smtClean="0"/>
              <a:t>Time allocated for training</a:t>
            </a:r>
          </a:p>
          <a:p>
            <a:r>
              <a:rPr lang="en-US" dirty="0" smtClean="0"/>
              <a:t>Skills required</a:t>
            </a:r>
          </a:p>
          <a:p>
            <a:r>
              <a:rPr lang="en-US" dirty="0" smtClean="0"/>
              <a:t>And many more..</a:t>
            </a:r>
            <a:r>
              <a:rPr lang="en-US" b="1" dirty="0" smtClean="0">
                <a:solidFill>
                  <a:srgbClr val="FF0000"/>
                </a:solidFill>
              </a:rPr>
              <a:t>THINK…What are they?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Content (continued)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600" dirty="0" smtClean="0"/>
              <a:t>You can:</a:t>
            </a:r>
          </a:p>
          <a:p>
            <a:pPr>
              <a:lnSpc>
                <a:spcPct val="90000"/>
              </a:lnSpc>
            </a:pPr>
            <a:r>
              <a:rPr lang="en-US" sz="2600" dirty="0" err="1" smtClean="0"/>
              <a:t>Contextualise</a:t>
            </a:r>
            <a:r>
              <a:rPr lang="en-US" sz="2600" dirty="0" smtClean="0"/>
              <a:t> existing resources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Develop new resources….if , think about:</a:t>
            </a:r>
          </a:p>
          <a:p>
            <a:pPr lvl="1">
              <a:lnSpc>
                <a:spcPct val="90000"/>
              </a:lnSpc>
            </a:pPr>
            <a:r>
              <a:rPr lang="en-AU" sz="2200" dirty="0" smtClean="0">
                <a:solidFill>
                  <a:srgbClr val="FF0000"/>
                </a:solidFill>
              </a:rPr>
              <a:t>How will the material for this learning program be presented </a:t>
            </a:r>
          </a:p>
          <a:p>
            <a:pPr lvl="1">
              <a:lnSpc>
                <a:spcPct val="90000"/>
              </a:lnSpc>
            </a:pPr>
            <a:r>
              <a:rPr lang="en-AU" sz="2200" dirty="0" smtClean="0">
                <a:solidFill>
                  <a:srgbClr val="FF0000"/>
                </a:solidFill>
              </a:rPr>
              <a:t>Are learners going to receive course notes; etc</a:t>
            </a:r>
          </a:p>
          <a:p>
            <a:pPr lvl="1">
              <a:lnSpc>
                <a:spcPct val="90000"/>
              </a:lnSpc>
            </a:pPr>
            <a:r>
              <a:rPr lang="en-AU" sz="2200" dirty="0" smtClean="0">
                <a:solidFill>
                  <a:srgbClr val="FF0000"/>
                </a:solidFill>
              </a:rPr>
              <a:t>Will you require assistance from a technical or subject matter expert? </a:t>
            </a:r>
          </a:p>
          <a:p>
            <a:pPr lvl="1">
              <a:lnSpc>
                <a:spcPct val="90000"/>
              </a:lnSpc>
            </a:pPr>
            <a:r>
              <a:rPr lang="en-AU" sz="2200" dirty="0" smtClean="0">
                <a:solidFill>
                  <a:srgbClr val="FF0000"/>
                </a:solidFill>
              </a:rPr>
              <a:t>What is the most logical flow of information for the learner? </a:t>
            </a:r>
            <a:endParaRPr lang="en-US" sz="2200" dirty="0" smtClean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How will the learner be engaged in the learning process in the program? </a:t>
            </a:r>
          </a:p>
          <a:p>
            <a:pPr>
              <a:lnSpc>
                <a:spcPct val="90000"/>
              </a:lnSpc>
            </a:pPr>
            <a:endParaRPr lang="en-US" sz="26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b="1" smtClean="0">
                <a:ln>
                  <a:noFill/>
                </a:ln>
                <a:effectLst/>
              </a:rPr>
              <a:t>Specifying assessment requirements </a:t>
            </a:r>
            <a:r>
              <a:rPr lang="en-US" sz="3800" b="1" smtClean="0">
                <a:ln>
                  <a:noFill/>
                </a:ln>
                <a:effectLst/>
              </a:rPr>
              <a:t/>
            </a:r>
            <a:br>
              <a:rPr lang="en-US" sz="3800" b="1" smtClean="0">
                <a:ln>
                  <a:noFill/>
                </a:ln>
                <a:effectLst/>
              </a:rPr>
            </a:br>
            <a:endParaRPr lang="en-US" sz="3800" b="1" smtClean="0">
              <a:ln>
                <a:noFill/>
              </a:ln>
              <a:effectLst/>
            </a:endParaRPr>
          </a:p>
        </p:txBody>
      </p:sp>
      <p:sp>
        <p:nvSpPr>
          <p:cNvPr id="491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AU" smtClean="0"/>
              <a:t>Assessment requirements may include:</a:t>
            </a:r>
          </a:p>
          <a:p>
            <a:pPr>
              <a:lnSpc>
                <a:spcPct val="90000"/>
              </a:lnSpc>
            </a:pPr>
            <a:r>
              <a:rPr lang="en-AU" smtClean="0"/>
              <a:t>meeting the rules of evidence</a:t>
            </a:r>
          </a:p>
          <a:p>
            <a:pPr>
              <a:lnSpc>
                <a:spcPct val="90000"/>
              </a:lnSpc>
            </a:pPr>
            <a:r>
              <a:rPr lang="en-AU" smtClean="0"/>
              <a:t>physical resource requirements</a:t>
            </a:r>
          </a:p>
          <a:p>
            <a:pPr>
              <a:lnSpc>
                <a:spcPct val="90000"/>
              </a:lnSpc>
            </a:pPr>
            <a:r>
              <a:rPr lang="en-AU" smtClean="0"/>
              <a:t>specialist support</a:t>
            </a:r>
          </a:p>
          <a:p>
            <a:pPr>
              <a:lnSpc>
                <a:spcPct val="90000"/>
              </a:lnSpc>
            </a:pPr>
            <a:r>
              <a:rPr lang="en-AU" smtClean="0"/>
              <a:t>reasonable adjustments to the assessment process</a:t>
            </a:r>
          </a:p>
          <a:p>
            <a:pPr>
              <a:lnSpc>
                <a:spcPct val="90000"/>
              </a:lnSpc>
            </a:pPr>
            <a:r>
              <a:rPr lang="en-AU" smtClean="0"/>
              <a:t>assessment tools and methods</a:t>
            </a:r>
          </a:p>
          <a:p>
            <a:pPr>
              <a:lnSpc>
                <a:spcPct val="90000"/>
              </a:lnSpc>
            </a:pPr>
            <a:r>
              <a:rPr lang="en-AU" smtClean="0"/>
              <a:t>formative assessment processes</a:t>
            </a:r>
            <a:endParaRPr lang="en-US" smtClean="0"/>
          </a:p>
          <a:p>
            <a:pPr>
              <a:lnSpc>
                <a:spcPct val="90000"/>
              </a:lnSpc>
            </a:pPr>
            <a:r>
              <a:rPr lang="en-US" smtClean="0"/>
              <a:t>legislative requirements.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smtClean="0">
                <a:ln>
                  <a:noFill/>
                </a:ln>
                <a:effectLst/>
              </a:rPr>
              <a:t>Activity	Learning program content</a:t>
            </a:r>
            <a:br>
              <a:rPr lang="en-AU" sz="3800" smtClean="0">
                <a:ln>
                  <a:noFill/>
                </a:ln>
                <a:effectLst/>
              </a:rPr>
            </a:br>
            <a:endParaRPr lang="en-US" sz="3800" smtClean="0">
              <a:ln>
                <a:noFill/>
              </a:ln>
              <a:effectLst/>
            </a:endParaRPr>
          </a:p>
        </p:txBody>
      </p:sp>
      <p:sp>
        <p:nvSpPr>
          <p:cNvPr id="4608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96975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sz="2100" dirty="0" smtClean="0"/>
              <a:t>Generate ideas for possible content for your learning program, using an appropriate format to present your options. You should include: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activities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learning styles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possible assessment methods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delivery modes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existing resources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learning resources to be developed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work-based tasks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on-the-job learning.</a:t>
            </a:r>
          </a:p>
          <a:p>
            <a:pPr>
              <a:lnSpc>
                <a:spcPct val="90000"/>
              </a:lnSpc>
            </a:pPr>
            <a:r>
              <a:rPr lang="en-AU" sz="2100" dirty="0" smtClean="0"/>
              <a:t>Assessment strategy</a:t>
            </a:r>
          </a:p>
          <a:p>
            <a:pPr>
              <a:lnSpc>
                <a:spcPct val="90000"/>
              </a:lnSpc>
            </a:pPr>
            <a:endParaRPr lang="en-US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68313" y="0"/>
            <a:ext cx="8229600" cy="78422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AU" b="1" smtClean="0">
                <a:ln>
                  <a:noFill/>
                </a:ln>
                <a:effectLst/>
              </a:rPr>
              <a:t>A program delivery plan</a:t>
            </a:r>
            <a:endParaRPr lang="en-US" b="1" smtClean="0">
              <a:ln>
                <a:noFill/>
              </a:ln>
              <a:effectLst/>
            </a:endParaRP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765174"/>
            <a:ext cx="8458200" cy="60928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endParaRPr lang="en-US" sz="900" b="1" dirty="0" smtClean="0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n-AU" dirty="0" smtClean="0">
                <a:solidFill>
                  <a:srgbClr val="FF0000"/>
                </a:solidFill>
              </a:rPr>
              <a:t>A program delivery plan is a tool to use for designing and developing a learning program. It outlines each component of the program, so you can see a clear breakdown of the program.. The outline will clearly show: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n-AU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n-AU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AU" dirty="0" smtClean="0"/>
              <a:t>the competencies or other benchmarks to be achieved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the specific learning outcomes for each session or part of the learning program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the content and learning activities for each session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the delivery methods for each session 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workplace tasks or applications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practice opportunities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assessment points in the program where the learners’ progress is measured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assessment methods and tools used to gather evidence of competency</a:t>
            </a:r>
          </a:p>
          <a:p>
            <a:pPr>
              <a:lnSpc>
                <a:spcPct val="80000"/>
              </a:lnSpc>
            </a:pPr>
            <a:r>
              <a:rPr lang="en-AU" dirty="0" smtClean="0"/>
              <a:t>the personnel assigned to facilitate the implementation of each session.</a:t>
            </a:r>
            <a:r>
              <a:rPr lang="en-AU" sz="2000" dirty="0" smtClean="0"/>
              <a:t/>
            </a:r>
            <a:br>
              <a:rPr lang="en-AU" sz="2000" dirty="0" smtClean="0"/>
            </a:br>
            <a:endParaRPr lang="en-AU" sz="1900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n-AU" sz="1900" dirty="0" smtClean="0"/>
              <a:t/>
            </a:r>
            <a:br>
              <a:rPr lang="en-AU" sz="1900" dirty="0" smtClean="0"/>
            </a:br>
            <a:endParaRPr lang="en-US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Sample plans - structure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484313"/>
            <a:ext cx="8229600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Make an example of a specific learning program which takes you through all the various stages including identifying the needs, and developing and designing the program</a:t>
            </a: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 2" pitchFamily="18" charset="2"/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 2" pitchFamily="18" charset="2"/>
              <a:buNone/>
            </a:pPr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AU" b="1" smtClean="0">
                <a:ln>
                  <a:noFill/>
                </a:ln>
                <a:effectLst/>
              </a:rPr>
              <a:t>4a. Sequencing information</a:t>
            </a:r>
            <a:r>
              <a:rPr lang="en-AU" smtClean="0">
                <a:ln>
                  <a:noFill/>
                </a:ln>
                <a:effectLst/>
              </a:rPr>
              <a:t> </a:t>
            </a:r>
            <a:endParaRPr lang="en-US" smtClean="0">
              <a:ln>
                <a:noFill/>
              </a:ln>
              <a:effectLst/>
            </a:endParaRP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AU" smtClean="0"/>
              <a:t>What should they learn first? </a:t>
            </a:r>
          </a:p>
          <a:p>
            <a:r>
              <a:rPr lang="en-AU" smtClean="0"/>
              <a:t>What skills need to be developed and practised before moving to the next stage of developing their competence? </a:t>
            </a:r>
            <a:endParaRPr lang="en-US" smtClean="0"/>
          </a:p>
          <a:p>
            <a:r>
              <a:rPr lang="en-US" smtClean="0"/>
              <a:t>What is the logical flow of learning to be followed?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b="1" smtClean="0">
                <a:ln>
                  <a:noFill/>
                </a:ln>
                <a:effectLst/>
              </a:rPr>
              <a:t>4b - The learning program timeframe </a:t>
            </a:r>
            <a:r>
              <a:rPr lang="en-US" sz="3800" b="1" smtClean="0">
                <a:ln>
                  <a:noFill/>
                </a:ln>
                <a:effectLst/>
              </a:rPr>
              <a:t/>
            </a:r>
            <a:br>
              <a:rPr lang="en-US" sz="3800" b="1" smtClean="0">
                <a:ln>
                  <a:noFill/>
                </a:ln>
                <a:effectLst/>
              </a:rPr>
            </a:br>
            <a:endParaRPr lang="en-US" sz="3800" b="1" smtClean="0">
              <a:ln>
                <a:noFill/>
              </a:ln>
              <a:effectLst/>
            </a:endParaRPr>
          </a:p>
        </p:txBody>
      </p:sp>
      <p:sp>
        <p:nvSpPr>
          <p:cNvPr id="573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Your plan should map the program to a timeframe. It can be affcetd by many factors that you should research.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78422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b="1" smtClean="0">
                <a:ln>
                  <a:noFill/>
                </a:ln>
                <a:effectLst/>
              </a:rPr>
              <a:t>4 c. Delivery methods</a:t>
            </a:r>
            <a:r>
              <a:rPr lang="en-US" sz="3800" b="1" smtClean="0">
                <a:ln>
                  <a:noFill/>
                </a:ln>
                <a:effectLst/>
              </a:rPr>
              <a:t/>
            </a:r>
            <a:br>
              <a:rPr lang="en-US" sz="3800" b="1" smtClean="0">
                <a:ln>
                  <a:noFill/>
                </a:ln>
                <a:effectLst/>
              </a:rPr>
            </a:br>
            <a:endParaRPr lang="en-US" sz="3800" b="1" smtClean="0">
              <a:ln>
                <a:noFill/>
              </a:ln>
              <a:effectLst/>
            </a:endParaRPr>
          </a:p>
        </p:txBody>
      </p:sp>
      <p:sp>
        <p:nvSpPr>
          <p:cNvPr id="58371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908050"/>
            <a:ext cx="8229600" cy="5400675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AU" sz="2000" dirty="0" smtClean="0"/>
              <a:t>The plan needs to state the delivery methods to be employed in the learning program. The learning may take place in the workplace or in a training room. Methods could include:</a:t>
            </a:r>
          </a:p>
          <a:p>
            <a:pPr>
              <a:lnSpc>
                <a:spcPct val="90000"/>
              </a:lnSpc>
            </a:pPr>
            <a:r>
              <a:rPr lang="en-AU" sz="2600" dirty="0" smtClean="0"/>
              <a:t>face-to-face delivery</a:t>
            </a:r>
          </a:p>
          <a:p>
            <a:pPr>
              <a:lnSpc>
                <a:spcPct val="90000"/>
              </a:lnSpc>
            </a:pPr>
            <a:r>
              <a:rPr lang="en-AU" sz="2600" dirty="0" smtClean="0"/>
              <a:t>online delivery</a:t>
            </a:r>
          </a:p>
          <a:p>
            <a:pPr>
              <a:lnSpc>
                <a:spcPct val="90000"/>
              </a:lnSpc>
            </a:pPr>
            <a:r>
              <a:rPr lang="en-AU" sz="2600" dirty="0" smtClean="0"/>
              <a:t>distance learning</a:t>
            </a:r>
          </a:p>
          <a:p>
            <a:pPr>
              <a:lnSpc>
                <a:spcPct val="90000"/>
              </a:lnSpc>
            </a:pPr>
            <a:r>
              <a:rPr lang="en-AU" sz="2600" dirty="0" smtClean="0"/>
              <a:t>coaching or mentoring</a:t>
            </a:r>
          </a:p>
          <a:p>
            <a:pPr>
              <a:lnSpc>
                <a:spcPct val="90000"/>
              </a:lnSpc>
            </a:pPr>
            <a:r>
              <a:rPr lang="en-AU" sz="2600" dirty="0" smtClean="0"/>
              <a:t>workplace applications</a:t>
            </a:r>
          </a:p>
          <a:p>
            <a:pPr>
              <a:lnSpc>
                <a:spcPct val="90000"/>
              </a:lnSpc>
            </a:pPr>
            <a:r>
              <a:rPr lang="en-AU" sz="2600" dirty="0" smtClean="0"/>
              <a:t>simulated workplace applications</a:t>
            </a:r>
            <a:endParaRPr lang="en-US" sz="2600" dirty="0" smtClean="0"/>
          </a:p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en-US" sz="2600" dirty="0" smtClean="0">
                <a:solidFill>
                  <a:srgbClr val="FF0000"/>
                </a:solidFill>
              </a:rPr>
              <a:t>or will a number of delivery methods be used in the program?</a:t>
            </a:r>
            <a:br>
              <a:rPr lang="en-US" sz="2600" dirty="0" smtClean="0">
                <a:solidFill>
                  <a:srgbClr val="FF0000"/>
                </a:solidFill>
              </a:rPr>
            </a:br>
            <a:r>
              <a:rPr lang="en-US" sz="2600" dirty="0" smtClean="0">
                <a:solidFill>
                  <a:srgbClr val="FF0000"/>
                </a:solidFill>
              </a:rPr>
              <a:t/>
            </a:r>
            <a:br>
              <a:rPr lang="en-US" sz="2600" dirty="0" smtClean="0">
                <a:solidFill>
                  <a:srgbClr val="FF0000"/>
                </a:solidFill>
              </a:rPr>
            </a:br>
            <a:endParaRPr lang="en-US" sz="2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3800" b="1" smtClean="0">
                <a:ln>
                  <a:noFill/>
                </a:ln>
                <a:effectLst/>
              </a:rPr>
              <a:t>4d - Assessment methods and tools</a:t>
            </a:r>
            <a:r>
              <a:rPr lang="en-US" sz="3800" b="1" smtClean="0">
                <a:ln>
                  <a:noFill/>
                </a:ln>
                <a:effectLst/>
              </a:rPr>
              <a:t/>
            </a:r>
            <a:br>
              <a:rPr lang="en-US" sz="3800" b="1" smtClean="0">
                <a:ln>
                  <a:noFill/>
                </a:ln>
                <a:effectLst/>
              </a:rPr>
            </a:br>
            <a:endParaRPr lang="en-US" sz="3800" b="1" smtClean="0">
              <a:ln>
                <a:noFill/>
              </a:ln>
              <a:effectLst/>
            </a:endParaRPr>
          </a:p>
        </p:txBody>
      </p:sp>
      <p:sp>
        <p:nvSpPr>
          <p:cNvPr id="593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AU" dirty="0" smtClean="0"/>
              <a:t>The program plan needs to include how the learners’ competence is going to be assessed. What methods will be used in the learning program to assess learners?</a:t>
            </a:r>
          </a:p>
          <a:p>
            <a:pPr>
              <a:buFont typeface="Wingdings 2" pitchFamily="18" charset="2"/>
              <a:buNone/>
            </a:pPr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639762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AU" sz="2000" b="1" smtClean="0">
                <a:ln>
                  <a:noFill/>
                </a:ln>
                <a:effectLst/>
              </a:rPr>
              <a:t>Activity	Create a program delivery plan</a:t>
            </a:r>
            <a:r>
              <a:rPr lang="en-US" sz="3800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052513"/>
            <a:ext cx="8229600" cy="5435600"/>
          </a:xfrm>
        </p:spPr>
        <p:txBody>
          <a:bodyPr/>
          <a:lstStyle/>
          <a:p>
            <a:pPr marL="636588" indent="-571500"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en-AU" sz="2100" smtClean="0"/>
              <a:t>Determine how your learning program will be sequenced and delivered</a:t>
            </a:r>
            <a:r>
              <a:rPr lang="en-US" sz="2100" smtClean="0"/>
              <a:t> </a:t>
            </a:r>
          </a:p>
          <a:p>
            <a:pPr marL="636588" indent="-571500"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en-AU" sz="2100" smtClean="0"/>
              <a:t>clearly state the competencies or benchmarks to be achieved and then show a breakdown of the program into sessions or parts</a:t>
            </a:r>
            <a:r>
              <a:rPr lang="en-US" sz="2100" smtClean="0"/>
              <a:t> </a:t>
            </a:r>
          </a:p>
          <a:p>
            <a:pPr marL="636588" indent="-571500">
              <a:lnSpc>
                <a:spcPct val="80000"/>
              </a:lnSpc>
            </a:pPr>
            <a:r>
              <a:rPr lang="en-AU" sz="2100" smtClean="0"/>
              <a:t>For each session, list: </a:t>
            </a:r>
          </a:p>
          <a:p>
            <a:pPr marL="1031875" lvl="1" indent="-495300">
              <a:lnSpc>
                <a:spcPct val="80000"/>
              </a:lnSpc>
            </a:pPr>
            <a:r>
              <a:rPr lang="en-AU" sz="1900" smtClean="0"/>
              <a:t>the competencies or other benchmarks to be achieved</a:t>
            </a:r>
          </a:p>
          <a:p>
            <a:pPr marL="1031875" lvl="1" indent="-495300">
              <a:lnSpc>
                <a:spcPct val="80000"/>
              </a:lnSpc>
            </a:pPr>
            <a:r>
              <a:rPr lang="en-AU" sz="1900" smtClean="0"/>
              <a:t>the specific learning outcomes for each session or part of the learning program</a:t>
            </a:r>
          </a:p>
          <a:p>
            <a:pPr marL="1031875" lvl="1" indent="-495300">
              <a:lnSpc>
                <a:spcPct val="80000"/>
              </a:lnSpc>
            </a:pPr>
            <a:r>
              <a:rPr lang="en-AU" sz="1900" smtClean="0"/>
              <a:t>learning activities for each session or part of the learning program</a:t>
            </a:r>
          </a:p>
          <a:p>
            <a:pPr marL="1031875" lvl="1" indent="-495300">
              <a:lnSpc>
                <a:spcPct val="80000"/>
              </a:lnSpc>
            </a:pPr>
            <a:r>
              <a:rPr lang="en-AU" sz="1900" smtClean="0"/>
              <a:t>delivery methods for each session or part of the learning program</a:t>
            </a:r>
          </a:p>
          <a:p>
            <a:pPr marL="1031875" lvl="1" indent="-495300">
              <a:lnSpc>
                <a:spcPct val="80000"/>
              </a:lnSpc>
            </a:pPr>
            <a:r>
              <a:rPr lang="en-AU" sz="1900" smtClean="0"/>
              <a:t>workplace tasks or applications</a:t>
            </a:r>
          </a:p>
          <a:p>
            <a:pPr marL="1031875" lvl="1" indent="-495300">
              <a:lnSpc>
                <a:spcPct val="80000"/>
              </a:lnSpc>
            </a:pPr>
            <a:r>
              <a:rPr lang="en-AU" sz="1900" smtClean="0"/>
              <a:t>practice opportunities</a:t>
            </a:r>
          </a:p>
          <a:p>
            <a:pPr marL="1031875" lvl="1" indent="-495300">
              <a:lnSpc>
                <a:spcPct val="80000"/>
              </a:lnSpc>
            </a:pPr>
            <a:r>
              <a:rPr lang="en-AU" sz="1900" smtClean="0"/>
              <a:t>Assessment stratgey</a:t>
            </a:r>
            <a:endParaRPr lang="en-US" sz="1900" smtClean="0"/>
          </a:p>
          <a:p>
            <a:pPr marL="1031875" lvl="1" indent="-495300">
              <a:lnSpc>
                <a:spcPct val="80000"/>
              </a:lnSpc>
            </a:pPr>
            <a:r>
              <a:rPr lang="en-US" sz="1900" smtClean="0"/>
              <a:t>the personnel assigned to facilitate the implementation of each session.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7127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800100" indent="-800100"/>
            <a:r>
              <a:rPr lang="en-AU" sz="3200" b="1" smtClean="0">
                <a:ln>
                  <a:noFill/>
                </a:ln>
                <a:effectLst/>
              </a:rPr>
              <a:t>5. Review the learning program</a:t>
            </a:r>
            <a:r>
              <a:rPr lang="en-AU" sz="3800" smtClean="0">
                <a:ln>
                  <a:noFill/>
                </a:ln>
                <a:effectLst/>
              </a:rPr>
              <a:t> </a:t>
            </a:r>
            <a:endParaRPr lang="en-US" sz="3800" smtClean="0">
              <a:ln>
                <a:noFill/>
              </a:ln>
              <a:effectLst/>
            </a:endParaRP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908050"/>
            <a:ext cx="8229600" cy="4572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AU" sz="2500" smtClean="0"/>
              <a:t>Quality criteria to measure in a review process may stipulate that the learning program:</a:t>
            </a:r>
          </a:p>
          <a:p>
            <a:pPr>
              <a:lnSpc>
                <a:spcPct val="90000"/>
              </a:lnSpc>
            </a:pPr>
            <a:r>
              <a:rPr lang="en-AU" sz="2500" smtClean="0"/>
              <a:t>content and structure addresses all aspects required by the units of competency or other benchmarks</a:t>
            </a:r>
          </a:p>
          <a:p>
            <a:pPr>
              <a:lnSpc>
                <a:spcPct val="90000"/>
              </a:lnSpc>
            </a:pPr>
            <a:r>
              <a:rPr lang="en-AU" sz="2500" smtClean="0"/>
              <a:t>sequence provides effective and manageable blocks of learning</a:t>
            </a:r>
          </a:p>
          <a:p>
            <a:pPr>
              <a:lnSpc>
                <a:spcPct val="90000"/>
              </a:lnSpc>
            </a:pPr>
            <a:r>
              <a:rPr lang="en-AU" sz="2500" smtClean="0"/>
              <a:t>activities are interesting, relevant and appropriate to outcomes and learner characteristics</a:t>
            </a:r>
          </a:p>
          <a:p>
            <a:pPr>
              <a:lnSpc>
                <a:spcPct val="90000"/>
              </a:lnSpc>
            </a:pPr>
            <a:r>
              <a:rPr lang="en-AU" sz="2500" smtClean="0"/>
              <a:t>assessment points, methods and tools are appropriate and effective</a:t>
            </a:r>
          </a:p>
          <a:p>
            <a:pPr>
              <a:lnSpc>
                <a:spcPct val="90000"/>
              </a:lnSpc>
            </a:pPr>
            <a:r>
              <a:rPr lang="en-AU" sz="2500" smtClean="0"/>
              <a:t>effectively addresses equity needs </a:t>
            </a:r>
          </a:p>
          <a:p>
            <a:pPr>
              <a:lnSpc>
                <a:spcPct val="90000"/>
              </a:lnSpc>
            </a:pPr>
            <a:r>
              <a:rPr lang="en-AU" sz="2500" smtClean="0"/>
              <a:t>identifies risk areas and contingencies.</a:t>
            </a:r>
            <a:endParaRPr lang="en-US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AU" smtClean="0">
                <a:ln>
                  <a:noFill/>
                </a:ln>
                <a:effectLst/>
              </a:rPr>
              <a:t>5a - Evaluation tools</a:t>
            </a:r>
            <a:endParaRPr lang="en-US" smtClean="0">
              <a:ln>
                <a:noFill/>
              </a:ln>
              <a:effectLst/>
            </a:endParaRPr>
          </a:p>
        </p:txBody>
      </p:sp>
      <p:sp>
        <p:nvSpPr>
          <p:cNvPr id="624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AU" sz="2600" dirty="0" smtClean="0"/>
              <a:t>Examples of include:</a:t>
            </a:r>
          </a:p>
          <a:p>
            <a:r>
              <a:rPr lang="en-AU" sz="2600" dirty="0" smtClean="0"/>
              <a:t>a questionnaire—with open or closed questions</a:t>
            </a:r>
          </a:p>
          <a:p>
            <a:r>
              <a:rPr lang="en-AU" sz="2600" dirty="0" smtClean="0"/>
              <a:t>a mapping tool</a:t>
            </a:r>
          </a:p>
          <a:p>
            <a:r>
              <a:rPr lang="en-AU" sz="2600" dirty="0" smtClean="0"/>
              <a:t>a checklist</a:t>
            </a:r>
          </a:p>
          <a:p>
            <a:r>
              <a:rPr lang="en-AU" sz="2600" dirty="0" smtClean="0"/>
              <a:t>a focus group discussion</a:t>
            </a:r>
            <a:endParaRPr lang="en-US" sz="2600" dirty="0" smtClean="0"/>
          </a:p>
          <a:p>
            <a:r>
              <a:rPr lang="en-US" sz="2600" dirty="0" smtClean="0"/>
              <a:t>a structured interview.</a:t>
            </a:r>
            <a:br>
              <a:rPr lang="en-US" sz="2600" dirty="0" smtClean="0"/>
            </a:br>
            <a:endParaRPr lang="en-US" sz="2600" dirty="0" smtClean="0"/>
          </a:p>
          <a:p>
            <a:pPr algn="ctr">
              <a:buFont typeface="Wingdings 2" pitchFamily="18" charset="2"/>
              <a:buNone/>
            </a:pPr>
            <a:r>
              <a:rPr lang="en-AU" sz="2600" b="1" dirty="0" smtClean="0">
                <a:solidFill>
                  <a:srgbClr val="FFFF00"/>
                </a:solidFill>
              </a:rPr>
              <a:t>	</a:t>
            </a:r>
            <a:endParaRPr lang="en-US" sz="2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6 – Implement the program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After the program has been reviewed and all stakeholders accept the program, you are ready to implement the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1914</Words>
  <Application>Microsoft Office PowerPoint</Application>
  <PresentationFormat>On-screen Show (4:3)</PresentationFormat>
  <Paragraphs>253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Lecture 20</vt:lpstr>
      <vt:lpstr>DESIGNING TRAINING PROGRAMS</vt:lpstr>
      <vt:lpstr>INTRODUCTION</vt:lpstr>
      <vt:lpstr>What is a learning program</vt:lpstr>
      <vt:lpstr>Slide 5</vt:lpstr>
      <vt:lpstr>Slide 6</vt:lpstr>
      <vt:lpstr>A learning program should identify: </vt:lpstr>
      <vt:lpstr>Figure 1: Visual representation of a learning program</vt:lpstr>
      <vt:lpstr>Contextualisation </vt:lpstr>
      <vt:lpstr>Learning programs and learning strategies </vt:lpstr>
      <vt:lpstr>Relationship between learning programs and learning strategies</vt:lpstr>
      <vt:lpstr>Skills of a designer</vt:lpstr>
      <vt:lpstr>DESIGNER SKILLS</vt:lpstr>
      <vt:lpstr>Influences on learning program design </vt:lpstr>
      <vt:lpstr>Slide 15</vt:lpstr>
      <vt:lpstr>Step 1 - Defining the parameters of the learning program with the client </vt:lpstr>
      <vt:lpstr>Slide 17</vt:lpstr>
      <vt:lpstr>1a - The purpose of a learning program </vt:lpstr>
      <vt:lpstr>1b- Learner characteristics</vt:lpstr>
      <vt:lpstr> Consider The learners -  Adult learning principles </vt:lpstr>
      <vt:lpstr>Learning styles</vt:lpstr>
      <vt:lpstr>Activity – Parameters of your Training program  </vt:lpstr>
      <vt:lpstr>2.    Generating options for designing the  learning program </vt:lpstr>
      <vt:lpstr>2a - generate a range of options for the learning program content </vt:lpstr>
      <vt:lpstr>2b – Identify resources required</vt:lpstr>
      <vt:lpstr>Activity Learning program content </vt:lpstr>
      <vt:lpstr>2c - Timeframes</vt:lpstr>
      <vt:lpstr>2d - Budgets, costs &amp; logistics</vt:lpstr>
      <vt:lpstr>3. Develop the learning program content </vt:lpstr>
      <vt:lpstr>Content (continued)</vt:lpstr>
      <vt:lpstr>Specifying assessment requirements  </vt:lpstr>
      <vt:lpstr>Activity Learning program content </vt:lpstr>
      <vt:lpstr>A program delivery plan</vt:lpstr>
      <vt:lpstr>Sample plans - structure</vt:lpstr>
      <vt:lpstr>4a. Sequencing information </vt:lpstr>
      <vt:lpstr>4b - The learning program timeframe  </vt:lpstr>
      <vt:lpstr>4 c. Delivery methods </vt:lpstr>
      <vt:lpstr>4d - Assessment methods and tools </vt:lpstr>
      <vt:lpstr>Activity Create a program delivery plan </vt:lpstr>
      <vt:lpstr>5. Review the learning program </vt:lpstr>
      <vt:lpstr>5a - Evaluation tools</vt:lpstr>
      <vt:lpstr>6 – Implement the program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creator>Hateem</dc:creator>
  <cp:lastModifiedBy>stdc_lp</cp:lastModifiedBy>
  <cp:revision>5</cp:revision>
  <dcterms:created xsi:type="dcterms:W3CDTF">2014-06-28T07:24:09Z</dcterms:created>
  <dcterms:modified xsi:type="dcterms:W3CDTF">2014-06-29T03:23:46Z</dcterms:modified>
</cp:coreProperties>
</file>