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97" r:id="rId2"/>
    <p:sldId id="298" r:id="rId3"/>
    <p:sldId id="299" r:id="rId4"/>
    <p:sldId id="296" r:id="rId5"/>
    <p:sldId id="300" r:id="rId6"/>
    <p:sldId id="301" r:id="rId7"/>
    <p:sldId id="302" r:id="rId8"/>
    <p:sldId id="303" r:id="rId9"/>
    <p:sldId id="304" r:id="rId10"/>
    <p:sldId id="305" r:id="rId11"/>
    <p:sldId id="306" r:id="rId12"/>
    <p:sldId id="307" r:id="rId13"/>
    <p:sldId id="308" r:id="rId14"/>
    <p:sldId id="309" r:id="rId15"/>
    <p:sldId id="310" r:id="rId16"/>
    <p:sldId id="311" r:id="rId17"/>
    <p:sldId id="312" r:id="rId18"/>
    <p:sldId id="313" r:id="rId19"/>
    <p:sldId id="314" r:id="rId2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1226D93-C46E-4E52-951C-38DDDA6EA680}" type="datetimeFigureOut">
              <a:rPr lang="en-US"/>
              <a:pPr>
                <a:defRPr/>
              </a:pPr>
              <a:t>6/17/2014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20A2B8B-A4F3-4A24-922A-996F288652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769233-5840-46A2-B48C-16C96D545399}" type="datetimeFigureOut">
              <a:rPr lang="en-US"/>
              <a:pPr>
                <a:defRPr/>
              </a:pPr>
              <a:t>6/17/2014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E0F18A-B3C4-4E56-A703-149DAA1C62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Arial" pitchFamily="34" charset="0"/>
                <a:cs typeface="Arial" pitchFamily="34" charset="0"/>
              </a:defRPr>
            </a:lvl1pPr>
            <a:lvl2pPr>
              <a:defRPr sz="2400">
                <a:latin typeface="Arial" pitchFamily="34" charset="0"/>
                <a:cs typeface="Arial" pitchFamily="34" charset="0"/>
              </a:defRPr>
            </a:lvl2pPr>
            <a:lvl3pPr>
              <a:defRPr sz="2400">
                <a:latin typeface="Arial" pitchFamily="34" charset="0"/>
                <a:cs typeface="Arial" pitchFamily="34" charset="0"/>
              </a:defRPr>
            </a:lvl3pPr>
            <a:lvl4pPr>
              <a:defRPr sz="2400">
                <a:latin typeface="Arial" pitchFamily="34" charset="0"/>
                <a:cs typeface="Arial" pitchFamily="34" charset="0"/>
              </a:defRPr>
            </a:lvl4pPr>
            <a:lvl5pPr>
              <a:defRPr sz="24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37A92F-A763-4451-8E64-C586E0BAB349}" type="datetimeFigureOut">
              <a:rPr lang="en-US"/>
              <a:pPr>
                <a:defRPr/>
              </a:pPr>
              <a:t>6/17/2014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81594D-D9B0-4F86-9ACA-23755CAFB32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972FD6-4B89-4B15-9161-D218193A8BE8}" type="datetimeFigureOut">
              <a:rPr lang="en-US"/>
              <a:pPr>
                <a:defRPr/>
              </a:pPr>
              <a:t>6/17/2014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7C7076-2389-4B2C-A8F0-DE85FEBF2E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7B46D9-1D30-4714-9DF1-00939CFEA374}" type="datetimeFigureOut">
              <a:rPr lang="en-US"/>
              <a:pPr>
                <a:defRPr/>
              </a:pPr>
              <a:t>6/17/2014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FF1F5-3192-4E65-B402-F1335E2710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800D08-3C6C-460D-ABD0-BB3B820A47C9}" type="datetimeFigureOut">
              <a:rPr lang="en-US"/>
              <a:pPr>
                <a:defRPr/>
              </a:pPr>
              <a:t>6/17/2014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03404-6C05-4025-B3AB-8FC1431A3F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817280-6C81-4CA6-8952-2660F9D1F611}" type="datetimeFigureOut">
              <a:rPr lang="en-US"/>
              <a:pPr>
                <a:defRPr/>
              </a:pPr>
              <a:t>6/17/2014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5AB73D-588C-4235-BB02-450D831B73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A7C641-4DD1-490C-83B9-CB625B5672C8}" type="datetimeFigureOut">
              <a:rPr lang="en-US"/>
              <a:pPr>
                <a:defRPr/>
              </a:pPr>
              <a:t>6/17/2014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16C6EA-203A-493D-BA18-B968678EF7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6BE60D-E893-4E37-B9B2-4B5952486137}" type="datetimeFigureOut">
              <a:rPr lang="en-US"/>
              <a:pPr>
                <a:defRPr/>
              </a:pPr>
              <a:t>6/17/2014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34A7AE-FBB4-4622-9986-C8055B0DF4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2F58FC-CB01-47DD-BA49-54C90AD8C55C}" type="datetimeFigureOut">
              <a:rPr lang="en-US"/>
              <a:pPr>
                <a:defRPr/>
              </a:pPr>
              <a:t>6/17/2014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2E790D-F556-49BC-9D62-79F8B4EBA6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8DC5E-802E-4046-9B11-DDB37E275D42}" type="datetimeFigureOut">
              <a:rPr lang="en-US"/>
              <a:pPr>
                <a:defRPr/>
              </a:pPr>
              <a:t>6/17/2014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FDDBC3-2D1D-4AD9-A82F-470B582F47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409C12-EB88-4157-BC4F-0A986645A17F}" type="datetimeFigureOut">
              <a:rPr lang="en-US"/>
              <a:pPr>
                <a:defRPr/>
              </a:pPr>
              <a:t>6/17/2014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D3D7B-5A2C-4248-B505-42DE530E2B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DC36343-1F52-4D30-954B-8EEA6FCC515F}" type="datetimeFigureOut">
              <a:rPr lang="en-US"/>
              <a:pPr>
                <a:defRPr/>
              </a:pPr>
              <a:t>6/17/2014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F6B37A3-FC17-4844-B36F-EA5BDB24B0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8229600" cy="1143000"/>
          </a:xfrm>
        </p:spPr>
        <p:txBody>
          <a:bodyPr/>
          <a:lstStyle/>
          <a:p>
            <a:r>
              <a:rPr lang="en-US" dirty="0" smtClean="0"/>
              <a:t>Quick Recap of Lesson 1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smtClean="0">
                <a:latin typeface="Arial" charset="0"/>
                <a:cs typeface="Arial" charset="0"/>
              </a:rPr>
              <a:t>HR &amp; HRD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371600"/>
            <a:ext cx="5819775" cy="5257800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5" name="Right Arrow 4"/>
          <p:cNvSpPr/>
          <p:nvPr/>
        </p:nvSpPr>
        <p:spPr>
          <a:xfrm>
            <a:off x="609600" y="2895600"/>
            <a:ext cx="1219200" cy="68580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Human Resource Functions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Human resource planning, recruitment, and selection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800" u="sng" dirty="0" smtClean="0">
                <a:solidFill>
                  <a:srgbClr val="FF0000"/>
                </a:solidFill>
              </a:rPr>
              <a:t>Human resource development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Compensation and benefits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Safety and health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Employee and labor relations</a:t>
            </a:r>
          </a:p>
          <a:p>
            <a:pPr marL="514350" indent="-514350" eaLnBrk="1" fontAlgn="auto" hangingPunct="1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Human resource research</a:t>
            </a:r>
            <a:endParaRPr lang="en-US" dirty="0" smtClean="0">
              <a:sym typeface="Monotype Sorts" pitchFamily="2" charset="2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  <p:sp>
        <p:nvSpPr>
          <p:cNvPr id="11268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3124200" y="6356350"/>
            <a:ext cx="2895600" cy="365125"/>
          </a:xfrm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1-</a:t>
            </a:r>
            <a:fld id="{08355B59-B2C3-4AE1-9698-F46EE83C20D6}" type="slidenum">
              <a:rPr lang="en-US"/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04800" y="2819400"/>
            <a:ext cx="8610600" cy="1600200"/>
          </a:xfrm>
        </p:spPr>
        <p:txBody>
          <a:bodyPr/>
          <a:lstStyle/>
          <a:p>
            <a:pPr eaLnBrk="1" hangingPunct="1">
              <a:buNone/>
            </a:pPr>
            <a:r>
              <a:rPr lang="en-US" sz="2800" b="1" dirty="0" smtClean="0">
                <a:latin typeface="Arial" charset="0"/>
                <a:cs typeface="Arial" charset="0"/>
              </a:rPr>
              <a:t>					</a:t>
            </a:r>
            <a:r>
              <a:rPr lang="en-US" sz="3200" b="1" dirty="0" smtClean="0">
                <a:latin typeface="Arial" charset="0"/>
                <a:cs typeface="Arial" charset="0"/>
              </a:rPr>
              <a:t>Lesson 1</a:t>
            </a:r>
          </a:p>
          <a:p>
            <a:pPr lvl="1" eaLnBrk="1" hangingPunct="1">
              <a:buNone/>
            </a:pPr>
            <a:r>
              <a:rPr lang="en-US" sz="3200" dirty="0" smtClean="0">
                <a:latin typeface="Arial" charset="0"/>
                <a:cs typeface="Arial" charset="0"/>
              </a:rPr>
              <a:t>			Overview of Human Resources and 			Professional Development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Questions for Understanding the Organization’s Business Strategies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1-</a:t>
            </a:r>
            <a:fld id="{809519EB-9454-46E0-96CD-4D44EF1EAE0E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438400"/>
            <a:ext cx="8212138" cy="2262188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</p:spPr>
      </p:pic>
      <p:sp>
        <p:nvSpPr>
          <p:cNvPr id="41989" name="TextBox 6"/>
          <p:cNvSpPr txBox="1">
            <a:spLocks noChangeArrowheads="1"/>
          </p:cNvSpPr>
          <p:nvPr/>
        </p:nvSpPr>
        <p:spPr bwMode="auto">
          <a:xfrm>
            <a:off x="6019800" y="5486400"/>
            <a:ext cx="21336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Figure 1.2</a:t>
            </a:r>
          </a:p>
          <a:p>
            <a:endParaRPr lang="en-US" sz="1400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sz="4000" dirty="0" smtClean="0"/>
              <a:t>Impact of the HR Manager on  Organizational Performance</a:t>
            </a:r>
          </a:p>
        </p:txBody>
      </p:sp>
      <p:sp>
        <p:nvSpPr>
          <p:cNvPr id="3389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Reducing unnecessary overtime expenses by increasing productivity during a normal day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Staying on top of absenteeism and instituting programs designed to reduce money spent for time not worked</a:t>
            </a:r>
          </a:p>
          <a:p>
            <a:pPr marL="514350" indent="-514350">
              <a:buFont typeface="+mj-lt"/>
              <a:buAutoNum type="arabicPeriod"/>
              <a:defRPr/>
            </a:pPr>
            <a:r>
              <a:rPr lang="en-US" dirty="0" smtClean="0"/>
              <a:t>Eliminating wasted time by employees with sound job design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1-</a:t>
            </a:r>
            <a:fld id="{AC4C19A6-0CAA-43EE-8C21-33B4F7F331F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Impact of the HR Manager on  Organizational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4"/>
              <a:defRPr/>
            </a:pPr>
            <a:r>
              <a:rPr lang="en-US" sz="2800" dirty="0" smtClean="0"/>
              <a:t>Minimizing employee turnover and unemployment benefit costs by practicing sound human relations and creating a work atmosphere that promotes job satisfaction</a:t>
            </a:r>
          </a:p>
          <a:p>
            <a:pPr marL="514350" indent="-514350">
              <a:buFont typeface="+mj-lt"/>
              <a:buAutoNum type="arabicPeriod" startAt="4"/>
              <a:defRPr/>
            </a:pPr>
            <a:r>
              <a:rPr lang="en-US" sz="2800" dirty="0" smtClean="0"/>
              <a:t>Installing and monitoring effective safety and health programs to reduce lost-time accidents and keep medical and workers’ compensation costs low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1-</a:t>
            </a:r>
            <a:fld id="{32C171D0-731F-4100-906A-316056204397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Impact of the HR Manager on  Organizational Performance</a:t>
            </a:r>
          </a:p>
        </p:txBody>
      </p:sp>
      <p:sp>
        <p:nvSpPr>
          <p:cNvPr id="339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6"/>
              <a:defRPr/>
            </a:pPr>
            <a:r>
              <a:rPr lang="en-US" sz="2800" dirty="0" smtClean="0"/>
              <a:t>Properly training and developing all employees to improve their value to company and do a better job producing and selling high-quality products and services at lowest possible cost</a:t>
            </a:r>
          </a:p>
          <a:p>
            <a:pPr marL="514350" indent="-514350">
              <a:buFont typeface="+mj-lt"/>
              <a:buAutoNum type="arabicPeriod" startAt="6"/>
              <a:defRPr/>
            </a:pPr>
            <a:r>
              <a:rPr lang="en-US" sz="2800" dirty="0" smtClean="0"/>
              <a:t>Decreasing costly material waste by eliminating bad work habits, attitudes and poor working conditions that lead to carelessness and mistakes</a:t>
            </a:r>
          </a:p>
          <a:p>
            <a:pPr marL="514350" indent="-514350">
              <a:buFont typeface="+mj-lt"/>
              <a:buAutoNum type="arabicPeriod" startAt="6"/>
              <a:defRPr/>
            </a:pPr>
            <a:r>
              <a:rPr lang="en-US" sz="2800" dirty="0" smtClean="0"/>
              <a:t>Hiring the best people available at every level and avoiding overstaffing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1-</a:t>
            </a:r>
            <a:fld id="{1AC805C4-082E-49C2-A149-C2EDA641ECC8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Impact of the HR Manager on  Organizational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 startAt="9"/>
              <a:defRPr/>
            </a:pPr>
            <a:r>
              <a:rPr lang="en-US" sz="2800" dirty="0" smtClean="0"/>
              <a:t>Maintaining competitive pay practices and benefit programs to foster a motivational climate for employees</a:t>
            </a:r>
          </a:p>
          <a:p>
            <a:pPr marL="514350" indent="-514350">
              <a:buFont typeface="+mj-lt"/>
              <a:buAutoNum type="arabicPeriod" startAt="9"/>
              <a:defRPr/>
            </a:pPr>
            <a:r>
              <a:rPr lang="en-US" sz="2800" dirty="0" smtClean="0"/>
              <a:t>Encouraging employees to submit ideas for increasing productivity and reducing costs</a:t>
            </a:r>
          </a:p>
          <a:p>
            <a:pPr marL="514350" indent="-514350">
              <a:buFont typeface="+mj-lt"/>
              <a:buAutoNum type="arabicPeriod" startAt="9"/>
              <a:defRPr/>
            </a:pPr>
            <a:r>
              <a:rPr lang="en-US" sz="2800" dirty="0" smtClean="0"/>
              <a:t>Installing human resource information systems to streamline and automate many human resource functions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1-</a:t>
            </a:r>
            <a:fld id="{0721944C-A5EE-4DFA-BA20-64347A71ECBC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Metrics and the HR Scorecard</a:t>
            </a:r>
          </a:p>
        </p:txBody>
      </p:sp>
      <p:sp>
        <p:nvSpPr>
          <p:cNvPr id="340995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Metrics </a:t>
            </a:r>
          </a:p>
          <a:p>
            <a:pPr lvl="1"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Any set of quantitative measures used to assess workforce performance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defRPr/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Analysis of cost per hire</a:t>
            </a:r>
          </a:p>
          <a:p>
            <a:pPr>
              <a:defRPr/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Average length of time to fill a position</a:t>
            </a:r>
          </a:p>
          <a:p>
            <a:pPr>
              <a:defRPr/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Training cost per employee</a:t>
            </a:r>
          </a:p>
          <a:p>
            <a:pPr>
              <a:defRPr/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Turnover cost per employee</a:t>
            </a:r>
          </a:p>
          <a:p>
            <a:pPr>
              <a:defRPr/>
            </a:pPr>
            <a:r>
              <a:rPr lang="en-US" sz="2400" b="0" dirty="0" smtClean="0">
                <a:latin typeface="Arial" pitchFamily="34" charset="0"/>
                <a:cs typeface="Arial" pitchFamily="34" charset="0"/>
              </a:rPr>
              <a:t>New-hire performance by recruiting strategy</a:t>
            </a:r>
          </a:p>
          <a:p>
            <a:pPr>
              <a:defRPr/>
            </a:pPr>
            <a:endParaRPr lang="en-US" sz="2400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z="1100" dirty="0" smtClean="0">
                <a:latin typeface="Arial" pitchFamily="34" charset="0"/>
                <a:cs typeface="Arial" pitchFamily="34" charset="0"/>
              </a:rPr>
              <a:t>1-</a:t>
            </a:r>
            <a:fld id="{7D31067E-579C-4DA1-9E74-D568877FF744}" type="slidenum">
              <a:rPr lang="en-US" sz="1100" smtClean="0">
                <a:latin typeface="Arial" pitchFamily="34" charset="0"/>
                <a:cs typeface="Arial" pitchFamily="34" charset="0"/>
              </a:rPr>
              <a:pPr>
                <a:defRPr/>
              </a:pPr>
              <a:t>10</a:t>
            </a:fld>
            <a:endParaRPr lang="en-US" sz="11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Metrics and the HR Scorecard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/>
              <a:t>HR Scorecard </a:t>
            </a:r>
          </a:p>
          <a:p>
            <a:pPr lvl="1">
              <a:defRPr/>
            </a:pPr>
            <a:r>
              <a:rPr lang="en-US" dirty="0" smtClean="0"/>
              <a:t>Measurement and control system using a mix of quantitative and qualitative measures to evaluate performance</a:t>
            </a:r>
          </a:p>
          <a:p>
            <a:pPr lvl="1">
              <a:defRPr/>
            </a:pPr>
            <a:r>
              <a:rPr lang="en-US" dirty="0" smtClean="0"/>
              <a:t>Modified form of the balanced scorecard system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1-</a:t>
            </a:r>
            <a:fld id="{350EF6C8-1FBB-4C4A-AE4F-F3455E0F081F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pic>
        <p:nvPicPr>
          <p:cNvPr id="4813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4876800" y="4357688"/>
            <a:ext cx="2971800" cy="2157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Communicating Human Resource Programs</a:t>
            </a:r>
          </a:p>
        </p:txBody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b="1" dirty="0" smtClean="0"/>
              <a:t>Communication</a:t>
            </a:r>
            <a:r>
              <a:rPr lang="en-US" dirty="0" smtClean="0"/>
              <a:t> </a:t>
            </a:r>
          </a:p>
          <a:p>
            <a:pPr lvl="1">
              <a:defRPr/>
            </a:pPr>
            <a:r>
              <a:rPr lang="en-US" dirty="0" smtClean="0"/>
              <a:t>The transfer of information that is meaningful to those involved</a:t>
            </a:r>
          </a:p>
          <a:p>
            <a:pPr>
              <a:defRPr/>
            </a:pPr>
            <a:r>
              <a:rPr lang="en-US" dirty="0" smtClean="0"/>
              <a:t>Human resource managers must develop an appreciation for the importance of communication</a:t>
            </a:r>
          </a:p>
          <a:p>
            <a:pPr>
              <a:defRPr/>
            </a:pP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1-</a:t>
            </a:r>
            <a:fld id="{BAE524E2-AF21-4EC8-A792-0C560F0D231B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Guidelines for Communicating Human Resource Programs</a:t>
            </a:r>
          </a:p>
        </p:txBody>
      </p:sp>
      <p:sp>
        <p:nvSpPr>
          <p:cNvPr id="343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sz="3000" dirty="0" smtClean="0"/>
              <a:t>Avoid communicating in peer group or “privileged-class” language by focusing on the audience</a:t>
            </a:r>
          </a:p>
          <a:p>
            <a:pPr>
              <a:defRPr/>
            </a:pPr>
            <a:r>
              <a:rPr lang="en-US" sz="3000" dirty="0" smtClean="0"/>
              <a:t>Don’t ignore cultural and global aspects of communication</a:t>
            </a:r>
          </a:p>
          <a:p>
            <a:pPr>
              <a:defRPr/>
            </a:pPr>
            <a:r>
              <a:rPr lang="en-US" sz="3000" dirty="0" smtClean="0"/>
              <a:t>Back up communications with management action</a:t>
            </a:r>
          </a:p>
          <a:p>
            <a:pPr>
              <a:defRPr/>
            </a:pPr>
            <a:r>
              <a:rPr lang="en-US" sz="3000" dirty="0" smtClean="0"/>
              <a:t>Periodically reinforce employee communications</a:t>
            </a:r>
          </a:p>
          <a:p>
            <a:pPr>
              <a:defRPr/>
            </a:pPr>
            <a:endParaRPr lang="en-US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1-</a:t>
            </a:r>
            <a:fld id="{3EF84880-7194-4805-8992-CBBE21FCE255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Guidelines for Communicating Human Resource Programs (cont.)</a:t>
            </a:r>
          </a:p>
        </p:txBody>
      </p:sp>
      <p:sp>
        <p:nvSpPr>
          <p:cNvPr id="344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Transmit information and not just data</a:t>
            </a:r>
          </a:p>
          <a:p>
            <a:pPr>
              <a:defRPr/>
            </a:pPr>
            <a:r>
              <a:rPr lang="en-US" dirty="0" smtClean="0"/>
              <a:t>Don’t ignore perceptual and behavioral aspects of communication; anticipate employee reactions and act accordingly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1-</a:t>
            </a:r>
            <a:fld id="{F6103CEB-20C2-4697-8600-8E025F18BA88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3200" b="1" dirty="0" smtClean="0">
                <a:latin typeface="Arial" pitchFamily="34" charset="0"/>
                <a:cs typeface="Arial" pitchFamily="34" charset="0"/>
              </a:rPr>
              <a:t>Guidelines for Communicating Human Resource Programs (cont.)</a:t>
            </a:r>
            <a:endParaRPr lang="en-US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Data 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Raw material from which information is developed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composed of facts that describe places, people, things, or events and that have not been interpreted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sz="2400" dirty="0" smtClean="0">
                <a:latin typeface="Arial" pitchFamily="34" charset="0"/>
                <a:cs typeface="Arial" pitchFamily="34" charset="0"/>
              </a:rPr>
              <a:t>Information 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Data that have been interpreted 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defRPr/>
            </a:pPr>
            <a:r>
              <a:rPr lang="en-US" dirty="0" smtClean="0">
                <a:latin typeface="Arial" pitchFamily="34" charset="0"/>
                <a:cs typeface="Arial" pitchFamily="34" charset="0"/>
              </a:rPr>
              <a:t>meet a need of one or more managers</a:t>
            </a:r>
          </a:p>
          <a:p>
            <a:pPr>
              <a:defRPr/>
            </a:pP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153400" cy="685800"/>
          </a:xfrm>
        </p:spPr>
        <p:txBody>
          <a:bodyPr/>
          <a:lstStyle/>
          <a:p>
            <a:r>
              <a:rPr lang="en-AU" sz="2800" b="1" dirty="0">
                <a:latin typeface="Arial" pitchFamily="34" charset="0"/>
                <a:cs typeface="Arial" pitchFamily="34" charset="0"/>
              </a:rPr>
              <a:t>Myths that keep HR from being a profession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28800"/>
            <a:ext cx="4343400" cy="4114800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AU" b="1" dirty="0">
                <a:latin typeface="Arial" pitchFamily="34" charset="0"/>
                <a:cs typeface="Arial" pitchFamily="34" charset="0"/>
              </a:rPr>
              <a:t>Old </a:t>
            </a:r>
            <a:r>
              <a:rPr lang="en-AU" b="1" dirty="0" smtClean="0">
                <a:latin typeface="Arial" pitchFamily="34" charset="0"/>
                <a:cs typeface="Arial" pitchFamily="34" charset="0"/>
              </a:rPr>
              <a:t>Myths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endParaRPr lang="en-AU" b="1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en-AU" sz="2000" dirty="0">
                <a:latin typeface="Arial" pitchFamily="34" charset="0"/>
                <a:cs typeface="Arial" pitchFamily="34" charset="0"/>
              </a:rPr>
              <a:t>People go into HR because they like people.</a:t>
            </a:r>
          </a:p>
          <a:p>
            <a:pPr>
              <a:lnSpc>
                <a:spcPct val="80000"/>
              </a:lnSpc>
            </a:pPr>
            <a:endParaRPr lang="en-AU" sz="2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endParaRPr lang="en-AU" sz="2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endParaRPr lang="en-AU" sz="2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endParaRPr lang="en-AU" sz="2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endParaRPr lang="en-AU" sz="24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buNone/>
            </a:pPr>
            <a:endParaRPr lang="en-AU" sz="2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endParaRPr lang="en-AU" sz="2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r>
              <a:rPr lang="en-AU" sz="2000" dirty="0">
                <a:latin typeface="Arial" pitchFamily="34" charset="0"/>
                <a:cs typeface="Arial" pitchFamily="34" charset="0"/>
              </a:rPr>
              <a:t>Anyone can do HR.</a:t>
            </a:r>
          </a:p>
          <a:p>
            <a:pPr>
              <a:lnSpc>
                <a:spcPct val="80000"/>
              </a:lnSpc>
            </a:pPr>
            <a:endParaRPr lang="en-AU" sz="2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</a:pPr>
            <a:endParaRPr lang="en-A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51400" y="1676400"/>
            <a:ext cx="4292600" cy="4419600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AU" b="1" dirty="0">
                <a:latin typeface="Arial" pitchFamily="34" charset="0"/>
                <a:cs typeface="Arial" pitchFamily="34" charset="0"/>
              </a:rPr>
              <a:t>New Realities</a:t>
            </a:r>
            <a:endParaRPr lang="en-AU" b="1" u="sng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AU" sz="2600" dirty="0">
                <a:latin typeface="Arial" pitchFamily="34" charset="0"/>
                <a:cs typeface="Arial" pitchFamily="34" charset="0"/>
              </a:rPr>
              <a:t>	</a:t>
            </a:r>
            <a:r>
              <a:rPr lang="en-AU" sz="2000" dirty="0">
                <a:latin typeface="Arial" pitchFamily="34" charset="0"/>
                <a:cs typeface="Arial" pitchFamily="34" charset="0"/>
              </a:rPr>
              <a:t>HR departments are not designed to provide corporate therapy or to act as social or health-and-happiness retreats.  HR professionals must create the practices that make employees more competitive, not more comfortable.</a:t>
            </a:r>
            <a:endParaRPr lang="en-AU" sz="2000" b="1" u="sng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AU" sz="20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AU" sz="2000" dirty="0">
                <a:latin typeface="Arial" pitchFamily="34" charset="0"/>
                <a:cs typeface="Arial" pitchFamily="34" charset="0"/>
              </a:rPr>
              <a:t>      HR activities are based on theory and research.  HR professionals must master both theory and practice.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AU" sz="2000" b="1" u="sng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00200"/>
            <a:ext cx="3736975" cy="3794125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AU" b="1" dirty="0">
                <a:latin typeface="Arial" pitchFamily="34" charset="0"/>
                <a:cs typeface="Arial" pitchFamily="34" charset="0"/>
              </a:rPr>
              <a:t>Old Myths</a:t>
            </a:r>
            <a:endParaRPr lang="en-AU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AU" sz="2400" dirty="0">
                <a:latin typeface="Arial" pitchFamily="34" charset="0"/>
                <a:cs typeface="Arial" pitchFamily="34" charset="0"/>
              </a:rPr>
              <a:t>HR deals with the soft side of business and therefore is not accountable.</a:t>
            </a:r>
          </a:p>
          <a:p>
            <a:pPr>
              <a:lnSpc>
                <a:spcPct val="90000"/>
              </a:lnSpc>
            </a:pPr>
            <a:endParaRPr lang="en-AU" sz="2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endParaRPr lang="en-AU" sz="24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90000"/>
              </a:lnSpc>
            </a:pPr>
            <a:r>
              <a:rPr lang="en-AU" sz="2400" dirty="0">
                <a:latin typeface="Arial" pitchFamily="34" charset="0"/>
                <a:cs typeface="Arial" pitchFamily="34" charset="0"/>
              </a:rPr>
              <a:t>HR focuses on costs, which must be controlled.</a:t>
            </a:r>
          </a:p>
          <a:p>
            <a:pPr>
              <a:lnSpc>
                <a:spcPct val="90000"/>
              </a:lnSpc>
            </a:pPr>
            <a:endParaRPr lang="en-A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419600" y="1524000"/>
            <a:ext cx="4470400" cy="440055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AU" sz="2600" dirty="0">
                <a:latin typeface="Arial" pitchFamily="34" charset="0"/>
                <a:cs typeface="Arial" pitchFamily="34" charset="0"/>
              </a:rPr>
              <a:t>	 </a:t>
            </a:r>
            <a:r>
              <a:rPr lang="en-AU" b="1" dirty="0">
                <a:latin typeface="Arial" pitchFamily="34" charset="0"/>
                <a:cs typeface="Arial" pitchFamily="34" charset="0"/>
              </a:rPr>
              <a:t>New Realities</a:t>
            </a:r>
            <a:endParaRPr lang="en-AU" sz="2600" dirty="0">
              <a:latin typeface="Arial" pitchFamily="34" charset="0"/>
              <a:cs typeface="Arial" pitchFamily="34" charset="0"/>
            </a:endParaRPr>
          </a:p>
          <a:p>
            <a:pPr>
              <a:buFont typeface="Wingdings" pitchFamily="2" charset="2"/>
              <a:buNone/>
            </a:pPr>
            <a:r>
              <a:rPr lang="en-AU" sz="2600" dirty="0">
                <a:latin typeface="Arial" pitchFamily="34" charset="0"/>
                <a:cs typeface="Arial" pitchFamily="34" charset="0"/>
              </a:rPr>
              <a:t>	</a:t>
            </a:r>
            <a:r>
              <a:rPr lang="en-AU" sz="2000" dirty="0">
                <a:latin typeface="Arial" pitchFamily="34" charset="0"/>
                <a:cs typeface="Arial" pitchFamily="34" charset="0"/>
              </a:rPr>
              <a:t>The impact of HR practices on business results can and must be measured.  HR professionals must learn to translate their work into financial performance.</a:t>
            </a:r>
          </a:p>
          <a:p>
            <a:pPr>
              <a:buFont typeface="Wingdings" pitchFamily="2" charset="2"/>
              <a:buNone/>
            </a:pPr>
            <a:r>
              <a:rPr lang="en-AU" sz="2000" dirty="0"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buFont typeface="Wingdings" pitchFamily="2" charset="2"/>
              <a:buNone/>
            </a:pPr>
            <a:r>
              <a:rPr lang="en-AU" sz="2000" dirty="0">
                <a:latin typeface="Arial" pitchFamily="34" charset="0"/>
                <a:cs typeface="Arial" pitchFamily="34" charset="0"/>
              </a:rPr>
              <a:t>      HR practices must create value by increasing the intellectual capital within the firm.  HR professionals must add value, not only reduce costs.</a:t>
            </a: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447800"/>
            <a:ext cx="4478338" cy="46482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AU" b="1" dirty="0">
                <a:latin typeface="Arial" pitchFamily="34" charset="0"/>
                <a:cs typeface="Arial" pitchFamily="34" charset="0"/>
              </a:rPr>
              <a:t>Old </a:t>
            </a:r>
            <a:r>
              <a:rPr lang="en-AU" b="1" dirty="0" smtClean="0">
                <a:latin typeface="Arial" pitchFamily="34" charset="0"/>
                <a:cs typeface="Arial" pitchFamily="34" charset="0"/>
              </a:rPr>
              <a:t>Myths</a:t>
            </a:r>
          </a:p>
          <a:p>
            <a:pPr algn="ctr">
              <a:buFont typeface="Wingdings" pitchFamily="2" charset="2"/>
              <a:buNone/>
            </a:pPr>
            <a:endParaRPr lang="en-AU" sz="20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AU" sz="2000" dirty="0" smtClean="0">
                <a:latin typeface="Arial" pitchFamily="34" charset="0"/>
                <a:cs typeface="Arial" pitchFamily="34" charset="0"/>
              </a:rPr>
              <a:t>HR’s </a:t>
            </a:r>
            <a:r>
              <a:rPr lang="en-AU" sz="2000" dirty="0">
                <a:latin typeface="Arial" pitchFamily="34" charset="0"/>
                <a:cs typeface="Arial" pitchFamily="34" charset="0"/>
              </a:rPr>
              <a:t>job is to be the policy police and the health-and-happiness patrol.</a:t>
            </a:r>
          </a:p>
          <a:p>
            <a:endParaRPr lang="en-AU" sz="2000" dirty="0">
              <a:latin typeface="Arial" pitchFamily="34" charset="0"/>
              <a:cs typeface="Arial" pitchFamily="34" charset="0"/>
            </a:endParaRPr>
          </a:p>
          <a:p>
            <a:endParaRPr lang="en-AU" sz="2000" dirty="0" smtClean="0">
              <a:latin typeface="Arial" pitchFamily="34" charset="0"/>
              <a:cs typeface="Arial" pitchFamily="34" charset="0"/>
            </a:endParaRPr>
          </a:p>
          <a:p>
            <a:endParaRPr lang="en-AU" sz="2000" dirty="0" smtClean="0">
              <a:latin typeface="Arial" pitchFamily="34" charset="0"/>
              <a:cs typeface="Arial" pitchFamily="34" charset="0"/>
            </a:endParaRPr>
          </a:p>
          <a:p>
            <a:endParaRPr lang="en-AU" sz="2000" dirty="0">
              <a:latin typeface="Arial" pitchFamily="34" charset="0"/>
              <a:cs typeface="Arial" pitchFamily="34" charset="0"/>
            </a:endParaRPr>
          </a:p>
          <a:p>
            <a:r>
              <a:rPr lang="en-AU" sz="2000" dirty="0">
                <a:latin typeface="Arial" pitchFamily="34" charset="0"/>
                <a:cs typeface="Arial" pitchFamily="34" charset="0"/>
              </a:rPr>
              <a:t>HR is full of fads.</a:t>
            </a:r>
          </a:p>
          <a:p>
            <a:endParaRPr lang="en-A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876800" y="1447800"/>
            <a:ext cx="3757612" cy="5029200"/>
          </a:xfrm>
        </p:spPr>
        <p:txBody>
          <a:bodyPr/>
          <a:lstStyle/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n-AU" sz="1800" dirty="0">
                <a:latin typeface="Arial" pitchFamily="34" charset="0"/>
                <a:cs typeface="Arial" pitchFamily="34" charset="0"/>
              </a:rPr>
              <a:t>	 </a:t>
            </a:r>
            <a:r>
              <a:rPr lang="en-AU" sz="2400" b="1" dirty="0">
                <a:latin typeface="Arial" pitchFamily="34" charset="0"/>
                <a:cs typeface="Arial" pitchFamily="34" charset="0"/>
              </a:rPr>
              <a:t>New Realities</a:t>
            </a:r>
            <a:r>
              <a:rPr lang="en-AU" sz="1800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AU" sz="1800" dirty="0"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AU" sz="18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AU" sz="1800" dirty="0">
                <a:latin typeface="Arial" pitchFamily="34" charset="0"/>
                <a:cs typeface="Arial" pitchFamily="34" charset="0"/>
              </a:rPr>
              <a:t>       The HR function does not own compliance.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AU" sz="18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AU" sz="1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AU" sz="18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AU" sz="18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AU" sz="18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AU" sz="1800" dirty="0">
                <a:latin typeface="Arial" pitchFamily="34" charset="0"/>
                <a:cs typeface="Arial" pitchFamily="34" charset="0"/>
              </a:rPr>
              <a:t>	HR practices have evolved over time.  HR professionals must see their current work as part of an evolutionary chain and explain their work with less jargon and more authority.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AU" sz="2400" dirty="0">
                <a:latin typeface="Arial" pitchFamily="34" charset="0"/>
                <a:cs typeface="Arial" pitchFamily="34" charset="0"/>
              </a:rPr>
              <a:t>	</a:t>
            </a: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524000"/>
            <a:ext cx="4575175" cy="4114800"/>
          </a:xfrm>
        </p:spPr>
        <p:txBody>
          <a:bodyPr/>
          <a:lstStyle/>
          <a:p>
            <a:pPr algn="ctr">
              <a:buNone/>
            </a:pPr>
            <a:r>
              <a:rPr lang="en-AU" sz="2000" b="1" dirty="0">
                <a:latin typeface="Arial" pitchFamily="34" charset="0"/>
                <a:cs typeface="Arial" pitchFamily="34" charset="0"/>
              </a:rPr>
              <a:t>Old Myths</a:t>
            </a:r>
            <a:endParaRPr lang="en-AU" sz="2000" dirty="0">
              <a:latin typeface="Arial" pitchFamily="34" charset="0"/>
              <a:cs typeface="Arial" pitchFamily="34" charset="0"/>
            </a:endParaRPr>
          </a:p>
          <a:p>
            <a:r>
              <a:rPr lang="en-AU" sz="2000" dirty="0">
                <a:latin typeface="Arial" pitchFamily="34" charset="0"/>
                <a:cs typeface="Arial" pitchFamily="34" charset="0"/>
              </a:rPr>
              <a:t>HR is staffed by nice people.</a:t>
            </a:r>
          </a:p>
          <a:p>
            <a:endParaRPr lang="en-AU" sz="2000" dirty="0">
              <a:latin typeface="Arial" pitchFamily="34" charset="0"/>
              <a:cs typeface="Arial" pitchFamily="34" charset="0"/>
            </a:endParaRPr>
          </a:p>
          <a:p>
            <a:endParaRPr lang="en-AU" sz="2000" dirty="0">
              <a:latin typeface="Arial" pitchFamily="34" charset="0"/>
              <a:cs typeface="Arial" pitchFamily="34" charset="0"/>
            </a:endParaRPr>
          </a:p>
          <a:p>
            <a:r>
              <a:rPr lang="en-AU" sz="2000" dirty="0">
                <a:latin typeface="Arial" pitchFamily="34" charset="0"/>
                <a:cs typeface="Arial" pitchFamily="34" charset="0"/>
              </a:rPr>
              <a:t>HR is HR’s job.</a:t>
            </a:r>
          </a:p>
          <a:p>
            <a:endParaRPr lang="en-A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343400" y="1524000"/>
            <a:ext cx="4800600" cy="41148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en-AU" sz="2400" dirty="0">
                <a:latin typeface="Arial" pitchFamily="34" charset="0"/>
                <a:cs typeface="Arial" pitchFamily="34" charset="0"/>
              </a:rPr>
              <a:t>	 </a:t>
            </a:r>
            <a:r>
              <a:rPr lang="en-AU" sz="2400" b="1" dirty="0">
                <a:latin typeface="Arial" pitchFamily="34" charset="0"/>
                <a:cs typeface="Arial" pitchFamily="34" charset="0"/>
              </a:rPr>
              <a:t>New Realities</a:t>
            </a:r>
            <a:r>
              <a:rPr lang="en-AU" sz="2400" dirty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buFont typeface="Wingdings" pitchFamily="2" charset="2"/>
              <a:buNone/>
            </a:pPr>
            <a:r>
              <a:rPr lang="en-AU" sz="2000" dirty="0">
                <a:latin typeface="Arial" pitchFamily="34" charset="0"/>
                <a:cs typeface="Arial" pitchFamily="34" charset="0"/>
              </a:rPr>
              <a:t>	At times, HR practices should force vigorous debates.  HR professionals should be </a:t>
            </a:r>
            <a:r>
              <a:rPr lang="en-AU" sz="2000" dirty="0" err="1">
                <a:latin typeface="Arial" pitchFamily="34" charset="0"/>
                <a:cs typeface="Arial" pitchFamily="34" charset="0"/>
              </a:rPr>
              <a:t>confrontative</a:t>
            </a:r>
            <a:r>
              <a:rPr lang="en-AU" sz="2000" dirty="0">
                <a:latin typeface="Arial" pitchFamily="34" charset="0"/>
                <a:cs typeface="Arial" pitchFamily="34" charset="0"/>
              </a:rPr>
              <a:t> and challenging as well as supportive.</a:t>
            </a:r>
          </a:p>
          <a:p>
            <a:pPr>
              <a:buFont typeface="Wingdings" pitchFamily="2" charset="2"/>
              <a:buNone/>
            </a:pPr>
            <a:r>
              <a:rPr lang="en-AU" sz="2000" dirty="0">
                <a:latin typeface="Arial" pitchFamily="34" charset="0"/>
                <a:cs typeface="Arial" pitchFamily="34" charset="0"/>
              </a:rPr>
              <a:t>	</a:t>
            </a:r>
          </a:p>
          <a:p>
            <a:pPr>
              <a:buFont typeface="Wingdings" pitchFamily="2" charset="2"/>
              <a:buNone/>
            </a:pPr>
            <a:r>
              <a:rPr lang="en-AU" sz="2000" dirty="0">
                <a:latin typeface="Arial" pitchFamily="34" charset="0"/>
                <a:cs typeface="Arial" pitchFamily="34" charset="0"/>
              </a:rPr>
              <a:t>      HR work is as important to line managers as are finance, strategy, and other business domains.  HR professionals should join with managers in championing HR issues.</a:t>
            </a: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150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build="p" autoUpdateAnimBg="0"/>
      <p:bldP spid="21507" grpId="0" build="p" autoUpdateAnimBg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894</TotalTime>
  <Words>568</Words>
  <Application>Microsoft Office PowerPoint</Application>
  <PresentationFormat>On-screen Show (4:3)</PresentationFormat>
  <Paragraphs>123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Quick Recap of Lesson 1</vt:lpstr>
      <vt:lpstr>HR &amp; HRD</vt:lpstr>
      <vt:lpstr>Human Resource Functions</vt:lpstr>
      <vt:lpstr>Slide 4</vt:lpstr>
      <vt:lpstr>Questions for Understanding the Organization’s Business Strategies</vt:lpstr>
      <vt:lpstr>Impact of the HR Manager on  Organizational Performance</vt:lpstr>
      <vt:lpstr>Impact of the HR Manager on  Organizational Performance</vt:lpstr>
      <vt:lpstr>Impact of the HR Manager on  Organizational Performance</vt:lpstr>
      <vt:lpstr>Impact of the HR Manager on  Organizational Performance</vt:lpstr>
      <vt:lpstr>Metrics and the HR Scorecard</vt:lpstr>
      <vt:lpstr>Metrics and the HR Scorecard</vt:lpstr>
      <vt:lpstr>Communicating Human Resource Programs</vt:lpstr>
      <vt:lpstr>Guidelines for Communicating Human Resource Programs</vt:lpstr>
      <vt:lpstr>Guidelines for Communicating Human Resource Programs (cont.)</vt:lpstr>
      <vt:lpstr>Guidelines for Communicating Human Resource Programs (cont.)</vt:lpstr>
      <vt:lpstr>Myths that keep HR from being a profession</vt:lpstr>
      <vt:lpstr>Slide 17</vt:lpstr>
      <vt:lpstr>Slide 18</vt:lpstr>
      <vt:lpstr>Slide 19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Hateem</dc:creator>
  <cp:lastModifiedBy>Administrator</cp:lastModifiedBy>
  <cp:revision>61</cp:revision>
  <dcterms:created xsi:type="dcterms:W3CDTF">2012-02-27T05:45:45Z</dcterms:created>
  <dcterms:modified xsi:type="dcterms:W3CDTF">2014-06-17T06:26:53Z</dcterms:modified>
</cp:coreProperties>
</file>