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59" r:id="rId5"/>
    <p:sldId id="258" r:id="rId6"/>
    <p:sldId id="276" r:id="rId7"/>
    <p:sldId id="260" r:id="rId8"/>
    <p:sldId id="263" r:id="rId9"/>
    <p:sldId id="264" r:id="rId10"/>
    <p:sldId id="265" r:id="rId11"/>
    <p:sldId id="261" r:id="rId12"/>
    <p:sldId id="266" r:id="rId13"/>
    <p:sldId id="267" r:id="rId14"/>
    <p:sldId id="269" r:id="rId15"/>
    <p:sldId id="262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FFFFFF"/>
    <a:srgbClr val="CC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49" d="100"/>
          <a:sy n="49" d="100"/>
        </p:scale>
        <p:origin x="-936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3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" name="Rectangle 103"/>
          <p:cNvSpPr>
            <a:spLocks noGrp="1" noChangeArrowheads="1"/>
          </p:cNvSpPr>
          <p:nvPr>
            <p:ph type="ctrTitle"/>
          </p:nvPr>
        </p:nvSpPr>
        <p:spPr>
          <a:xfrm>
            <a:off x="1169988" y="1046163"/>
            <a:ext cx="7380287" cy="1012825"/>
          </a:xfrm>
        </p:spPr>
        <p:txBody>
          <a:bodyPr/>
          <a:lstStyle>
            <a:lvl1pPr>
              <a:defRPr sz="3600" b="1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93" name="Rectangle 221"/>
          <p:cNvSpPr>
            <a:spLocks noGrp="1" noChangeArrowheads="1"/>
          </p:cNvSpPr>
          <p:nvPr>
            <p:ph type="subTitle" idx="1"/>
          </p:nvPr>
        </p:nvSpPr>
        <p:spPr>
          <a:xfrm>
            <a:off x="1566863" y="2693988"/>
            <a:ext cx="6662737" cy="29940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292" name="Rectangle 220"/>
          <p:cNvSpPr>
            <a:spLocks noChangeArrowheads="1"/>
          </p:cNvSpPr>
          <p:nvPr/>
        </p:nvSpPr>
        <p:spPr bwMode="auto">
          <a:xfrm>
            <a:off x="3017838" y="2120900"/>
            <a:ext cx="5662612" cy="7778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2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8871289-0B95-4C54-8B41-1C18A5C162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7702DBE-C598-459D-8001-78AFE3D284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46AA20F-7052-4786-ABD2-EA42C2DD9C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09E6043-55BD-4111-8985-4C0C579096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7ED4FF3-2A5A-444B-BE5D-31F80069DB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C5287E7-E44F-49CF-8F10-2C70D3B1B9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E234AE-F601-4E70-8822-C68E044BE0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3A205CC-23C4-4DD9-A259-19548A37F3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1576ED7-C887-4455-AA40-BABA21EE14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9625" y="6373813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376988"/>
            <a:ext cx="30861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9713" y="6376988"/>
            <a:ext cx="2193925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40209A5-512A-4EEB-858C-37B4060EA2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2214563"/>
            <a:ext cx="7958138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tx1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w"/>
        <a:defRPr sz="2400">
          <a:solidFill>
            <a:schemeClr val="tx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400">
          <a:solidFill>
            <a:schemeClr val="tx1">
              <a:lumMod val="50000"/>
            </a:schemeClr>
          </a:solidFill>
          <a:latin typeface="Arial" pitchFamily="34" charset="0"/>
          <a:cs typeface="Arial" pitchFamily="34" charset="0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>
              <a:lumMod val="50000"/>
            </a:schemeClr>
          </a:solidFill>
          <a:latin typeface="Arial" pitchFamily="34" charset="0"/>
          <a:cs typeface="Arial" pitchFamily="34" charset="0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w"/>
        <a:defRPr sz="2400">
          <a:solidFill>
            <a:schemeClr val="tx1">
              <a:lumMod val="50000"/>
            </a:schemeClr>
          </a:solidFill>
          <a:latin typeface="Arial" pitchFamily="34" charset="0"/>
          <a:cs typeface="Arial" pitchFamily="34" charset="0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 sz="2400">
          <a:solidFill>
            <a:schemeClr val="tx1">
              <a:lumMod val="50000"/>
            </a:schemeClr>
          </a:solidFill>
          <a:latin typeface="Arial" pitchFamily="34" charset="0"/>
          <a:cs typeface="Arial" pitchFamily="34" charset="0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276600"/>
            <a:ext cx="7380287" cy="1012825"/>
          </a:xfrm>
        </p:spPr>
        <p:txBody>
          <a:bodyPr/>
          <a:lstStyle/>
          <a:p>
            <a:r>
              <a:rPr lang="en-US" dirty="0" smtClean="0"/>
              <a:t>Lecture 19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819400"/>
            <a:ext cx="7380287" cy="1012825"/>
          </a:xfrm>
        </p:spPr>
        <p:txBody>
          <a:bodyPr/>
          <a:lstStyle/>
          <a:p>
            <a:r>
              <a:rPr lang="en-US" dirty="0" smtClean="0"/>
              <a:t>Basics for</a:t>
            </a:r>
            <a:br>
              <a:rPr lang="en-US" dirty="0" smtClean="0"/>
            </a:br>
            <a:r>
              <a:rPr lang="en-US" dirty="0" smtClean="0"/>
              <a:t>Assessment </a:t>
            </a:r>
            <a:r>
              <a:rPr lang="en-US" dirty="0"/>
              <a:t>of HRD Needs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of HRD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Solving Problems</a:t>
            </a:r>
          </a:p>
          <a:p>
            <a:r>
              <a:rPr lang="en-US"/>
              <a:t>Preventing Anticipated Problems</a:t>
            </a:r>
          </a:p>
          <a:p>
            <a:r>
              <a:rPr lang="en-US"/>
              <a:t>Including as participants those individuals and units that can benefit most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Needs Assessment</a:t>
            </a: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Organizational Analysis</a:t>
            </a:r>
          </a:p>
          <a:p>
            <a:r>
              <a:rPr lang="en-US"/>
              <a:t>Task Analysis</a:t>
            </a:r>
          </a:p>
          <a:p>
            <a:r>
              <a:rPr lang="en-US"/>
              <a:t>Person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Unwillingness to Perform Needs Assessment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 be a difficult time-consuming process</a:t>
            </a:r>
          </a:p>
          <a:p>
            <a:r>
              <a:rPr lang="en-US"/>
              <a:t>Action is valued over research</a:t>
            </a:r>
          </a:p>
          <a:p>
            <a:r>
              <a:rPr lang="en-US"/>
              <a:t>Unnecessary because available information already specifies organization needs (fads, etc.)</a:t>
            </a:r>
          </a:p>
          <a:p>
            <a:r>
              <a:rPr lang="en-US"/>
              <a:t>Lack of support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0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7543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Analysis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Organizational goals and strategy</a:t>
            </a:r>
          </a:p>
          <a:p>
            <a:r>
              <a:rPr lang="en-US"/>
              <a:t>Organizational resources (financial, facilities, resources)</a:t>
            </a:r>
          </a:p>
          <a:p>
            <a:r>
              <a:rPr lang="en-US"/>
              <a:t>Organizational culture/climate</a:t>
            </a:r>
          </a:p>
          <a:p>
            <a:r>
              <a:rPr lang="en-US"/>
              <a:t>Environmental constraints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Organizational Analysis – Part 1 of 3</a:t>
            </a:r>
          </a:p>
        </p:txBody>
      </p:sp>
      <p:graphicFrame>
        <p:nvGraphicFramePr>
          <p:cNvPr id="38915" name="Group 3"/>
          <p:cNvGraphicFramePr>
            <a:graphicFrameLocks noGrp="1"/>
          </p:cNvGraphicFramePr>
          <p:nvPr/>
        </p:nvGraphicFramePr>
        <p:xfrm>
          <a:off x="762000" y="2857500"/>
          <a:ext cx="7848600" cy="1847088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1257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Organizational Goals,   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Objectives and Budget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Where training emphasis can and should be placed.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 maintain a quality standard of no more than 1 reject per thousand 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Goal is to become ISO certified and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90,000 dollars has been allocated to  this effort 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8927" name="Group 15"/>
          <p:cNvGraphicFramePr>
            <a:graphicFrameLocks noGrp="1"/>
          </p:cNvGraphicFramePr>
          <p:nvPr/>
        </p:nvGraphicFramePr>
        <p:xfrm>
          <a:off x="762000" y="2000250"/>
          <a:ext cx="7848600" cy="57912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Data Source Recommended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Example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8937" name="Group 25"/>
          <p:cNvGraphicFramePr>
            <a:graphicFrameLocks noGrp="1"/>
          </p:cNvGraphicFramePr>
          <p:nvPr/>
        </p:nvGraphicFramePr>
        <p:xfrm>
          <a:off x="762000" y="4852988"/>
          <a:ext cx="7848600" cy="106680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Labor Inventory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Where training is needed to fill gaps caused by retirement, turnover, age, etc.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Thirty percent of our truck drivers will retire over the next four years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Organizational Analysis – Part 2 of 3</a:t>
            </a:r>
          </a:p>
        </p:txBody>
      </p:sp>
      <p:graphicFrame>
        <p:nvGraphicFramePr>
          <p:cNvPr id="39939" name="Group 3"/>
          <p:cNvGraphicFramePr>
            <a:graphicFrameLocks noGrp="1"/>
          </p:cNvGraphicFramePr>
          <p:nvPr/>
        </p:nvGraphicFramePr>
        <p:xfrm>
          <a:off x="762000" y="2743200"/>
          <a:ext cx="7848600" cy="1143000"/>
        </p:xfrm>
        <a:graphic>
          <a:graphicData uri="http://schemas.openxmlformats.org/drawingml/2006/table">
            <a:tbl>
              <a:tblPr/>
              <a:tblGrid>
                <a:gridCol w="2514600"/>
                <a:gridCol w="2514600"/>
                <a:gridCol w="2819400"/>
              </a:tblGrid>
              <a:tr h="1143000">
                <a:tc>
                  <a:txBody>
                    <a:bodyPr/>
                    <a:lstStyle/>
                    <a:p>
                      <a:pPr marL="0" marR="0" lvl="0" indent="0" algn="l" defTabSz="114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Organizational Climate Indices</a:t>
                      </a:r>
                    </a:p>
                    <a:p>
                      <a:pPr marL="0" marR="0" lvl="0" indent="0" algn="l" defTabSz="114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These may help focus on problems that have training components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C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9951" name="Group 15"/>
          <p:cNvGraphicFramePr>
            <a:graphicFrameLocks noGrp="1"/>
          </p:cNvGraphicFramePr>
          <p:nvPr/>
        </p:nvGraphicFramePr>
        <p:xfrm>
          <a:off x="762000" y="2000250"/>
          <a:ext cx="7848600" cy="57912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Data Source Recommended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Example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9961" name="Group 25"/>
          <p:cNvGraphicFramePr>
            <a:graphicFrameLocks noGrp="1"/>
          </p:cNvGraphicFramePr>
          <p:nvPr/>
        </p:nvGraphicFramePr>
        <p:xfrm>
          <a:off x="609600" y="3810000"/>
          <a:ext cx="8001000" cy="1310640"/>
        </p:xfrm>
        <a:graphic>
          <a:graphicData uri="http://schemas.openxmlformats.org/drawingml/2006/table">
            <a:tbl>
              <a:tblPr/>
              <a:tblGrid>
                <a:gridCol w="2641600"/>
                <a:gridCol w="2486025"/>
                <a:gridCol w="2873375"/>
              </a:tblGrid>
              <a:tr h="514350">
                <a:tc>
                  <a:txBody>
                    <a:bodyPr/>
                    <a:lstStyle/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®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Grievances</a:t>
                      </a:r>
                    </a:p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C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Items related to productivity are useful in determining performance deficiencies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Seventy percent of                                                                               grievances are related to behaviors of 6 supervisors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9973" name="Group 37"/>
          <p:cNvGraphicFramePr>
            <a:graphicFrameLocks noGrp="1"/>
          </p:cNvGraphicFramePr>
          <p:nvPr/>
        </p:nvGraphicFramePr>
        <p:xfrm>
          <a:off x="609600" y="5257800"/>
          <a:ext cx="7848600" cy="871728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427038">
                <a:tc>
                  <a:txBody>
                    <a:bodyPr/>
                    <a:lstStyle/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®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Absenteeism</a:t>
                      </a:r>
                    </a:p>
                    <a:p>
                      <a:pPr marL="4826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C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High absences in clerical staff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9985" name="Group 49"/>
          <p:cNvGraphicFramePr>
            <a:graphicFrameLocks noGrp="1"/>
          </p:cNvGraphicFramePr>
          <p:nvPr/>
        </p:nvGraphicFramePr>
        <p:xfrm>
          <a:off x="685800" y="5867400"/>
          <a:ext cx="7848600" cy="57912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457200">
                <a:tc>
                  <a:txBody>
                    <a:bodyPr/>
                    <a:lstStyle/>
                    <a:p>
                      <a:pPr marL="381000" marR="0" lvl="0" indent="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®"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	Accidents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C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Accident rate for line workers increasing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Organizational Analysis – Part 3 of 3</a:t>
            </a:r>
          </a:p>
        </p:txBody>
      </p:sp>
      <p:graphicFrame>
        <p:nvGraphicFramePr>
          <p:cNvPr id="40963" name="Group 3"/>
          <p:cNvGraphicFramePr>
            <a:graphicFrameLocks noGrp="1"/>
          </p:cNvGraphicFramePr>
          <p:nvPr/>
        </p:nvGraphicFramePr>
        <p:xfrm>
          <a:off x="762000" y="2743200"/>
          <a:ext cx="8001000" cy="1749552"/>
        </p:xfrm>
        <a:graphic>
          <a:graphicData uri="http://schemas.openxmlformats.org/drawingml/2006/table">
            <a:tbl>
              <a:tblPr/>
              <a:tblGrid>
                <a:gridCol w="2362200"/>
                <a:gridCol w="2765425"/>
                <a:gridCol w="2873375"/>
              </a:tblGrid>
              <a:tr h="1257300">
                <a:tc>
                  <a:txBody>
                    <a:bodyPr/>
                    <a:lstStyle/>
                    <a:p>
                      <a:pPr marL="190500" marR="0" lvl="0" indent="-19050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1905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Analysis of Efficiency Indices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  <a:p>
                      <a:pPr marL="190500" marR="0" lvl="0" indent="-19050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190500" algn="l"/>
                        </a:tabLst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190500" marR="0" lvl="0" indent="-19050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1905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		</a:t>
                      </a:r>
                    </a:p>
                    <a:p>
                      <a:pPr marL="190500" marR="0" lvl="0" indent="-190500" algn="l" defTabSz="1905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Char char="®"/>
                        <a:tabLst>
                          <a:tab pos="1905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Cost of labor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Can help document difference between actual performance and desired performance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Labor costs have increased        8 percent in the last year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975" name="Group 15"/>
          <p:cNvGraphicFramePr>
            <a:graphicFrameLocks noGrp="1"/>
          </p:cNvGraphicFramePr>
          <p:nvPr/>
        </p:nvGraphicFramePr>
        <p:xfrm>
          <a:off x="838200" y="2000250"/>
          <a:ext cx="7924800" cy="590550"/>
        </p:xfrm>
        <a:graphic>
          <a:graphicData uri="http://schemas.openxmlformats.org/drawingml/2006/table">
            <a:tbl>
              <a:tblPr/>
              <a:tblGrid>
                <a:gridCol w="2565400"/>
                <a:gridCol w="2486025"/>
                <a:gridCol w="2873375"/>
              </a:tblGrid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Data Source Recommended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Example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0985" name="Group 25"/>
          <p:cNvGraphicFramePr>
            <a:graphicFrameLocks noGrp="1"/>
          </p:cNvGraphicFramePr>
          <p:nvPr/>
        </p:nvGraphicFramePr>
        <p:xfrm>
          <a:off x="762000" y="4648200"/>
          <a:ext cx="8001000" cy="1359408"/>
        </p:xfrm>
        <a:graphic>
          <a:graphicData uri="http://schemas.openxmlformats.org/drawingml/2006/table">
            <a:tbl>
              <a:tblPr/>
              <a:tblGrid>
                <a:gridCol w="2362200"/>
                <a:gridCol w="2765425"/>
                <a:gridCol w="2873375"/>
              </a:tblGrid>
              <a:tr h="971550"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Changes in System or Subsystem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New or changed equipment may present training problem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The line has been shut down about once per day since the new machinery was installed.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Waste has doubled since using the new cutting tool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Task Analysis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Overall job description</a:t>
            </a:r>
          </a:p>
          <a:p>
            <a:r>
              <a:rPr lang="en-US"/>
              <a:t>Task identification</a:t>
            </a:r>
          </a:p>
          <a:p>
            <a:r>
              <a:rPr lang="en-US"/>
              <a:t>What it takes to do the job/KSAs</a:t>
            </a:r>
          </a:p>
          <a:p>
            <a:r>
              <a:rPr lang="en-US"/>
              <a:t>Areas that can benefit from training</a:t>
            </a:r>
          </a:p>
          <a:p>
            <a:r>
              <a:rPr lang="en-US"/>
              <a:t>Prioritizing training needs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Task/Operational Analysis – Part 1 of 3</a:t>
            </a:r>
          </a:p>
        </p:txBody>
      </p:sp>
      <p:graphicFrame>
        <p:nvGraphicFramePr>
          <p:cNvPr id="41987" name="Group 3"/>
          <p:cNvGraphicFramePr>
            <a:graphicFrameLocks noGrp="1"/>
          </p:cNvGraphicFramePr>
          <p:nvPr/>
        </p:nvGraphicFramePr>
        <p:xfrm>
          <a:off x="304800" y="2743200"/>
          <a:ext cx="8458200" cy="106680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1. Job Descriptions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Outlines the job’s typical duties and responsibilities but is them not meant to be all inclusive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Often inaccurate due to time constraints or job knowledge.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1999" name="Group 15"/>
          <p:cNvGraphicFramePr>
            <a:graphicFrameLocks noGrp="1"/>
          </p:cNvGraphicFramePr>
          <p:nvPr/>
        </p:nvGraphicFramePr>
        <p:xfrm>
          <a:off x="381000" y="1981200"/>
          <a:ext cx="8458200" cy="57912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Sources for Obtaining Job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Practical Concerns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2009" name="Group 25"/>
          <p:cNvGraphicFramePr>
            <a:graphicFrameLocks noGrp="1"/>
          </p:cNvGraphicFramePr>
          <p:nvPr/>
        </p:nvGraphicFramePr>
        <p:xfrm>
          <a:off x="228600" y="3886200"/>
          <a:ext cx="8458200" cy="1115568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2. Job Specifications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List specified tasks required for each job.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May be product of the job description and suffer from the same problems</a:t>
                      </a:r>
                    </a:p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2021" name="Group 37"/>
          <p:cNvGraphicFramePr>
            <a:graphicFrameLocks noGrp="1"/>
          </p:cNvGraphicFramePr>
          <p:nvPr/>
        </p:nvGraphicFramePr>
        <p:xfrm>
          <a:off x="152400" y="4876800"/>
          <a:ext cx="8458200" cy="131064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381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  3. Performance  			 Standards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Objectives of the tasks of job, and standards by which they are judged.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Very useful if available, and accurate, but often organizations do not have formal performance standards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190500" marR="0" lvl="0" indent="-1905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Operational Analysis – Part 2 of 3</a:t>
            </a:r>
          </a:p>
        </p:txBody>
      </p:sp>
      <p:graphicFrame>
        <p:nvGraphicFramePr>
          <p:cNvPr id="43011" name="Group 3"/>
          <p:cNvGraphicFramePr>
            <a:graphicFrameLocks noGrp="1"/>
          </p:cNvGraphicFramePr>
          <p:nvPr/>
        </p:nvGraphicFramePr>
        <p:xfrm>
          <a:off x="342900" y="3009900"/>
          <a:ext cx="8458200" cy="106680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4. Perform the Job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Most effective way of determining specific tasks, but has serious limitations in higher level jobs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Easy, short cycle type jobs are a possibility.</a:t>
                      </a:r>
                      <a:b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</a:b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3023" name="Group 15"/>
          <p:cNvGraphicFramePr>
            <a:graphicFrameLocks noGrp="1"/>
          </p:cNvGraphicFramePr>
          <p:nvPr/>
        </p:nvGraphicFramePr>
        <p:xfrm>
          <a:off x="342900" y="2228850"/>
          <a:ext cx="8458200" cy="57912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Sources for Obtaining Job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Practical Concerns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3033" name="Group 25"/>
          <p:cNvGraphicFramePr>
            <a:graphicFrameLocks noGrp="1"/>
          </p:cNvGraphicFramePr>
          <p:nvPr/>
        </p:nvGraphicFramePr>
        <p:xfrm>
          <a:off x="342900" y="4405313"/>
          <a:ext cx="8458200" cy="131064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482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5. Observe Job—Work 		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Sampling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Most effective way of determining specific tasks, but has serious limitations in higher level jobs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1600" marR="0" lvl="0" indent="-101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05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Useful again for very short cycle jobs. 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Be aware of the impact of being observed can influence behavior</a:t>
                      </a:r>
                    </a:p>
                    <a:p>
                      <a:pPr marL="101600" marR="0" lvl="0" indent="-101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0500" algn="l"/>
                        </a:tabLst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Operational Analysis – Part 3 of 3</a:t>
            </a:r>
          </a:p>
        </p:txBody>
      </p:sp>
      <p:graphicFrame>
        <p:nvGraphicFramePr>
          <p:cNvPr id="45059" name="Group 3"/>
          <p:cNvGraphicFramePr>
            <a:graphicFrameLocks noGrp="1"/>
          </p:cNvGraphicFramePr>
          <p:nvPr/>
        </p:nvGraphicFramePr>
        <p:xfrm>
          <a:off x="304800" y="2971800"/>
          <a:ext cx="8229600" cy="1310640"/>
        </p:xfrm>
        <a:graphic>
          <a:graphicData uri="http://schemas.openxmlformats.org/drawingml/2006/table">
            <a:tbl>
              <a:tblPr/>
              <a:tblGrid>
                <a:gridCol w="2409825"/>
                <a:gridCol w="2743200"/>
                <a:gridCol w="3076575"/>
              </a:tblGrid>
              <a:tr h="9144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6. Questions directed to the job holder and the supervisor.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Most often used method the job holder and his supervisor have different perspectives and information</a:t>
                      </a:r>
                    </a:p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071" name="Group 15"/>
          <p:cNvGraphicFramePr>
            <a:graphicFrameLocks noGrp="1"/>
          </p:cNvGraphicFramePr>
          <p:nvPr/>
        </p:nvGraphicFramePr>
        <p:xfrm>
          <a:off x="342900" y="2228850"/>
          <a:ext cx="8458200" cy="57912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Sources for Obtaining Job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Training Need Implications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Practical Concerns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081" name="Group 25"/>
          <p:cNvGraphicFramePr>
            <a:graphicFrameLocks noGrp="1"/>
          </p:cNvGraphicFramePr>
          <p:nvPr/>
        </p:nvGraphicFramePr>
        <p:xfrm>
          <a:off x="304800" y="4419600"/>
          <a:ext cx="8458200" cy="1554480"/>
        </p:xfrm>
        <a:graphic>
          <a:graphicData uri="http://schemas.openxmlformats.org/drawingml/2006/table">
            <a:tbl>
              <a:tblPr/>
              <a:tblGrid>
                <a:gridCol w="2476500"/>
                <a:gridCol w="2819400"/>
                <a:gridCol w="3162300"/>
              </a:tblGrid>
              <a:tr h="914400">
                <a:tc>
                  <a:txBody>
                    <a:bodyPr/>
                    <a:lstStyle/>
                    <a:p>
                      <a:pPr marL="381000" marR="0" lvl="0" indent="-38100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7. Review Literature 	concerning job in 	professional journals practitioner journals other industries	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Useful for determining specific issues related to the job and what is being done by others and what the results are</a:t>
                      </a:r>
                    </a:p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92100" marR="0" lvl="0" indent="-2921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Need to be sure information is relevant to your organization</a:t>
                      </a:r>
                    </a:p>
                    <a:p>
                      <a:pPr marL="292100" marR="0" lvl="0" indent="-2921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Person Analysis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Performance deficiency</a:t>
            </a:r>
          </a:p>
          <a:p>
            <a:pPr lvl="1"/>
            <a:r>
              <a:rPr lang="en-US"/>
              <a:t>Is performance substandard?</a:t>
            </a:r>
          </a:p>
          <a:p>
            <a:pPr lvl="1"/>
            <a:r>
              <a:rPr lang="en-US"/>
              <a:t>Are current employees capable of training?</a:t>
            </a:r>
          </a:p>
          <a:p>
            <a:pPr lvl="1"/>
            <a:r>
              <a:rPr lang="en-US"/>
              <a:t>Can performance be improved through training</a:t>
            </a:r>
          </a:p>
          <a:p>
            <a:r>
              <a:rPr lang="en-US"/>
              <a:t>Issue of whether to train, replace, motivate</a:t>
            </a:r>
          </a:p>
          <a:p>
            <a:r>
              <a:rPr lang="en-US"/>
              <a:t>Target population – values, education, prior knowledge, motivation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Person Analysis – Part 1 of 5</a:t>
            </a:r>
          </a:p>
        </p:txBody>
      </p:sp>
      <p:graphicFrame>
        <p:nvGraphicFramePr>
          <p:cNvPr id="46083" name="Group 3"/>
          <p:cNvGraphicFramePr>
            <a:graphicFrameLocks noGrp="1"/>
          </p:cNvGraphicFramePr>
          <p:nvPr/>
        </p:nvGraphicFramePr>
        <p:xfrm>
          <a:off x="533400" y="2667000"/>
          <a:ext cx="8077200" cy="1463040"/>
        </p:xfrm>
        <a:graphic>
          <a:graphicData uri="http://schemas.openxmlformats.org/drawingml/2006/table">
            <a:tbl>
              <a:tblPr/>
              <a:tblGrid>
                <a:gridCol w="2509838"/>
                <a:gridCol w="2665412"/>
                <a:gridCol w="2901950"/>
              </a:tblGrid>
              <a:tr h="1257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Performance Data or Appraisals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Easy to analyze and quantify for purposes of determining subjects and kind of training needed.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Supervisor ratings are    often done poorly as there is no real incentive to do them well, and a lot of good reasons not to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095" name="Group 15"/>
          <p:cNvGraphicFramePr>
            <a:graphicFrameLocks noGrp="1"/>
          </p:cNvGraphicFramePr>
          <p:nvPr/>
        </p:nvGraphicFramePr>
        <p:xfrm>
          <a:off x="762000" y="1981200"/>
          <a:ext cx="7848600" cy="64008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Data Sources for Obtaining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Training Need Implication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Remarks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107" name="Group 27"/>
          <p:cNvGraphicFramePr>
            <a:graphicFrameLocks noGrp="1"/>
          </p:cNvGraphicFramePr>
          <p:nvPr/>
        </p:nvGraphicFramePr>
        <p:xfrm>
          <a:off x="533400" y="4267200"/>
          <a:ext cx="8077200" cy="1188720"/>
        </p:xfrm>
        <a:graphic>
          <a:graphicData uri="http://schemas.openxmlformats.org/drawingml/2006/table">
            <a:tbl>
              <a:tblPr/>
              <a:tblGrid>
                <a:gridCol w="2587625"/>
                <a:gridCol w="2587625"/>
                <a:gridCol w="290195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Observation – Work Sampling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More subjective technique.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Done effectively in some situations like customer service where you can monitor behavior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119" name="Group 39"/>
          <p:cNvGraphicFramePr>
            <a:graphicFrameLocks noGrp="1"/>
          </p:cNvGraphicFramePr>
          <p:nvPr/>
        </p:nvGraphicFramePr>
        <p:xfrm>
          <a:off x="457200" y="5410200"/>
          <a:ext cx="8153400" cy="933450"/>
        </p:xfrm>
        <a:graphic>
          <a:graphicData uri="http://schemas.openxmlformats.org/drawingml/2006/table">
            <a:tbl>
              <a:tblPr/>
              <a:tblGrid>
                <a:gridCol w="2454275"/>
                <a:gridCol w="2770188"/>
                <a:gridCol w="2928937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Interviews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Only individual knows what he believes he (she) needs to learn.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Be sure employee believes it is in his best interest to be honest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Person Analysis – Part 2 of 5</a:t>
            </a:r>
          </a:p>
        </p:txBody>
      </p:sp>
      <p:graphicFrame>
        <p:nvGraphicFramePr>
          <p:cNvPr id="47107" name="Group 3"/>
          <p:cNvGraphicFramePr>
            <a:graphicFrameLocks noGrp="1"/>
          </p:cNvGraphicFramePr>
          <p:nvPr/>
        </p:nvGraphicFramePr>
        <p:xfrm>
          <a:off x="762000" y="3429000"/>
          <a:ext cx="7848600" cy="146304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1257300">
                <a:tc>
                  <a:txBody>
                    <a:bodyPr/>
                    <a:lstStyle/>
                    <a:p>
                      <a:pPr marL="0" marR="0" lvl="0" indent="0" algn="l" defTabSz="228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Tests</a:t>
                      </a:r>
                    </a:p>
                    <a:p>
                      <a:pPr marL="0" marR="0" lvl="0" indent="0" algn="l" defTabSz="228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	a. Job knowledge</a:t>
                      </a:r>
                    </a:p>
                    <a:p>
                      <a:pPr marL="0" marR="0" lvl="0" indent="0" algn="l" defTabSz="228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	b. Skills</a:t>
                      </a:r>
                    </a:p>
                    <a:p>
                      <a:pPr marL="0" marR="0" lvl="0" indent="0" algn="l" defTabSz="2286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	c. Achievement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Can be tailor-made or standardized.  Care must be taken so that they measure job related qualities.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Care in the development of scoring keys is important and difficult to do if not trained in the process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119" name="Group 15"/>
          <p:cNvGraphicFramePr>
            <a:graphicFrameLocks noGrp="1"/>
          </p:cNvGraphicFramePr>
          <p:nvPr/>
        </p:nvGraphicFramePr>
        <p:xfrm>
          <a:off x="762000" y="2000250"/>
          <a:ext cx="7848600" cy="64008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Data Sources for Obtaining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Training Need           Implication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    Remarks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131" name="Group 27"/>
          <p:cNvGraphicFramePr>
            <a:graphicFrameLocks noGrp="1"/>
          </p:cNvGraphicFramePr>
          <p:nvPr/>
        </p:nvGraphicFramePr>
        <p:xfrm>
          <a:off x="685800" y="4953000"/>
          <a:ext cx="7848600" cy="146304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Attitude Surveys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On an individual basis, useful in determining morale, motivation, or satisfaction of each employee.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Important to use well developed scales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7143" name="Group 39"/>
          <p:cNvGraphicFramePr>
            <a:graphicFrameLocks noGrp="1"/>
          </p:cNvGraphicFramePr>
          <p:nvPr/>
        </p:nvGraphicFramePr>
        <p:xfrm>
          <a:off x="762000" y="2743200"/>
          <a:ext cx="7848600" cy="838200"/>
        </p:xfrm>
        <a:graphic>
          <a:graphicData uri="http://schemas.openxmlformats.org/drawingml/2006/table">
            <a:tbl>
              <a:tblPr/>
              <a:tblGrid>
                <a:gridCol w="2590800"/>
                <a:gridCol w="2438400"/>
                <a:gridCol w="2819400"/>
              </a:tblGrid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Questionnaires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Same approach as the interview.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90500" marR="0" lvl="0" indent="-1905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Same concerns as the interview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Person Analysis – Part 3 of 5</a:t>
            </a:r>
          </a:p>
        </p:txBody>
      </p:sp>
      <p:graphicFrame>
        <p:nvGraphicFramePr>
          <p:cNvPr id="48131" name="Group 3"/>
          <p:cNvGraphicFramePr>
            <a:graphicFrameLocks noGrp="1"/>
          </p:cNvGraphicFramePr>
          <p:nvPr/>
        </p:nvGraphicFramePr>
        <p:xfrm>
          <a:off x="762000" y="3810000"/>
          <a:ext cx="78486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743200"/>
                <a:gridCol w="2819400"/>
              </a:tblGrid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Rating Scales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Care must be taken to ensure objective employee ratings.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Rely on supervisor ratings, see “Performance data or Appraisals”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8143" name="Group 15"/>
          <p:cNvGraphicFramePr>
            <a:graphicFrameLocks noGrp="1"/>
          </p:cNvGraphicFramePr>
          <p:nvPr/>
        </p:nvGraphicFramePr>
        <p:xfrm>
          <a:off x="762000" y="2000250"/>
          <a:ext cx="7848600" cy="64008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Data Sources for Obtaining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Training Need Implication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Remarks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8155" name="Group 27"/>
          <p:cNvGraphicFramePr>
            <a:graphicFrameLocks noGrp="1"/>
          </p:cNvGraphicFramePr>
          <p:nvPr/>
        </p:nvGraphicFramePr>
        <p:xfrm>
          <a:off x="685800" y="4876800"/>
          <a:ext cx="7848600" cy="1188720"/>
        </p:xfrm>
        <a:graphic>
          <a:graphicData uri="http://schemas.openxmlformats.org/drawingml/2006/table">
            <a:tbl>
              <a:tblPr/>
              <a:tblGrid>
                <a:gridCol w="2362200"/>
                <a:gridCol w="2667000"/>
                <a:gridCol w="2819400"/>
              </a:tblGrid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Critical Incidents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Observe actions critical to successful and unsuccessful performance.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Rely on supervisor ratings, see “Performance data or Appraisals”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8167" name="Group 39"/>
          <p:cNvGraphicFramePr>
            <a:graphicFrameLocks noGrp="1"/>
          </p:cNvGraphicFramePr>
          <p:nvPr/>
        </p:nvGraphicFramePr>
        <p:xfrm>
          <a:off x="762000" y="2743200"/>
          <a:ext cx="7848600" cy="969264"/>
        </p:xfrm>
        <a:graphic>
          <a:graphicData uri="http://schemas.openxmlformats.org/drawingml/2006/table">
            <a:tbl>
              <a:tblPr/>
              <a:tblGrid>
                <a:gridCol w="2286000"/>
                <a:gridCol w="2743200"/>
                <a:gridCol w="2819400"/>
              </a:tblGrid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Checklists or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Training Progress charts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Up-to-date listing of each employee’s skills.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Rely on supervisor ratings, see “Performance data or Appraisals”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Person Analysis – Part 4 of 5</a:t>
            </a:r>
          </a:p>
        </p:txBody>
      </p:sp>
      <p:graphicFrame>
        <p:nvGraphicFramePr>
          <p:cNvPr id="49155" name="Group 3"/>
          <p:cNvGraphicFramePr>
            <a:graphicFrameLocks noGrp="1"/>
          </p:cNvGraphicFramePr>
          <p:nvPr/>
        </p:nvGraphicFramePr>
        <p:xfrm>
          <a:off x="609600" y="5105400"/>
          <a:ext cx="7848600" cy="914400"/>
        </p:xfrm>
        <a:graphic>
          <a:graphicData uri="http://schemas.openxmlformats.org/drawingml/2006/table">
            <a:tbl>
              <a:tblPr/>
              <a:tblGrid>
                <a:gridCol w="2438400"/>
                <a:gridCol w="2895600"/>
                <a:gridCol w="2514600"/>
              </a:tblGrid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Assessment Centers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Combination of several of the above techniques.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Although expensive to develop and operate, these are very good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167" name="Group 15"/>
          <p:cNvGraphicFramePr>
            <a:graphicFrameLocks noGrp="1"/>
          </p:cNvGraphicFramePr>
          <p:nvPr/>
        </p:nvGraphicFramePr>
        <p:xfrm>
          <a:off x="609600" y="1981200"/>
          <a:ext cx="7848600" cy="640080"/>
        </p:xfrm>
        <a:graphic>
          <a:graphicData uri="http://schemas.openxmlformats.org/drawingml/2006/table">
            <a:tbl>
              <a:tblPr/>
              <a:tblGrid>
                <a:gridCol w="2438400"/>
                <a:gridCol w="2590800"/>
                <a:gridCol w="2819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Data Sources for Obtaining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Training Need Implication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   Remarks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179" name="Group 27"/>
          <p:cNvGraphicFramePr>
            <a:graphicFrameLocks noGrp="1"/>
          </p:cNvGraphicFramePr>
          <p:nvPr/>
        </p:nvGraphicFramePr>
        <p:xfrm>
          <a:off x="609600" y="3733800"/>
          <a:ext cx="8001000" cy="1188720"/>
        </p:xfrm>
        <a:graphic>
          <a:graphicData uri="http://schemas.openxmlformats.org/drawingml/2006/table">
            <a:tbl>
              <a:tblPr/>
              <a:tblGrid>
                <a:gridCol w="2590800"/>
                <a:gridCol w="2743200"/>
                <a:gridCol w="266700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Devised Situations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Certain knowledge, skills, and of attitudes are demonstrated in these techniques.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Useful, but again, care in development of scoring criteria is important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9191" name="Group 39"/>
          <p:cNvGraphicFramePr>
            <a:graphicFrameLocks noGrp="1"/>
          </p:cNvGraphicFramePr>
          <p:nvPr/>
        </p:nvGraphicFramePr>
        <p:xfrm>
          <a:off x="609600" y="2667000"/>
          <a:ext cx="8001000" cy="914400"/>
        </p:xfrm>
        <a:graphic>
          <a:graphicData uri="http://schemas.openxmlformats.org/drawingml/2006/table">
            <a:tbl>
              <a:tblPr/>
              <a:tblGrid>
                <a:gridCol w="2589213"/>
                <a:gridCol w="2592387"/>
                <a:gridCol w="2819400"/>
              </a:tblGrid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Diaries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The individual employee records details of his (her) job.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C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Data Sources for Person Analysis – Part 5 of 5</a:t>
            </a:r>
          </a:p>
        </p:txBody>
      </p:sp>
      <p:graphicFrame>
        <p:nvGraphicFramePr>
          <p:cNvPr id="50179" name="Group 3"/>
          <p:cNvGraphicFramePr>
            <a:graphicFrameLocks noGrp="1"/>
          </p:cNvGraphicFramePr>
          <p:nvPr/>
        </p:nvGraphicFramePr>
        <p:xfrm>
          <a:off x="381000" y="2057400"/>
          <a:ext cx="8153400" cy="640080"/>
        </p:xfrm>
        <a:graphic>
          <a:graphicData uri="http://schemas.openxmlformats.org/drawingml/2006/table">
            <a:tbl>
              <a:tblPr/>
              <a:tblGrid>
                <a:gridCol w="2533650"/>
                <a:gridCol w="2690813"/>
                <a:gridCol w="2928937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Data Sources for Obtaining Data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Training Need Implication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        Remarks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0191" name="Group 15"/>
          <p:cNvGraphicFramePr>
            <a:graphicFrameLocks noGrp="1"/>
          </p:cNvGraphicFramePr>
          <p:nvPr/>
        </p:nvGraphicFramePr>
        <p:xfrm>
          <a:off x="685800" y="4038600"/>
          <a:ext cx="7848600" cy="1463040"/>
        </p:xfrm>
        <a:graphic>
          <a:graphicData uri="http://schemas.openxmlformats.org/drawingml/2006/table">
            <a:tbl>
              <a:tblPr/>
              <a:tblGrid>
                <a:gridCol w="1905000"/>
                <a:gridCol w="3200400"/>
                <a:gridCol w="2743200"/>
              </a:tblGrid>
              <a:tr h="76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MBO or Work Planning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Provides actual performance data on a recurring basis related to organizational  and group or individually negotiated standards.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Good process when implemented properly, and Review Systems are the support of top management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0203" name="Group 27"/>
          <p:cNvGraphicFramePr>
            <a:graphicFrameLocks noGrp="1"/>
          </p:cNvGraphicFramePr>
          <p:nvPr/>
        </p:nvGraphicFramePr>
        <p:xfrm>
          <a:off x="762000" y="2819400"/>
          <a:ext cx="7848600" cy="933450"/>
        </p:xfrm>
        <a:graphic>
          <a:graphicData uri="http://schemas.openxmlformats.org/drawingml/2006/table">
            <a:tbl>
              <a:tblPr/>
              <a:tblGrid>
                <a:gridCol w="1905000"/>
                <a:gridCol w="3124200"/>
                <a:gridCol w="2819400"/>
              </a:tblGrid>
              <a:tr h="93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Coaching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Similar to interview –</a:t>
                      </a:r>
                    </a:p>
                    <a:p>
                      <a:pPr marL="114300" marR="0" lvl="0" indent="-114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	one-to-one.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Must choose coaches carefully and train to be most effective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utoUpdateAnimBg="0"/>
    </p:bldLst>
  </p:timing>
</p:sld>
</file>

<file path=ppt/theme/theme1.xml><?xml version="1.0" encoding="utf-8"?>
<a:theme xmlns:a="http://schemas.openxmlformats.org/drawingml/2006/main" name="Straight Edge">
  <a:themeElements>
    <a:clrScheme name="Straight Edge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Straight Edg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aight Edge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ight Edge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Designs\Straight Edge.pot</Template>
  <TotalTime>25</TotalTime>
  <Words>1081</Words>
  <Application>Microsoft PowerPoint</Application>
  <PresentationFormat>On-screen Show (4:3)</PresentationFormat>
  <Paragraphs>177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Straight Edge</vt:lpstr>
      <vt:lpstr>Lecture 19</vt:lpstr>
      <vt:lpstr>Basics for Assessment of HRD Needs</vt:lpstr>
      <vt:lpstr>Goals of HRD</vt:lpstr>
      <vt:lpstr>Needs Assessment</vt:lpstr>
      <vt:lpstr>Unwillingness to Perform Needs Assessment </vt:lpstr>
      <vt:lpstr>Model</vt:lpstr>
      <vt:lpstr>Organizational Analysis</vt:lpstr>
      <vt:lpstr>Data Sources for Organizational Analysis – Part 1 of 3</vt:lpstr>
      <vt:lpstr>Data Sources for Organizational Analysis – Part 2 of 3</vt:lpstr>
      <vt:lpstr>Data Sources for Organizational Analysis – Part 3 of 3</vt:lpstr>
      <vt:lpstr>Task Analysis</vt:lpstr>
      <vt:lpstr>Data Sources For Task/Operational Analysis – Part 1 of 3</vt:lpstr>
      <vt:lpstr>Data Sources For Operational Analysis – Part 2 of 3</vt:lpstr>
      <vt:lpstr>Data Sources For Operational Analysis – Part 3 of 3</vt:lpstr>
      <vt:lpstr>Person Analysis</vt:lpstr>
      <vt:lpstr>Data Sources for Person Analysis – Part 1 of 5</vt:lpstr>
      <vt:lpstr>Data Sources for Person Analysis – Part 2 of 5</vt:lpstr>
      <vt:lpstr>Data Sources for Person Analysis – Part 3 of 5</vt:lpstr>
      <vt:lpstr>Data Sources for Person Analysis – Part 4 of 5</vt:lpstr>
      <vt:lpstr>Data Sources for Person Analysis – Part 5 of 5</vt:lpstr>
    </vt:vector>
  </TitlesOfParts>
  <Company>Unknown 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HRD Needs</dc:title>
  <dc:creator>Unknown User</dc:creator>
  <cp:lastModifiedBy>stdc_lp</cp:lastModifiedBy>
  <cp:revision>7</cp:revision>
  <cp:lastPrinted>1601-01-01T00:00:00Z</cp:lastPrinted>
  <dcterms:created xsi:type="dcterms:W3CDTF">2002-06-03T17:10:02Z</dcterms:created>
  <dcterms:modified xsi:type="dcterms:W3CDTF">2014-06-28T04:50:32Z</dcterms:modified>
</cp:coreProperties>
</file>