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26"/>
  </p:handoutMasterIdLst>
  <p:sldIdLst>
    <p:sldId id="282" r:id="rId2"/>
    <p:sldId id="256" r:id="rId3"/>
    <p:sldId id="257" r:id="rId4"/>
    <p:sldId id="271" r:id="rId5"/>
    <p:sldId id="274" r:id="rId6"/>
    <p:sldId id="268" r:id="rId7"/>
    <p:sldId id="258" r:id="rId8"/>
    <p:sldId id="259" r:id="rId9"/>
    <p:sldId id="272" r:id="rId10"/>
    <p:sldId id="264" r:id="rId11"/>
    <p:sldId id="261" r:id="rId12"/>
    <p:sldId id="260" r:id="rId13"/>
    <p:sldId id="262" r:id="rId14"/>
    <p:sldId id="263" r:id="rId15"/>
    <p:sldId id="273" r:id="rId16"/>
    <p:sldId id="265" r:id="rId17"/>
    <p:sldId id="266" r:id="rId18"/>
    <p:sldId id="276" r:id="rId19"/>
    <p:sldId id="279" r:id="rId20"/>
    <p:sldId id="278" r:id="rId21"/>
    <p:sldId id="277" r:id="rId22"/>
    <p:sldId id="275" r:id="rId23"/>
    <p:sldId id="281" r:id="rId24"/>
    <p:sldId id="270" r:id="rId25"/>
  </p:sldIdLst>
  <p:sldSz cx="9144000" cy="6858000" type="screen4x3"/>
  <p:notesSz cx="6858000" cy="92662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667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C70C39D-6868-4044-90BD-88A6EFEC8EBC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1100"/>
            <a:ext cx="2971800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01100"/>
            <a:ext cx="2971800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BCEC414-4506-4394-9AE6-D8E9B90B7A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95D5-6DCD-41C5-8099-14BFA79BEE39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8D057-1E76-41C2-9731-2E7E3DB873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>
            <a:lvl1pPr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4E900-4C0A-4E86-9A81-92B6B3F4187D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7FA6C-BFCF-438D-97ED-423A853014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557B3-F48B-443B-BAC8-76A155145B22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9ABDF-FEEF-4A8F-A1F0-EEF9E3E9DF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842C9-16A3-4288-87E0-2285D4ECF202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A075A-41AD-4C91-A3BE-915A7B3F07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D53B4-85BC-4098-A2B2-333E65672AA4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2942C-285C-4C37-8624-C166F9D949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2AF05-BC07-426B-8BBF-45AFDE50CFF9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1464C-EA98-441C-A36F-D3BC7893CE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1991-137B-4D4A-B9ED-4916A6886DDD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9529-A542-42AA-9FC1-2718FDBA60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BA1C5-9DB5-4CDA-9466-900787316DCD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1653-AC87-4498-A967-86478B99A0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CE24-8F0F-4165-85E7-D77D4A8EAF29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68CC-4504-4AAA-B2C1-D9D470A363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08EB2-9675-4635-9758-ABB361954C75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FD297-DEAB-40C4-8A88-55FFF6951E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9E917E5-8A63-4786-9B15-7B67291896A7}" type="datetimeFigureOut">
              <a:rPr lang="en-US"/>
              <a:pPr>
                <a:defRPr/>
              </a:pPr>
              <a:t>6/27/2014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C7BE7FB-5832-4F6B-B34A-A288D41CD5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1" r:id="rId2"/>
    <p:sldLayoutId id="2147483860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61" r:id="rId9"/>
    <p:sldLayoutId id="2147483857" r:id="rId10"/>
    <p:sldLayoutId id="21474838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3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7851648" cy="18288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Lecture 18</a:t>
            </a:r>
            <a:endParaRPr lang="en-US" sz="40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Subtitle 4"/>
          <p:cNvSpPr>
            <a:spLocks noGrp="1"/>
          </p:cNvSpPr>
          <p:nvPr>
            <p:ph type="subTitle" idx="1"/>
          </p:nvPr>
        </p:nvSpPr>
        <p:spPr>
          <a:xfrm>
            <a:off x="533400" y="3429000"/>
            <a:ext cx="7854950" cy="762000"/>
          </a:xfrm>
        </p:spPr>
        <p:txBody>
          <a:bodyPr/>
          <a:lstStyle/>
          <a:p>
            <a:pPr marR="0" eaLnBrk="1" hangingPunct="1">
              <a:buFont typeface="Arial" charset="0"/>
              <a:buNone/>
            </a:pPr>
            <a:r>
              <a:rPr lang="en-US" smtClean="0"/>
              <a:t>An introduction</a:t>
            </a:r>
          </a:p>
        </p:txBody>
      </p:sp>
      <p:sp>
        <p:nvSpPr>
          <p:cNvPr id="4" name="Subtitle 4"/>
          <p:cNvSpPr txBox="1">
            <a:spLocks/>
          </p:cNvSpPr>
          <p:nvPr/>
        </p:nvSpPr>
        <p:spPr bwMode="auto">
          <a:xfrm>
            <a:off x="457200" y="5410200"/>
            <a:ext cx="7854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r">
              <a:spcBef>
                <a:spcPct val="20000"/>
              </a:spcBef>
              <a:buClr>
                <a:srgbClr val="0BD0D9"/>
              </a:buClr>
              <a:buSzPct val="95000"/>
              <a:buFont typeface="Arial" charset="0"/>
              <a:buNone/>
              <a:defRPr/>
            </a:pPr>
            <a:r>
              <a:rPr lang="en-US" sz="2600" dirty="0">
                <a:latin typeface="+mn-lt"/>
              </a:rPr>
              <a:t>By Jacob Coverstone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3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7851648" cy="18288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What is a Needs Assessment?</a:t>
            </a:r>
          </a:p>
        </p:txBody>
      </p:sp>
      <p:sp>
        <p:nvSpPr>
          <p:cNvPr id="5123" name="Subtitle 4"/>
          <p:cNvSpPr>
            <a:spLocks noGrp="1"/>
          </p:cNvSpPr>
          <p:nvPr>
            <p:ph type="subTitle" idx="1"/>
          </p:nvPr>
        </p:nvSpPr>
        <p:spPr>
          <a:xfrm>
            <a:off x="533400" y="3429000"/>
            <a:ext cx="7854950" cy="762000"/>
          </a:xfrm>
        </p:spPr>
        <p:txBody>
          <a:bodyPr/>
          <a:lstStyle/>
          <a:p>
            <a:pPr marR="0" eaLnBrk="1" hangingPunct="1">
              <a:buFont typeface="Arial" charset="0"/>
              <a:buNone/>
            </a:pPr>
            <a:r>
              <a:rPr lang="en-US" smtClean="0"/>
              <a:t>An introduction</a:t>
            </a:r>
          </a:p>
        </p:txBody>
      </p:sp>
      <p:sp>
        <p:nvSpPr>
          <p:cNvPr id="4" name="Subtitle 4"/>
          <p:cNvSpPr txBox="1">
            <a:spLocks/>
          </p:cNvSpPr>
          <p:nvPr/>
        </p:nvSpPr>
        <p:spPr bwMode="auto">
          <a:xfrm>
            <a:off x="457200" y="5410200"/>
            <a:ext cx="7854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r">
              <a:spcBef>
                <a:spcPct val="20000"/>
              </a:spcBef>
              <a:buClr>
                <a:srgbClr val="0BD0D9"/>
              </a:buClr>
              <a:buSzPct val="95000"/>
              <a:buFont typeface="Arial" charset="0"/>
              <a:buNone/>
              <a:defRPr/>
            </a:pPr>
            <a:r>
              <a:rPr lang="en-US" sz="2600" dirty="0">
                <a:latin typeface="+mn-lt"/>
              </a:rPr>
              <a:t>By Jacob Coverstone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800" smtClean="0"/>
              <a:t>Attendees will be able to:</a:t>
            </a:r>
          </a:p>
          <a:p>
            <a:pPr eaLnBrk="1" hangingPunct="1"/>
            <a:r>
              <a:rPr lang="en-US" sz="2800" smtClean="0"/>
              <a:t>Define Needs Assessment</a:t>
            </a:r>
          </a:p>
          <a:p>
            <a:pPr eaLnBrk="1" hangingPunct="1"/>
            <a:r>
              <a:rPr lang="en-US" sz="2800" smtClean="0"/>
              <a:t>Create and utilize an outline for conducting a Needs Assessment</a:t>
            </a:r>
          </a:p>
          <a:p>
            <a:pPr eaLnBrk="1" hangingPunct="1"/>
            <a:r>
              <a:rPr lang="en-US" sz="2800" smtClean="0"/>
              <a:t>Understand </a:t>
            </a:r>
            <a:r>
              <a:rPr lang="en-US" sz="2800" u="sng" smtClean="0"/>
              <a:t>types of identified needs</a:t>
            </a:r>
            <a:endParaRPr lang="en-US" sz="2800" smtClean="0"/>
          </a:p>
          <a:p>
            <a:pPr lvl="1" eaLnBrk="1" hangingPunct="1"/>
            <a:r>
              <a:rPr lang="en-US" smtClean="0"/>
              <a:t>Normative</a:t>
            </a:r>
          </a:p>
          <a:p>
            <a:pPr lvl="1" eaLnBrk="1" hangingPunct="1"/>
            <a:r>
              <a:rPr lang="en-US" smtClean="0"/>
              <a:t>Relative</a:t>
            </a:r>
          </a:p>
          <a:p>
            <a:pPr lvl="1" eaLnBrk="1" hangingPunct="1"/>
            <a:r>
              <a:rPr lang="en-US" smtClean="0"/>
              <a:t>Expressed</a:t>
            </a:r>
          </a:p>
          <a:p>
            <a:pPr lvl="1" eaLnBrk="1" hangingPunct="1"/>
            <a:r>
              <a:rPr lang="en-US" smtClean="0"/>
              <a:t>Perceived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When do you conduct a Needs Assessment?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148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 Needs Assessment takes place </a:t>
            </a:r>
            <a:r>
              <a:rPr lang="en-US" b="1" smtClean="0"/>
              <a:t>before</a:t>
            </a:r>
            <a:r>
              <a:rPr lang="en-US" smtClean="0"/>
              <a:t> the activity is designed.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Why do you conduct a Needs Assessment?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purpose of a Needs Assessment is to make decisions regarding priorities for the program.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If you conduct a proper Needs Assessment, you will address or support Updated Criteria or Essential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Needs Assessments are about </a:t>
            </a:r>
            <a:r>
              <a:rPr lang="en-US" i="1" u="sng" dirty="0" smtClean="0"/>
              <a:t>Evidence</a:t>
            </a:r>
            <a:endParaRPr lang="en-US" u="sng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eaLnBrk="1" hangingPunct="1"/>
            <a:r>
              <a:rPr lang="en-US" smtClean="0"/>
              <a:t>Can you answer:</a:t>
            </a:r>
          </a:p>
          <a:p>
            <a:pPr lvl="1" eaLnBrk="1" hangingPunct="1"/>
            <a:r>
              <a:rPr lang="en-US" smtClean="0"/>
              <a:t>“what evidence do we have that our audience needs this education?”</a:t>
            </a:r>
          </a:p>
          <a:p>
            <a:pPr lvl="1" eaLnBrk="1" hangingPunct="1"/>
            <a:r>
              <a:rPr lang="en-US" smtClean="0"/>
              <a:t>“what evidence do we have that our solution will yield positive results?”</a:t>
            </a:r>
          </a:p>
          <a:p>
            <a:pPr lvl="1" eaLnBrk="1" hangingPunct="1"/>
            <a:r>
              <a:rPr lang="en-US" smtClean="0"/>
              <a:t>“what is the reason that we are offering education in this format?”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400" dirty="0" smtClean="0"/>
              <a:t>“</a:t>
            </a:r>
            <a:r>
              <a:rPr lang="en-US" sz="4400" b="1" dirty="0" smtClean="0"/>
              <a:t>It depends on what the meaning of the word 'is' is” </a:t>
            </a:r>
            <a:r>
              <a:rPr lang="en-US" sz="2700" dirty="0" smtClean="0"/>
              <a:t>–</a:t>
            </a:r>
            <a:r>
              <a:rPr lang="en-US" sz="3600" dirty="0" smtClean="0"/>
              <a:t> </a:t>
            </a:r>
            <a:r>
              <a:rPr lang="en-US" sz="2700" dirty="0" smtClean="0"/>
              <a:t>Former President Bill Clinton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237038"/>
          </a:xfrm>
        </p:spPr>
        <p:txBody>
          <a:bodyPr/>
          <a:lstStyle/>
          <a:p>
            <a:pPr eaLnBrk="1" hangingPunct="1"/>
            <a:r>
              <a:rPr lang="en-US" smtClean="0"/>
              <a:t>Definitions 1:</a:t>
            </a:r>
          </a:p>
          <a:p>
            <a:pPr lvl="1" eaLnBrk="1" hangingPunct="1"/>
            <a:r>
              <a:rPr lang="en-US" smtClean="0"/>
              <a:t>Gap</a:t>
            </a:r>
          </a:p>
          <a:p>
            <a:pPr lvl="1" eaLnBrk="1" hangingPunct="1"/>
            <a:r>
              <a:rPr lang="en-US" smtClean="0"/>
              <a:t>Need</a:t>
            </a:r>
          </a:p>
          <a:p>
            <a:pPr lvl="1" eaLnBrk="1" hangingPunct="1"/>
            <a:r>
              <a:rPr lang="en-US" smtClean="0"/>
              <a:t>Want</a:t>
            </a:r>
          </a:p>
          <a:p>
            <a:pPr lvl="1" eaLnBrk="1" hangingPunct="1"/>
            <a:r>
              <a:rPr lang="en-US" smtClean="0"/>
              <a:t>Assessment</a:t>
            </a:r>
          </a:p>
          <a:p>
            <a:pPr lvl="1" eaLnBrk="1" hangingPunct="1"/>
            <a:r>
              <a:rPr lang="en-US" smtClean="0"/>
              <a:t>Needs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Definitions 1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770437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b="1" smtClean="0"/>
              <a:t>Gaps</a:t>
            </a:r>
            <a:endParaRPr lang="en-US" smtClean="0"/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The space between what currently exists and what should exist.</a:t>
            </a:r>
          </a:p>
          <a:p>
            <a:pPr eaLnBrk="1" hangingPunct="1">
              <a:buFont typeface="Arial" charset="0"/>
              <a:buChar char="•"/>
            </a:pPr>
            <a:r>
              <a:rPr lang="en-US" b="1" smtClean="0"/>
              <a:t>Needs </a:t>
            </a:r>
            <a:r>
              <a:rPr lang="en-US" smtClean="0"/>
              <a:t>are </a:t>
            </a:r>
            <a:r>
              <a:rPr lang="en-US" u="sng" smtClean="0"/>
              <a:t>contributing factors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What </a:t>
            </a:r>
            <a:r>
              <a:rPr lang="en-US" i="1" smtClean="0"/>
              <a:t>needs</a:t>
            </a:r>
            <a:r>
              <a:rPr lang="en-US" smtClean="0"/>
              <a:t> to be resolved to help close a gap.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Needs often relate to </a:t>
            </a:r>
            <a:r>
              <a:rPr lang="en-US" i="1" smtClean="0"/>
              <a:t>barriers</a:t>
            </a:r>
          </a:p>
          <a:p>
            <a:pPr eaLnBrk="1" hangingPunct="1">
              <a:buFont typeface="Arial" charset="0"/>
              <a:buChar char="•"/>
            </a:pPr>
            <a:r>
              <a:rPr lang="en-US" b="1" smtClean="0"/>
              <a:t>Wants </a:t>
            </a:r>
            <a:r>
              <a:rPr lang="en-US" smtClean="0"/>
              <a:t>are possible </a:t>
            </a:r>
            <a:r>
              <a:rPr lang="en-US" u="sng" smtClean="0"/>
              <a:t>solutions</a:t>
            </a:r>
            <a:endParaRPr lang="en-US" smtClean="0"/>
          </a:p>
          <a:p>
            <a:pPr lvl="1" eaLnBrk="1" hangingPunct="1">
              <a:buFont typeface="Arial" charset="0"/>
              <a:buChar char="–"/>
            </a:pPr>
            <a:r>
              <a:rPr lang="en-US" smtClean="0"/>
              <a:t>A proposed means to filling the gap. </a:t>
            </a:r>
          </a:p>
          <a:p>
            <a:pPr eaLnBrk="1" hangingPunct="1">
              <a:buFont typeface="Arial" charset="0"/>
              <a:buChar char="•"/>
            </a:pPr>
            <a:r>
              <a:rPr lang="en-US" b="1" smtClean="0"/>
              <a:t>Assessment</a:t>
            </a:r>
            <a:r>
              <a:rPr lang="en-US" smtClean="0"/>
              <a:t> is the evaluation of needs, barriers and resources.</a:t>
            </a:r>
          </a:p>
          <a:p>
            <a:pPr eaLnBrk="1" hangingPunct="1">
              <a:buFont typeface="Arial" charset="0"/>
              <a:buChar char="•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Definitions 1, continued.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144963"/>
          </a:xfrm>
        </p:spPr>
        <p:txBody>
          <a:bodyPr/>
          <a:lstStyle/>
          <a:p>
            <a:pPr eaLnBrk="1" hangingPunct="1"/>
            <a:r>
              <a:rPr lang="en-US" b="1" smtClean="0"/>
              <a:t>Needs Assessment</a:t>
            </a:r>
            <a:r>
              <a:rPr lang="en-US" smtClean="0"/>
              <a:t> is the process of identifying and </a:t>
            </a:r>
            <a:r>
              <a:rPr lang="en-US" i="1" smtClean="0"/>
              <a:t>measuring</a:t>
            </a:r>
            <a:r>
              <a:rPr lang="en-US" smtClean="0"/>
              <a:t> areas for improvement in a target audience, and determining the methods to achieve improvement.</a:t>
            </a:r>
          </a:p>
          <a:p>
            <a:pPr eaLnBrk="1" hangingPunct="1"/>
            <a:endParaRPr lang="en-US" smtClean="0"/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6096000" y="3886200"/>
            <a:ext cx="365125" cy="365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943600" y="4038600"/>
            <a:ext cx="2819400" cy="19812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So important, it has its own slide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goes into a Needs Assessment?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/>
          <a:lstStyle/>
          <a:p>
            <a:pPr eaLnBrk="1" hangingPunct="1"/>
            <a:r>
              <a:rPr lang="en-US" smtClean="0"/>
              <a:t>Normative data</a:t>
            </a:r>
          </a:p>
          <a:p>
            <a:pPr eaLnBrk="1" hangingPunct="1"/>
            <a:r>
              <a:rPr lang="en-US" smtClean="0"/>
              <a:t>Evaluations</a:t>
            </a:r>
          </a:p>
          <a:p>
            <a:pPr eaLnBrk="1" hangingPunct="1"/>
            <a:r>
              <a:rPr lang="en-US" smtClean="0"/>
              <a:t>Objectives</a:t>
            </a:r>
          </a:p>
          <a:p>
            <a:pPr eaLnBrk="1" hangingPunct="1"/>
            <a:r>
              <a:rPr lang="en-US" smtClean="0"/>
              <a:t>Opinion</a:t>
            </a:r>
          </a:p>
          <a:p>
            <a:pPr eaLnBrk="1" hangingPunct="1"/>
            <a:r>
              <a:rPr lang="en-US" smtClean="0"/>
              <a:t>Timelines</a:t>
            </a:r>
          </a:p>
          <a:p>
            <a:pPr eaLnBrk="1" hangingPunct="1"/>
            <a:r>
              <a:rPr lang="en-US" smtClean="0"/>
              <a:t>Barriers</a:t>
            </a:r>
          </a:p>
          <a:p>
            <a:pPr eaLnBrk="1" hangingPunct="1"/>
            <a:r>
              <a:rPr lang="en-US" smtClean="0"/>
              <a:t>Resources</a:t>
            </a:r>
          </a:p>
          <a:p>
            <a:pPr eaLnBrk="1" hangingPunct="1"/>
            <a:endParaRPr lang="en-US" smtClean="0"/>
          </a:p>
        </p:txBody>
      </p:sp>
      <p:sp>
        <p:nvSpPr>
          <p:cNvPr id="4" name="Rectangle 3"/>
          <p:cNvSpPr/>
          <p:nvPr/>
        </p:nvSpPr>
        <p:spPr>
          <a:xfrm>
            <a:off x="5105400" y="2819400"/>
            <a:ext cx="3048000" cy="1828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“What does it take to get your activity off the ground?”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8077200" cy="7429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So… what is a Needs Assessment?</a:t>
            </a:r>
          </a:p>
        </p:txBody>
      </p:sp>
      <p:sp>
        <p:nvSpPr>
          <p:cNvPr id="4" name="Right Arrow 3"/>
          <p:cNvSpPr/>
          <p:nvPr/>
        </p:nvSpPr>
        <p:spPr>
          <a:xfrm rot="5400000">
            <a:off x="2375694" y="2805906"/>
            <a:ext cx="685800" cy="25558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1676400"/>
            <a:ext cx="2971800" cy="762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Pre-Assessment</a:t>
            </a:r>
          </a:p>
        </p:txBody>
      </p:sp>
      <p:sp>
        <p:nvSpPr>
          <p:cNvPr id="6" name="Right Arrow 5"/>
          <p:cNvSpPr/>
          <p:nvPr/>
        </p:nvSpPr>
        <p:spPr>
          <a:xfrm rot="5400000">
            <a:off x="2375694" y="4634706"/>
            <a:ext cx="685800" cy="25558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9200" y="3505200"/>
            <a:ext cx="2971800" cy="762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Assessment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9200" y="5181600"/>
            <a:ext cx="2971800" cy="762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Action Plan</a:t>
            </a:r>
          </a:p>
        </p:txBody>
      </p:sp>
      <p:sp>
        <p:nvSpPr>
          <p:cNvPr id="9" name="Right Brace 8"/>
          <p:cNvSpPr/>
          <p:nvPr/>
        </p:nvSpPr>
        <p:spPr>
          <a:xfrm>
            <a:off x="4495800" y="1676400"/>
            <a:ext cx="1219200" cy="4267200"/>
          </a:xfrm>
          <a:prstGeom prst="righ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67400" y="3429000"/>
            <a:ext cx="2743200" cy="838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Needs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Phases of a Needs Assessment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Pre-Assessment</a:t>
            </a:r>
          </a:p>
          <a:p>
            <a:pPr lvl="1" eaLnBrk="1" hangingPunct="1"/>
            <a:r>
              <a:rPr lang="en-US" smtClean="0"/>
              <a:t>Data collection. “What do we know?”</a:t>
            </a:r>
          </a:p>
          <a:p>
            <a:pPr lvl="2" eaLnBrk="1" hangingPunct="1"/>
            <a:r>
              <a:rPr lang="en-US" smtClean="0"/>
              <a:t>This is the foundation of Gap Analysis </a:t>
            </a:r>
          </a:p>
          <a:p>
            <a:pPr lvl="3" eaLnBrk="1" hangingPunct="1"/>
            <a:r>
              <a:rPr lang="en-US" smtClean="0"/>
              <a:t>What is the current state? </a:t>
            </a:r>
          </a:p>
          <a:p>
            <a:pPr lvl="3" eaLnBrk="1" hangingPunct="1"/>
            <a:r>
              <a:rPr lang="en-US" smtClean="0"/>
              <a:t>Where should we be? </a:t>
            </a:r>
          </a:p>
          <a:p>
            <a:pPr lvl="3" eaLnBrk="1" hangingPunct="1"/>
            <a:r>
              <a:rPr lang="en-US" smtClean="0"/>
              <a:t>How does our region compare to others?</a:t>
            </a:r>
          </a:p>
          <a:p>
            <a:pPr lvl="3" eaLnBrk="1" hangingPunct="1"/>
            <a:r>
              <a:rPr lang="en-US" smtClean="0"/>
              <a:t>What’s new?</a:t>
            </a:r>
          </a:p>
          <a:p>
            <a:pPr lvl="3" eaLnBrk="1" hangingPunct="1"/>
            <a:r>
              <a:rPr lang="en-US" smtClean="0"/>
              <a:t>What’s important?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Phases of a Needs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Assessment</a:t>
            </a:r>
          </a:p>
          <a:p>
            <a:pPr marL="800100" lvl="3" indent="-34290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–"/>
              <a:defRPr/>
            </a:pPr>
            <a:r>
              <a:rPr lang="en-US" sz="2800" dirty="0" smtClean="0"/>
              <a:t>Evaluation of the data 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800" dirty="0" smtClean="0"/>
              <a:t>What are our barriers?</a:t>
            </a:r>
          </a:p>
          <a:p>
            <a:pPr marL="1463040" lvl="4" indent="-210312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–"/>
              <a:defRPr/>
            </a:pPr>
            <a:r>
              <a:rPr lang="en-US" sz="2400" dirty="0" smtClean="0"/>
              <a:t>Both </a:t>
            </a:r>
            <a:r>
              <a:rPr lang="en-US" sz="2400" u="sng" dirty="0" smtClean="0"/>
              <a:t>internal</a:t>
            </a:r>
            <a:r>
              <a:rPr lang="en-US" sz="2400" dirty="0" smtClean="0"/>
              <a:t> and </a:t>
            </a:r>
            <a:r>
              <a:rPr lang="en-US" sz="2400" u="sng" dirty="0" smtClean="0"/>
              <a:t>external</a:t>
            </a:r>
            <a:endParaRPr lang="en-US" sz="3200" u="sng" dirty="0" smtClean="0"/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What Needs have we identified?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Are some gaps bigger than others? </a:t>
            </a:r>
          </a:p>
          <a:p>
            <a:pPr marL="1463040" lvl="4" indent="-210312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–"/>
              <a:defRPr/>
            </a:pPr>
            <a:r>
              <a:rPr lang="en-US" dirty="0" smtClean="0"/>
              <a:t>Consider both </a:t>
            </a:r>
            <a:r>
              <a:rPr lang="en-US" u="sng" dirty="0" smtClean="0"/>
              <a:t>scope</a:t>
            </a:r>
            <a:r>
              <a:rPr lang="en-US" dirty="0" smtClean="0"/>
              <a:t> and </a:t>
            </a:r>
            <a:r>
              <a:rPr lang="en-US" u="sng" dirty="0" smtClean="0"/>
              <a:t>severity</a:t>
            </a:r>
            <a:endParaRPr lang="en-US" dirty="0" smtClean="0"/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What are our priorities?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Do we have the resources to address them? 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Why do anything at all?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Phases of a Needs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Action Plan</a:t>
            </a:r>
          </a:p>
          <a:p>
            <a:pPr marL="800100" lvl="3" indent="-34290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–"/>
              <a:defRPr/>
            </a:pPr>
            <a:r>
              <a:rPr lang="en-US" sz="2800" dirty="0" smtClean="0"/>
              <a:t>How are we going to translate what we have into what they need?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Which Needs can we address?</a:t>
            </a:r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How are we overcoming barriers?</a:t>
            </a:r>
          </a:p>
          <a:p>
            <a:pPr marL="1463040" lvl="4" indent="-210312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–"/>
              <a:defRPr/>
            </a:pPr>
            <a:r>
              <a:rPr lang="en-US" dirty="0" smtClean="0"/>
              <a:t>List additional barriers hindering progress</a:t>
            </a:r>
            <a:endParaRPr lang="en-US" sz="2800" dirty="0" smtClean="0"/>
          </a:p>
          <a:p>
            <a:pPr marL="1257300" lvl="4" indent="-342900" eaLnBrk="1" fontAlgn="auto" hangingPunct="1">
              <a:spcAft>
                <a:spcPts val="0"/>
              </a:spcAft>
              <a:buClr>
                <a:schemeClr val="accent4"/>
              </a:buClr>
              <a:buFont typeface="Arial" pitchFamily="34" charset="0"/>
              <a:buChar char="•"/>
              <a:defRPr/>
            </a:pPr>
            <a:r>
              <a:rPr lang="en-US" sz="2400" dirty="0" smtClean="0"/>
              <a:t>Have any areas been identified for follow-up or future opportunities for educational intervention?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Gathering Data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Search for objective measures:</a:t>
            </a:r>
          </a:p>
          <a:p>
            <a:pPr lvl="1" eaLnBrk="1" hangingPunct="1"/>
            <a:r>
              <a:rPr lang="en-US" smtClean="0"/>
              <a:t>Scope: How many, or what percent, of patients are exposed/vulnerable/expected to suffer from…</a:t>
            </a:r>
          </a:p>
          <a:p>
            <a:pPr lvl="1" eaLnBrk="1" hangingPunct="1"/>
            <a:r>
              <a:rPr lang="en-US" smtClean="0"/>
              <a:t>Severity: What are the consequences?</a:t>
            </a:r>
          </a:p>
          <a:p>
            <a:pPr lvl="2" eaLnBrk="1" hangingPunct="1"/>
            <a:r>
              <a:rPr lang="en-US" smtClean="0"/>
              <a:t>Discomfort? Pain? Blindness? </a:t>
            </a:r>
          </a:p>
          <a:p>
            <a:pPr lvl="1" eaLnBrk="1" hangingPunct="1"/>
            <a:r>
              <a:rPr lang="en-US" smtClean="0"/>
              <a:t>Are there national standards for treatment?</a:t>
            </a:r>
          </a:p>
          <a:p>
            <a:pPr lvl="2" eaLnBrk="1" hangingPunct="1"/>
            <a:r>
              <a:rPr lang="en-US" smtClean="0"/>
              <a:t>Can we do better?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19150"/>
          </a:xfrm>
        </p:spPr>
        <p:txBody>
          <a:bodyPr/>
          <a:lstStyle/>
          <a:p>
            <a:pPr eaLnBrk="1" hangingPunct="1"/>
            <a:r>
              <a:rPr lang="en-US" smtClean="0"/>
              <a:t>Assessment, an example: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dirty="0" smtClean="0"/>
              <a:t>“It's 106 miles to Chicago, we got a full tank of gas, half a pack of cigarettes, it's dark, and we're wearing sunglasses.”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dirty="0" smtClean="0"/>
              <a:t>			     - Elwood Blues, </a:t>
            </a:r>
            <a:r>
              <a:rPr lang="en-US" i="1" dirty="0" smtClean="0"/>
              <a:t>The Blues Brothers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It's not what you know, it's how you know it.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pPr eaLnBrk="1" hangingPunct="1"/>
            <a:r>
              <a:rPr lang="en-US" smtClean="0"/>
              <a:t>Needs (gaps) are identified in 4 ways:</a:t>
            </a:r>
          </a:p>
          <a:p>
            <a:pPr lvl="1" eaLnBrk="1" hangingPunct="1"/>
            <a:r>
              <a:rPr lang="en-US" smtClean="0"/>
              <a:t>Types of Need</a:t>
            </a:r>
          </a:p>
          <a:p>
            <a:pPr lvl="2" eaLnBrk="1" hangingPunct="1"/>
            <a:r>
              <a:rPr lang="en-US" smtClean="0"/>
              <a:t>Normative</a:t>
            </a:r>
          </a:p>
          <a:p>
            <a:pPr lvl="2" eaLnBrk="1" hangingPunct="1"/>
            <a:r>
              <a:rPr lang="en-US" smtClean="0"/>
              <a:t>Relative</a:t>
            </a:r>
          </a:p>
          <a:p>
            <a:pPr lvl="2" eaLnBrk="1" hangingPunct="1"/>
            <a:r>
              <a:rPr lang="en-US" smtClean="0"/>
              <a:t>Expressed</a:t>
            </a:r>
          </a:p>
          <a:p>
            <a:pPr lvl="2" eaLnBrk="1" hangingPunct="1"/>
            <a:r>
              <a:rPr lang="en-US" smtClean="0"/>
              <a:t>Perceived 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Need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eaLnBrk="1" hangingPunct="1"/>
            <a:r>
              <a:rPr lang="en-US" smtClean="0"/>
              <a:t>Normative</a:t>
            </a:r>
          </a:p>
          <a:p>
            <a:pPr lvl="1" eaLnBrk="1" hangingPunct="1"/>
            <a:r>
              <a:rPr lang="en-US" smtClean="0"/>
              <a:t>Defined as falling below a standard criterion established by custom, authority, or general consensus. </a:t>
            </a:r>
          </a:p>
          <a:p>
            <a:pPr lvl="1" eaLnBrk="1" hangingPunct="1"/>
            <a:r>
              <a:rPr lang="en-US" smtClean="0"/>
              <a:t>Strength:</a:t>
            </a:r>
          </a:p>
          <a:p>
            <a:pPr lvl="2" eaLnBrk="1" hangingPunct="1"/>
            <a:r>
              <a:rPr lang="en-US" smtClean="0"/>
              <a:t>Allows planners to use objective targets</a:t>
            </a:r>
          </a:p>
          <a:p>
            <a:pPr lvl="1" eaLnBrk="1" hangingPunct="1"/>
            <a:r>
              <a:rPr lang="en-US" smtClean="0"/>
              <a:t>Weakness:</a:t>
            </a:r>
          </a:p>
          <a:p>
            <a:pPr lvl="2" eaLnBrk="1" hangingPunct="1"/>
            <a:r>
              <a:rPr lang="en-US" smtClean="0"/>
              <a:t>Need levels change with time and must be re-evaluated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Need, cont.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eaLnBrk="1" hangingPunct="1"/>
            <a:r>
              <a:rPr lang="en-US" smtClean="0"/>
              <a:t>Relative</a:t>
            </a:r>
          </a:p>
          <a:p>
            <a:pPr lvl="1" eaLnBrk="1" hangingPunct="1"/>
            <a:r>
              <a:rPr lang="en-US" smtClean="0"/>
              <a:t>Measured by the gap between the level of service between similar communities</a:t>
            </a:r>
          </a:p>
          <a:p>
            <a:pPr lvl="1" eaLnBrk="1" hangingPunct="1"/>
            <a:r>
              <a:rPr lang="en-US" smtClean="0"/>
              <a:t>Strength:</a:t>
            </a:r>
          </a:p>
          <a:p>
            <a:pPr lvl="2" eaLnBrk="1" hangingPunct="1"/>
            <a:r>
              <a:rPr lang="en-US" smtClean="0"/>
              <a:t>Can lead to a priority for distribution of limited resources</a:t>
            </a:r>
          </a:p>
          <a:p>
            <a:pPr lvl="1" eaLnBrk="1" hangingPunct="1"/>
            <a:r>
              <a:rPr lang="en-US" smtClean="0"/>
              <a:t>Weakness:</a:t>
            </a:r>
          </a:p>
          <a:p>
            <a:pPr lvl="2" eaLnBrk="1" hangingPunct="1"/>
            <a:r>
              <a:rPr lang="en-US" smtClean="0"/>
              <a:t>Limits resource allocation to under-performing areas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Need, cont.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eaLnBrk="1" hangingPunct="1"/>
            <a:r>
              <a:rPr lang="en-US" smtClean="0"/>
              <a:t>Expressed</a:t>
            </a:r>
          </a:p>
          <a:p>
            <a:pPr lvl="1" eaLnBrk="1" hangingPunct="1"/>
            <a:r>
              <a:rPr lang="en-US" smtClean="0"/>
              <a:t>Defined in terms of the number of people who actually have sought help</a:t>
            </a:r>
          </a:p>
          <a:p>
            <a:pPr lvl="1" eaLnBrk="1" hangingPunct="1"/>
            <a:r>
              <a:rPr lang="en-US" smtClean="0"/>
              <a:t>Strength:</a:t>
            </a:r>
          </a:p>
          <a:p>
            <a:pPr lvl="2" eaLnBrk="1" hangingPunct="1"/>
            <a:r>
              <a:rPr lang="en-US" smtClean="0"/>
              <a:t>Focuses on situations where people have taken action</a:t>
            </a:r>
          </a:p>
          <a:p>
            <a:pPr lvl="2" eaLnBrk="1" hangingPunct="1"/>
            <a:r>
              <a:rPr lang="en-US" smtClean="0"/>
              <a:t>Helps to determine barriers</a:t>
            </a:r>
          </a:p>
          <a:p>
            <a:pPr lvl="1" eaLnBrk="1" hangingPunct="1"/>
            <a:r>
              <a:rPr lang="en-US" smtClean="0"/>
              <a:t>Weakness:</a:t>
            </a:r>
          </a:p>
          <a:p>
            <a:pPr lvl="2" eaLnBrk="1" hangingPunct="1"/>
            <a:r>
              <a:rPr lang="en-US" smtClean="0"/>
              <a:t>Not all people with Needs seek help</a:t>
            </a:r>
          </a:p>
          <a:p>
            <a:pPr lvl="2" eaLnBrk="1" hangingPunct="1"/>
            <a:r>
              <a:rPr lang="en-US" smtClean="0"/>
              <a:t>Loss of the bigger picture</a:t>
            </a:r>
          </a:p>
          <a:p>
            <a:pPr lvl="2" eaLnBrk="1" hangingPunct="1"/>
            <a:r>
              <a:rPr lang="en-US" smtClean="0"/>
              <a:t>Misses latent Needs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Need, cont.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pPr eaLnBrk="1" hangingPunct="1"/>
            <a:r>
              <a:rPr lang="en-US" smtClean="0"/>
              <a:t>Perceived</a:t>
            </a:r>
          </a:p>
          <a:p>
            <a:pPr lvl="1" eaLnBrk="1" hangingPunct="1"/>
            <a:r>
              <a:rPr lang="en-US" smtClean="0"/>
              <a:t>Defined in terms of what people think their needs are or feel their needs to be</a:t>
            </a:r>
          </a:p>
          <a:p>
            <a:pPr lvl="1" eaLnBrk="1" hangingPunct="1"/>
            <a:r>
              <a:rPr lang="en-US" smtClean="0"/>
              <a:t>Strength:</a:t>
            </a:r>
          </a:p>
          <a:p>
            <a:pPr lvl="2" eaLnBrk="1" hangingPunct="1"/>
            <a:r>
              <a:rPr lang="en-US" smtClean="0"/>
              <a:t>Easy to come by</a:t>
            </a:r>
          </a:p>
          <a:p>
            <a:pPr lvl="1" eaLnBrk="1" hangingPunct="1"/>
            <a:r>
              <a:rPr lang="en-US" smtClean="0"/>
              <a:t>Weakness:</a:t>
            </a:r>
          </a:p>
          <a:p>
            <a:pPr lvl="2" eaLnBrk="1" hangingPunct="1"/>
            <a:r>
              <a:rPr lang="en-US" smtClean="0"/>
              <a:t>Subjective</a:t>
            </a:r>
          </a:p>
          <a:p>
            <a:pPr lvl="2" eaLnBrk="1" hangingPunct="1"/>
            <a:r>
              <a:rPr lang="en-US" smtClean="0"/>
              <a:t>Subject to the Dunning-Kruger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Problems must be translated into Needs</a:t>
            </a:r>
            <a:endParaRPr 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86200"/>
          </a:xfrm>
        </p:spPr>
        <p:txBody>
          <a:bodyPr/>
          <a:lstStyle/>
          <a:p>
            <a:pPr eaLnBrk="1" hangingPunct="1"/>
            <a:r>
              <a:rPr lang="en-US" smtClean="0"/>
              <a:t>Strive to answer all 4 types of Need.</a:t>
            </a:r>
          </a:p>
          <a:p>
            <a:pPr lvl="1" eaLnBrk="1" hangingPunct="1"/>
            <a:r>
              <a:rPr lang="en-US" smtClean="0"/>
              <a:t>Each type of need paints a different picture of the gap.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Needs are translated into Objectives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eaLnBrk="1" hangingPunct="1"/>
            <a:r>
              <a:rPr lang="en-US" smtClean="0"/>
              <a:t>But that’s another talk…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Remember</a:t>
            </a:r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Want</a:t>
            </a:r>
            <a:r>
              <a:rPr lang="en-US" smtClean="0"/>
              <a:t> and </a:t>
            </a:r>
            <a:r>
              <a:rPr lang="en-US" u="sng" smtClean="0"/>
              <a:t>Need</a:t>
            </a:r>
            <a:r>
              <a:rPr lang="en-US" smtClean="0"/>
              <a:t> are not synonyms.</a:t>
            </a:r>
          </a:p>
          <a:p>
            <a:pPr eaLnBrk="1" hangingPunct="1"/>
            <a:r>
              <a:rPr lang="en-US" smtClean="0"/>
              <a:t>A Needs Assessment is conducted before the activity is planned.</a:t>
            </a:r>
          </a:p>
          <a:p>
            <a:pPr eaLnBrk="1" hangingPunct="1"/>
            <a:r>
              <a:rPr lang="en-US" smtClean="0"/>
              <a:t>Pre-Assessment is not enough.</a:t>
            </a:r>
          </a:p>
          <a:p>
            <a:pPr eaLnBrk="1" hangingPunct="1"/>
            <a:r>
              <a:rPr lang="en-US" smtClean="0"/>
              <a:t>The more types of need you consider, the richer the planning process and the more effective the education.</a:t>
            </a:r>
          </a:p>
          <a:p>
            <a:pPr eaLnBrk="1" hangingPunct="1"/>
            <a:endParaRPr lang="en-US" smtClean="0"/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“What gets measured gets managed” – Peter Drucker.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54699</TotalTime>
  <Words>831</Words>
  <Application>Microsoft Office PowerPoint</Application>
  <PresentationFormat>On-screen Show (4:3)</PresentationFormat>
  <Paragraphs>149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Lecture 18</vt:lpstr>
      <vt:lpstr>What is a Needs Assessment?</vt:lpstr>
      <vt:lpstr>Objectives</vt:lpstr>
      <vt:lpstr>When do you conduct a Needs Assessment?</vt:lpstr>
      <vt:lpstr>Why do you conduct a Needs Assessment?</vt:lpstr>
      <vt:lpstr>Needs Assessments are about Evidence</vt:lpstr>
      <vt:lpstr> “It depends on what the meaning of the word 'is' is” – Former President Bill Clinton </vt:lpstr>
      <vt:lpstr>Definitions 1</vt:lpstr>
      <vt:lpstr>Definitions 1, continued.</vt:lpstr>
      <vt:lpstr>What goes into a Needs Assessment?</vt:lpstr>
      <vt:lpstr>So… what is a Needs Assessment?</vt:lpstr>
      <vt:lpstr>Phases of a Needs Assessment</vt:lpstr>
      <vt:lpstr>Phases of a Needs Assessment</vt:lpstr>
      <vt:lpstr>Phases of a Needs Assessment</vt:lpstr>
      <vt:lpstr>Gathering Data</vt:lpstr>
      <vt:lpstr>Assessment, an example:</vt:lpstr>
      <vt:lpstr>It's not what you know, it's how you know it.</vt:lpstr>
      <vt:lpstr>Types of Need</vt:lpstr>
      <vt:lpstr>Types of Need, cont.</vt:lpstr>
      <vt:lpstr>Types of Need, cont.</vt:lpstr>
      <vt:lpstr>Types of Need, cont.</vt:lpstr>
      <vt:lpstr>Problems must be translated into Needs</vt:lpstr>
      <vt:lpstr>Needs are translated into Objectives</vt:lpstr>
      <vt:lpstr>Remember</vt:lpstr>
    </vt:vector>
  </TitlesOfParts>
  <Company>American Academy of Ophthalmology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Needs Assessment?</dc:title>
  <dc:creator>AAO User</dc:creator>
  <cp:lastModifiedBy>Hateem</cp:lastModifiedBy>
  <cp:revision>3966</cp:revision>
  <dcterms:created xsi:type="dcterms:W3CDTF">2009-07-16T17:51:15Z</dcterms:created>
  <dcterms:modified xsi:type="dcterms:W3CDTF">2014-06-27T13:36:52Z</dcterms:modified>
</cp:coreProperties>
</file>