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44450" y="2393950"/>
          <a:ext cx="9077325" cy="1819275"/>
        </p:xfrm>
        <a:graphic>
          <a:graphicData uri="http://schemas.openxmlformats.org/presentationml/2006/ole">
            <p:oleObj spid="_x0000_s23554" name="Image" r:id="rId3" imgW="10209524" imgH="1815873" progId="Photoshop.Image.6">
              <p:embed/>
            </p:oleObj>
          </a:graphicData>
        </a:graphic>
      </p:graphicFrame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34925" y="4292600"/>
            <a:ext cx="9074150" cy="2520950"/>
            <a:chOff x="0" y="2640"/>
            <a:chExt cx="5760" cy="1680"/>
          </a:xfrm>
        </p:grpSpPr>
        <p:sp>
          <p:nvSpPr>
            <p:cNvPr id="6" name="Rectangle 4"/>
            <p:cNvSpPr>
              <a:spLocks noChangeArrowheads="1"/>
            </p:cNvSpPr>
            <p:nvPr userDrawn="1"/>
          </p:nvSpPr>
          <p:spPr bwMode="gray">
            <a:xfrm>
              <a:off x="0" y="2640"/>
              <a:ext cx="5760" cy="168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gray">
            <a:xfrm>
              <a:off x="0" y="2640"/>
              <a:ext cx="5760" cy="96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" name="Rectangle 6"/>
          <p:cNvSpPr>
            <a:spLocks noChangeArrowheads="1"/>
          </p:cNvSpPr>
          <p:nvPr/>
        </p:nvSpPr>
        <p:spPr bwMode="gray">
          <a:xfrm>
            <a:off x="34925" y="44450"/>
            <a:ext cx="9074150" cy="2282825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-4763" y="0"/>
            <a:ext cx="9148763" cy="6856413"/>
            <a:chOff x="-3" y="0"/>
            <a:chExt cx="5763" cy="4319"/>
          </a:xfrm>
        </p:grpSpPr>
        <p:sp>
          <p:nvSpPr>
            <p:cNvPr id="10" name="AutoShape 8"/>
            <p:cNvSpPr>
              <a:spLocks noChangeArrowheads="1"/>
            </p:cNvSpPr>
            <p:nvPr userDrawn="1"/>
          </p:nvSpPr>
          <p:spPr bwMode="gray">
            <a:xfrm>
              <a:off x="24" y="24"/>
              <a:ext cx="5712" cy="4272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gray">
            <a:xfrm>
              <a:off x="0" y="0"/>
              <a:ext cx="288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gray">
            <a:xfrm rot="-5408600">
              <a:off x="-50" y="4030"/>
              <a:ext cx="336" cy="242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gray">
            <a:xfrm rot="10769190">
              <a:off x="5519" y="4031"/>
              <a:ext cx="232" cy="287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gray">
            <a:xfrm rot="5400000">
              <a:off x="5472" y="0"/>
              <a:ext cx="288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2482850" y="2895600"/>
            <a:ext cx="2698750" cy="1041400"/>
            <a:chOff x="1610" y="1965"/>
            <a:chExt cx="1700" cy="656"/>
          </a:xfrm>
        </p:grpSpPr>
        <p:pic>
          <p:nvPicPr>
            <p:cNvPr id="16" name="Picture 19" descr="Untitled-1 copy"/>
            <p:cNvPicPr>
              <a:picLocks noChangeAspect="1"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gray">
            <a:xfrm>
              <a:off x="2426" y="1965"/>
              <a:ext cx="590" cy="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0" descr="Untitled-1 copy"/>
            <p:cNvPicPr>
              <a:picLocks noChangeAspect="1" noChangeArrowheads="1"/>
            </p:cNvPicPr>
            <p:nvPr userDrawn="1"/>
          </p:nvPicPr>
          <p:blipFill>
            <a:blip r:embed="rId5"/>
            <a:srcRect/>
            <a:stretch>
              <a:fillRect/>
            </a:stretch>
          </p:blipFill>
          <p:spPr bwMode="gray">
            <a:xfrm>
              <a:off x="3061" y="2372"/>
              <a:ext cx="249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1" descr="Untitled-1 copy"/>
            <p:cNvPicPr>
              <a:picLocks noChangeAspect="1"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gray">
            <a:xfrm>
              <a:off x="1610" y="2237"/>
              <a:ext cx="363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33" name="Rectangle 13"/>
          <p:cNvSpPr>
            <a:spLocks noGrp="1" noChangeArrowheads="1"/>
          </p:cNvSpPr>
          <p:nvPr>
            <p:ph type="ctrTitle"/>
          </p:nvPr>
        </p:nvSpPr>
        <p:spPr bwMode="ltGray">
          <a:xfrm>
            <a:off x="762000" y="990600"/>
            <a:ext cx="7772400" cy="1066800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53000"/>
            <a:ext cx="6400800" cy="5334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9" name="Rectangle 1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" name="Rectangle 1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1" name="Rectangle 1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4FB0062-3EB0-4808-8BCB-2F3E4A95C6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400">
                <a:solidFill>
                  <a:schemeClr val="tx2"/>
                </a:solidFill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426888-9F26-4BA6-A924-563DD8C0B6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EF5A04-57D0-4D5E-BD30-CF0D9DB027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860449-7DDB-4471-BDA5-5500DADD50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2CD02D-1206-40BB-BE61-35211577BB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42EC65-BBCA-4FC4-8B95-5E8EAAB629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730BC6-F601-469C-93EA-BD7A5E2561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C7A3F2-B035-4181-A23F-1F6D17F2E9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989884-BE22-4AFB-8E6A-DB85E01402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781827-6EE9-4580-A89D-9E901FC1A3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122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122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A024AE-D1D2-4948-A8BD-E177BDBFCF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74638"/>
            <a:ext cx="6629400" cy="868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4038600" cy="49498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9498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C9FD6E-2202-4317-8E4C-A4AA97F4EC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285750"/>
            <a:ext cx="9156700" cy="911225"/>
            <a:chOff x="-1" y="196"/>
            <a:chExt cx="5768" cy="635"/>
          </a:xfrm>
        </p:grpSpPr>
        <p:sp>
          <p:nvSpPr>
            <p:cNvPr id="4099" name="Rectangle 3"/>
            <p:cNvSpPr>
              <a:spLocks noChangeArrowheads="1"/>
            </p:cNvSpPr>
            <p:nvPr userDrawn="1"/>
          </p:nvSpPr>
          <p:spPr bwMode="gray">
            <a:xfrm>
              <a:off x="1" y="196"/>
              <a:ext cx="5766" cy="635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tx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0" name="Freeform 4"/>
            <p:cNvSpPr>
              <a:spLocks/>
            </p:cNvSpPr>
            <p:nvPr userDrawn="1"/>
          </p:nvSpPr>
          <p:spPr bwMode="gray">
            <a:xfrm flipH="1" flipV="1">
              <a:off x="2265" y="196"/>
              <a:ext cx="3497" cy="226"/>
            </a:xfrm>
            <a:custGeom>
              <a:avLst/>
              <a:gdLst>
                <a:gd name="T0" fmla="*/ 45 w 1497"/>
                <a:gd name="T1" fmla="*/ 590 h 590"/>
                <a:gd name="T2" fmla="*/ 1497 w 1497"/>
                <a:gd name="T3" fmla="*/ 590 h 590"/>
                <a:gd name="T4" fmla="*/ 0 w 1497"/>
                <a:gd name="T5" fmla="*/ 0 h 590"/>
                <a:gd name="T6" fmla="*/ 0 w 1497"/>
                <a:gd name="T7" fmla="*/ 590 h 5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97"/>
                <a:gd name="T13" fmla="*/ 0 h 590"/>
                <a:gd name="T14" fmla="*/ 1497 w 1497"/>
                <a:gd name="T15" fmla="*/ 590 h 5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97" h="590">
                  <a:moveTo>
                    <a:pt x="45" y="590"/>
                  </a:moveTo>
                  <a:lnTo>
                    <a:pt x="1497" y="590"/>
                  </a:lnTo>
                  <a:lnTo>
                    <a:pt x="0" y="0"/>
                  </a:lnTo>
                  <a:lnTo>
                    <a:pt x="0" y="590"/>
                  </a:lnTo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rgbClr val="0D264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1" name="Freeform 5"/>
            <p:cNvSpPr>
              <a:spLocks/>
            </p:cNvSpPr>
            <p:nvPr userDrawn="1"/>
          </p:nvSpPr>
          <p:spPr bwMode="gray">
            <a:xfrm>
              <a:off x="-1" y="514"/>
              <a:ext cx="3702" cy="312"/>
            </a:xfrm>
            <a:custGeom>
              <a:avLst/>
              <a:gdLst/>
              <a:ahLst/>
              <a:cxnLst>
                <a:cxn ang="0">
                  <a:pos x="45" y="590"/>
                </a:cxn>
                <a:cxn ang="0">
                  <a:pos x="1497" y="590"/>
                </a:cxn>
                <a:cxn ang="0">
                  <a:pos x="0" y="0"/>
                </a:cxn>
                <a:cxn ang="0">
                  <a:pos x="0" y="590"/>
                </a:cxn>
              </a:cxnLst>
              <a:rect l="0" t="0" r="r" b="b"/>
              <a:pathLst>
                <a:path w="1497" h="590">
                  <a:moveTo>
                    <a:pt x="45" y="590"/>
                  </a:moveTo>
                  <a:lnTo>
                    <a:pt x="1497" y="590"/>
                  </a:lnTo>
                  <a:lnTo>
                    <a:pt x="0" y="0"/>
                  </a:lnTo>
                  <a:lnTo>
                    <a:pt x="0" y="590"/>
                  </a:lnTo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02" name="Rectangle 6"/>
          <p:cNvSpPr>
            <a:spLocks noChangeArrowheads="1"/>
          </p:cNvSpPr>
          <p:nvPr/>
        </p:nvSpPr>
        <p:spPr bwMode="gray">
          <a:xfrm>
            <a:off x="1588" y="0"/>
            <a:ext cx="9144000" cy="2413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gray">
          <a:xfrm>
            <a:off x="12700" y="1235075"/>
            <a:ext cx="9132888" cy="158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29" name="Picture 8" descr="Untitled-1 copy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gray">
          <a:xfrm>
            <a:off x="252413" y="382588"/>
            <a:ext cx="7207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9" descr="Untitled-1 copy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gray">
          <a:xfrm>
            <a:off x="973138" y="765175"/>
            <a:ext cx="35877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10"/>
          <p:cNvSpPr>
            <a:spLocks noGrp="1" noChangeArrowheads="1"/>
          </p:cNvSpPr>
          <p:nvPr>
            <p:ph type="title"/>
          </p:nvPr>
        </p:nvSpPr>
        <p:spPr bwMode="gray">
          <a:xfrm>
            <a:off x="1676400" y="274638"/>
            <a:ext cx="66294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2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6C13E6-1917-47FC-BFD9-19A7BB94928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667000"/>
            <a:ext cx="7772400" cy="1066800"/>
          </a:xfrm>
        </p:spPr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Lecture 17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838200"/>
            <a:ext cx="7772400" cy="10668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chemeClr val="tx2"/>
                </a:solidFill>
              </a:rPr>
              <a:t>Motivation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2819400"/>
            <a:ext cx="7924800" cy="609600"/>
          </a:xfrm>
        </p:spPr>
        <p:txBody>
          <a:bodyPr/>
          <a:lstStyle/>
          <a:p>
            <a:pPr marL="236538" indent="-236538" eaLnBrk="1" hangingPunct="1">
              <a:lnSpc>
                <a:spcPct val="80000"/>
              </a:lnSpc>
            </a:pPr>
            <a:r>
              <a:rPr lang="en-US" sz="3200" dirty="0" smtClean="0"/>
              <a:t>How does motivation influence </a:t>
            </a:r>
            <a:r>
              <a:rPr lang="en-US" sz="3200" dirty="0" smtClean="0"/>
              <a:t>learning</a:t>
            </a:r>
          </a:p>
          <a:p>
            <a:pPr marL="236538" indent="-236538" eaLnBrk="1" hangingPunct="1">
              <a:lnSpc>
                <a:spcPct val="80000"/>
              </a:lnSpc>
            </a:pPr>
            <a:r>
              <a:rPr lang="en-US" sz="3200" dirty="0" smtClean="0"/>
              <a:t>in </a:t>
            </a:r>
          </a:p>
          <a:p>
            <a:pPr marL="236538" indent="-236538" eaLnBrk="1" hangingPunct="1">
              <a:lnSpc>
                <a:spcPct val="80000"/>
              </a:lnSpc>
            </a:pPr>
            <a:r>
              <a:rPr lang="en-US" sz="3200" dirty="0" smtClean="0"/>
              <a:t>Organization?</a:t>
            </a:r>
            <a:endParaRPr lang="en-US" sz="32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BF Skinner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r>
              <a:rPr lang="en-US" sz="2800" smtClean="0">
                <a:solidFill>
                  <a:schemeClr val="tx2"/>
                </a:solidFill>
              </a:rPr>
              <a:t>View of motivation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z="2400" smtClean="0">
                <a:solidFill>
                  <a:schemeClr val="tx2"/>
                </a:solidFill>
              </a:rPr>
              <a:t>must define motivation in behavioral terms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z="2400" smtClean="0">
                <a:solidFill>
                  <a:schemeClr val="tx2"/>
                </a:solidFill>
              </a:rPr>
              <a:t>intertwined with behaviors and reinforcement 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z="2400" smtClean="0">
                <a:solidFill>
                  <a:schemeClr val="tx2"/>
                </a:solidFill>
              </a:rPr>
              <a:t>can’t consider intrinsic motivation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en-US" sz="2800" smtClean="0">
                <a:solidFill>
                  <a:schemeClr val="tx2"/>
                </a:solidFill>
              </a:rPr>
              <a:t>Motivation and instruction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z="2400" smtClean="0">
                <a:solidFill>
                  <a:schemeClr val="tx2"/>
                </a:solidFill>
              </a:rPr>
              <a:t>already accounted for by proper reinforcement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z="2400" smtClean="0">
                <a:solidFill>
                  <a:schemeClr val="tx2"/>
                </a:solidFill>
              </a:rPr>
              <a:t>doesn’t add to our understanding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z="2400" smtClean="0">
                <a:solidFill>
                  <a:schemeClr val="tx2"/>
                </a:solidFill>
              </a:rPr>
              <a:t>don’t talk about motivation as cause of behavior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z="2400" smtClean="0">
                <a:solidFill>
                  <a:schemeClr val="tx2"/>
                </a:solidFill>
              </a:rPr>
              <a:t>we do what we have been reinforced to do</a:t>
            </a:r>
          </a:p>
          <a:p>
            <a:pPr marL="990600" lvl="1" indent="-533400" eaLnBrk="1" hangingPunct="1">
              <a:lnSpc>
                <a:spcPct val="80000"/>
              </a:lnSpc>
            </a:pPr>
            <a:r>
              <a:rPr lang="en-US" sz="2400" smtClean="0">
                <a:solidFill>
                  <a:schemeClr val="tx2"/>
                </a:solidFill>
              </a:rPr>
              <a:t>define desired behaviors and use reinforcement to produce &amp; sustain them</a:t>
            </a:r>
          </a:p>
          <a:p>
            <a:pPr marL="990600" lvl="1" indent="-533400" eaLnBrk="1" hangingPunct="1">
              <a:lnSpc>
                <a:spcPct val="80000"/>
              </a:lnSpc>
            </a:pPr>
            <a:endParaRPr lang="en-US" sz="240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RM Gagne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/>
            <a:r>
              <a:rPr lang="en-US" sz="2800" smtClean="0"/>
              <a:t>View of motivation</a:t>
            </a:r>
          </a:p>
          <a:p>
            <a:pPr marL="914400" lvl="1" indent="-457200" eaLnBrk="1" hangingPunct="1"/>
            <a:r>
              <a:rPr lang="en-US" sz="2400" smtClean="0"/>
              <a:t>based on concept of competence</a:t>
            </a:r>
          </a:p>
          <a:p>
            <a:pPr marL="914400" lvl="1" indent="-457200" eaLnBrk="1" hangingPunct="1"/>
            <a:r>
              <a:rPr lang="en-US" sz="2400" smtClean="0"/>
              <a:t>drive to become more capable</a:t>
            </a:r>
          </a:p>
          <a:p>
            <a:pPr marL="914400" lvl="1" indent="-457200" eaLnBrk="1" hangingPunct="1"/>
            <a:r>
              <a:rPr lang="en-US" sz="2400" smtClean="0"/>
              <a:t>recognizes role of reinforcement</a:t>
            </a:r>
          </a:p>
          <a:p>
            <a:pPr marL="914400" lvl="1" indent="-457200" eaLnBrk="1" hangingPunct="1"/>
            <a:r>
              <a:rPr lang="en-US" sz="2400" smtClean="0"/>
              <a:t>motivation not same as gaining learner’s attention</a:t>
            </a:r>
          </a:p>
          <a:p>
            <a:pPr marL="533400" indent="-533400" eaLnBrk="1" hangingPunct="1"/>
            <a:r>
              <a:rPr lang="en-US" sz="2800" smtClean="0"/>
              <a:t>Motivation and instruction</a:t>
            </a:r>
          </a:p>
          <a:p>
            <a:pPr marL="914400" lvl="1" indent="-457200" eaLnBrk="1" hangingPunct="1"/>
            <a:r>
              <a:rPr lang="en-US" sz="2400" smtClean="0"/>
              <a:t>appeal to learners’ sense of becoming more capable</a:t>
            </a:r>
          </a:p>
          <a:p>
            <a:pPr marL="914400" lvl="1" indent="-457200" eaLnBrk="1" hangingPunct="1"/>
            <a:r>
              <a:rPr lang="en-US" sz="2400" smtClean="0"/>
              <a:t>increase expectancy of success and its benefits</a:t>
            </a:r>
          </a:p>
          <a:p>
            <a:pPr marL="914400" lvl="1" indent="-457200" eaLnBrk="1" hangingPunct="1"/>
            <a:r>
              <a:rPr lang="en-US" sz="2400" smtClean="0"/>
              <a:t>stress application of learning and what this makes possible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DP Ausubel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/>
            <a:r>
              <a:rPr lang="en-US" sz="2800" smtClean="0"/>
              <a:t>View of motivation</a:t>
            </a:r>
          </a:p>
          <a:p>
            <a:pPr marL="914400" lvl="1" indent="-457200" eaLnBrk="1" hangingPunct="1"/>
            <a:r>
              <a:rPr lang="en-US" sz="2400" smtClean="0"/>
              <a:t>not essential for learning</a:t>
            </a:r>
          </a:p>
          <a:p>
            <a:pPr marL="914400" lvl="1" indent="-457200" eaLnBrk="1" hangingPunct="1"/>
            <a:r>
              <a:rPr lang="en-US" sz="2400" smtClean="0"/>
              <a:t>more an outcome from learning than a cause of it</a:t>
            </a:r>
          </a:p>
          <a:p>
            <a:pPr marL="533400" indent="-533400" eaLnBrk="1" hangingPunct="1"/>
            <a:r>
              <a:rPr lang="en-US" sz="2800" smtClean="0"/>
              <a:t>Motivation and instruction</a:t>
            </a:r>
          </a:p>
          <a:p>
            <a:pPr marL="914400" lvl="1" indent="-457200" eaLnBrk="1" hangingPunct="1"/>
            <a:r>
              <a:rPr lang="en-US" sz="2400" smtClean="0"/>
              <a:t>don’t focus on motivation</a:t>
            </a:r>
          </a:p>
          <a:p>
            <a:pPr marL="914400" lvl="1" indent="-457200" eaLnBrk="1" hangingPunct="1"/>
            <a:r>
              <a:rPr lang="en-US" sz="2400" smtClean="0"/>
              <a:t>create effective instructional materials/lessons</a:t>
            </a:r>
          </a:p>
          <a:p>
            <a:pPr marL="914400" lvl="1" indent="-457200" eaLnBrk="1" hangingPunct="1"/>
            <a:r>
              <a:rPr lang="en-US" sz="2400" smtClean="0"/>
              <a:t>motivation will follow effective instruction</a:t>
            </a:r>
          </a:p>
          <a:p>
            <a:pPr marL="914400" lvl="1" indent="-457200" eaLnBrk="1" hangingPunct="1"/>
            <a:r>
              <a:rPr lang="en-US" sz="2400" smtClean="0"/>
              <a:t>follow Ausubel’s instructional strategy prescriptions and motivation isn’t an issue</a:t>
            </a:r>
          </a:p>
          <a:p>
            <a:pPr marL="914400" lvl="1" indent="-457200" eaLnBrk="1" hangingPunct="1"/>
            <a:endParaRPr lang="en-US" sz="24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JS Bruner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>
              <a:lnSpc>
                <a:spcPct val="90000"/>
              </a:lnSpc>
            </a:pPr>
            <a:r>
              <a:rPr lang="en-US" sz="2800" smtClean="0"/>
              <a:t>View of motivation</a:t>
            </a:r>
          </a:p>
          <a:p>
            <a:pPr marL="838200" lvl="1" indent="-381000" eaLnBrk="1" hangingPunct="1">
              <a:lnSpc>
                <a:spcPct val="90000"/>
              </a:lnSpc>
            </a:pPr>
            <a:r>
              <a:rPr lang="en-US" sz="2400" smtClean="0"/>
              <a:t>essential for learning </a:t>
            </a:r>
          </a:p>
          <a:p>
            <a:pPr marL="838200" lvl="1" indent="-381000" eaLnBrk="1" hangingPunct="1">
              <a:lnSpc>
                <a:spcPct val="90000"/>
              </a:lnSpc>
            </a:pPr>
            <a:r>
              <a:rPr lang="en-US" sz="2400" smtClean="0"/>
              <a:t>emphasis on learners’ intrinsic motivation</a:t>
            </a:r>
          </a:p>
          <a:p>
            <a:pPr marL="838200" lvl="1" indent="-381000" eaLnBrk="1" hangingPunct="1">
              <a:lnSpc>
                <a:spcPct val="90000"/>
              </a:lnSpc>
            </a:pPr>
            <a:r>
              <a:rPr lang="en-US" sz="2400" smtClean="0"/>
              <a:t>does not recognizes role of reinforcement as important</a:t>
            </a:r>
          </a:p>
          <a:p>
            <a:pPr marL="838200" lvl="1" indent="-381000" eaLnBrk="1" hangingPunct="1">
              <a:lnSpc>
                <a:spcPct val="90000"/>
              </a:lnSpc>
            </a:pPr>
            <a:r>
              <a:rPr lang="en-US" sz="2400" smtClean="0"/>
              <a:t>motivation essential for learning</a:t>
            </a:r>
          </a:p>
          <a:p>
            <a:pPr marL="838200" lvl="1" indent="-381000" eaLnBrk="1" hangingPunct="1">
              <a:lnSpc>
                <a:spcPct val="90000"/>
              </a:lnSpc>
            </a:pPr>
            <a:r>
              <a:rPr lang="en-US" sz="2400" smtClean="0"/>
              <a:t>role of natural curiosity</a:t>
            </a:r>
          </a:p>
          <a:p>
            <a:pPr marL="457200" indent="-457200" eaLnBrk="1" hangingPunct="1">
              <a:lnSpc>
                <a:spcPct val="90000"/>
              </a:lnSpc>
            </a:pPr>
            <a:r>
              <a:rPr lang="en-US" sz="2800" smtClean="0"/>
              <a:t>Motivation and instruction</a:t>
            </a:r>
          </a:p>
          <a:p>
            <a:pPr marL="838200" lvl="1" indent="-381000" eaLnBrk="1" hangingPunct="1">
              <a:lnSpc>
                <a:spcPct val="90000"/>
              </a:lnSpc>
            </a:pPr>
            <a:r>
              <a:rPr lang="en-US" sz="2400" smtClean="0"/>
              <a:t>give learners a role in selecting topic of instruction</a:t>
            </a:r>
          </a:p>
          <a:p>
            <a:pPr marL="838200" lvl="1" indent="-381000" eaLnBrk="1" hangingPunct="1">
              <a:lnSpc>
                <a:spcPct val="90000"/>
              </a:lnSpc>
            </a:pPr>
            <a:r>
              <a:rPr lang="en-US" sz="2400" smtClean="0"/>
              <a:t>engage learners in discovery processes</a:t>
            </a:r>
          </a:p>
          <a:p>
            <a:pPr marL="838200" lvl="1" indent="-381000" eaLnBrk="1" hangingPunct="1">
              <a:lnSpc>
                <a:spcPct val="90000"/>
              </a:lnSpc>
            </a:pPr>
            <a:r>
              <a:rPr lang="en-US" sz="2400" smtClean="0"/>
              <a:t>allow learners to suggest instructional activities</a:t>
            </a:r>
          </a:p>
          <a:p>
            <a:pPr marL="838200" lvl="1" indent="-381000" eaLnBrk="1" hangingPunct="1">
              <a:lnSpc>
                <a:spcPct val="90000"/>
              </a:lnSpc>
            </a:pPr>
            <a:r>
              <a:rPr lang="en-US" sz="2400" smtClean="0"/>
              <a:t>use problem-solving environments, not direct instruction</a:t>
            </a:r>
          </a:p>
          <a:p>
            <a:pPr marL="838200" lvl="1" indent="-381000" eaLnBrk="1" hangingPunct="1">
              <a:lnSpc>
                <a:spcPct val="90000"/>
              </a:lnSpc>
            </a:pPr>
            <a:endParaRPr lang="en-US" sz="24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Bandura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 eaLnBrk="1" hangingPunct="1"/>
            <a:r>
              <a:rPr lang="en-US" sz="2200" smtClean="0"/>
              <a:t>View of motivation</a:t>
            </a:r>
          </a:p>
          <a:p>
            <a:pPr marL="838200" lvl="1" indent="-381000" eaLnBrk="1" hangingPunct="1"/>
            <a:r>
              <a:rPr lang="en-US" sz="2200" smtClean="0"/>
              <a:t>motivation has influence on actions more than learning</a:t>
            </a:r>
          </a:p>
          <a:p>
            <a:pPr marL="838200" lvl="1" indent="-381000" eaLnBrk="1" hangingPunct="1"/>
            <a:r>
              <a:rPr lang="en-US" sz="2200" smtClean="0"/>
              <a:t>importance of self-efficacy in motivation</a:t>
            </a:r>
          </a:p>
          <a:p>
            <a:pPr marL="838200" lvl="1" indent="-381000" eaLnBrk="1" hangingPunct="1"/>
            <a:r>
              <a:rPr lang="en-US" sz="2200" smtClean="0"/>
              <a:t>recognizes role of reinforcement in motivation</a:t>
            </a:r>
          </a:p>
          <a:p>
            <a:pPr marL="838200" lvl="1" indent="-381000" eaLnBrk="1" hangingPunct="1"/>
            <a:r>
              <a:rPr lang="en-US" sz="2200" smtClean="0"/>
              <a:t>motivation can result from vicarious experiences</a:t>
            </a:r>
          </a:p>
          <a:p>
            <a:pPr marL="457200" indent="-457200" eaLnBrk="1" hangingPunct="1"/>
            <a:r>
              <a:rPr lang="en-US" sz="2200" smtClean="0"/>
              <a:t>Motivation and instruction</a:t>
            </a:r>
          </a:p>
          <a:p>
            <a:pPr marL="838200" lvl="1" indent="-381000" eaLnBrk="1" hangingPunct="1"/>
            <a:r>
              <a:rPr lang="en-US" sz="2200" smtClean="0"/>
              <a:t>ensure opportunities for observation of effective models</a:t>
            </a:r>
          </a:p>
          <a:p>
            <a:pPr marL="838200" lvl="1" indent="-381000" eaLnBrk="1" hangingPunct="1"/>
            <a:r>
              <a:rPr lang="en-US" sz="2200" smtClean="0"/>
              <a:t>directly reinforce desired behaviors indicative of motivation</a:t>
            </a:r>
          </a:p>
          <a:p>
            <a:pPr marL="838200" lvl="1" indent="-381000" eaLnBrk="1" hangingPunct="1"/>
            <a:r>
              <a:rPr lang="en-US" sz="2200" smtClean="0"/>
              <a:t>allow learners to develop strategies for self-reinforcement</a:t>
            </a:r>
          </a:p>
          <a:p>
            <a:pPr marL="838200" lvl="1" indent="-381000" eaLnBrk="1" hangingPunct="1"/>
            <a:r>
              <a:rPr lang="en-US" sz="2200" smtClean="0"/>
              <a:t>Provide encouragement as way to enhance self-efficacy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 Vygotsky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458200" cy="4949825"/>
          </a:xfrm>
        </p:spPr>
        <p:txBody>
          <a:bodyPr/>
          <a:lstStyle/>
          <a:p>
            <a:pPr marL="533400" indent="-533400" eaLnBrk="1" hangingPunct="1"/>
            <a:r>
              <a:rPr lang="en-US" sz="2800" smtClean="0"/>
              <a:t>View of motivation</a:t>
            </a:r>
          </a:p>
          <a:p>
            <a:pPr marL="914400" lvl="1" indent="-457200" eaLnBrk="1" hangingPunct="1"/>
            <a:r>
              <a:rPr lang="en-US" sz="2400" smtClean="0"/>
              <a:t>somewhat important but not essential for learning</a:t>
            </a:r>
          </a:p>
          <a:p>
            <a:pPr marL="914400" lvl="1" indent="-457200" eaLnBrk="1" hangingPunct="1"/>
            <a:r>
              <a:rPr lang="en-US" sz="2400" smtClean="0"/>
              <a:t>is enhanced by working on interesting problems</a:t>
            </a:r>
          </a:p>
          <a:p>
            <a:pPr marL="914400" lvl="1" indent="-457200" eaLnBrk="1" hangingPunct="1"/>
            <a:r>
              <a:rPr lang="en-US" sz="2400" smtClean="0"/>
              <a:t>is enhanced when level of challenge is appropriate</a:t>
            </a:r>
          </a:p>
          <a:p>
            <a:pPr marL="533400" indent="-533400" eaLnBrk="1" hangingPunct="1"/>
            <a:r>
              <a:rPr lang="en-US" sz="2800" smtClean="0"/>
              <a:t>Motivation and instruction</a:t>
            </a:r>
          </a:p>
          <a:p>
            <a:pPr marL="914400" lvl="1" indent="-457200" eaLnBrk="1" hangingPunct="1"/>
            <a:r>
              <a:rPr lang="en-US" sz="2400" smtClean="0"/>
              <a:t>select problems that are interesting to learners as basis of instruction</a:t>
            </a:r>
          </a:p>
          <a:p>
            <a:pPr marL="914400" lvl="1" indent="-457200" eaLnBrk="1" hangingPunct="1"/>
            <a:r>
              <a:rPr lang="en-US" sz="2400" smtClean="0"/>
              <a:t>ensure cultural relevance and appropriateness of curriculum and instructional activities</a:t>
            </a:r>
          </a:p>
          <a:p>
            <a:pPr marL="914400" lvl="1" indent="-457200" eaLnBrk="1" hangingPunct="1"/>
            <a:r>
              <a:rPr lang="en-US" sz="2400" smtClean="0"/>
              <a:t>keep learners working within their ZPD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8458200" cy="4949825"/>
          </a:xfrm>
        </p:spPr>
        <p:txBody>
          <a:bodyPr/>
          <a:lstStyle/>
          <a:p>
            <a:pPr eaLnBrk="1" hangingPunct="1"/>
            <a:r>
              <a:rPr lang="en-US" sz="2800" smtClean="0"/>
              <a:t>The theorists differ regarding what motivation is and its importance for instruction</a:t>
            </a:r>
          </a:p>
          <a:p>
            <a:pPr eaLnBrk="1" hangingPunct="1"/>
            <a:r>
              <a:rPr lang="en-US" sz="2800" smtClean="0"/>
              <a:t>Some theorists focus on extrinsic motivation while others focus on intrinsic motivation </a:t>
            </a:r>
          </a:p>
          <a:p>
            <a:pPr eaLnBrk="1" hangingPunct="1"/>
            <a:r>
              <a:rPr lang="en-US" sz="2800" smtClean="0"/>
              <a:t>Some theorists suggest we should include motivational activities during instruction, while others would not do so</a:t>
            </a:r>
          </a:p>
          <a:p>
            <a:pPr eaLnBrk="1" hangingPunct="1"/>
            <a:endParaRPr lang="en-US" sz="280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s01_1">
  <a:themeElements>
    <a:clrScheme name="ms01_1 1">
      <a:dk1>
        <a:srgbClr val="1D528D"/>
      </a:dk1>
      <a:lt1>
        <a:srgbClr val="FFFFFF"/>
      </a:lt1>
      <a:dk2>
        <a:srgbClr val="000000"/>
      </a:dk2>
      <a:lt2>
        <a:srgbClr val="CACACA"/>
      </a:lt2>
      <a:accent1>
        <a:srgbClr val="0099CC"/>
      </a:accent1>
      <a:accent2>
        <a:srgbClr val="BFA907"/>
      </a:accent2>
      <a:accent3>
        <a:srgbClr val="FFFFFF"/>
      </a:accent3>
      <a:accent4>
        <a:srgbClr val="174578"/>
      </a:accent4>
      <a:accent5>
        <a:srgbClr val="AACAE2"/>
      </a:accent5>
      <a:accent6>
        <a:srgbClr val="AD9906"/>
      </a:accent6>
      <a:hlink>
        <a:srgbClr val="6E81E0"/>
      </a:hlink>
      <a:folHlink>
        <a:srgbClr val="009999"/>
      </a:folHlink>
    </a:clrScheme>
    <a:fontScheme name="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s01_1 1">
        <a:dk1>
          <a:srgbClr val="1D528D"/>
        </a:dk1>
        <a:lt1>
          <a:srgbClr val="FFFFFF"/>
        </a:lt1>
        <a:dk2>
          <a:srgbClr val="000000"/>
        </a:dk2>
        <a:lt2>
          <a:srgbClr val="CACACA"/>
        </a:lt2>
        <a:accent1>
          <a:srgbClr val="0099CC"/>
        </a:accent1>
        <a:accent2>
          <a:srgbClr val="BFA907"/>
        </a:accent2>
        <a:accent3>
          <a:srgbClr val="FFFFFF"/>
        </a:accent3>
        <a:accent4>
          <a:srgbClr val="174578"/>
        </a:accent4>
        <a:accent5>
          <a:srgbClr val="AACAE2"/>
        </a:accent5>
        <a:accent6>
          <a:srgbClr val="AD9906"/>
        </a:accent6>
        <a:hlink>
          <a:srgbClr val="6E81E0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2">
        <a:dk1>
          <a:srgbClr val="4E40A4"/>
        </a:dk1>
        <a:lt1>
          <a:srgbClr val="FFFFFF"/>
        </a:lt1>
        <a:dk2>
          <a:srgbClr val="000000"/>
        </a:dk2>
        <a:lt2>
          <a:srgbClr val="CACACA"/>
        </a:lt2>
        <a:accent1>
          <a:srgbClr val="8B65E9"/>
        </a:accent1>
        <a:accent2>
          <a:srgbClr val="008080"/>
        </a:accent2>
        <a:accent3>
          <a:srgbClr val="FFFFFF"/>
        </a:accent3>
        <a:accent4>
          <a:srgbClr val="41358B"/>
        </a:accent4>
        <a:accent5>
          <a:srgbClr val="C4B8F2"/>
        </a:accent5>
        <a:accent6>
          <a:srgbClr val="007373"/>
        </a:accent6>
        <a:hlink>
          <a:srgbClr val="0066CC"/>
        </a:hlink>
        <a:folHlink>
          <a:srgbClr val="8AB15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3">
        <a:dk1>
          <a:srgbClr val="666699"/>
        </a:dk1>
        <a:lt1>
          <a:srgbClr val="FFFFFF"/>
        </a:lt1>
        <a:dk2>
          <a:srgbClr val="000000"/>
        </a:dk2>
        <a:lt2>
          <a:srgbClr val="CACACA"/>
        </a:lt2>
        <a:accent1>
          <a:srgbClr val="72B88E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BCD8C6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 presentation slides</Template>
  <TotalTime>1611</TotalTime>
  <Words>392</Words>
  <Application>Microsoft Macintosh PowerPoint</Application>
  <PresentationFormat>On-screen Show (4:3)</PresentationFormat>
  <Paragraphs>71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ＭＳ Ｐゴシック</vt:lpstr>
      <vt:lpstr>Calibri</vt:lpstr>
      <vt:lpstr>Arial Narrow</vt:lpstr>
      <vt:lpstr>ms01_1</vt:lpstr>
      <vt:lpstr>Adobe Photoshop Image</vt:lpstr>
      <vt:lpstr>Lecture 17</vt:lpstr>
      <vt:lpstr>Motivation</vt:lpstr>
      <vt:lpstr>BF Skinner</vt:lpstr>
      <vt:lpstr>RM Gagne</vt:lpstr>
      <vt:lpstr>DP Ausubel</vt:lpstr>
      <vt:lpstr>JS Bruner</vt:lpstr>
      <vt:lpstr>A Bandura</vt:lpstr>
      <vt:lpstr>L Vygotsky</vt:lpstr>
      <vt:lpstr>Summary</vt:lpstr>
    </vt:vector>
  </TitlesOfParts>
  <Company>UNC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Individual Differences</dc:title>
  <dc:creator>UNC</dc:creator>
  <cp:lastModifiedBy>Hateem</cp:lastModifiedBy>
  <cp:revision>37</cp:revision>
  <dcterms:created xsi:type="dcterms:W3CDTF">2005-11-29T22:05:54Z</dcterms:created>
  <dcterms:modified xsi:type="dcterms:W3CDTF">2014-06-26T11:26:01Z</dcterms:modified>
</cp:coreProperties>
</file>