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1" r:id="rId1"/>
  </p:sldMasterIdLst>
  <p:notesMasterIdLst>
    <p:notesMasterId r:id="rId58"/>
  </p:notesMasterIdLst>
  <p:handoutMasterIdLst>
    <p:handoutMasterId r:id="rId59"/>
  </p:handoutMasterIdLst>
  <p:sldIdLst>
    <p:sldId id="357" r:id="rId2"/>
    <p:sldId id="358" r:id="rId3"/>
    <p:sldId id="311" r:id="rId4"/>
    <p:sldId id="328" r:id="rId5"/>
    <p:sldId id="313" r:id="rId6"/>
    <p:sldId id="314" r:id="rId7"/>
    <p:sldId id="291" r:id="rId8"/>
    <p:sldId id="301" r:id="rId9"/>
    <p:sldId id="302" r:id="rId10"/>
    <p:sldId id="312" r:id="rId11"/>
    <p:sldId id="303" r:id="rId12"/>
    <p:sldId id="315" r:id="rId13"/>
    <p:sldId id="304" r:id="rId14"/>
    <p:sldId id="316" r:id="rId15"/>
    <p:sldId id="305" r:id="rId16"/>
    <p:sldId id="306" r:id="rId17"/>
    <p:sldId id="318" r:id="rId18"/>
    <p:sldId id="317" r:id="rId19"/>
    <p:sldId id="319" r:id="rId20"/>
    <p:sldId id="320" r:id="rId21"/>
    <p:sldId id="307" r:id="rId22"/>
    <p:sldId id="321" r:id="rId23"/>
    <p:sldId id="322" r:id="rId24"/>
    <p:sldId id="323" r:id="rId25"/>
    <p:sldId id="309" r:id="rId26"/>
    <p:sldId id="324" r:id="rId27"/>
    <p:sldId id="325" r:id="rId28"/>
    <p:sldId id="326" r:id="rId29"/>
    <p:sldId id="327" r:id="rId30"/>
    <p:sldId id="330" r:id="rId31"/>
    <p:sldId id="331" r:id="rId32"/>
    <p:sldId id="332" r:id="rId33"/>
    <p:sldId id="333" r:id="rId34"/>
    <p:sldId id="334" r:id="rId35"/>
    <p:sldId id="335" r:id="rId36"/>
    <p:sldId id="336" r:id="rId37"/>
    <p:sldId id="337" r:id="rId38"/>
    <p:sldId id="338" r:id="rId39"/>
    <p:sldId id="339" r:id="rId40"/>
    <p:sldId id="340" r:id="rId41"/>
    <p:sldId id="341" r:id="rId42"/>
    <p:sldId id="343" r:id="rId43"/>
    <p:sldId id="342" r:id="rId44"/>
    <p:sldId id="344" r:id="rId45"/>
    <p:sldId id="345" r:id="rId46"/>
    <p:sldId id="346" r:id="rId47"/>
    <p:sldId id="347" r:id="rId48"/>
    <p:sldId id="348" r:id="rId49"/>
    <p:sldId id="349" r:id="rId50"/>
    <p:sldId id="350" r:id="rId51"/>
    <p:sldId id="351" r:id="rId52"/>
    <p:sldId id="354" r:id="rId53"/>
    <p:sldId id="352" r:id="rId54"/>
    <p:sldId id="353" r:id="rId55"/>
    <p:sldId id="308" r:id="rId56"/>
    <p:sldId id="355" r:id="rId57"/>
  </p:sldIdLst>
  <p:sldSz cx="9144000" cy="6858000" type="screen4x3"/>
  <p:notesSz cx="6858000" cy="9144000"/>
  <p:custDataLst>
    <p:tags r:id="rId6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CFCF"/>
    <a:srgbClr val="336699"/>
    <a:srgbClr val="333333"/>
    <a:srgbClr val="CCCCCC"/>
    <a:srgbClr val="002F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015" autoAdjust="0"/>
    <p:restoredTop sz="94670" autoAdjust="0"/>
  </p:normalViewPr>
  <p:slideViewPr>
    <p:cSldViewPr snapToGrid="0">
      <p:cViewPr>
        <p:scale>
          <a:sx n="70" d="100"/>
          <a:sy n="70" d="100"/>
        </p:scale>
        <p:origin x="-1404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-1788" y="-96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4AA17B3-364A-482C-8D82-FF7C2FE975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59E081-BE1A-474B-A9A0-DE07BAF511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2EACDC-CFD7-4F14-AABB-2FE7AEEFCC87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554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6C36854-AA5D-46F7-9E9A-DF78C8DB558C}" type="slidenum">
              <a:rPr lang="en-US" sz="1200"/>
              <a:pPr algn="r"/>
              <a:t>8</a:t>
            </a:fld>
            <a:endParaRPr 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3188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7E8C76C-1676-4044-90C4-A79E6BB1C9B3}" type="slidenum">
              <a:rPr lang="en-US" sz="1200"/>
              <a:pPr algn="r"/>
              <a:t>35</a:t>
            </a:fld>
            <a:endParaRPr lang="en-US" sz="12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626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13BADFC-7DD1-4C64-AA0E-D766900B5D96}" type="slidenum">
              <a:rPr lang="en-US" sz="1200"/>
              <a:pPr algn="r"/>
              <a:t>38</a:t>
            </a:fld>
            <a:endParaRPr lang="en-US" sz="120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728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4EF65AE-5E20-433D-8C22-9172CA8BEFE0}" type="slidenum">
              <a:rPr lang="en-US" sz="1200"/>
              <a:pPr algn="r"/>
              <a:t>39</a:t>
            </a:fld>
            <a:endParaRPr lang="en-US" sz="120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8308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206BBD1-7BFB-4198-94BF-A460B7AC4CD1}" type="slidenum">
              <a:rPr lang="en-US" sz="1200"/>
              <a:pPr algn="r"/>
              <a:t>40</a:t>
            </a:fld>
            <a:endParaRPr lang="en-US" sz="120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933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A88AD24-AE07-448E-9C1B-DF2BE6ED4216}" type="slidenum">
              <a:rPr lang="en-US" sz="1200"/>
              <a:pPr algn="r"/>
              <a:t>41</a:t>
            </a:fld>
            <a:endParaRPr lang="en-US" sz="120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035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2B9A7D4-2B7E-45B0-8240-8B2A161AE576}" type="slidenum">
              <a:rPr lang="en-US" sz="1200"/>
              <a:pPr algn="r"/>
              <a:t>42</a:t>
            </a:fld>
            <a:endParaRPr lang="en-US" sz="120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138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1CEFA6A-0461-4BD1-832E-56C44EBF2E40}" type="slidenum">
              <a:rPr lang="en-US" sz="1200"/>
              <a:pPr algn="r"/>
              <a:t>43</a:t>
            </a:fld>
            <a:endParaRPr lang="en-US" sz="120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240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8301881-0DB1-4A67-B75E-5438E7227D0F}" type="slidenum">
              <a:rPr lang="en-US" sz="1200"/>
              <a:pPr algn="r"/>
              <a:t>44</a:t>
            </a:fld>
            <a:endParaRPr lang="en-US" sz="120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434F831-4551-412E-AE2D-89AEC451B891}" type="slidenum">
              <a:rPr lang="en-US" sz="1200"/>
              <a:pPr algn="r"/>
              <a:t>45</a:t>
            </a:fld>
            <a:endParaRPr lang="en-US" sz="120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445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52F5B64-83EA-426C-932C-43FA07E1879F}" type="slidenum">
              <a:rPr lang="en-US" sz="1200"/>
              <a:pPr algn="r"/>
              <a:t>46</a:t>
            </a:fld>
            <a:endParaRPr lang="en-US" sz="120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547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47E7C9A-6C37-4B89-AF66-D86C2C51E310}" type="slidenum">
              <a:rPr lang="en-US" sz="1200"/>
              <a:pPr algn="r"/>
              <a:t>47</a:t>
            </a:fld>
            <a:endParaRPr lang="en-US" sz="120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650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63F523E-AA35-496D-852C-06162B840B7A}" type="slidenum">
              <a:rPr lang="en-US" sz="1200"/>
              <a:pPr algn="r"/>
              <a:t>48</a:t>
            </a:fld>
            <a:endParaRPr lang="en-US" sz="120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752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1C5474D-57B3-4B61-93D8-BF37E6280CE5}" type="slidenum">
              <a:rPr lang="en-US" sz="1200"/>
              <a:pPr algn="r"/>
              <a:t>49</a:t>
            </a:fld>
            <a:endParaRPr lang="en-US" sz="120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8548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A951E3C-FB98-4811-8433-5893548A5B26}" type="slidenum">
              <a:rPr lang="en-US" sz="1200"/>
              <a:pPr algn="r"/>
              <a:t>50</a:t>
            </a:fld>
            <a:endParaRPr lang="en-US" sz="120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957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F761B83-D766-4E09-822E-B9614FD823AA}" type="slidenum">
              <a:rPr lang="en-US" sz="1200"/>
              <a:pPr algn="r"/>
              <a:t>51</a:t>
            </a:fld>
            <a:endParaRPr lang="en-US" sz="120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059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950EB60-74BF-4BC8-91EA-971884915DDA}" type="slidenum">
              <a:rPr lang="en-US" sz="1200"/>
              <a:pPr algn="r"/>
              <a:t>52</a:t>
            </a:fld>
            <a:endParaRPr lang="en-US" sz="120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162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D3B9872-66EA-4E56-986B-BB840111B302}" type="slidenum">
              <a:rPr lang="en-US" sz="1200"/>
              <a:pPr algn="r"/>
              <a:t>53</a:t>
            </a:fld>
            <a:endParaRPr lang="en-US" sz="120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264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21716BB-C722-4A9D-AF2F-FEEC97AAD297}" type="slidenum">
              <a:rPr lang="en-US" sz="1200"/>
              <a:pPr algn="r"/>
              <a:t>54</a:t>
            </a:fld>
            <a:endParaRPr lang="en-US" sz="120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5199" y="76200"/>
            <a:ext cx="7196161" cy="825500"/>
          </a:xfrm>
          <a:prstGeom prst="rect">
            <a:avLst/>
          </a:prstGeom>
        </p:spPr>
        <p:txBody>
          <a:bodyPr/>
          <a:lstStyle>
            <a:lvl1pPr algn="l">
              <a:defRPr sz="3600" b="1" baseline="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2600" y="1201738"/>
            <a:ext cx="4038600" cy="5173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3600" y="1201738"/>
            <a:ext cx="4038600" cy="5173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077200" y="6611938"/>
            <a:ext cx="1066800" cy="24606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FCEC1F06-2EDA-459B-988C-EDC5A68DC9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3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077200" y="6611938"/>
            <a:ext cx="1066800" cy="24606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5446773C-2E8E-4E50-8C25-20436BDC04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077200" y="6611938"/>
            <a:ext cx="1066800" cy="24606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E05F3945-3ADC-47D7-8DDC-95F8FC7D3A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077200" y="6611938"/>
            <a:ext cx="1066800" cy="24606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8531F6F3-C425-425C-946F-F503605E99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0"/>
          </p:nvPr>
        </p:nvSpPr>
        <p:spPr>
          <a:xfrm>
            <a:off x="2324100" y="6572250"/>
            <a:ext cx="5067300" cy="2857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Train-the-Trainer:  Maximize Learning</a:t>
            </a: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077200" y="6611938"/>
            <a:ext cx="1066800" cy="24606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734839A2-6FA1-46F2-A834-680BC39D62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0"/>
          </p:nvPr>
        </p:nvSpPr>
        <p:spPr>
          <a:xfrm>
            <a:off x="2324100" y="6572250"/>
            <a:ext cx="5067300" cy="2857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Train-the-Trainer:  Maximize Learning</a:t>
            </a: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077200" y="6611938"/>
            <a:ext cx="1066800" cy="24606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51213ECB-D64E-4BA7-9033-A9850C1A71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2"/>
          <p:cNvSpPr>
            <a:spLocks noGrp="1" noChangeArrowheads="1"/>
          </p:cNvSpPr>
          <p:nvPr>
            <p:ph type="ftr" sz="quarter" idx="10"/>
          </p:nvPr>
        </p:nvSpPr>
        <p:spPr>
          <a:xfrm>
            <a:off x="2324100" y="6572250"/>
            <a:ext cx="5067300" cy="2857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Train-the-Trainer:  Maximize Learning</a:t>
            </a: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077200" y="6611938"/>
            <a:ext cx="1066800" cy="24606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21B1B927-AC43-4D51-8844-D4D69257CD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274638"/>
            <a:ext cx="2063750" cy="6100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38850" cy="6100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2"/>
          <p:cNvSpPr>
            <a:spLocks noGrp="1" noChangeArrowheads="1"/>
          </p:cNvSpPr>
          <p:nvPr>
            <p:ph type="ftr" sz="quarter" idx="10"/>
          </p:nvPr>
        </p:nvSpPr>
        <p:spPr>
          <a:xfrm>
            <a:off x="2324100" y="6572250"/>
            <a:ext cx="5067300" cy="2857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Train-the-Trainer:  Maximize Learning</a:t>
            </a: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077200" y="6611938"/>
            <a:ext cx="1066800" cy="24606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C19FF422-FDF5-4D90-8F12-13272153ED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82600" y="1201738"/>
            <a:ext cx="4038600" cy="5173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3600" y="1201738"/>
            <a:ext cx="4038600" cy="5173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0"/>
          </p:nvPr>
        </p:nvSpPr>
        <p:spPr>
          <a:xfrm>
            <a:off x="2324100" y="6572250"/>
            <a:ext cx="5067300" cy="2857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Train-the-Trainer:  Maximize Learning</a:t>
            </a: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077200" y="6611938"/>
            <a:ext cx="1066800" cy="24606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C5AAB953-332E-4BDA-8800-C4B85F9E99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476375" y="3886200"/>
            <a:ext cx="7343775" cy="2135188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1476375" y="1628775"/>
            <a:ext cx="7373938" cy="1800225"/>
          </a:xfrm>
          <a:prstGeom prst="rect">
            <a:avLst/>
          </a:prstGeom>
        </p:spPr>
        <p:txBody>
          <a:bodyPr anchor="t"/>
          <a:lstStyle>
            <a:lvl1pPr>
              <a:defRPr>
                <a:solidFill>
                  <a:srgbClr val="2A386C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4756" name="Line 4"/>
          <p:cNvSpPr>
            <a:spLocks noChangeShapeType="1"/>
          </p:cNvSpPr>
          <p:nvPr/>
        </p:nvSpPr>
        <p:spPr bwMode="auto">
          <a:xfrm>
            <a:off x="1476375" y="3644900"/>
            <a:ext cx="7632700" cy="0"/>
          </a:xfrm>
          <a:prstGeom prst="line">
            <a:avLst/>
          </a:prstGeom>
          <a:noFill/>
          <a:ln w="9525">
            <a:solidFill>
              <a:srgbClr val="006699"/>
            </a:solidFill>
            <a:round/>
            <a:headEnd/>
            <a:tailEnd/>
          </a:ln>
          <a:effectLst/>
        </p:spPr>
        <p:txBody>
          <a:bodyPr lIns="90488" tIns="44450" rIns="90488" bIns="44450"/>
          <a:lstStyle/>
          <a:p>
            <a:endParaRPr lang="en-US"/>
          </a:p>
        </p:txBody>
      </p:sp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3851275" y="6288088"/>
            <a:ext cx="5218113" cy="45402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GB">
                <a:solidFill>
                  <a:srgbClr val="006699"/>
                </a:solidFill>
              </a:rPr>
              <a:t>the institute for employment studies</a:t>
            </a:r>
          </a:p>
        </p:txBody>
      </p:sp>
      <p:pic>
        <p:nvPicPr>
          <p:cNvPr id="74759" name="Picture 7" descr="logo_for_pp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6142038"/>
            <a:ext cx="719138" cy="484187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7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47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4755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82600" y="1201738"/>
            <a:ext cx="8229600" cy="517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054" name="Text Box 6"/>
          <p:cNvSpPr txBox="1">
            <a:spLocks noChangeArrowheads="1"/>
          </p:cNvSpPr>
          <p:nvPr userDrawn="1"/>
        </p:nvSpPr>
        <p:spPr bwMode="auto">
          <a:xfrm>
            <a:off x="465352" y="180927"/>
            <a:ext cx="8228272" cy="87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  <a:defRPr/>
            </a:pPr>
            <a:endParaRPr lang="en-US" sz="3600" b="1" dirty="0">
              <a:solidFill>
                <a:schemeClr val="tx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857224" y="2786058"/>
            <a:ext cx="7072362" cy="928694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Lecture 16</a:t>
            </a:r>
            <a:endParaRPr 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57760" y="1601480"/>
            <a:ext cx="7373938" cy="1800225"/>
          </a:xfrm>
        </p:spPr>
        <p:txBody>
          <a:bodyPr/>
          <a:lstStyle/>
          <a:p>
            <a:r>
              <a:rPr lang="en-US" b="1" dirty="0" smtClean="0">
                <a:solidFill>
                  <a:schemeClr val="tx1">
                    <a:lumMod val="50000"/>
                  </a:schemeClr>
                </a:solidFill>
              </a:rPr>
              <a:t>Maximize Learning</a:t>
            </a:r>
            <a:br>
              <a:rPr lang="en-US" b="1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en-US" b="1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en-US" sz="2800" b="1" i="1" u="sng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Train-The-Trainer</a:t>
            </a:r>
            <a:r>
              <a:rPr lang="en-US" sz="2800" b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en-US" b="1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en-US" b="1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tx1">
                    <a:lumMod val="50000"/>
                  </a:schemeClr>
                </a:solidFill>
              </a:rPr>
            </a:br>
            <a:endParaRPr lang="en-US" b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 smtClean="0">
                <a:latin typeface="Arial" pitchFamily="34" charset="0"/>
                <a:cs typeface="Arial" pitchFamily="34" charset="0"/>
              </a:rPr>
              <a:t>At the conclusion of this unit, the participants will be able to:</a:t>
            </a:r>
          </a:p>
          <a:p>
            <a:pPr lvl="1" algn="just"/>
            <a:r>
              <a:rPr lang="en-US" dirty="0" smtClean="0">
                <a:latin typeface="Arial" pitchFamily="34" charset="0"/>
                <a:cs typeface="Arial" pitchFamily="34" charset="0"/>
              </a:rPr>
              <a:t>Describe the ways in which people learn</a:t>
            </a:r>
          </a:p>
          <a:p>
            <a:pPr lvl="1" algn="just"/>
            <a:r>
              <a:rPr lang="en-US" dirty="0" smtClean="0">
                <a:latin typeface="Arial" pitchFamily="34" charset="0"/>
                <a:cs typeface="Arial" pitchFamily="34" charset="0"/>
              </a:rPr>
              <a:t>Explain how to create a positive learning environment</a:t>
            </a:r>
          </a:p>
          <a:p>
            <a:pPr lvl="1" algn="just"/>
            <a:r>
              <a:rPr lang="en-US" dirty="0" smtClean="0">
                <a:latin typeface="Arial" pitchFamily="34" charset="0"/>
                <a:cs typeface="Arial" pitchFamily="34" charset="0"/>
              </a:rPr>
              <a:t>Demonstrate how to maximize learning in a given scenario </a:t>
            </a:r>
          </a:p>
        </p:txBody>
      </p:sp>
      <p:sp>
        <p:nvSpPr>
          <p:cNvPr id="3077" name="Title 1"/>
          <p:cNvSpPr>
            <a:spLocks/>
          </p:cNvSpPr>
          <p:nvPr/>
        </p:nvSpPr>
        <p:spPr bwMode="auto">
          <a:xfrm>
            <a:off x="876300" y="76200"/>
            <a:ext cx="82677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 dirty="0">
                <a:latin typeface="Arial" charset="0"/>
                <a:cs typeface="Times New Roman" pitchFamily="18" charset="0"/>
              </a:rPr>
              <a:t>Unit Objectives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82600" y="1684338"/>
            <a:ext cx="8229600" cy="3993131"/>
          </a:xfrm>
        </p:spPr>
        <p:txBody>
          <a:bodyPr/>
          <a:lstStyle/>
          <a:p>
            <a:pPr lvl="1" algn="just"/>
            <a:r>
              <a:rPr lang="en-US" dirty="0" smtClean="0">
                <a:latin typeface="Arial" pitchFamily="34" charset="0"/>
                <a:cs typeface="Arial" pitchFamily="34" charset="0"/>
              </a:rPr>
              <a:t>State why trainers need to evaluate</a:t>
            </a:r>
          </a:p>
          <a:p>
            <a:pPr lvl="1" algn="just"/>
            <a:r>
              <a:rPr lang="en-US" dirty="0" smtClean="0">
                <a:latin typeface="Arial" pitchFamily="34" charset="0"/>
                <a:cs typeface="Arial" pitchFamily="34" charset="0"/>
              </a:rPr>
              <a:t>List formal and informal ways of evaluating</a:t>
            </a:r>
          </a:p>
          <a:p>
            <a:pPr lvl="1" algn="just"/>
            <a:r>
              <a:rPr lang="en-US" dirty="0" smtClean="0">
                <a:latin typeface="Arial" pitchFamily="34" charset="0"/>
                <a:cs typeface="Arial" pitchFamily="34" charset="0"/>
              </a:rPr>
              <a:t>Provide some guidelines for asking and answering questions</a:t>
            </a:r>
          </a:p>
          <a:p>
            <a:pPr lvl="1" algn="just"/>
            <a:r>
              <a:rPr lang="en-US" dirty="0" smtClean="0">
                <a:latin typeface="Arial" pitchFamily="34" charset="0"/>
                <a:cs typeface="Arial" pitchFamily="34" charset="0"/>
              </a:rPr>
              <a:t>Provide some guidelines for giving feedback</a:t>
            </a:r>
          </a:p>
        </p:txBody>
      </p:sp>
      <p:sp>
        <p:nvSpPr>
          <p:cNvPr id="4101" name="Title 1"/>
          <p:cNvSpPr>
            <a:spLocks/>
          </p:cNvSpPr>
          <p:nvPr/>
        </p:nvSpPr>
        <p:spPr bwMode="auto">
          <a:xfrm>
            <a:off x="876300" y="376450"/>
            <a:ext cx="82677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 dirty="0">
                <a:latin typeface="Arial" charset="0"/>
                <a:cs typeface="Times New Roman" pitchFamily="18" charset="0"/>
              </a:rPr>
              <a:t>Unit Objectives (contd.)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smtClean="0"/>
          </a:p>
          <a:p>
            <a:pPr>
              <a:buFontTx/>
              <a:buNone/>
            </a:pPr>
            <a:endParaRPr lang="en-US" smtClean="0"/>
          </a:p>
          <a:p>
            <a:pPr>
              <a:buFontTx/>
              <a:buNone/>
            </a:pPr>
            <a:endParaRPr lang="en-US" smtClean="0"/>
          </a:p>
          <a:p>
            <a:pPr algn="ctr">
              <a:buFontTx/>
              <a:buNone/>
            </a:pPr>
            <a:r>
              <a:rPr lang="en-US" b="1" smtClean="0"/>
              <a:t>Exercise: Positive </a:t>
            </a:r>
          </a:p>
          <a:p>
            <a:pPr algn="ctr">
              <a:buFontTx/>
              <a:buNone/>
            </a:pPr>
            <a:r>
              <a:rPr lang="en-US" b="1" smtClean="0"/>
              <a:t>Learning Experiences</a:t>
            </a:r>
          </a:p>
        </p:txBody>
      </p:sp>
      <p:sp>
        <p:nvSpPr>
          <p:cNvPr id="5125" name="Title 1"/>
          <p:cNvSpPr>
            <a:spLocks/>
          </p:cNvSpPr>
          <p:nvPr/>
        </p:nvSpPr>
        <p:spPr bwMode="auto">
          <a:xfrm>
            <a:off x="876300" y="76200"/>
            <a:ext cx="82677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400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Exercise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smtClean="0"/>
              <a:t>When you get a new gadget, how do you learn how to use it?</a:t>
            </a:r>
            <a:r>
              <a:rPr lang="en-US" smtClean="0"/>
              <a:t> </a:t>
            </a:r>
          </a:p>
        </p:txBody>
      </p:sp>
      <p:sp>
        <p:nvSpPr>
          <p:cNvPr id="6149" name="Title 1"/>
          <p:cNvSpPr>
            <a:spLocks/>
          </p:cNvSpPr>
          <p:nvPr/>
        </p:nvSpPr>
        <p:spPr bwMode="auto">
          <a:xfrm>
            <a:off x="876300" y="76200"/>
            <a:ext cx="82677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 dirty="0">
                <a:latin typeface="Arial" charset="0"/>
                <a:cs typeface="Times New Roman" pitchFamily="18" charset="0"/>
              </a:rPr>
              <a:t>What Do You Think?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400" smtClean="0">
                <a:latin typeface="Arial" charset="0"/>
              </a:rPr>
              <a:t>Learning Styles</a:t>
            </a: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Three primary learning styles</a:t>
            </a:r>
          </a:p>
          <a:p>
            <a:pPr lvl="1"/>
            <a:r>
              <a:rPr lang="en-US" smtClean="0"/>
              <a:t>Auditory</a:t>
            </a:r>
          </a:p>
          <a:p>
            <a:pPr lvl="1"/>
            <a:r>
              <a:rPr lang="en-US" smtClean="0"/>
              <a:t>Visual</a:t>
            </a:r>
          </a:p>
          <a:p>
            <a:pPr lvl="1"/>
            <a:r>
              <a:rPr lang="en-US" smtClean="0"/>
              <a:t>Tactile or kinesthetic</a:t>
            </a:r>
          </a:p>
          <a:p>
            <a:r>
              <a:rPr lang="en-US" smtClean="0"/>
              <a:t>Combination</a:t>
            </a:r>
          </a:p>
        </p:txBody>
      </p:sp>
      <p:pic>
        <p:nvPicPr>
          <p:cNvPr id="7175" name="Picture 7" descr="ea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657600"/>
            <a:ext cx="152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8" descr="ey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94400" y="2514600"/>
            <a:ext cx="1625600" cy="243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177" name="Picture 10" descr="hand - croppe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34263" y="1600200"/>
            <a:ext cx="1481137" cy="213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Footer Placeholder 3"/>
          <p:cNvSpPr txBox="1">
            <a:spLocks noGrp="1"/>
          </p:cNvSpPr>
          <p:nvPr/>
        </p:nvSpPr>
        <p:spPr bwMode="auto">
          <a:xfrm>
            <a:off x="368300" y="6597650"/>
            <a:ext cx="42545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endParaRPr lang="en-US" sz="1400">
              <a:latin typeface="Arial" charset="0"/>
            </a:endParaRPr>
          </a:p>
        </p:txBody>
      </p:sp>
      <p:sp>
        <p:nvSpPr>
          <p:cNvPr id="8197" name="Title 1"/>
          <p:cNvSpPr>
            <a:spLocks/>
          </p:cNvSpPr>
          <p:nvPr/>
        </p:nvSpPr>
        <p:spPr bwMode="auto">
          <a:xfrm>
            <a:off x="965200" y="76200"/>
            <a:ext cx="55880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 dirty="0">
                <a:latin typeface="Arial" charset="0"/>
                <a:cs typeface="Times New Roman" pitchFamily="18" charset="0"/>
              </a:rPr>
              <a:t>Auditory Learners</a:t>
            </a:r>
          </a:p>
        </p:txBody>
      </p:sp>
      <p:sp>
        <p:nvSpPr>
          <p:cNvPr id="8198" name="Text Box 8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smtClean="0"/>
              <a:t>Learn through listening</a:t>
            </a:r>
          </a:p>
          <a:p>
            <a:pPr lvl="1"/>
            <a:r>
              <a:rPr lang="en-US" smtClean="0"/>
              <a:t>Lectures</a:t>
            </a:r>
          </a:p>
          <a:p>
            <a:pPr lvl="1"/>
            <a:r>
              <a:rPr lang="en-US" smtClean="0"/>
              <a:t>Discussions</a:t>
            </a:r>
          </a:p>
          <a:p>
            <a:pPr lvl="1"/>
            <a:r>
              <a:rPr lang="en-US" smtClean="0"/>
              <a:t>Talking things through </a:t>
            </a:r>
          </a:p>
          <a:p>
            <a:pPr lvl="1"/>
            <a:r>
              <a:rPr lang="en-US" smtClean="0"/>
              <a:t>Listening to what others have to say</a:t>
            </a:r>
          </a:p>
          <a:p>
            <a:r>
              <a:rPr lang="en-US" smtClean="0"/>
              <a:t>Written information has little meaning</a:t>
            </a:r>
          </a:p>
          <a:p>
            <a:pPr lvl="1"/>
            <a:r>
              <a:rPr lang="en-US" smtClean="0"/>
              <a:t>Prefer to read text aloud</a:t>
            </a:r>
          </a:p>
          <a:p>
            <a:pPr lvl="1"/>
            <a:r>
              <a:rPr lang="en-US" smtClean="0"/>
              <a:t>Like to use tape recorder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mtClean="0"/>
              <a:t>Learn through seeing:</a:t>
            </a:r>
          </a:p>
          <a:p>
            <a:pPr lvl="1"/>
            <a:r>
              <a:rPr lang="en-US" smtClean="0"/>
              <a:t>Pictures </a:t>
            </a:r>
          </a:p>
          <a:p>
            <a:pPr lvl="1"/>
            <a:r>
              <a:rPr lang="en-US" smtClean="0"/>
              <a:t>Demonstrations</a:t>
            </a:r>
          </a:p>
          <a:p>
            <a:pPr lvl="1"/>
            <a:r>
              <a:rPr lang="en-US" smtClean="0"/>
              <a:t>Diagrams</a:t>
            </a:r>
          </a:p>
          <a:p>
            <a:pPr lvl="1"/>
            <a:r>
              <a:rPr lang="en-US" smtClean="0"/>
              <a:t>Illustrated text books</a:t>
            </a:r>
          </a:p>
          <a:p>
            <a:pPr lvl="1"/>
            <a:r>
              <a:rPr lang="en-US" smtClean="0"/>
              <a:t>PowerPoint slides</a:t>
            </a:r>
          </a:p>
          <a:p>
            <a:pPr lvl="1"/>
            <a:r>
              <a:rPr lang="en-US" smtClean="0"/>
              <a:t>Videos</a:t>
            </a:r>
          </a:p>
          <a:p>
            <a:pPr lvl="1"/>
            <a:r>
              <a:rPr lang="en-US" smtClean="0"/>
              <a:t>Flipcharts</a:t>
            </a:r>
          </a:p>
          <a:p>
            <a:pPr lvl="1"/>
            <a:r>
              <a:rPr lang="en-US" smtClean="0"/>
              <a:t>Handouts</a:t>
            </a:r>
          </a:p>
        </p:txBody>
      </p:sp>
      <p:sp>
        <p:nvSpPr>
          <p:cNvPr id="9221" name="Title 1"/>
          <p:cNvSpPr>
            <a:spLocks/>
          </p:cNvSpPr>
          <p:nvPr/>
        </p:nvSpPr>
        <p:spPr bwMode="auto">
          <a:xfrm>
            <a:off x="965200" y="76200"/>
            <a:ext cx="78359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 dirty="0">
                <a:latin typeface="Arial" charset="0"/>
                <a:cs typeface="Times New Roman" pitchFamily="18" charset="0"/>
              </a:rPr>
              <a:t>Visual Learners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08000" y="1201738"/>
            <a:ext cx="8204200" cy="5173662"/>
          </a:xfrm>
        </p:spPr>
        <p:txBody>
          <a:bodyPr/>
          <a:lstStyle/>
          <a:p>
            <a:r>
              <a:rPr lang="en-US" smtClean="0"/>
              <a:t>Instructor’s body language and facial expressions help them understand</a:t>
            </a:r>
          </a:p>
          <a:p>
            <a:r>
              <a:rPr lang="en-US" smtClean="0"/>
              <a:t>Sit at front of room</a:t>
            </a:r>
          </a:p>
          <a:p>
            <a:r>
              <a:rPr lang="en-US" smtClean="0"/>
              <a:t>Remember by seeing</a:t>
            </a:r>
          </a:p>
          <a:p>
            <a:r>
              <a:rPr lang="en-US" smtClean="0"/>
              <a:t>Like to take detailed notes to absorb information</a:t>
            </a:r>
          </a:p>
        </p:txBody>
      </p:sp>
      <p:sp>
        <p:nvSpPr>
          <p:cNvPr id="10245" name="Title 1"/>
          <p:cNvSpPr>
            <a:spLocks/>
          </p:cNvSpPr>
          <p:nvPr/>
        </p:nvSpPr>
        <p:spPr bwMode="auto">
          <a:xfrm>
            <a:off x="965200" y="76200"/>
            <a:ext cx="78359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Visual Learners (contd.)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Learn by doing, moving, touching</a:t>
            </a:r>
          </a:p>
          <a:p>
            <a:pPr lvl="1"/>
            <a:r>
              <a:rPr lang="en-US" smtClean="0"/>
              <a:t>Hands-on activities</a:t>
            </a:r>
          </a:p>
          <a:p>
            <a:r>
              <a:rPr lang="en-US" smtClean="0"/>
              <a:t>Find it hard to sit still for very long  </a:t>
            </a:r>
          </a:p>
          <a:p>
            <a:r>
              <a:rPr lang="en-US" smtClean="0"/>
              <a:t>Want to actively explore physical world around them</a:t>
            </a:r>
          </a:p>
        </p:txBody>
      </p:sp>
      <p:sp>
        <p:nvSpPr>
          <p:cNvPr id="11269" name="Title 1"/>
          <p:cNvSpPr>
            <a:spLocks/>
          </p:cNvSpPr>
          <p:nvPr/>
        </p:nvSpPr>
        <p:spPr bwMode="auto">
          <a:xfrm>
            <a:off x="965200" y="76200"/>
            <a:ext cx="78359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Tactile Learners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Good instruction should combine auditory, visual, and tactile</a:t>
            </a:r>
          </a:p>
          <a:p>
            <a:r>
              <a:rPr lang="en-US" smtClean="0"/>
              <a:t>Retention increases dramatically when learning involves more senses and is more active </a:t>
            </a:r>
          </a:p>
          <a:p>
            <a:pPr>
              <a:buFontTx/>
              <a:buNone/>
            </a:pPr>
            <a:endParaRPr lang="en-US" smtClean="0"/>
          </a:p>
        </p:txBody>
      </p:sp>
      <p:sp>
        <p:nvSpPr>
          <p:cNvPr id="12293" name="Title 1"/>
          <p:cNvSpPr>
            <a:spLocks/>
          </p:cNvSpPr>
          <p:nvPr/>
        </p:nvSpPr>
        <p:spPr bwMode="auto">
          <a:xfrm>
            <a:off x="965200" y="76200"/>
            <a:ext cx="78359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 dirty="0">
                <a:latin typeface="Arial" charset="0"/>
                <a:cs typeface="Times New Roman" pitchFamily="18" charset="0"/>
              </a:rPr>
              <a:t>Learning Styles and Teaching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Hear it</a:t>
            </a:r>
          </a:p>
          <a:p>
            <a:r>
              <a:rPr lang="en-US" smtClean="0"/>
              <a:t>See it</a:t>
            </a:r>
          </a:p>
          <a:p>
            <a:r>
              <a:rPr lang="en-US" smtClean="0"/>
              <a:t>Say it</a:t>
            </a:r>
          </a:p>
          <a:p>
            <a:r>
              <a:rPr lang="en-US" smtClean="0"/>
              <a:t>Do it </a:t>
            </a:r>
          </a:p>
          <a:p>
            <a:r>
              <a:rPr lang="en-US" smtClean="0"/>
              <a:t>Teach others</a:t>
            </a:r>
          </a:p>
          <a:p>
            <a:pPr lvl="1"/>
            <a:endParaRPr lang="en-US" smtClean="0"/>
          </a:p>
        </p:txBody>
      </p:sp>
      <p:sp>
        <p:nvSpPr>
          <p:cNvPr id="13317" name="Title 1"/>
          <p:cNvSpPr>
            <a:spLocks/>
          </p:cNvSpPr>
          <p:nvPr/>
        </p:nvSpPr>
        <p:spPr bwMode="auto">
          <a:xfrm>
            <a:off x="965200" y="76200"/>
            <a:ext cx="78359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 dirty="0">
                <a:latin typeface="Arial" charset="0"/>
                <a:cs typeface="Times New Roman" pitchFamily="18" charset="0"/>
              </a:rPr>
              <a:t>To Retain Learning</a:t>
            </a:r>
          </a:p>
        </p:txBody>
      </p:sp>
      <p:pic>
        <p:nvPicPr>
          <p:cNvPr id="13318" name="Picture 8" descr="CERT Classroom Photo Version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0625" y="1730375"/>
            <a:ext cx="5056188" cy="4057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Instructors have a preferred learning style that may affect how they like to teach</a:t>
            </a:r>
          </a:p>
          <a:p>
            <a:r>
              <a:rPr lang="en-US" smtClean="0"/>
              <a:t>Instructors need to incorporate elements that are less comfortable  </a:t>
            </a:r>
          </a:p>
          <a:p>
            <a:r>
              <a:rPr lang="en-US" i="1" smtClean="0"/>
              <a:t>CERT Basic Training</a:t>
            </a:r>
            <a:r>
              <a:rPr lang="en-US" smtClean="0"/>
              <a:t> Instructor Guide includes elements for all learning styles</a:t>
            </a:r>
          </a:p>
          <a:p>
            <a:r>
              <a:rPr lang="en-US" smtClean="0"/>
              <a:t>Addressing all learning styles will help increase learners’ retention</a:t>
            </a:r>
          </a:p>
        </p:txBody>
      </p:sp>
      <p:sp>
        <p:nvSpPr>
          <p:cNvPr id="14341" name="Title 1"/>
          <p:cNvSpPr>
            <a:spLocks/>
          </p:cNvSpPr>
          <p:nvPr/>
        </p:nvSpPr>
        <p:spPr bwMode="auto">
          <a:xfrm>
            <a:off x="965200" y="76200"/>
            <a:ext cx="78359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 dirty="0">
                <a:latin typeface="Arial" charset="0"/>
                <a:cs typeface="Times New Roman" pitchFamily="18" charset="0"/>
              </a:rPr>
              <a:t>Learning Styles and Instructors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Three factors to accommodate:</a:t>
            </a:r>
          </a:p>
          <a:p>
            <a:pPr lvl="1"/>
            <a:r>
              <a:rPr lang="en-US" dirty="0" smtClean="0"/>
              <a:t>Physical</a:t>
            </a:r>
          </a:p>
          <a:p>
            <a:pPr lvl="1"/>
            <a:r>
              <a:rPr lang="en-US" dirty="0" smtClean="0"/>
              <a:t>Emotional</a:t>
            </a:r>
          </a:p>
          <a:p>
            <a:pPr lvl="1"/>
            <a:r>
              <a:rPr lang="en-US" dirty="0" smtClean="0"/>
              <a:t>Intellectual</a:t>
            </a:r>
          </a:p>
          <a:p>
            <a:pPr lvl="1"/>
            <a:endParaRPr lang="en-US" dirty="0" smtClean="0"/>
          </a:p>
        </p:txBody>
      </p:sp>
      <p:sp>
        <p:nvSpPr>
          <p:cNvPr id="15365" name="Title 1"/>
          <p:cNvSpPr>
            <a:spLocks/>
          </p:cNvSpPr>
          <p:nvPr/>
        </p:nvSpPr>
        <p:spPr bwMode="auto">
          <a:xfrm>
            <a:off x="876300" y="76200"/>
            <a:ext cx="82677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200" b="1">
                <a:latin typeface="Arial" charset="0"/>
                <a:cs typeface="Times New Roman" pitchFamily="18" charset="0"/>
              </a:rPr>
              <a:t>Create Positive Learning Environment</a:t>
            </a:r>
          </a:p>
        </p:txBody>
      </p:sp>
      <p:pic>
        <p:nvPicPr>
          <p:cNvPr id="15366" name="Picture 7" descr="CERTTea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879725"/>
            <a:ext cx="3814763" cy="2860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smtClean="0"/>
              <a:t>What is a physically comfortable learning environment?</a:t>
            </a:r>
            <a:r>
              <a:rPr lang="en-US" smtClean="0"/>
              <a:t> </a:t>
            </a:r>
          </a:p>
        </p:txBody>
      </p:sp>
      <p:sp>
        <p:nvSpPr>
          <p:cNvPr id="16389" name="Title 1"/>
          <p:cNvSpPr>
            <a:spLocks/>
          </p:cNvSpPr>
          <p:nvPr/>
        </p:nvSpPr>
        <p:spPr bwMode="auto">
          <a:xfrm>
            <a:off x="876300" y="76200"/>
            <a:ext cx="78359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4400">
                <a:latin typeface="Arial" charset="0"/>
                <a:cs typeface="Times New Roman" pitchFamily="18" charset="0"/>
              </a:rPr>
              <a:t>What Do You Think?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smtClean="0"/>
              <a:t>What is a physically comfortable learning environment?</a:t>
            </a:r>
            <a:r>
              <a:rPr lang="en-US" smtClean="0"/>
              <a:t> </a:t>
            </a:r>
          </a:p>
          <a:p>
            <a:pPr lvl="1"/>
            <a:r>
              <a:rPr lang="en-US" smtClean="0"/>
              <a:t>Room not too hot or too cold</a:t>
            </a:r>
          </a:p>
          <a:p>
            <a:pPr lvl="1"/>
            <a:r>
              <a:rPr lang="en-US" smtClean="0"/>
              <a:t>People can see and hear instructor</a:t>
            </a:r>
          </a:p>
          <a:p>
            <a:pPr lvl="1"/>
            <a:r>
              <a:rPr lang="en-US" smtClean="0"/>
              <a:t>Lighting and amplification for people with reduced vision and hearing</a:t>
            </a:r>
          </a:p>
          <a:p>
            <a:pPr lvl="1"/>
            <a:r>
              <a:rPr lang="en-US" smtClean="0"/>
              <a:t>Don’t have to sit too long; take regular breaks</a:t>
            </a:r>
          </a:p>
          <a:p>
            <a:pPr lvl="1"/>
            <a:r>
              <a:rPr lang="en-US" smtClean="0"/>
              <a:t>Expectations account for reduced flexibility, reaction times, time of day</a:t>
            </a:r>
          </a:p>
        </p:txBody>
      </p:sp>
      <p:sp>
        <p:nvSpPr>
          <p:cNvPr id="17413" name="Title 1"/>
          <p:cNvSpPr>
            <a:spLocks/>
          </p:cNvSpPr>
          <p:nvPr/>
        </p:nvSpPr>
        <p:spPr bwMode="auto">
          <a:xfrm>
            <a:off x="876300" y="76200"/>
            <a:ext cx="78359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Physical Factors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To be treated like adults (peers)</a:t>
            </a:r>
          </a:p>
          <a:p>
            <a:r>
              <a:rPr lang="en-US" smtClean="0"/>
              <a:t>To direct their own learning whenever possible (self-motivated)</a:t>
            </a:r>
          </a:p>
          <a:p>
            <a:r>
              <a:rPr lang="en-US" smtClean="0"/>
              <a:t>To know they are doing it right or at least that they are trying hard</a:t>
            </a:r>
          </a:p>
          <a:p>
            <a:r>
              <a:rPr lang="en-US" smtClean="0"/>
              <a:t>To feel accepted as they are</a:t>
            </a:r>
          </a:p>
          <a:p>
            <a:r>
              <a:rPr lang="en-US" smtClean="0"/>
              <a:t>To see a reason for the training</a:t>
            </a:r>
          </a:p>
          <a:p>
            <a:pPr lvl="1"/>
            <a:endParaRPr lang="en-US" smtClean="0"/>
          </a:p>
        </p:txBody>
      </p:sp>
      <p:sp>
        <p:nvSpPr>
          <p:cNvPr id="18437" name="Title 1"/>
          <p:cNvSpPr>
            <a:spLocks/>
          </p:cNvSpPr>
          <p:nvPr/>
        </p:nvSpPr>
        <p:spPr bwMode="auto">
          <a:xfrm>
            <a:off x="876300" y="76200"/>
            <a:ext cx="78359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Emotional Factors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smtClean="0"/>
              <a:t>How could instructors respond to these emotional needs?</a:t>
            </a:r>
            <a:r>
              <a:rPr lang="en-US" smtClean="0"/>
              <a:t> </a:t>
            </a:r>
          </a:p>
          <a:p>
            <a:endParaRPr lang="en-US" smtClean="0"/>
          </a:p>
        </p:txBody>
      </p:sp>
      <p:sp>
        <p:nvSpPr>
          <p:cNvPr id="19461" name="Title 1"/>
          <p:cNvSpPr>
            <a:spLocks/>
          </p:cNvSpPr>
          <p:nvPr/>
        </p:nvSpPr>
        <p:spPr bwMode="auto">
          <a:xfrm>
            <a:off x="876300" y="76200"/>
            <a:ext cx="78359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What Do You Think?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82600" y="1106488"/>
            <a:ext cx="8229600" cy="51736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smtClean="0"/>
              <a:t>How could instructors respond to these emotional needs?</a:t>
            </a:r>
            <a:r>
              <a:rPr lang="en-US" smtClean="0"/>
              <a:t> 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Be a learning resource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Explain benefits; then let participants discover benefits themselves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Respect them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Teach to their level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Don’t embarrass them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Provide reinforcement and peer feedback 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Make learning non-threatening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Make learning realistic and problem-centered</a:t>
            </a:r>
          </a:p>
        </p:txBody>
      </p:sp>
      <p:sp>
        <p:nvSpPr>
          <p:cNvPr id="20485" name="Title 1"/>
          <p:cNvSpPr>
            <a:spLocks/>
          </p:cNvSpPr>
          <p:nvPr/>
        </p:nvSpPr>
        <p:spPr bwMode="auto">
          <a:xfrm>
            <a:off x="876300" y="76200"/>
            <a:ext cx="78359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Provide Emotional Factors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To share their experiences</a:t>
            </a:r>
          </a:p>
          <a:p>
            <a:r>
              <a:rPr lang="en-US" smtClean="0"/>
              <a:t>To connect new information to what they already know</a:t>
            </a:r>
          </a:p>
          <a:p>
            <a:r>
              <a:rPr lang="en-US" smtClean="0"/>
              <a:t>To be involved in the learning</a:t>
            </a:r>
          </a:p>
          <a:p>
            <a:r>
              <a:rPr lang="en-US" smtClean="0"/>
              <a:t>To learn the way they like to learn</a:t>
            </a:r>
          </a:p>
        </p:txBody>
      </p:sp>
      <p:sp>
        <p:nvSpPr>
          <p:cNvPr id="21509" name="Title 1"/>
          <p:cNvSpPr>
            <a:spLocks/>
          </p:cNvSpPr>
          <p:nvPr/>
        </p:nvSpPr>
        <p:spPr bwMode="auto">
          <a:xfrm>
            <a:off x="876300" y="76200"/>
            <a:ext cx="78359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Intellectual Factors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smtClean="0"/>
              <a:t>How could instructors respond to these intellectual needs?</a:t>
            </a:r>
            <a:r>
              <a:rPr lang="en-US" smtClean="0"/>
              <a:t> </a:t>
            </a:r>
          </a:p>
        </p:txBody>
      </p:sp>
      <p:sp>
        <p:nvSpPr>
          <p:cNvPr id="22533" name="Title 1"/>
          <p:cNvSpPr>
            <a:spLocks/>
          </p:cNvSpPr>
          <p:nvPr/>
        </p:nvSpPr>
        <p:spPr bwMode="auto">
          <a:xfrm>
            <a:off x="876300" y="76200"/>
            <a:ext cx="78359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What Do You Think?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smtClean="0"/>
              <a:t>How could instructors respond to these intellectual needs?</a:t>
            </a:r>
            <a:r>
              <a:rPr lang="en-US" smtClean="0"/>
              <a:t> </a:t>
            </a:r>
          </a:p>
          <a:p>
            <a:pPr lvl="1"/>
            <a:r>
              <a:rPr lang="en-US" smtClean="0"/>
              <a:t>Use learners’ experiences to introduce concepts</a:t>
            </a:r>
          </a:p>
          <a:p>
            <a:pPr lvl="1"/>
            <a:r>
              <a:rPr lang="en-US" smtClean="0"/>
              <a:t>Build bridges between old and new information </a:t>
            </a:r>
          </a:p>
          <a:p>
            <a:pPr lvl="1"/>
            <a:r>
              <a:rPr lang="en-US" smtClean="0"/>
              <a:t>Make learning active</a:t>
            </a:r>
          </a:p>
          <a:p>
            <a:pPr lvl="1"/>
            <a:r>
              <a:rPr lang="en-US" smtClean="0"/>
              <a:t>Use variety of methods to reach all the learning styles</a:t>
            </a:r>
          </a:p>
        </p:txBody>
      </p:sp>
      <p:sp>
        <p:nvSpPr>
          <p:cNvPr id="23557" name="Title 1"/>
          <p:cNvSpPr>
            <a:spLocks/>
          </p:cNvSpPr>
          <p:nvPr/>
        </p:nvSpPr>
        <p:spPr bwMode="auto">
          <a:xfrm>
            <a:off x="876300" y="76200"/>
            <a:ext cx="78359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Provide Intellectual Factors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Review the list generated in the first question of the unit and choose:</a:t>
            </a:r>
          </a:p>
          <a:p>
            <a:pPr lvl="1"/>
            <a:r>
              <a:rPr lang="en-US" smtClean="0"/>
              <a:t>“P” for Physical Factors</a:t>
            </a:r>
          </a:p>
          <a:p>
            <a:pPr lvl="1"/>
            <a:r>
              <a:rPr lang="en-US" smtClean="0"/>
              <a:t>“E” for Emotional Factors</a:t>
            </a:r>
          </a:p>
          <a:p>
            <a:pPr lvl="1"/>
            <a:r>
              <a:rPr lang="en-US" smtClean="0"/>
              <a:t>“I” for Intellectual Factors</a:t>
            </a:r>
          </a:p>
        </p:txBody>
      </p:sp>
      <p:sp>
        <p:nvSpPr>
          <p:cNvPr id="24581" name="Title 1"/>
          <p:cNvSpPr>
            <a:spLocks/>
          </p:cNvSpPr>
          <p:nvPr/>
        </p:nvSpPr>
        <p:spPr bwMode="auto">
          <a:xfrm>
            <a:off x="876300" y="76200"/>
            <a:ext cx="82677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Differentiate Factors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Motivation</a:t>
            </a:r>
          </a:p>
          <a:p>
            <a:pPr lvl="1"/>
            <a:r>
              <a:rPr lang="en-US" smtClean="0"/>
              <a:t>Especially at beginning of training</a:t>
            </a:r>
          </a:p>
          <a:p>
            <a:pPr lvl="1"/>
            <a:r>
              <a:rPr lang="en-US" smtClean="0"/>
              <a:t>What’s in it for me (WIIFM)</a:t>
            </a:r>
          </a:p>
          <a:p>
            <a:r>
              <a:rPr lang="en-US" smtClean="0"/>
              <a:t>Reinforcement</a:t>
            </a:r>
          </a:p>
          <a:p>
            <a:pPr lvl="1"/>
            <a:r>
              <a:rPr lang="en-US" smtClean="0"/>
              <a:t>Frequently and positively</a:t>
            </a:r>
          </a:p>
          <a:p>
            <a:r>
              <a:rPr lang="en-US" smtClean="0"/>
              <a:t>Repetition</a:t>
            </a:r>
          </a:p>
          <a:p>
            <a:pPr lvl="1"/>
            <a:r>
              <a:rPr lang="en-US" smtClean="0"/>
              <a:t>At least 3 times for learning retention</a:t>
            </a:r>
          </a:p>
        </p:txBody>
      </p:sp>
      <p:sp>
        <p:nvSpPr>
          <p:cNvPr id="25605" name="Title 1"/>
          <p:cNvSpPr>
            <a:spLocks/>
          </p:cNvSpPr>
          <p:nvPr/>
        </p:nvSpPr>
        <p:spPr bwMode="auto">
          <a:xfrm>
            <a:off x="876300" y="76200"/>
            <a:ext cx="82677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200" b="1">
                <a:latin typeface="Arial" charset="0"/>
                <a:cs typeface="Times New Roman" pitchFamily="18" charset="0"/>
              </a:rPr>
              <a:t>Techniques to Maximize Learning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Motivation is critical, especially at beginning of training  </a:t>
            </a:r>
          </a:p>
          <a:p>
            <a:r>
              <a:rPr lang="en-US" smtClean="0"/>
              <a:t>Adults need to know how it will benefit them </a:t>
            </a:r>
          </a:p>
          <a:p>
            <a:r>
              <a:rPr lang="en-US" smtClean="0"/>
              <a:t>To motivate, instructors need to:</a:t>
            </a:r>
          </a:p>
          <a:p>
            <a:pPr lvl="1"/>
            <a:r>
              <a:rPr lang="en-US" smtClean="0"/>
              <a:t>Establish rapport </a:t>
            </a:r>
          </a:p>
          <a:p>
            <a:pPr lvl="1"/>
            <a:r>
              <a:rPr lang="en-US" smtClean="0"/>
              <a:t>Create open, friendly training atmosphere</a:t>
            </a:r>
          </a:p>
          <a:p>
            <a:pPr lvl="1"/>
            <a:r>
              <a:rPr lang="en-US" smtClean="0"/>
              <a:t>Keep stress low</a:t>
            </a:r>
          </a:p>
          <a:p>
            <a:pPr lvl="1"/>
            <a:r>
              <a:rPr lang="en-US" smtClean="0"/>
              <a:t>Challenge but don’t frustrate participants</a:t>
            </a:r>
          </a:p>
        </p:txBody>
      </p:sp>
      <p:sp>
        <p:nvSpPr>
          <p:cNvPr id="26629" name="Title 1"/>
          <p:cNvSpPr>
            <a:spLocks/>
          </p:cNvSpPr>
          <p:nvPr/>
        </p:nvSpPr>
        <p:spPr bwMode="auto">
          <a:xfrm>
            <a:off x="876300" y="76200"/>
            <a:ext cx="82677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Motivation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Instructors need to encourage and reinforce throughout training</a:t>
            </a:r>
          </a:p>
          <a:p>
            <a:r>
              <a:rPr lang="en-US" smtClean="0"/>
              <a:t>Reward good behavior positively and frequently</a:t>
            </a:r>
          </a:p>
        </p:txBody>
      </p:sp>
      <p:sp>
        <p:nvSpPr>
          <p:cNvPr id="27653" name="Title 1"/>
          <p:cNvSpPr>
            <a:spLocks/>
          </p:cNvSpPr>
          <p:nvPr/>
        </p:nvSpPr>
        <p:spPr bwMode="auto">
          <a:xfrm>
            <a:off x="876300" y="76200"/>
            <a:ext cx="82677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Reinforcement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People need to hear something at least three times</a:t>
            </a:r>
          </a:p>
          <a:p>
            <a:pPr lvl="1"/>
            <a:r>
              <a:rPr lang="en-US" smtClean="0"/>
              <a:t>#1: Explain</a:t>
            </a:r>
          </a:p>
          <a:p>
            <a:pPr lvl="1"/>
            <a:r>
              <a:rPr lang="en-US" smtClean="0"/>
              <a:t>#2: Demonstrate </a:t>
            </a:r>
          </a:p>
          <a:p>
            <a:pPr lvl="1"/>
            <a:r>
              <a:rPr lang="en-US" smtClean="0"/>
              <a:t>#3: Have learners practice</a:t>
            </a:r>
          </a:p>
          <a:p>
            <a:r>
              <a:rPr lang="en-US" smtClean="0"/>
              <a:t>For optimal learning, have learners also practice while explaining what they are doing</a:t>
            </a:r>
          </a:p>
        </p:txBody>
      </p:sp>
      <p:sp>
        <p:nvSpPr>
          <p:cNvPr id="28677" name="Title 1"/>
          <p:cNvSpPr>
            <a:spLocks/>
          </p:cNvSpPr>
          <p:nvPr/>
        </p:nvSpPr>
        <p:spPr bwMode="auto">
          <a:xfrm>
            <a:off x="876300" y="76200"/>
            <a:ext cx="82677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Repetition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en-US" b="1" smtClean="0"/>
          </a:p>
          <a:p>
            <a:pPr algn="ctr">
              <a:buFontTx/>
              <a:buNone/>
            </a:pPr>
            <a:endParaRPr lang="en-US" b="1" smtClean="0"/>
          </a:p>
          <a:p>
            <a:pPr algn="ctr">
              <a:buFontTx/>
              <a:buNone/>
            </a:pPr>
            <a:endParaRPr lang="en-US" b="1" smtClean="0"/>
          </a:p>
          <a:p>
            <a:pPr algn="ctr">
              <a:buFontTx/>
              <a:buNone/>
            </a:pPr>
            <a:r>
              <a:rPr lang="en-US" b="1" smtClean="0"/>
              <a:t>Exercise: Power Outage</a:t>
            </a:r>
          </a:p>
        </p:txBody>
      </p:sp>
      <p:sp>
        <p:nvSpPr>
          <p:cNvPr id="29701" name="Title 1"/>
          <p:cNvSpPr>
            <a:spLocks/>
          </p:cNvSpPr>
          <p:nvPr/>
        </p:nvSpPr>
        <p:spPr bwMode="auto">
          <a:xfrm>
            <a:off x="876300" y="76200"/>
            <a:ext cx="82677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Exercise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smtClean="0"/>
              <a:t>What is your job as a trainer?</a:t>
            </a:r>
            <a:r>
              <a:rPr lang="en-US" smtClean="0"/>
              <a:t> </a:t>
            </a:r>
          </a:p>
        </p:txBody>
      </p:sp>
      <p:sp>
        <p:nvSpPr>
          <p:cNvPr id="30725" name="Title 1"/>
          <p:cNvSpPr>
            <a:spLocks/>
          </p:cNvSpPr>
          <p:nvPr/>
        </p:nvSpPr>
        <p:spPr bwMode="auto">
          <a:xfrm>
            <a:off x="876300" y="76200"/>
            <a:ext cx="82677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 dirty="0">
                <a:latin typeface="Arial" charset="0"/>
                <a:cs typeface="Times New Roman" pitchFamily="18" charset="0"/>
              </a:rPr>
              <a:t>What Do You Think?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smtClean="0"/>
              <a:t>What is your job as a trainer?</a:t>
            </a:r>
            <a:r>
              <a:rPr lang="en-US" smtClean="0"/>
              <a:t> </a:t>
            </a:r>
          </a:p>
          <a:p>
            <a:pPr lvl="1"/>
            <a:r>
              <a:rPr lang="en-US" smtClean="0"/>
              <a:t>To transfer knowledge</a:t>
            </a:r>
          </a:p>
          <a:p>
            <a:pPr lvl="1"/>
            <a:r>
              <a:rPr lang="en-US" smtClean="0"/>
              <a:t>Effective instructors use variety of training methods</a:t>
            </a:r>
          </a:p>
          <a:p>
            <a:pPr lvl="2"/>
            <a:r>
              <a:rPr lang="en-US" smtClean="0"/>
              <a:t>Interactive lecture</a:t>
            </a:r>
          </a:p>
          <a:p>
            <a:pPr lvl="2"/>
            <a:r>
              <a:rPr lang="en-US" smtClean="0"/>
              <a:t>Demonstrations</a:t>
            </a:r>
          </a:p>
          <a:p>
            <a:pPr lvl="2"/>
            <a:r>
              <a:rPr lang="en-US" smtClean="0"/>
              <a:t>Roleplays</a:t>
            </a:r>
          </a:p>
          <a:p>
            <a:pPr lvl="2"/>
            <a:r>
              <a:rPr lang="en-US" smtClean="0"/>
              <a:t>Exercises</a:t>
            </a:r>
          </a:p>
        </p:txBody>
      </p:sp>
      <p:sp>
        <p:nvSpPr>
          <p:cNvPr id="31749" name="Title 1"/>
          <p:cNvSpPr>
            <a:spLocks/>
          </p:cNvSpPr>
          <p:nvPr/>
        </p:nvSpPr>
        <p:spPr bwMode="auto">
          <a:xfrm>
            <a:off x="876300" y="76200"/>
            <a:ext cx="82677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Your Job as Trainer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smtClean="0"/>
              <a:t>Why do we use a variety of methods?</a:t>
            </a:r>
            <a:r>
              <a:rPr lang="en-US" smtClean="0"/>
              <a:t> </a:t>
            </a:r>
          </a:p>
        </p:txBody>
      </p:sp>
      <p:sp>
        <p:nvSpPr>
          <p:cNvPr id="32773" name="Title 1"/>
          <p:cNvSpPr>
            <a:spLocks/>
          </p:cNvSpPr>
          <p:nvPr/>
        </p:nvSpPr>
        <p:spPr bwMode="auto">
          <a:xfrm>
            <a:off x="876300" y="76200"/>
            <a:ext cx="82677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What Do You Think?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smtClean="0"/>
              <a:t>Why do we use a variety of methods?</a:t>
            </a:r>
            <a:r>
              <a:rPr lang="en-US" smtClean="0"/>
              <a:t> </a:t>
            </a:r>
          </a:p>
          <a:p>
            <a:pPr lvl="1"/>
            <a:r>
              <a:rPr lang="en-US" smtClean="0"/>
              <a:t>To appeal to all learning styles</a:t>
            </a:r>
          </a:p>
          <a:p>
            <a:pPr lvl="2"/>
            <a:r>
              <a:rPr lang="en-US" smtClean="0"/>
              <a:t>Auditory</a:t>
            </a:r>
          </a:p>
          <a:p>
            <a:pPr lvl="2"/>
            <a:r>
              <a:rPr lang="en-US" smtClean="0"/>
              <a:t>Visual</a:t>
            </a:r>
          </a:p>
          <a:p>
            <a:pPr lvl="2"/>
            <a:r>
              <a:rPr lang="en-US" smtClean="0"/>
              <a:t>Tactile </a:t>
            </a:r>
          </a:p>
        </p:txBody>
      </p:sp>
      <p:sp>
        <p:nvSpPr>
          <p:cNvPr id="33797" name="Title 1"/>
          <p:cNvSpPr>
            <a:spLocks/>
          </p:cNvSpPr>
          <p:nvPr/>
        </p:nvSpPr>
        <p:spPr bwMode="auto">
          <a:xfrm>
            <a:off x="876300" y="76200"/>
            <a:ext cx="82677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 dirty="0">
                <a:latin typeface="Arial" charset="0"/>
                <a:cs typeface="Times New Roman" pitchFamily="18" charset="0"/>
              </a:rPr>
              <a:t>Training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Effective instructors assess learning to see that:</a:t>
            </a:r>
          </a:p>
          <a:p>
            <a:pPr lvl="1"/>
            <a:r>
              <a:rPr lang="en-US" smtClean="0"/>
              <a:t>The learners have understood what’s been said</a:t>
            </a:r>
          </a:p>
          <a:p>
            <a:pPr lvl="1"/>
            <a:r>
              <a:rPr lang="en-US" smtClean="0"/>
              <a:t>The learners “got it” </a:t>
            </a:r>
          </a:p>
        </p:txBody>
      </p:sp>
      <p:sp>
        <p:nvSpPr>
          <p:cNvPr id="34821" name="Title 1"/>
          <p:cNvSpPr>
            <a:spLocks/>
          </p:cNvSpPr>
          <p:nvPr/>
        </p:nvSpPr>
        <p:spPr bwMode="auto">
          <a:xfrm>
            <a:off x="876300" y="76200"/>
            <a:ext cx="82677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Assess Learning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Footer Placeholder 3"/>
          <p:cNvSpPr txBox="1">
            <a:spLocks noGrp="1"/>
          </p:cNvSpPr>
          <p:nvPr/>
        </p:nvSpPr>
        <p:spPr bwMode="auto">
          <a:xfrm>
            <a:off x="368300" y="6597650"/>
            <a:ext cx="42545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endParaRPr lang="en-US" sz="1400">
              <a:latin typeface="Arial" charset="0"/>
            </a:endParaRPr>
          </a:p>
        </p:txBody>
      </p:sp>
      <p:sp>
        <p:nvSpPr>
          <p:cNvPr id="35845" name="Title 1"/>
          <p:cNvSpPr>
            <a:spLocks/>
          </p:cNvSpPr>
          <p:nvPr/>
        </p:nvSpPr>
        <p:spPr bwMode="auto">
          <a:xfrm>
            <a:off x="965200" y="76200"/>
            <a:ext cx="80264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Why Evaluate?</a:t>
            </a:r>
          </a:p>
        </p:txBody>
      </p:sp>
      <p:sp>
        <p:nvSpPr>
          <p:cNvPr id="35846" name="Text Box 4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smtClean="0"/>
              <a:t>Content</a:t>
            </a:r>
          </a:p>
          <a:p>
            <a:pPr lvl="1"/>
            <a:r>
              <a:rPr lang="en-US" smtClean="0"/>
              <a:t>Did learners “get it”?</a:t>
            </a:r>
          </a:p>
          <a:p>
            <a:r>
              <a:rPr lang="en-US" smtClean="0"/>
              <a:t>Adult learner needs</a:t>
            </a:r>
          </a:p>
          <a:p>
            <a:pPr lvl="1"/>
            <a:r>
              <a:rPr lang="en-US" smtClean="0"/>
              <a:t>Physical</a:t>
            </a:r>
          </a:p>
          <a:p>
            <a:pPr lvl="1"/>
            <a:r>
              <a:rPr lang="en-US" smtClean="0"/>
              <a:t>Emotional </a:t>
            </a:r>
          </a:p>
          <a:p>
            <a:pPr lvl="1"/>
            <a:r>
              <a:rPr lang="en-US" smtClean="0"/>
              <a:t>Intellectual</a:t>
            </a:r>
          </a:p>
        </p:txBody>
      </p:sp>
      <p:pic>
        <p:nvPicPr>
          <p:cNvPr id="35847" name="Picture 5" descr="CERT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2667000"/>
            <a:ext cx="3905250" cy="3032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smtClean="0"/>
              <a:t>How can instructors find out if people have learned?</a:t>
            </a:r>
            <a:r>
              <a:rPr lang="en-US" smtClean="0"/>
              <a:t> </a:t>
            </a:r>
          </a:p>
        </p:txBody>
      </p:sp>
      <p:sp>
        <p:nvSpPr>
          <p:cNvPr id="36869" name="Title 1"/>
          <p:cNvSpPr>
            <a:spLocks/>
          </p:cNvSpPr>
          <p:nvPr/>
        </p:nvSpPr>
        <p:spPr bwMode="auto">
          <a:xfrm>
            <a:off x="876300" y="76200"/>
            <a:ext cx="82677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What Do You Think?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smtClean="0"/>
              <a:t>How can instructors find out if people have learned?</a:t>
            </a:r>
          </a:p>
          <a:p>
            <a:pPr lvl="1"/>
            <a:r>
              <a:rPr lang="en-US" smtClean="0"/>
              <a:t>Instructors can find out if people have learned by:</a:t>
            </a:r>
          </a:p>
          <a:p>
            <a:pPr lvl="2"/>
            <a:r>
              <a:rPr lang="en-US" smtClean="0"/>
              <a:t>Asking questions</a:t>
            </a:r>
          </a:p>
          <a:p>
            <a:pPr lvl="2"/>
            <a:r>
              <a:rPr lang="en-US" smtClean="0"/>
              <a:t>Listening to questions</a:t>
            </a:r>
          </a:p>
          <a:p>
            <a:pPr lvl="2"/>
            <a:r>
              <a:rPr lang="en-US" smtClean="0"/>
              <a:t>Testing</a:t>
            </a:r>
          </a:p>
          <a:p>
            <a:pPr lvl="2"/>
            <a:r>
              <a:rPr lang="en-US" smtClean="0"/>
              <a:t>Observing hands-on exercises</a:t>
            </a:r>
          </a:p>
          <a:p>
            <a:pPr lvl="2"/>
            <a:r>
              <a:rPr lang="en-US" smtClean="0"/>
              <a:t>Observing body language  </a:t>
            </a:r>
          </a:p>
        </p:txBody>
      </p:sp>
      <p:sp>
        <p:nvSpPr>
          <p:cNvPr id="37893" name="Title 1"/>
          <p:cNvSpPr>
            <a:spLocks/>
          </p:cNvSpPr>
          <p:nvPr/>
        </p:nvSpPr>
        <p:spPr bwMode="auto">
          <a:xfrm>
            <a:off x="876300" y="76200"/>
            <a:ext cx="82677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How To Assess Learning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7" name="Title 1"/>
          <p:cNvSpPr>
            <a:spLocks/>
          </p:cNvSpPr>
          <p:nvPr/>
        </p:nvSpPr>
        <p:spPr bwMode="auto">
          <a:xfrm>
            <a:off x="965200" y="76200"/>
            <a:ext cx="80264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Types of Evaluation</a:t>
            </a:r>
          </a:p>
        </p:txBody>
      </p:sp>
      <p:sp>
        <p:nvSpPr>
          <p:cNvPr id="38918" name="Text Box 4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smtClean="0"/>
              <a:t>Formal</a:t>
            </a:r>
          </a:p>
          <a:p>
            <a:pPr lvl="1"/>
            <a:r>
              <a:rPr lang="en-US" smtClean="0"/>
              <a:t>Tests</a:t>
            </a:r>
          </a:p>
          <a:p>
            <a:pPr lvl="1"/>
            <a:r>
              <a:rPr lang="en-US" smtClean="0"/>
              <a:t>Performance demonstrations</a:t>
            </a:r>
          </a:p>
          <a:p>
            <a:r>
              <a:rPr lang="en-US" smtClean="0"/>
              <a:t>Informal</a:t>
            </a:r>
          </a:p>
          <a:p>
            <a:pPr lvl="1"/>
            <a:r>
              <a:rPr lang="en-US" smtClean="0"/>
              <a:t>Watching body language</a:t>
            </a:r>
          </a:p>
          <a:p>
            <a:pPr lvl="1"/>
            <a:r>
              <a:rPr lang="en-US" smtClean="0"/>
              <a:t>Questions</a:t>
            </a:r>
          </a:p>
          <a:p>
            <a:pPr lvl="1"/>
            <a:r>
              <a:rPr lang="en-US" smtClean="0"/>
              <a:t>Observation of hands-on activities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1" name="Title 1"/>
          <p:cNvSpPr>
            <a:spLocks/>
          </p:cNvSpPr>
          <p:nvPr/>
        </p:nvSpPr>
        <p:spPr bwMode="auto">
          <a:xfrm>
            <a:off x="965200" y="76200"/>
            <a:ext cx="80264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What Do You Think?</a:t>
            </a:r>
          </a:p>
        </p:txBody>
      </p:sp>
      <p:sp>
        <p:nvSpPr>
          <p:cNvPr id="39942" name="Text Box 4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b="1" smtClean="0"/>
              <a:t>What are some other reasons for asking questions?</a:t>
            </a:r>
            <a:r>
              <a:rPr lang="en-US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5" name="Title 1"/>
          <p:cNvSpPr>
            <a:spLocks/>
          </p:cNvSpPr>
          <p:nvPr/>
        </p:nvSpPr>
        <p:spPr bwMode="auto">
          <a:xfrm>
            <a:off x="965200" y="62552"/>
            <a:ext cx="80264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Why We Ask Questions</a:t>
            </a:r>
          </a:p>
        </p:txBody>
      </p:sp>
      <p:sp>
        <p:nvSpPr>
          <p:cNvPr id="40966" name="Text Box 4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b="1" smtClean="0"/>
              <a:t>What are some other reasons for asking questions?</a:t>
            </a:r>
            <a:r>
              <a:rPr lang="en-US" smtClean="0"/>
              <a:t> </a:t>
            </a:r>
          </a:p>
          <a:p>
            <a:pPr lvl="1"/>
            <a:r>
              <a:rPr lang="en-US" smtClean="0"/>
              <a:t>Ask questions to:</a:t>
            </a:r>
          </a:p>
          <a:p>
            <a:pPr lvl="2"/>
            <a:r>
              <a:rPr lang="en-US" smtClean="0"/>
              <a:t>Get people involved/interested</a:t>
            </a:r>
          </a:p>
          <a:p>
            <a:pPr lvl="2"/>
            <a:r>
              <a:rPr lang="en-US" smtClean="0"/>
              <a:t>Stimulate discussion</a:t>
            </a:r>
          </a:p>
          <a:p>
            <a:pPr lvl="2"/>
            <a:r>
              <a:rPr lang="en-US" smtClean="0"/>
              <a:t>Channel thinking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Footer Placeholder 3"/>
          <p:cNvSpPr txBox="1">
            <a:spLocks noGrp="1"/>
          </p:cNvSpPr>
          <p:nvPr/>
        </p:nvSpPr>
        <p:spPr bwMode="auto">
          <a:xfrm>
            <a:off x="368300" y="6597650"/>
            <a:ext cx="42545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endParaRPr lang="en-US" sz="1400">
              <a:latin typeface="Arial" charset="0"/>
            </a:endParaRPr>
          </a:p>
        </p:txBody>
      </p:sp>
      <p:sp>
        <p:nvSpPr>
          <p:cNvPr id="41989" name="Title 1"/>
          <p:cNvSpPr>
            <a:spLocks/>
          </p:cNvSpPr>
          <p:nvPr/>
        </p:nvSpPr>
        <p:spPr bwMode="auto">
          <a:xfrm>
            <a:off x="965200" y="62552"/>
            <a:ext cx="80264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Kinds of Questions to Ask</a:t>
            </a:r>
          </a:p>
        </p:txBody>
      </p:sp>
      <p:sp>
        <p:nvSpPr>
          <p:cNvPr id="41990" name="Text Box 4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mtClean="0"/>
              <a:t>Open and closed</a:t>
            </a:r>
          </a:p>
          <a:p>
            <a:pPr marL="609600" indent="-609600">
              <a:buFontTx/>
              <a:buAutoNum type="arabicPeriod"/>
            </a:pPr>
            <a:r>
              <a:rPr lang="en-US" smtClean="0"/>
              <a:t>To different audiences</a:t>
            </a:r>
          </a:p>
          <a:p>
            <a:pPr marL="990600" lvl="1" indent="-533400"/>
            <a:r>
              <a:rPr lang="en-US" smtClean="0"/>
              <a:t>Direct question to one person </a:t>
            </a:r>
          </a:p>
          <a:p>
            <a:pPr marL="990600" lvl="1" indent="-533400"/>
            <a:r>
              <a:rPr lang="en-US" smtClean="0"/>
              <a:t>Direct question to whole group </a:t>
            </a:r>
          </a:p>
          <a:p>
            <a:pPr marL="990600" lvl="1" indent="-533400"/>
            <a:r>
              <a:rPr lang="en-US" smtClean="0"/>
              <a:t>Ask rhetorical question</a:t>
            </a:r>
          </a:p>
          <a:p>
            <a:pPr marL="609600" indent="-609600">
              <a:buFontTx/>
              <a:buAutoNum type="arabicPeriod"/>
            </a:pPr>
            <a:r>
              <a:rPr lang="en-US" smtClean="0"/>
              <a:t>Recall and apply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Footer Placeholder 3"/>
          <p:cNvSpPr txBox="1">
            <a:spLocks noGrp="1"/>
          </p:cNvSpPr>
          <p:nvPr/>
        </p:nvSpPr>
        <p:spPr bwMode="auto">
          <a:xfrm>
            <a:off x="368300" y="6597650"/>
            <a:ext cx="42545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endParaRPr lang="en-US" sz="1400">
              <a:latin typeface="Arial" charset="0"/>
            </a:endParaRPr>
          </a:p>
        </p:txBody>
      </p:sp>
      <p:sp>
        <p:nvSpPr>
          <p:cNvPr id="43013" name="Title 1"/>
          <p:cNvSpPr>
            <a:spLocks/>
          </p:cNvSpPr>
          <p:nvPr/>
        </p:nvSpPr>
        <p:spPr bwMode="auto">
          <a:xfrm>
            <a:off x="965200" y="76200"/>
            <a:ext cx="80264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 dirty="0">
                <a:latin typeface="Arial" charset="0"/>
                <a:cs typeface="Times New Roman" pitchFamily="18" charset="0"/>
              </a:rPr>
              <a:t>What Do You Think?</a:t>
            </a:r>
          </a:p>
        </p:txBody>
      </p:sp>
      <p:sp>
        <p:nvSpPr>
          <p:cNvPr id="43014" name="Text Box 4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b="1" smtClean="0"/>
              <a:t>What is the difference between an open question and a closed question?</a:t>
            </a:r>
            <a:r>
              <a:rPr lang="en-US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Footer Placeholder 3"/>
          <p:cNvSpPr txBox="1">
            <a:spLocks noGrp="1"/>
          </p:cNvSpPr>
          <p:nvPr/>
        </p:nvSpPr>
        <p:spPr bwMode="auto">
          <a:xfrm>
            <a:off x="368300" y="6597650"/>
            <a:ext cx="42545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endParaRPr lang="en-US" sz="1400">
              <a:latin typeface="Arial" charset="0"/>
            </a:endParaRPr>
          </a:p>
        </p:txBody>
      </p:sp>
      <p:sp>
        <p:nvSpPr>
          <p:cNvPr id="44037" name="Title 1"/>
          <p:cNvSpPr>
            <a:spLocks/>
          </p:cNvSpPr>
          <p:nvPr/>
        </p:nvSpPr>
        <p:spPr bwMode="auto">
          <a:xfrm>
            <a:off x="965200" y="76200"/>
            <a:ext cx="80264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Closed Questions</a:t>
            </a:r>
          </a:p>
        </p:txBody>
      </p:sp>
      <p:sp>
        <p:nvSpPr>
          <p:cNvPr id="44038" name="Text Box 4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b="1" smtClean="0"/>
              <a:t>What is the difference between an open question and a closed question?</a:t>
            </a:r>
            <a:r>
              <a:rPr lang="en-US" smtClean="0"/>
              <a:t> </a:t>
            </a:r>
          </a:p>
          <a:p>
            <a:pPr lvl="1"/>
            <a:r>
              <a:rPr lang="en-US" smtClean="0"/>
              <a:t>Closed questions:</a:t>
            </a:r>
          </a:p>
          <a:p>
            <a:pPr lvl="2"/>
            <a:r>
              <a:rPr lang="en-US" smtClean="0"/>
              <a:t>Answered by yes or no, true or false, or limited response</a:t>
            </a:r>
          </a:p>
          <a:p>
            <a:pPr lvl="2"/>
            <a:r>
              <a:rPr lang="en-US" smtClean="0"/>
              <a:t>Used to:</a:t>
            </a:r>
          </a:p>
          <a:p>
            <a:pPr lvl="3"/>
            <a:r>
              <a:rPr lang="en-US" smtClean="0"/>
              <a:t>Test knowledge</a:t>
            </a:r>
          </a:p>
          <a:p>
            <a:pPr lvl="3"/>
            <a:r>
              <a:rPr lang="en-US" smtClean="0"/>
              <a:t>Receive quick answers</a:t>
            </a:r>
          </a:p>
          <a:p>
            <a:pPr lvl="3"/>
            <a:r>
              <a:rPr lang="en-US" smtClean="0"/>
              <a:t>Maintain control of class</a:t>
            </a:r>
          </a:p>
          <a:p>
            <a:pPr lvl="3"/>
            <a:r>
              <a:rPr lang="en-US" smtClean="0"/>
              <a:t>End topic before a break</a:t>
            </a:r>
          </a:p>
          <a:p>
            <a:pPr lvl="3"/>
            <a:r>
              <a:rPr lang="en-US" smtClean="0"/>
              <a:t>Force a choice between correct and incorrect response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Footer Placeholder 3"/>
          <p:cNvSpPr txBox="1">
            <a:spLocks noGrp="1"/>
          </p:cNvSpPr>
          <p:nvPr/>
        </p:nvSpPr>
        <p:spPr bwMode="auto">
          <a:xfrm>
            <a:off x="368300" y="6597650"/>
            <a:ext cx="42545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endParaRPr lang="en-US" sz="1400">
              <a:latin typeface="Arial" charset="0"/>
            </a:endParaRPr>
          </a:p>
        </p:txBody>
      </p:sp>
      <p:sp>
        <p:nvSpPr>
          <p:cNvPr id="45061" name="Title 1"/>
          <p:cNvSpPr>
            <a:spLocks/>
          </p:cNvSpPr>
          <p:nvPr/>
        </p:nvSpPr>
        <p:spPr bwMode="auto">
          <a:xfrm>
            <a:off x="965200" y="76200"/>
            <a:ext cx="80264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Open Questions</a:t>
            </a:r>
          </a:p>
        </p:txBody>
      </p:sp>
      <p:sp>
        <p:nvSpPr>
          <p:cNvPr id="45062" name="Text Box 4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b="1" smtClean="0"/>
              <a:t>What is the difference between an open question and a closed question?</a:t>
            </a:r>
            <a:r>
              <a:rPr lang="en-US" smtClean="0"/>
              <a:t> </a:t>
            </a:r>
          </a:p>
          <a:p>
            <a:pPr lvl="1"/>
            <a:r>
              <a:rPr lang="en-US" smtClean="0"/>
              <a:t>Open questions:</a:t>
            </a:r>
          </a:p>
          <a:p>
            <a:pPr lvl="2"/>
            <a:r>
              <a:rPr lang="en-US" smtClean="0"/>
              <a:t>Start with what, why, how, or describe</a:t>
            </a:r>
          </a:p>
          <a:p>
            <a:pPr lvl="2"/>
            <a:r>
              <a:rPr lang="en-US" smtClean="0"/>
              <a:t>Ask respondents to think and reflect </a:t>
            </a:r>
          </a:p>
          <a:p>
            <a:pPr lvl="2"/>
            <a:r>
              <a:rPr lang="en-US" smtClean="0"/>
              <a:t>Typically require a longer answer</a:t>
            </a:r>
          </a:p>
          <a:p>
            <a:pPr lvl="2"/>
            <a:r>
              <a:rPr lang="en-US" smtClean="0"/>
              <a:t>Often not one correct answer</a:t>
            </a:r>
          </a:p>
          <a:p>
            <a:pPr lvl="2"/>
            <a:r>
              <a:rPr lang="en-US" smtClean="0"/>
              <a:t>Used to:</a:t>
            </a:r>
          </a:p>
          <a:p>
            <a:pPr lvl="3"/>
            <a:r>
              <a:rPr lang="en-US" smtClean="0"/>
              <a:t>Generate discussion</a:t>
            </a:r>
          </a:p>
          <a:p>
            <a:pPr lvl="3"/>
            <a:r>
              <a:rPr lang="en-US" smtClean="0"/>
              <a:t>Find out how class is feeling</a:t>
            </a:r>
          </a:p>
          <a:p>
            <a:pPr lvl="3"/>
            <a:r>
              <a:rPr lang="en-US" smtClean="0"/>
              <a:t>Get people to open up</a:t>
            </a:r>
          </a:p>
          <a:p>
            <a:pPr lvl="3"/>
            <a:r>
              <a:rPr lang="en-US" smtClean="0"/>
              <a:t>Get class to think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5" name="Title 1"/>
          <p:cNvSpPr>
            <a:spLocks/>
          </p:cNvSpPr>
          <p:nvPr/>
        </p:nvSpPr>
        <p:spPr bwMode="auto">
          <a:xfrm>
            <a:off x="965200" y="76200"/>
            <a:ext cx="80264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To Different Audiences</a:t>
            </a:r>
          </a:p>
        </p:txBody>
      </p:sp>
      <p:sp>
        <p:nvSpPr>
          <p:cNvPr id="46086" name="Text Box 4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smtClean="0"/>
              <a:t>Instructor can direct a question to different audiences</a:t>
            </a:r>
          </a:p>
          <a:p>
            <a:pPr lvl="1"/>
            <a:r>
              <a:rPr lang="en-US" smtClean="0"/>
              <a:t>To one person</a:t>
            </a:r>
          </a:p>
          <a:p>
            <a:pPr lvl="1"/>
            <a:r>
              <a:rPr lang="en-US" smtClean="0"/>
              <a:t>To the whole group </a:t>
            </a:r>
          </a:p>
          <a:p>
            <a:pPr lvl="1"/>
            <a:r>
              <a:rPr lang="en-US" smtClean="0"/>
              <a:t>Rhetorical questions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Footer Placeholder 3"/>
          <p:cNvSpPr txBox="1">
            <a:spLocks noGrp="1"/>
          </p:cNvSpPr>
          <p:nvPr/>
        </p:nvSpPr>
        <p:spPr bwMode="auto">
          <a:xfrm>
            <a:off x="368300" y="6597650"/>
            <a:ext cx="42545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endParaRPr lang="en-US" sz="1400">
              <a:latin typeface="Arial" charset="0"/>
            </a:endParaRPr>
          </a:p>
        </p:txBody>
      </p:sp>
      <p:sp>
        <p:nvSpPr>
          <p:cNvPr id="47109" name="Title 1"/>
          <p:cNvSpPr>
            <a:spLocks/>
          </p:cNvSpPr>
          <p:nvPr/>
        </p:nvSpPr>
        <p:spPr bwMode="auto">
          <a:xfrm>
            <a:off x="965200" y="76200"/>
            <a:ext cx="80264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Recall and Apply</a:t>
            </a:r>
          </a:p>
        </p:txBody>
      </p:sp>
      <p:sp>
        <p:nvSpPr>
          <p:cNvPr id="47110" name="Text Box 4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smtClean="0"/>
              <a:t>There are two kinds of evaluation questions:</a:t>
            </a:r>
          </a:p>
          <a:p>
            <a:pPr lvl="1"/>
            <a:r>
              <a:rPr lang="en-US" smtClean="0"/>
              <a:t>Recall question:  Learners repeat what they learned</a:t>
            </a:r>
          </a:p>
          <a:p>
            <a:pPr lvl="1"/>
            <a:r>
              <a:rPr lang="en-US" smtClean="0"/>
              <a:t>Apply question:  Learners think about what they learned and apply it to new situation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3" name="Title 1"/>
          <p:cNvSpPr>
            <a:spLocks/>
          </p:cNvSpPr>
          <p:nvPr/>
        </p:nvSpPr>
        <p:spPr bwMode="auto">
          <a:xfrm>
            <a:off x="965200" y="76200"/>
            <a:ext cx="80264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How to Ask a Question</a:t>
            </a:r>
          </a:p>
        </p:txBody>
      </p:sp>
      <p:sp>
        <p:nvSpPr>
          <p:cNvPr id="48134" name="Text Box 4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smtClean="0"/>
              <a:t>Be brief, clear, friendly </a:t>
            </a:r>
          </a:p>
          <a:p>
            <a:r>
              <a:rPr lang="en-US" smtClean="0"/>
              <a:t>To group:</a:t>
            </a:r>
          </a:p>
          <a:p>
            <a:pPr lvl="1"/>
            <a:r>
              <a:rPr lang="en-US" smtClean="0"/>
              <a:t>Ask</a:t>
            </a:r>
          </a:p>
          <a:p>
            <a:pPr lvl="1"/>
            <a:r>
              <a:rPr lang="en-US" smtClean="0"/>
              <a:t>Plant </a:t>
            </a:r>
          </a:p>
          <a:p>
            <a:pPr lvl="1"/>
            <a:r>
              <a:rPr lang="en-US" smtClean="0"/>
              <a:t>Call</a:t>
            </a:r>
          </a:p>
          <a:p>
            <a:r>
              <a:rPr lang="en-US" smtClean="0"/>
              <a:t>To individual:</a:t>
            </a:r>
          </a:p>
          <a:p>
            <a:pPr lvl="1"/>
            <a:r>
              <a:rPr lang="en-US" smtClean="0"/>
              <a:t>Call</a:t>
            </a:r>
          </a:p>
          <a:p>
            <a:pPr lvl="1"/>
            <a:r>
              <a:rPr lang="en-US" smtClean="0"/>
              <a:t>Ask</a:t>
            </a:r>
          </a:p>
          <a:p>
            <a:pPr lvl="1"/>
            <a:r>
              <a:rPr lang="en-US" smtClean="0"/>
              <a:t>Plant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7" name="Title 1"/>
          <p:cNvSpPr>
            <a:spLocks/>
          </p:cNvSpPr>
          <p:nvPr/>
        </p:nvSpPr>
        <p:spPr bwMode="auto">
          <a:xfrm>
            <a:off x="965200" y="76200"/>
            <a:ext cx="80264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How to Answer a Question</a:t>
            </a:r>
          </a:p>
        </p:txBody>
      </p:sp>
      <p:sp>
        <p:nvSpPr>
          <p:cNvPr id="49158" name="Text Box 4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smtClean="0"/>
              <a:t>You can ask someone else to answer question</a:t>
            </a:r>
          </a:p>
          <a:p>
            <a:r>
              <a:rPr lang="en-US" smtClean="0"/>
              <a:t>Repeat question before answering it</a:t>
            </a:r>
          </a:p>
          <a:p>
            <a:r>
              <a:rPr lang="en-US" smtClean="0"/>
              <a:t>Paraphrase any lengthy questions  </a:t>
            </a:r>
          </a:p>
          <a:p>
            <a:r>
              <a:rPr lang="en-US" smtClean="0"/>
              <a:t>Acknowledge questions that you cannot answer; get back to group as soon as possible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1" name="Title 1"/>
          <p:cNvSpPr>
            <a:spLocks/>
          </p:cNvSpPr>
          <p:nvPr/>
        </p:nvSpPr>
        <p:spPr bwMode="auto">
          <a:xfrm>
            <a:off x="965200" y="76200"/>
            <a:ext cx="80264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Too Many Questions</a:t>
            </a:r>
          </a:p>
        </p:txBody>
      </p:sp>
      <p:sp>
        <p:nvSpPr>
          <p:cNvPr id="50182" name="Text Box 4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smtClean="0"/>
              <a:t>If one learner asks too many questions, you can:</a:t>
            </a:r>
          </a:p>
          <a:p>
            <a:pPr lvl="1"/>
            <a:r>
              <a:rPr lang="en-US" smtClean="0"/>
              <a:t>Encourage others by recognizing their questions first  </a:t>
            </a:r>
          </a:p>
          <a:p>
            <a:pPr lvl="1"/>
            <a:r>
              <a:rPr lang="en-US" smtClean="0"/>
              <a:t>As a last resort, take the individual aside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5" name="Title 1"/>
          <p:cNvSpPr>
            <a:spLocks/>
          </p:cNvSpPr>
          <p:nvPr/>
        </p:nvSpPr>
        <p:spPr bwMode="auto">
          <a:xfrm>
            <a:off x="965200" y="76200"/>
            <a:ext cx="80264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What Do You Think? </a:t>
            </a:r>
          </a:p>
        </p:txBody>
      </p:sp>
      <p:sp>
        <p:nvSpPr>
          <p:cNvPr id="51206" name="Text Box 4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b="1" smtClean="0"/>
              <a:t>What are some opportunities for giving feedback in </a:t>
            </a:r>
            <a:r>
              <a:rPr lang="en-US" b="1" i="1" smtClean="0"/>
              <a:t>CERT Basic Training</a:t>
            </a:r>
            <a:r>
              <a:rPr lang="en-US" b="1" smtClean="0"/>
              <a:t>?</a:t>
            </a:r>
            <a:r>
              <a:rPr lang="en-US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9" name="Title 1"/>
          <p:cNvSpPr>
            <a:spLocks/>
          </p:cNvSpPr>
          <p:nvPr/>
        </p:nvSpPr>
        <p:spPr bwMode="auto">
          <a:xfrm>
            <a:off x="965200" y="76200"/>
            <a:ext cx="80264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 dirty="0">
                <a:latin typeface="Arial" charset="0"/>
                <a:cs typeface="Times New Roman" pitchFamily="18" charset="0"/>
              </a:rPr>
              <a:t>Feedback Opportunities</a:t>
            </a:r>
          </a:p>
        </p:txBody>
      </p:sp>
      <p:sp>
        <p:nvSpPr>
          <p:cNvPr id="52230" name="Text Box 4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b="1" smtClean="0"/>
              <a:t>What are some opportunities for giving feedback in </a:t>
            </a:r>
            <a:r>
              <a:rPr lang="en-US" b="1" i="1" smtClean="0"/>
              <a:t>CERT Basic Training</a:t>
            </a:r>
            <a:r>
              <a:rPr lang="en-US" b="1" smtClean="0"/>
              <a:t>?</a:t>
            </a:r>
            <a:r>
              <a:rPr lang="en-US" smtClean="0"/>
              <a:t> </a:t>
            </a:r>
          </a:p>
          <a:p>
            <a:pPr lvl="1"/>
            <a:r>
              <a:rPr lang="en-US" smtClean="0"/>
              <a:t>During hands-on activities and skills training</a:t>
            </a:r>
          </a:p>
          <a:p>
            <a:pPr lvl="1"/>
            <a:r>
              <a:rPr lang="en-US" smtClean="0"/>
              <a:t>Tell how well CERT requirements are met</a:t>
            </a:r>
          </a:p>
          <a:p>
            <a:pPr lvl="2"/>
            <a:r>
              <a:rPr lang="en-US" smtClean="0"/>
              <a:t>Correct attire</a:t>
            </a:r>
          </a:p>
          <a:p>
            <a:pPr lvl="2"/>
            <a:r>
              <a:rPr lang="en-US" smtClean="0"/>
              <a:t>PPE</a:t>
            </a:r>
          </a:p>
          <a:p>
            <a:pPr lvl="2"/>
            <a:r>
              <a:rPr lang="en-US" smtClean="0"/>
              <a:t>CERT kits</a:t>
            </a:r>
          </a:p>
          <a:p>
            <a:pPr lvl="1"/>
            <a:r>
              <a:rPr lang="en-US" smtClean="0"/>
              <a:t>During class discussion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Footer Placeholder 3"/>
          <p:cNvSpPr txBox="1">
            <a:spLocks noGrp="1"/>
          </p:cNvSpPr>
          <p:nvPr/>
        </p:nvSpPr>
        <p:spPr bwMode="auto">
          <a:xfrm>
            <a:off x="368300" y="6597650"/>
            <a:ext cx="42545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endParaRPr lang="en-US" sz="1400">
              <a:latin typeface="Arial" charset="0"/>
            </a:endParaRPr>
          </a:p>
        </p:txBody>
      </p:sp>
      <p:sp>
        <p:nvSpPr>
          <p:cNvPr id="53253" name="Title 1"/>
          <p:cNvSpPr>
            <a:spLocks/>
          </p:cNvSpPr>
          <p:nvPr/>
        </p:nvSpPr>
        <p:spPr bwMode="auto">
          <a:xfrm>
            <a:off x="965200" y="76200"/>
            <a:ext cx="80264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Give Feedback</a:t>
            </a:r>
          </a:p>
        </p:txBody>
      </p:sp>
      <p:sp>
        <p:nvSpPr>
          <p:cNvPr id="53254" name="Text Box 4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smtClean="0"/>
              <a:t>When to give feedback:</a:t>
            </a:r>
          </a:p>
          <a:p>
            <a:pPr lvl="1"/>
            <a:r>
              <a:rPr lang="en-US" smtClean="0"/>
              <a:t>To correct information</a:t>
            </a:r>
          </a:p>
          <a:p>
            <a:pPr lvl="1"/>
            <a:r>
              <a:rPr lang="en-US" smtClean="0"/>
              <a:t>For behavior that </a:t>
            </a:r>
            <a:r>
              <a:rPr lang="en-US" u="sng" smtClean="0"/>
              <a:t>can</a:t>
            </a:r>
            <a:r>
              <a:rPr lang="en-US" smtClean="0"/>
              <a:t> be changed </a:t>
            </a:r>
          </a:p>
          <a:p>
            <a:pPr lvl="1"/>
            <a:r>
              <a:rPr lang="en-US" smtClean="0"/>
              <a:t>To acknowledge correct answers or performance of a technique</a:t>
            </a:r>
          </a:p>
          <a:p>
            <a:r>
              <a:rPr lang="en-US" smtClean="0"/>
              <a:t>How to give feedback</a:t>
            </a:r>
          </a:p>
          <a:p>
            <a:pPr lvl="1"/>
            <a:r>
              <a:rPr lang="en-US" smtClean="0"/>
              <a:t>Compliment whenever possible, even when feedback is corrective</a:t>
            </a:r>
          </a:p>
          <a:p>
            <a:pPr lvl="1"/>
            <a:r>
              <a:rPr lang="en-US" smtClean="0"/>
              <a:t>Be specific</a:t>
            </a:r>
          </a:p>
          <a:p>
            <a:pPr lvl="2"/>
            <a:r>
              <a:rPr lang="en-US" smtClean="0"/>
              <a:t>Describe what needs to be corrected </a:t>
            </a:r>
          </a:p>
          <a:p>
            <a:pPr lvl="2"/>
            <a:r>
              <a:rPr lang="en-US" smtClean="0"/>
              <a:t>Describe how it needs to be corrected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Footer Placeholder 3"/>
          <p:cNvSpPr txBox="1">
            <a:spLocks noGrp="1"/>
          </p:cNvSpPr>
          <p:nvPr/>
        </p:nvSpPr>
        <p:spPr bwMode="auto">
          <a:xfrm>
            <a:off x="368300" y="6597650"/>
            <a:ext cx="42545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endParaRPr lang="en-US" sz="1400">
              <a:latin typeface="Arial" charset="0"/>
            </a:endParaRPr>
          </a:p>
        </p:txBody>
      </p:sp>
      <p:sp>
        <p:nvSpPr>
          <p:cNvPr id="54277" name="Title 1"/>
          <p:cNvSpPr>
            <a:spLocks/>
          </p:cNvSpPr>
          <p:nvPr/>
        </p:nvSpPr>
        <p:spPr bwMode="auto">
          <a:xfrm>
            <a:off x="965200" y="76200"/>
            <a:ext cx="80264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>
                <a:latin typeface="Arial" charset="0"/>
                <a:cs typeface="Times New Roman" pitchFamily="18" charset="0"/>
              </a:rPr>
              <a:t>What Do You Think?</a:t>
            </a:r>
          </a:p>
        </p:txBody>
      </p:sp>
      <p:sp>
        <p:nvSpPr>
          <p:cNvPr id="54278" name="Text Box 4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b="1" smtClean="0"/>
              <a:t>What if you ask a question and someone gives you a wrong answer?  What would you do?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1" name="Title 1"/>
          <p:cNvSpPr>
            <a:spLocks/>
          </p:cNvSpPr>
          <p:nvPr/>
        </p:nvSpPr>
        <p:spPr bwMode="auto">
          <a:xfrm>
            <a:off x="965200" y="76200"/>
            <a:ext cx="80264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 dirty="0">
                <a:latin typeface="Arial" charset="0"/>
                <a:cs typeface="Times New Roman" pitchFamily="18" charset="0"/>
              </a:rPr>
              <a:t>Exercise</a:t>
            </a:r>
          </a:p>
        </p:txBody>
      </p:sp>
      <p:sp>
        <p:nvSpPr>
          <p:cNvPr id="55302" name="Text Box 4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>
              <a:buFontTx/>
              <a:buNone/>
            </a:pPr>
            <a:endParaRPr lang="en-US" b="1" smtClean="0"/>
          </a:p>
          <a:p>
            <a:pPr>
              <a:buFontTx/>
              <a:buNone/>
            </a:pPr>
            <a:endParaRPr lang="en-US" b="1" smtClean="0"/>
          </a:p>
          <a:p>
            <a:pPr>
              <a:buFontTx/>
              <a:buNone/>
            </a:pPr>
            <a:endParaRPr lang="en-US" b="1" smtClean="0"/>
          </a:p>
          <a:p>
            <a:pPr algn="ctr">
              <a:buFontTx/>
              <a:buNone/>
            </a:pPr>
            <a:r>
              <a:rPr lang="en-US" b="1" smtClean="0"/>
              <a:t>Exercise: Develop “What If” Questions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This unit has examined: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How people learn </a:t>
            </a:r>
          </a:p>
          <a:p>
            <a:pPr lvl="2">
              <a:lnSpc>
                <a:spcPct val="90000"/>
              </a:lnSpc>
            </a:pPr>
            <a:r>
              <a:rPr lang="en-US" smtClean="0"/>
              <a:t>Three learning styles: auditory, visual, and tactile</a:t>
            </a:r>
          </a:p>
          <a:p>
            <a:pPr lvl="2">
              <a:lnSpc>
                <a:spcPct val="90000"/>
              </a:lnSpc>
            </a:pPr>
            <a:r>
              <a:rPr lang="en-US" smtClean="0"/>
              <a:t>Best teaching approach combines all three:  hear it, see it, do it, teach it (say and do it)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How to create positive learning environment </a:t>
            </a:r>
          </a:p>
          <a:p>
            <a:pPr lvl="2">
              <a:lnSpc>
                <a:spcPct val="90000"/>
              </a:lnSpc>
            </a:pPr>
            <a:r>
              <a:rPr lang="en-US" smtClean="0"/>
              <a:t>Address physical, emotional, and intellectual needs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Techniques that maximize learning</a:t>
            </a:r>
          </a:p>
          <a:p>
            <a:pPr lvl="2">
              <a:lnSpc>
                <a:spcPct val="90000"/>
              </a:lnSpc>
            </a:pPr>
            <a:r>
              <a:rPr lang="en-US" smtClean="0"/>
              <a:t>Motivation</a:t>
            </a:r>
          </a:p>
          <a:p>
            <a:pPr lvl="2">
              <a:lnSpc>
                <a:spcPct val="90000"/>
              </a:lnSpc>
            </a:pPr>
            <a:r>
              <a:rPr lang="en-US" smtClean="0"/>
              <a:t>Reinforcement</a:t>
            </a:r>
          </a:p>
          <a:p>
            <a:pPr lvl="2">
              <a:lnSpc>
                <a:spcPct val="90000"/>
              </a:lnSpc>
            </a:pPr>
            <a:r>
              <a:rPr lang="en-US" smtClean="0"/>
              <a:t>Repetition (at least 3 times)</a:t>
            </a:r>
          </a:p>
        </p:txBody>
      </p:sp>
      <p:sp>
        <p:nvSpPr>
          <p:cNvPr id="56325" name="Title 1"/>
          <p:cNvSpPr>
            <a:spLocks/>
          </p:cNvSpPr>
          <p:nvPr/>
        </p:nvSpPr>
        <p:spPr bwMode="auto">
          <a:xfrm>
            <a:off x="876300" y="76200"/>
            <a:ext cx="78359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 dirty="0">
                <a:latin typeface="Arial" charset="0"/>
                <a:cs typeface="Times New Roman" pitchFamily="18" charset="0"/>
              </a:rPr>
              <a:t>Unit Summary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mtClean="0"/>
              <a:t>Why instructors need to evaluate</a:t>
            </a:r>
          </a:p>
          <a:p>
            <a:pPr lvl="1"/>
            <a:r>
              <a:rPr lang="en-US" smtClean="0"/>
              <a:t>Formal and informal ways to evaluate</a:t>
            </a:r>
          </a:p>
          <a:p>
            <a:pPr lvl="1"/>
            <a:r>
              <a:rPr lang="en-US" smtClean="0"/>
              <a:t>Guidelines for asking and answering questions</a:t>
            </a:r>
          </a:p>
          <a:p>
            <a:pPr lvl="1"/>
            <a:r>
              <a:rPr lang="en-US" smtClean="0"/>
              <a:t>Guidelines for when and how to give feedback</a:t>
            </a:r>
          </a:p>
        </p:txBody>
      </p:sp>
      <p:sp>
        <p:nvSpPr>
          <p:cNvPr id="57349" name="Title 1"/>
          <p:cNvSpPr>
            <a:spLocks/>
          </p:cNvSpPr>
          <p:nvPr/>
        </p:nvSpPr>
        <p:spPr bwMode="auto">
          <a:xfrm>
            <a:off x="876300" y="76200"/>
            <a:ext cx="78359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 dirty="0">
                <a:latin typeface="Arial" charset="0"/>
                <a:cs typeface="Times New Roman" pitchFamily="18" charset="0"/>
              </a:rPr>
              <a:t>Unit Summary (contd.)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0005&quot;&gt;&lt;property id=&quot;20148&quot; value=&quot;5&quot;/&gt;&lt;property id=&quot;20300&quot; value=&quot;Slide 2&quot;/&gt;&lt;property id=&quot;20307&quot; value=&quot;311&quot;/&gt;&lt;/object&gt;&lt;object type=&quot;3&quot; unique_id=&quot;10006&quot;&gt;&lt;property id=&quot;20148&quot; value=&quot;5&quot;/&gt;&lt;property id=&quot;20300&quot; value=&quot;Slide 3&quot;/&gt;&lt;property id=&quot;20307&quot; value=&quot;328&quot;/&gt;&lt;/object&gt;&lt;object type=&quot;3&quot; unique_id=&quot;10007&quot;&gt;&lt;property id=&quot;20148&quot; value=&quot;5&quot;/&gt;&lt;property id=&quot;20300&quot; value=&quot;Slide 4&quot;/&gt;&lt;property id=&quot;20307&quot; value=&quot;313&quot;/&gt;&lt;/object&gt;&lt;object type=&quot;3&quot; unique_id=&quot;10008&quot;&gt;&lt;property id=&quot;20148&quot; value=&quot;5&quot;/&gt;&lt;property id=&quot;20300&quot; value=&quot;Slide 5&quot;/&gt;&lt;property id=&quot;20307&quot; value=&quot;314&quot;/&gt;&lt;/object&gt;&lt;object type=&quot;3&quot; unique_id=&quot;10009&quot;&gt;&lt;property id=&quot;20148&quot; value=&quot;5&quot;/&gt;&lt;property id=&quot;20300&quot; value=&quot;Slide 6 - &amp;quot;Learning Styles&amp;quot;&quot;/&gt;&lt;property id=&quot;20307&quot; value=&quot;291&quot;/&gt;&lt;/object&gt;&lt;object type=&quot;3&quot; unique_id=&quot;10010&quot;&gt;&lt;property id=&quot;20148&quot; value=&quot;5&quot;/&gt;&lt;property id=&quot;20300&quot; value=&quot;Slide 7&quot;/&gt;&lt;property id=&quot;20307&quot; value=&quot;301&quot;/&gt;&lt;/object&gt;&lt;object type=&quot;3&quot; unique_id=&quot;10011&quot;&gt;&lt;property id=&quot;20148&quot; value=&quot;5&quot;/&gt;&lt;property id=&quot;20300&quot; value=&quot;Slide 8&quot;/&gt;&lt;property id=&quot;20307&quot; value=&quot;302&quot;/&gt;&lt;/object&gt;&lt;object type=&quot;3&quot; unique_id=&quot;10012&quot;&gt;&lt;property id=&quot;20148&quot; value=&quot;5&quot;/&gt;&lt;property id=&quot;20300&quot; value=&quot;Slide 9&quot;/&gt;&lt;property id=&quot;20307&quot; value=&quot;312&quot;/&gt;&lt;/object&gt;&lt;object type=&quot;3&quot; unique_id=&quot;10013&quot;&gt;&lt;property id=&quot;20148&quot; value=&quot;5&quot;/&gt;&lt;property id=&quot;20300&quot; value=&quot;Slide 10&quot;/&gt;&lt;property id=&quot;20307&quot; value=&quot;303&quot;/&gt;&lt;/object&gt;&lt;object type=&quot;3&quot; unique_id=&quot;10014&quot;&gt;&lt;property id=&quot;20148&quot; value=&quot;5&quot;/&gt;&lt;property id=&quot;20300&quot; value=&quot;Slide 11&quot;/&gt;&lt;property id=&quot;20307&quot; value=&quot;315&quot;/&gt;&lt;/object&gt;&lt;object type=&quot;3&quot; unique_id=&quot;10015&quot;&gt;&lt;property id=&quot;20148&quot; value=&quot;5&quot;/&gt;&lt;property id=&quot;20300&quot; value=&quot;Slide 12&quot;/&gt;&lt;property id=&quot;20307&quot; value=&quot;304&quot;/&gt;&lt;/object&gt;&lt;object type=&quot;3&quot; unique_id=&quot;10016&quot;&gt;&lt;property id=&quot;20148&quot; value=&quot;5&quot;/&gt;&lt;property id=&quot;20300&quot; value=&quot;Slide 13&quot;/&gt;&lt;property id=&quot;20307&quot; value=&quot;316&quot;/&gt;&lt;/object&gt;&lt;object type=&quot;3&quot; unique_id=&quot;10017&quot;&gt;&lt;property id=&quot;20148&quot; value=&quot;5&quot;/&gt;&lt;property id=&quot;20300&quot; value=&quot;Slide 14&quot;/&gt;&lt;property id=&quot;20307&quot; value=&quot;305&quot;/&gt;&lt;/object&gt;&lt;object type=&quot;3&quot; unique_id=&quot;10018&quot;&gt;&lt;property id=&quot;20148&quot; value=&quot;5&quot;/&gt;&lt;property id=&quot;20300&quot; value=&quot;Slide 15&quot;/&gt;&lt;property id=&quot;20307&quot; value=&quot;306&quot;/&gt;&lt;/object&gt;&lt;object type=&quot;3&quot; unique_id=&quot;10019&quot;&gt;&lt;property id=&quot;20148&quot; value=&quot;5&quot;/&gt;&lt;property id=&quot;20300&quot; value=&quot;Slide 16&quot;/&gt;&lt;property id=&quot;20307&quot; value=&quot;318&quot;/&gt;&lt;/object&gt;&lt;object type=&quot;3&quot; unique_id=&quot;10020&quot;&gt;&lt;property id=&quot;20148&quot; value=&quot;5&quot;/&gt;&lt;property id=&quot;20300&quot; value=&quot;Slide 17&quot;/&gt;&lt;property id=&quot;20307&quot; value=&quot;317&quot;/&gt;&lt;/object&gt;&lt;object type=&quot;3&quot; unique_id=&quot;10021&quot;&gt;&lt;property id=&quot;20148&quot; value=&quot;5&quot;/&gt;&lt;property id=&quot;20300&quot; value=&quot;Slide 18&quot;/&gt;&lt;property id=&quot;20307&quot; value=&quot;319&quot;/&gt;&lt;/object&gt;&lt;object type=&quot;3&quot; unique_id=&quot;10022&quot;&gt;&lt;property id=&quot;20148&quot; value=&quot;5&quot;/&gt;&lt;property id=&quot;20300&quot; value=&quot;Slide 19&quot;/&gt;&lt;property id=&quot;20307&quot; value=&quot;320&quot;/&gt;&lt;/object&gt;&lt;object type=&quot;3&quot; unique_id=&quot;10023&quot;&gt;&lt;property id=&quot;20148&quot; value=&quot;5&quot;/&gt;&lt;property id=&quot;20300&quot; value=&quot;Slide 20&quot;/&gt;&lt;property id=&quot;20307&quot; value=&quot;307&quot;/&gt;&lt;/object&gt;&lt;object type=&quot;3&quot; unique_id=&quot;10024&quot;&gt;&lt;property id=&quot;20148&quot; value=&quot;5&quot;/&gt;&lt;property id=&quot;20300&quot; value=&quot;Slide 21&quot;/&gt;&lt;property id=&quot;20307&quot; value=&quot;321&quot;/&gt;&lt;/object&gt;&lt;object type=&quot;3&quot; unique_id=&quot;10025&quot;&gt;&lt;property id=&quot;20148&quot; value=&quot;5&quot;/&gt;&lt;property id=&quot;20300&quot; value=&quot;Slide 22&quot;/&gt;&lt;property id=&quot;20307&quot; value=&quot;322&quot;/&gt;&lt;/object&gt;&lt;object type=&quot;3&quot; unique_id=&quot;10026&quot;&gt;&lt;property id=&quot;20148&quot; value=&quot;5&quot;/&gt;&lt;property id=&quot;20300&quot; value=&quot;Slide 23&quot;/&gt;&lt;property id=&quot;20307&quot; value=&quot;323&quot;/&gt;&lt;/object&gt;&lt;object type=&quot;3&quot; unique_id=&quot;10027&quot;&gt;&lt;property id=&quot;20148&quot; value=&quot;5&quot;/&gt;&lt;property id=&quot;20300&quot; value=&quot;Slide 24&quot;/&gt;&lt;property id=&quot;20307&quot; value=&quot;309&quot;/&gt;&lt;/object&gt;&lt;object type=&quot;3&quot; unique_id=&quot;10028&quot;&gt;&lt;property id=&quot;20148&quot; value=&quot;5&quot;/&gt;&lt;property id=&quot;20300&quot; value=&quot;Slide 25&quot;/&gt;&lt;property id=&quot;20307&quot; value=&quot;324&quot;/&gt;&lt;/object&gt;&lt;object type=&quot;3&quot; unique_id=&quot;10029&quot;&gt;&lt;property id=&quot;20148&quot; value=&quot;5&quot;/&gt;&lt;property id=&quot;20300&quot; value=&quot;Slide 26&quot;/&gt;&lt;property id=&quot;20307&quot; value=&quot;325&quot;/&gt;&lt;/object&gt;&lt;object type=&quot;3&quot; unique_id=&quot;10030&quot;&gt;&lt;property id=&quot;20148&quot; value=&quot;5&quot;/&gt;&lt;property id=&quot;20300&quot; value=&quot;Slide 27&quot;/&gt;&lt;property id=&quot;20307&quot; value=&quot;326&quot;/&gt;&lt;/object&gt;&lt;object type=&quot;3&quot; unique_id=&quot;10031&quot;&gt;&lt;property id=&quot;20148&quot; value=&quot;5&quot;/&gt;&lt;property id=&quot;20300&quot; value=&quot;Slide 28&quot;/&gt;&lt;property id=&quot;20307&quot; value=&quot;327&quot;/&gt;&lt;/object&gt;&lt;object type=&quot;3&quot; unique_id=&quot;10032&quot;&gt;&lt;property id=&quot;20148&quot; value=&quot;5&quot;/&gt;&lt;property id=&quot;20300&quot; value=&quot;Slide 29&quot;/&gt;&lt;property id=&quot;20307&quot; value=&quot;330&quot;/&gt;&lt;/object&gt;&lt;object type=&quot;3&quot; unique_id=&quot;10033&quot;&gt;&lt;property id=&quot;20148&quot; value=&quot;5&quot;/&gt;&lt;property id=&quot;20300&quot; value=&quot;Slide 30&quot;/&gt;&lt;property id=&quot;20307&quot; value=&quot;331&quot;/&gt;&lt;/object&gt;&lt;object type=&quot;3&quot; unique_id=&quot;10034&quot;&gt;&lt;property id=&quot;20148&quot; value=&quot;5&quot;/&gt;&lt;property id=&quot;20300&quot; value=&quot;Slide 31&quot;/&gt;&lt;property id=&quot;20307&quot; value=&quot;332&quot;/&gt;&lt;/object&gt;&lt;object type=&quot;3&quot; unique_id=&quot;10035&quot;&gt;&lt;property id=&quot;20148&quot; value=&quot;5&quot;/&gt;&lt;property id=&quot;20300&quot; value=&quot;Slide 32&quot;/&gt;&lt;property id=&quot;20307&quot; value=&quot;333&quot;/&gt;&lt;/object&gt;&lt;object type=&quot;3&quot; unique_id=&quot;10036&quot;&gt;&lt;property id=&quot;20148&quot; value=&quot;5&quot;/&gt;&lt;property id=&quot;20300&quot; value=&quot;Slide 33&quot;/&gt;&lt;property id=&quot;20307&quot; value=&quot;334&quot;/&gt;&lt;/object&gt;&lt;object type=&quot;3&quot; unique_id=&quot;10037&quot;&gt;&lt;property id=&quot;20148&quot; value=&quot;5&quot;/&gt;&lt;property id=&quot;20300&quot; value=&quot;Slide 34&quot;/&gt;&lt;property id=&quot;20307&quot; value=&quot;335&quot;/&gt;&lt;/object&gt;&lt;object type=&quot;3&quot; unique_id=&quot;10038&quot;&gt;&lt;property id=&quot;20148&quot; value=&quot;5&quot;/&gt;&lt;property id=&quot;20300&quot; value=&quot;Slide 35&quot;/&gt;&lt;property id=&quot;20307&quot; value=&quot;336&quot;/&gt;&lt;/object&gt;&lt;object type=&quot;3&quot; unique_id=&quot;10039&quot;&gt;&lt;property id=&quot;20148&quot; value=&quot;5&quot;/&gt;&lt;property id=&quot;20300&quot; value=&quot;Slide 36&quot;/&gt;&lt;property id=&quot;20307&quot; value=&quot;337&quot;/&gt;&lt;/object&gt;&lt;object type=&quot;3&quot; unique_id=&quot;10040&quot;&gt;&lt;property id=&quot;20148&quot; value=&quot;5&quot;/&gt;&lt;property id=&quot;20300&quot; value=&quot;Slide 37&quot;/&gt;&lt;property id=&quot;20307&quot; value=&quot;338&quot;/&gt;&lt;/object&gt;&lt;object type=&quot;3&quot; unique_id=&quot;10041&quot;&gt;&lt;property id=&quot;20148&quot; value=&quot;5&quot;/&gt;&lt;property id=&quot;20300&quot; value=&quot;Slide 38&quot;/&gt;&lt;property id=&quot;20307&quot; value=&quot;339&quot;/&gt;&lt;/object&gt;&lt;object type=&quot;3&quot; unique_id=&quot;10042&quot;&gt;&lt;property id=&quot;20148&quot; value=&quot;5&quot;/&gt;&lt;property id=&quot;20300&quot; value=&quot;Slide 39&quot;/&gt;&lt;property id=&quot;20307&quot; value=&quot;340&quot;/&gt;&lt;/object&gt;&lt;object type=&quot;3&quot; unique_id=&quot;10043&quot;&gt;&lt;property id=&quot;20148&quot; value=&quot;5&quot;/&gt;&lt;property id=&quot;20300&quot; value=&quot;Slide 40&quot;/&gt;&lt;property id=&quot;20307&quot; value=&quot;341&quot;/&gt;&lt;/object&gt;&lt;object type=&quot;3&quot; unique_id=&quot;10044&quot;&gt;&lt;property id=&quot;20148&quot; value=&quot;5&quot;/&gt;&lt;property id=&quot;20300&quot; value=&quot;Slide 41&quot;/&gt;&lt;property id=&quot;20307&quot; value=&quot;343&quot;/&gt;&lt;/object&gt;&lt;object type=&quot;3&quot; unique_id=&quot;10045&quot;&gt;&lt;property id=&quot;20148&quot; value=&quot;5&quot;/&gt;&lt;property id=&quot;20300&quot; value=&quot;Slide 42&quot;/&gt;&lt;property id=&quot;20307&quot; value=&quot;342&quot;/&gt;&lt;/object&gt;&lt;object type=&quot;3&quot; unique_id=&quot;10046&quot;&gt;&lt;property id=&quot;20148&quot; value=&quot;5&quot;/&gt;&lt;property id=&quot;20300&quot; value=&quot;Slide 43&quot;/&gt;&lt;property id=&quot;20307&quot; value=&quot;344&quot;/&gt;&lt;/object&gt;&lt;object type=&quot;3&quot; unique_id=&quot;10047&quot;&gt;&lt;property id=&quot;20148&quot; value=&quot;5&quot;/&gt;&lt;property id=&quot;20300&quot; value=&quot;Slide 44&quot;/&gt;&lt;property id=&quot;20307&quot; value=&quot;345&quot;/&gt;&lt;/object&gt;&lt;object type=&quot;3&quot; unique_id=&quot;10048&quot;&gt;&lt;property id=&quot;20148&quot; value=&quot;5&quot;/&gt;&lt;property id=&quot;20300&quot; value=&quot;Slide 45&quot;/&gt;&lt;property id=&quot;20307&quot; value=&quot;346&quot;/&gt;&lt;/object&gt;&lt;object type=&quot;3&quot; unique_id=&quot;10049&quot;&gt;&lt;property id=&quot;20148&quot; value=&quot;5&quot;/&gt;&lt;property id=&quot;20300&quot; value=&quot;Slide 46&quot;/&gt;&lt;property id=&quot;20307&quot; value=&quot;347&quot;/&gt;&lt;/object&gt;&lt;object type=&quot;3&quot; unique_id=&quot;10050&quot;&gt;&lt;property id=&quot;20148&quot; value=&quot;5&quot;/&gt;&lt;property id=&quot;20300&quot; value=&quot;Slide 47&quot;/&gt;&lt;property id=&quot;20307&quot; value=&quot;348&quot;/&gt;&lt;/object&gt;&lt;object type=&quot;3&quot; unique_id=&quot;10051&quot;&gt;&lt;property id=&quot;20148&quot; value=&quot;5&quot;/&gt;&lt;property id=&quot;20300&quot; value=&quot;Slide 48&quot;/&gt;&lt;property id=&quot;20307&quot; value=&quot;349&quot;/&gt;&lt;/object&gt;&lt;object type=&quot;3&quot; unique_id=&quot;10052&quot;&gt;&lt;property id=&quot;20148&quot; value=&quot;5&quot;/&gt;&lt;property id=&quot;20300&quot; value=&quot;Slide 49&quot;/&gt;&lt;property id=&quot;20307&quot; value=&quot;350&quot;/&gt;&lt;/object&gt;&lt;object type=&quot;3&quot; unique_id=&quot;10053&quot;&gt;&lt;property id=&quot;20148&quot; value=&quot;5&quot;/&gt;&lt;property id=&quot;20300&quot; value=&quot;Slide 50&quot;/&gt;&lt;property id=&quot;20307&quot; value=&quot;351&quot;/&gt;&lt;/object&gt;&lt;object type=&quot;3&quot; unique_id=&quot;10054&quot;&gt;&lt;property id=&quot;20148&quot; value=&quot;5&quot;/&gt;&lt;property id=&quot;20300&quot; value=&quot;Slide 51&quot;/&gt;&lt;property id=&quot;20307&quot; value=&quot;354&quot;/&gt;&lt;/object&gt;&lt;object type=&quot;3&quot; unique_id=&quot;10055&quot;&gt;&lt;property id=&quot;20148&quot; value=&quot;5&quot;/&gt;&lt;property id=&quot;20300&quot; value=&quot;Slide 52&quot;/&gt;&lt;property id=&quot;20307&quot; value=&quot;352&quot;/&gt;&lt;/object&gt;&lt;object type=&quot;3&quot; unique_id=&quot;10056&quot;&gt;&lt;property id=&quot;20148&quot; value=&quot;5&quot;/&gt;&lt;property id=&quot;20300&quot; value=&quot;Slide 53&quot;/&gt;&lt;property id=&quot;20307&quot; value=&quot;353&quot;/&gt;&lt;/object&gt;&lt;object type=&quot;3&quot; unique_id=&quot;10057&quot;&gt;&lt;property id=&quot;20148&quot; value=&quot;5&quot;/&gt;&lt;property id=&quot;20300&quot; value=&quot;Slide 54&quot;/&gt;&lt;property id=&quot;20307&quot; value=&quot;308&quot;/&gt;&lt;/object&gt;&lt;object type=&quot;3&quot; unique_id=&quot;10058&quot;&gt;&lt;property id=&quot;20148&quot; value=&quot;5&quot;/&gt;&lt;property id=&quot;20300&quot; value=&quot;Slide 55&quot;/&gt;&lt;property id=&quot;20307&quot; value=&quot;355&quot;/&gt;&lt;/object&gt;&lt;/object&gt;&lt;/object&gt;&lt;/database&gt;"/>
</p:tagLst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8270</TotalTime>
  <Words>1530</Words>
  <Application>Microsoft Office PowerPoint</Application>
  <PresentationFormat>On-screen Show (4:3)</PresentationFormat>
  <Paragraphs>326</Paragraphs>
  <Slides>56</Slides>
  <Notes>54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Custom Design</vt:lpstr>
      <vt:lpstr>Lecture 16</vt:lpstr>
      <vt:lpstr>Maximize Learning  Train-The-Trainer    </vt:lpstr>
      <vt:lpstr>Slide 3</vt:lpstr>
      <vt:lpstr>Slide 4</vt:lpstr>
      <vt:lpstr>Slide 5</vt:lpstr>
      <vt:lpstr>Slide 6</vt:lpstr>
      <vt:lpstr>Learning Styles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</vt:vector>
  </TitlesOfParts>
  <Company>Vertex Solutions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 Stoner</dc:creator>
  <cp:lastModifiedBy>NTS</cp:lastModifiedBy>
  <cp:revision>261</cp:revision>
  <cp:lastPrinted>2005-12-21T16:28:49Z</cp:lastPrinted>
  <dcterms:created xsi:type="dcterms:W3CDTF">2005-12-20T16:22:26Z</dcterms:created>
  <dcterms:modified xsi:type="dcterms:W3CDTF">2014-06-26T17:13:44Z</dcterms:modified>
</cp:coreProperties>
</file>