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Default Extension="bin" ContentType="application/vnd.ms-office.legacyDiagramTex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 id="2147483652" r:id="rId2"/>
  </p:sldMasterIdLst>
  <p:notesMasterIdLst>
    <p:notesMasterId r:id="rId57"/>
  </p:notesMasterIdLst>
  <p:handoutMasterIdLst>
    <p:handoutMasterId r:id="rId58"/>
  </p:handoutMasterIdLst>
  <p:sldIdLst>
    <p:sldId id="386" r:id="rId3"/>
    <p:sldId id="387" r:id="rId4"/>
    <p:sldId id="388" r:id="rId5"/>
    <p:sldId id="389" r:id="rId6"/>
    <p:sldId id="390" r:id="rId7"/>
    <p:sldId id="391" r:id="rId8"/>
    <p:sldId id="392" r:id="rId9"/>
    <p:sldId id="393" r:id="rId10"/>
    <p:sldId id="394" r:id="rId11"/>
    <p:sldId id="395" r:id="rId12"/>
    <p:sldId id="396" r:id="rId13"/>
    <p:sldId id="397" r:id="rId14"/>
    <p:sldId id="398" r:id="rId15"/>
    <p:sldId id="399" r:id="rId16"/>
    <p:sldId id="400" r:id="rId17"/>
    <p:sldId id="401" r:id="rId18"/>
    <p:sldId id="402" r:id="rId19"/>
    <p:sldId id="403" r:id="rId20"/>
    <p:sldId id="404" r:id="rId21"/>
    <p:sldId id="405" r:id="rId22"/>
    <p:sldId id="256" r:id="rId23"/>
    <p:sldId id="348" r:id="rId24"/>
    <p:sldId id="349" r:id="rId25"/>
    <p:sldId id="370" r:id="rId26"/>
    <p:sldId id="363" r:id="rId27"/>
    <p:sldId id="365" r:id="rId28"/>
    <p:sldId id="366" r:id="rId29"/>
    <p:sldId id="372" r:id="rId30"/>
    <p:sldId id="373" r:id="rId31"/>
    <p:sldId id="385" r:id="rId32"/>
    <p:sldId id="347" r:id="rId33"/>
    <p:sldId id="326" r:id="rId34"/>
    <p:sldId id="374" r:id="rId35"/>
    <p:sldId id="375" r:id="rId36"/>
    <p:sldId id="376" r:id="rId37"/>
    <p:sldId id="377" r:id="rId38"/>
    <p:sldId id="378" r:id="rId39"/>
    <p:sldId id="379" r:id="rId40"/>
    <p:sldId id="380" r:id="rId41"/>
    <p:sldId id="381" r:id="rId42"/>
    <p:sldId id="382" r:id="rId43"/>
    <p:sldId id="361" r:id="rId44"/>
    <p:sldId id="357" r:id="rId45"/>
    <p:sldId id="344" r:id="rId46"/>
    <p:sldId id="315" r:id="rId47"/>
    <p:sldId id="383" r:id="rId48"/>
    <p:sldId id="345" r:id="rId49"/>
    <p:sldId id="358" r:id="rId50"/>
    <p:sldId id="319" r:id="rId51"/>
    <p:sldId id="323" r:id="rId52"/>
    <p:sldId id="324" r:id="rId53"/>
    <p:sldId id="343" r:id="rId54"/>
    <p:sldId id="384" r:id="rId55"/>
    <p:sldId id="340" r:id="rId56"/>
  </p:sldIdLst>
  <p:sldSz cx="9144000" cy="6858000" type="screen4x3"/>
  <p:notesSz cx="6858000" cy="9774238"/>
  <p:kinsoku lang="ja-JP" invalStChars="、。，．・：；？！゛゜ヽヾゝゞ々ー’”）〕］｝〉》」』】°‰′″℃￠％ぁぃぅぇぉっゃゅょゎァィゥェォッャュョヮヵヶ!%),.:;?]}｡｣､･ｧｨｩｪｫｬｭｮｯｰﾞﾟ" invalEndChars="‘“（〔［｛〈《「『【￥＄$([\{｢￡"/>
  <p:defaultTextStyle>
    <a:defPPr>
      <a:defRPr lang="en-GB"/>
    </a:defPPr>
    <a:lvl1pPr algn="ctr" rtl="0" eaLnBrk="0" fontAlgn="base" hangingPunct="0">
      <a:spcBef>
        <a:spcPct val="0"/>
      </a:spcBef>
      <a:spcAft>
        <a:spcPct val="0"/>
      </a:spcAft>
      <a:defRPr sz="2400" kern="1200">
        <a:solidFill>
          <a:srgbClr val="FFFFFF"/>
        </a:solidFill>
        <a:latin typeface="Trebuchet MS" pitchFamily="34" charset="0"/>
        <a:ea typeface="+mn-ea"/>
        <a:cs typeface="+mn-cs"/>
      </a:defRPr>
    </a:lvl1pPr>
    <a:lvl2pPr marL="457200" algn="ctr" rtl="0" eaLnBrk="0" fontAlgn="base" hangingPunct="0">
      <a:spcBef>
        <a:spcPct val="0"/>
      </a:spcBef>
      <a:spcAft>
        <a:spcPct val="0"/>
      </a:spcAft>
      <a:defRPr sz="2400" kern="1200">
        <a:solidFill>
          <a:srgbClr val="FFFFFF"/>
        </a:solidFill>
        <a:latin typeface="Trebuchet MS" pitchFamily="34" charset="0"/>
        <a:ea typeface="+mn-ea"/>
        <a:cs typeface="+mn-cs"/>
      </a:defRPr>
    </a:lvl2pPr>
    <a:lvl3pPr marL="914400" algn="ctr" rtl="0" eaLnBrk="0" fontAlgn="base" hangingPunct="0">
      <a:spcBef>
        <a:spcPct val="0"/>
      </a:spcBef>
      <a:spcAft>
        <a:spcPct val="0"/>
      </a:spcAft>
      <a:defRPr sz="2400" kern="1200">
        <a:solidFill>
          <a:srgbClr val="FFFFFF"/>
        </a:solidFill>
        <a:latin typeface="Trebuchet MS" pitchFamily="34" charset="0"/>
        <a:ea typeface="+mn-ea"/>
        <a:cs typeface="+mn-cs"/>
      </a:defRPr>
    </a:lvl3pPr>
    <a:lvl4pPr marL="1371600" algn="ctr" rtl="0" eaLnBrk="0" fontAlgn="base" hangingPunct="0">
      <a:spcBef>
        <a:spcPct val="0"/>
      </a:spcBef>
      <a:spcAft>
        <a:spcPct val="0"/>
      </a:spcAft>
      <a:defRPr sz="2400" kern="1200">
        <a:solidFill>
          <a:srgbClr val="FFFFFF"/>
        </a:solidFill>
        <a:latin typeface="Trebuchet MS" pitchFamily="34" charset="0"/>
        <a:ea typeface="+mn-ea"/>
        <a:cs typeface="+mn-cs"/>
      </a:defRPr>
    </a:lvl4pPr>
    <a:lvl5pPr marL="1828800" algn="ctr" rtl="0" eaLnBrk="0" fontAlgn="base" hangingPunct="0">
      <a:spcBef>
        <a:spcPct val="0"/>
      </a:spcBef>
      <a:spcAft>
        <a:spcPct val="0"/>
      </a:spcAft>
      <a:defRPr sz="2400" kern="1200">
        <a:solidFill>
          <a:srgbClr val="FFFFFF"/>
        </a:solidFill>
        <a:latin typeface="Trebuchet MS" pitchFamily="34" charset="0"/>
        <a:ea typeface="+mn-ea"/>
        <a:cs typeface="+mn-cs"/>
      </a:defRPr>
    </a:lvl5pPr>
    <a:lvl6pPr marL="2286000" algn="l" defTabSz="914400" rtl="0" eaLnBrk="1" latinLnBrk="0" hangingPunct="1">
      <a:defRPr sz="2400" kern="1200">
        <a:solidFill>
          <a:srgbClr val="FFFFFF"/>
        </a:solidFill>
        <a:latin typeface="Trebuchet MS" pitchFamily="34" charset="0"/>
        <a:ea typeface="+mn-ea"/>
        <a:cs typeface="+mn-cs"/>
      </a:defRPr>
    </a:lvl6pPr>
    <a:lvl7pPr marL="2743200" algn="l" defTabSz="914400" rtl="0" eaLnBrk="1" latinLnBrk="0" hangingPunct="1">
      <a:defRPr sz="2400" kern="1200">
        <a:solidFill>
          <a:srgbClr val="FFFFFF"/>
        </a:solidFill>
        <a:latin typeface="Trebuchet MS" pitchFamily="34" charset="0"/>
        <a:ea typeface="+mn-ea"/>
        <a:cs typeface="+mn-cs"/>
      </a:defRPr>
    </a:lvl7pPr>
    <a:lvl8pPr marL="3200400" algn="l" defTabSz="914400" rtl="0" eaLnBrk="1" latinLnBrk="0" hangingPunct="1">
      <a:defRPr sz="2400" kern="1200">
        <a:solidFill>
          <a:srgbClr val="FFFFFF"/>
        </a:solidFill>
        <a:latin typeface="Trebuchet MS" pitchFamily="34" charset="0"/>
        <a:ea typeface="+mn-ea"/>
        <a:cs typeface="+mn-cs"/>
      </a:defRPr>
    </a:lvl8pPr>
    <a:lvl9pPr marL="3657600" algn="l" defTabSz="914400" rtl="0" eaLnBrk="1" latinLnBrk="0" hangingPunct="1">
      <a:defRPr sz="2400" kern="1200">
        <a:solidFill>
          <a:srgbClr val="FFFFFF"/>
        </a:solidFill>
        <a:latin typeface="Trebuchet MS"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clrMode="gray" frameSlides="1"/>
  <p:showPr showNarration="1" useTimings="0">
    <p:present/>
    <p:sldAll/>
    <p:penClr>
      <a:schemeClr val="tx1"/>
    </p:penClr>
  </p:showPr>
  <p:clrMru>
    <a:srgbClr val="063CE8"/>
    <a:srgbClr val="CCECFF"/>
    <a:srgbClr val="66FFFF"/>
    <a:srgbClr val="0066FF"/>
    <a:srgbClr val="FFFFFF"/>
    <a:srgbClr val="006699"/>
    <a:srgbClr val="006666"/>
    <a:srgbClr val="0033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780" autoAdjust="0"/>
    <p:restoredTop sz="91398" autoAdjust="0"/>
  </p:normalViewPr>
  <p:slideViewPr>
    <p:cSldViewPr>
      <p:cViewPr varScale="1">
        <p:scale>
          <a:sx n="61" d="100"/>
          <a:sy n="61" d="100"/>
        </p:scale>
        <p:origin x="-1452" y="-84"/>
      </p:cViewPr>
      <p:guideLst>
        <p:guide orient="horz" pos="2160"/>
        <p:guide pos="2880"/>
        <p:guide pos="249"/>
      </p:guideLst>
    </p:cSldViewPr>
  </p:slideViewPr>
  <p:notesTextViewPr>
    <p:cViewPr>
      <p:scale>
        <a:sx n="100" d="100"/>
        <a:sy n="100" d="100"/>
      </p:scale>
      <p:origin x="0" y="0"/>
    </p:cViewPr>
  </p:notesTextViewPr>
  <p:sorterViewPr>
    <p:cViewPr>
      <p:scale>
        <a:sx n="75" d="100"/>
        <a:sy n="75" d="100"/>
      </p:scale>
      <p:origin x="0" y="0"/>
    </p:cViewPr>
  </p:sorterViewPr>
  <p:notesViewPr>
    <p:cSldViewPr>
      <p:cViewPr varScale="1">
        <p:scale>
          <a:sx n="47" d="100"/>
          <a:sy n="47" d="100"/>
        </p:scale>
        <p:origin x="-1296" y="-96"/>
      </p:cViewPr>
      <p:guideLst>
        <p:guide orient="horz" pos="3078"/>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microsoft.com/office/2006/relationships/legacyDocTextInfo" Target="legacyDocTextInfo.bin"/><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4" Type="http://schemas.microsoft.com/office/2006/relationships/legacyDiagramText" Target="legacyDiagramText4.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ftr" sz="quarter" idx="2"/>
          </p:nvPr>
        </p:nvSpPr>
        <p:spPr bwMode="auto">
          <a:xfrm>
            <a:off x="0" y="9296400"/>
            <a:ext cx="2971800" cy="4572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gn="l">
              <a:defRPr sz="1000">
                <a:solidFill>
                  <a:schemeClr val="tx1"/>
                </a:solidFill>
              </a:defRPr>
            </a:lvl1pPr>
          </a:lstStyle>
          <a:p>
            <a:r>
              <a:rPr lang="en-GB"/>
              <a:t>© Institute for Employment Studies </a:t>
            </a:r>
          </a:p>
        </p:txBody>
      </p:sp>
      <p:sp>
        <p:nvSpPr>
          <p:cNvPr id="3075" name="Rectangle 3"/>
          <p:cNvSpPr>
            <a:spLocks noGrp="1" noChangeArrowheads="1"/>
          </p:cNvSpPr>
          <p:nvPr>
            <p:ph type="sldNum" sz="quarter" idx="3"/>
          </p:nvPr>
        </p:nvSpPr>
        <p:spPr bwMode="auto">
          <a:xfrm>
            <a:off x="3886200" y="9296400"/>
            <a:ext cx="2971800" cy="4572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gn="r">
              <a:defRPr sz="1000">
                <a:solidFill>
                  <a:schemeClr val="tx1"/>
                </a:solidFill>
              </a:defRPr>
            </a:lvl1pPr>
          </a:lstStyle>
          <a:p>
            <a:fld id="{914F4612-3AC2-4A39-AC17-DC861727B2CB}" type="slidenum">
              <a:rPr lang="en-GB"/>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646613"/>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051" name="Rectangle 3"/>
          <p:cNvSpPr>
            <a:spLocks noGrp="1" noRot="1" noChangeAspect="1" noChangeArrowheads="1" noTextEdit="1"/>
          </p:cNvSpPr>
          <p:nvPr>
            <p:ph type="sldImg" idx="2"/>
          </p:nvPr>
        </p:nvSpPr>
        <p:spPr bwMode="auto">
          <a:xfrm>
            <a:off x="1141413" y="849313"/>
            <a:ext cx="4575175" cy="3432175"/>
          </a:xfrm>
          <a:prstGeom prst="rect">
            <a:avLst/>
          </a:prstGeom>
          <a:noFill/>
          <a:ln w="12700">
            <a:solidFill>
              <a:schemeClr val="tx1"/>
            </a:solidFill>
            <a:miter lim="800000"/>
            <a:headEnd/>
            <a:tailEnd/>
          </a:ln>
          <a:effectLst/>
        </p:spPr>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Trebuchet MS" pitchFamily="34" charset="0"/>
        <a:ea typeface="+mn-ea"/>
        <a:cs typeface="+mn-cs"/>
      </a:defRPr>
    </a:lvl1pPr>
    <a:lvl2pPr marL="457200" algn="l" rtl="0" fontAlgn="base">
      <a:spcBef>
        <a:spcPct val="30000"/>
      </a:spcBef>
      <a:spcAft>
        <a:spcPct val="0"/>
      </a:spcAft>
      <a:defRPr sz="1100" kern="1200">
        <a:solidFill>
          <a:schemeClr val="tx1"/>
        </a:solidFill>
        <a:latin typeface="Trebuchet MS" pitchFamily="34" charset="0"/>
        <a:ea typeface="+mn-ea"/>
        <a:cs typeface="+mn-cs"/>
      </a:defRPr>
    </a:lvl2pPr>
    <a:lvl3pPr marL="914400" algn="l" rtl="0" fontAlgn="base">
      <a:spcBef>
        <a:spcPct val="30000"/>
      </a:spcBef>
      <a:spcAft>
        <a:spcPct val="0"/>
      </a:spcAft>
      <a:defRPr sz="1100" kern="1200">
        <a:solidFill>
          <a:schemeClr val="tx1"/>
        </a:solidFill>
        <a:latin typeface="Trebuchet MS" pitchFamily="34" charset="0"/>
        <a:ea typeface="+mn-ea"/>
        <a:cs typeface="+mn-cs"/>
      </a:defRPr>
    </a:lvl3pPr>
    <a:lvl4pPr marL="1371600" algn="l" rtl="0" fontAlgn="base">
      <a:spcBef>
        <a:spcPct val="30000"/>
      </a:spcBef>
      <a:spcAft>
        <a:spcPct val="0"/>
      </a:spcAft>
      <a:defRPr sz="1100" kern="1200">
        <a:solidFill>
          <a:schemeClr val="tx1"/>
        </a:solidFill>
        <a:latin typeface="Trebuchet MS" pitchFamily="34" charset="0"/>
        <a:ea typeface="+mn-ea"/>
        <a:cs typeface="+mn-cs"/>
      </a:defRPr>
    </a:lvl4pPr>
    <a:lvl5pPr marL="1828800" algn="l" rtl="0" fontAlgn="base">
      <a:spcBef>
        <a:spcPct val="30000"/>
      </a:spcBef>
      <a:spcAft>
        <a:spcPct val="0"/>
      </a:spcAft>
      <a:defRPr sz="1100" kern="1200">
        <a:solidFill>
          <a:schemeClr val="tx1"/>
        </a:solidFill>
        <a:latin typeface="Trebuchet MS"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74754" name="Rectangle 2"/>
          <p:cNvSpPr>
            <a:spLocks noGrp="1" noChangeArrowheads="1"/>
          </p:cNvSpPr>
          <p:nvPr>
            <p:ph type="subTitle" idx="1"/>
          </p:nvPr>
        </p:nvSpPr>
        <p:spPr>
          <a:xfrm>
            <a:off x="1476375" y="3886200"/>
            <a:ext cx="7343775" cy="2135188"/>
          </a:xfrm>
        </p:spPr>
        <p:txBody>
          <a:bodyPr/>
          <a:lstStyle>
            <a:lvl1pPr marL="0" indent="0">
              <a:buFont typeface="Wingdings" pitchFamily="2" charset="2"/>
              <a:buNone/>
              <a:defRPr sz="2800"/>
            </a:lvl1pPr>
          </a:lstStyle>
          <a:p>
            <a:r>
              <a:rPr lang="en-GB"/>
              <a:t>Click to edit Master subtitle style</a:t>
            </a:r>
          </a:p>
        </p:txBody>
      </p:sp>
      <p:sp>
        <p:nvSpPr>
          <p:cNvPr id="74755" name="Rectangle 3"/>
          <p:cNvSpPr>
            <a:spLocks noGrp="1" noChangeArrowheads="1"/>
          </p:cNvSpPr>
          <p:nvPr>
            <p:ph type="ctrTitle"/>
          </p:nvPr>
        </p:nvSpPr>
        <p:spPr bwMode="auto">
          <a:xfrm>
            <a:off x="1476375" y="1628775"/>
            <a:ext cx="7373938" cy="1800225"/>
          </a:xfrm>
        </p:spPr>
        <p:txBody>
          <a:bodyPr anchor="t"/>
          <a:lstStyle>
            <a:lvl1pPr>
              <a:defRPr>
                <a:solidFill>
                  <a:srgbClr val="2A386C"/>
                </a:solidFill>
              </a:defRPr>
            </a:lvl1pPr>
          </a:lstStyle>
          <a:p>
            <a:r>
              <a:rPr lang="en-GB"/>
              <a:t>Click to edit Master title style</a:t>
            </a:r>
          </a:p>
        </p:txBody>
      </p:sp>
      <p:sp>
        <p:nvSpPr>
          <p:cNvPr id="74756" name="Line 4"/>
          <p:cNvSpPr>
            <a:spLocks noChangeShapeType="1"/>
          </p:cNvSpPr>
          <p:nvPr/>
        </p:nvSpPr>
        <p:spPr bwMode="auto">
          <a:xfrm>
            <a:off x="1476375" y="3644900"/>
            <a:ext cx="7632700" cy="0"/>
          </a:xfrm>
          <a:prstGeom prst="line">
            <a:avLst/>
          </a:prstGeom>
          <a:noFill/>
          <a:ln w="9525">
            <a:solidFill>
              <a:srgbClr val="006699"/>
            </a:solidFill>
            <a:round/>
            <a:headEnd/>
            <a:tailEnd/>
          </a:ln>
          <a:effectLst/>
        </p:spPr>
        <p:txBody>
          <a:bodyPr lIns="90488" tIns="44450" rIns="90488" bIns="44450"/>
          <a:lstStyle/>
          <a:p>
            <a:endParaRPr lang="en-US"/>
          </a:p>
        </p:txBody>
      </p:sp>
      <p:sp>
        <p:nvSpPr>
          <p:cNvPr id="74758" name="Text Box 6"/>
          <p:cNvSpPr txBox="1">
            <a:spLocks noChangeArrowheads="1"/>
          </p:cNvSpPr>
          <p:nvPr/>
        </p:nvSpPr>
        <p:spPr bwMode="auto">
          <a:xfrm>
            <a:off x="3851275" y="6288088"/>
            <a:ext cx="5218113" cy="454025"/>
          </a:xfrm>
          <a:prstGeom prst="rect">
            <a:avLst/>
          </a:prstGeom>
          <a:noFill/>
          <a:ln w="25400" algn="ctr">
            <a:noFill/>
            <a:miter lim="800000"/>
            <a:headEnd/>
            <a:tailEnd/>
          </a:ln>
          <a:effectLst/>
        </p:spPr>
        <p:txBody>
          <a:bodyPr wrap="none" lIns="90488" tIns="44450" rIns="90488" bIns="44450">
            <a:spAutoFit/>
          </a:bodyPr>
          <a:lstStyle/>
          <a:p>
            <a:r>
              <a:rPr lang="en-GB">
                <a:solidFill>
                  <a:srgbClr val="006699"/>
                </a:solidFill>
              </a:rPr>
              <a:t>the institute for employment studies</a:t>
            </a:r>
          </a:p>
        </p:txBody>
      </p:sp>
      <p:pic>
        <p:nvPicPr>
          <p:cNvPr id="74759" name="Picture 7" descr="logo_for_ppt"/>
          <p:cNvPicPr>
            <a:picLocks noChangeAspect="1" noChangeArrowheads="1"/>
          </p:cNvPicPr>
          <p:nvPr/>
        </p:nvPicPr>
        <p:blipFill>
          <a:blip r:embed="rId2"/>
          <a:srcRect/>
          <a:stretch>
            <a:fillRect/>
          </a:stretch>
        </p:blipFill>
        <p:spPr bwMode="auto">
          <a:xfrm>
            <a:off x="381000" y="6142038"/>
            <a:ext cx="719138" cy="484187"/>
          </a:xfrm>
          <a:prstGeom prst="rect">
            <a:avLst/>
          </a:prstGeom>
          <a:noFill/>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755"/>
                                        </p:tgtEl>
                                        <p:attrNameLst>
                                          <p:attrName>style.visibility</p:attrName>
                                        </p:attrNameLst>
                                      </p:cBhvr>
                                      <p:to>
                                        <p:strVal val="visible"/>
                                      </p:to>
                                    </p:set>
                                    <p:animEffect transition="in" filter="wipe(left)">
                                      <p:cBhvr>
                                        <p:cTn id="7" dur="1000"/>
                                        <p:tgtEl>
                                          <p:spTgt spid="7475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4754"/>
                                        </p:tgtEl>
                                        <p:attrNameLst>
                                          <p:attrName>style.visibility</p:attrName>
                                        </p:attrNameLst>
                                      </p:cBhvr>
                                      <p:to>
                                        <p:strVal val="visible"/>
                                      </p:to>
                                    </p:set>
                                    <p:animEffect transition="in" filter="fade">
                                      <p:cBhvr>
                                        <p:cTn id="11" dur="500"/>
                                        <p:tgtEl>
                                          <p:spTgt spid="74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tmplLst>
          <p:tmpl>
            <p:tnLst>
              <p:par>
                <p:cTn presetID="10" presetClass="entr" presetSubtype="0" fill="hold" nodeType="afterEffect">
                  <p:stCondLst>
                    <p:cond delay="0"/>
                  </p:stCondLst>
                  <p:childTnLst>
                    <p:set>
                      <p:cBhvr>
                        <p:cTn dur="1" fill="hold">
                          <p:stCondLst>
                            <p:cond delay="0"/>
                          </p:stCondLst>
                        </p:cTn>
                        <p:tgtEl>
                          <p:spTgt spid="74754"/>
                        </p:tgtEl>
                        <p:attrNameLst>
                          <p:attrName>style.visibility</p:attrName>
                        </p:attrNameLst>
                      </p:cBhvr>
                      <p:to>
                        <p:strVal val="visible"/>
                      </p:to>
                    </p:set>
                    <p:animEffect transition="in" filter="fade">
                      <p:cBhvr>
                        <p:cTn dur="500"/>
                        <p:tgtEl>
                          <p:spTgt spid="74754"/>
                        </p:tgtEl>
                      </p:cBhvr>
                    </p:animEffect>
                  </p:childTnLst>
                </p:cTn>
              </p:par>
            </p:tnLst>
          </p:tmpl>
        </p:tmplLst>
      </p:bldP>
      <p:bldP spid="74755"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a:xfrm>
            <a:off x="5867400" y="6453188"/>
            <a:ext cx="3168650" cy="268287"/>
          </a:xfrm>
          <a:prstGeom prst="rect">
            <a:avLst/>
          </a:prstGeom>
        </p:spPr>
        <p:txBody>
          <a:bodyPr/>
          <a:lstStyle>
            <a:lvl1pPr>
              <a:defRPr/>
            </a:lvl1pPr>
          </a:lstStyle>
          <a:p>
            <a:r>
              <a:rPr lang="en-US"/>
              <a:t>© Institute for Employment Studies</a:t>
            </a:r>
          </a:p>
        </p:txBody>
      </p:sp>
    </p:spTree>
  </p:cSld>
  <p:clrMapOvr>
    <a:masterClrMapping/>
  </p:clrMapOvr>
  <p:transition spd="med">
    <p:strips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a:xfrm>
            <a:off x="5867400" y="6453188"/>
            <a:ext cx="3168650" cy="268287"/>
          </a:xfrm>
          <a:prstGeom prst="rect">
            <a:avLst/>
          </a:prstGeom>
        </p:spPr>
        <p:txBody>
          <a:bodyPr/>
          <a:lstStyle>
            <a:lvl1pPr>
              <a:defRPr/>
            </a:lvl1pPr>
          </a:lstStyle>
          <a:p>
            <a:r>
              <a:rPr lang="en-US"/>
              <a:t>© Institute for Employment Studies</a:t>
            </a:r>
          </a:p>
        </p:txBody>
      </p:sp>
    </p:spTree>
  </p:cSld>
  <p:clrMapOvr>
    <a:masterClrMapping/>
  </p:clrMapOvr>
  <p:transition spd="med">
    <p:strips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0825" y="1412875"/>
            <a:ext cx="4278313"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1538" y="1412875"/>
            <a:ext cx="42799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5867400" y="6453188"/>
            <a:ext cx="3168650" cy="268287"/>
          </a:xfrm>
          <a:prstGeom prst="rect">
            <a:avLst/>
          </a:prstGeom>
        </p:spPr>
        <p:txBody>
          <a:bodyPr/>
          <a:lstStyle>
            <a:lvl1pPr>
              <a:defRPr/>
            </a:lvl1pPr>
          </a:lstStyle>
          <a:p>
            <a:r>
              <a:rPr lang="en-US"/>
              <a:t>© Institute for Employment Studies</a:t>
            </a:r>
          </a:p>
        </p:txBody>
      </p:sp>
    </p:spTree>
  </p:cSld>
  <p:clrMapOvr>
    <a:masterClrMapping/>
  </p:clrMapOvr>
  <p:transition spd="med">
    <p:strips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a:xfrm>
            <a:off x="5867400" y="6453188"/>
            <a:ext cx="3168650" cy="268287"/>
          </a:xfrm>
          <a:prstGeom prst="rect">
            <a:avLst/>
          </a:prstGeom>
        </p:spPr>
        <p:txBody>
          <a:bodyPr/>
          <a:lstStyle>
            <a:lvl1pPr>
              <a:defRPr/>
            </a:lvl1pPr>
          </a:lstStyle>
          <a:p>
            <a:r>
              <a:rPr lang="en-US"/>
              <a:t>© Institute for Employment Studies</a:t>
            </a:r>
          </a:p>
        </p:txBody>
      </p:sp>
    </p:spTree>
  </p:cSld>
  <p:clrMapOvr>
    <a:masterClrMapping/>
  </p:clrMapOvr>
  <p:transition spd="med">
    <p:strips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a:xfrm>
            <a:off x="5867400" y="6453188"/>
            <a:ext cx="3168650" cy="268287"/>
          </a:xfrm>
          <a:prstGeom prst="rect">
            <a:avLst/>
          </a:prstGeom>
        </p:spPr>
        <p:txBody>
          <a:bodyPr/>
          <a:lstStyle>
            <a:lvl1pPr>
              <a:defRPr/>
            </a:lvl1pPr>
          </a:lstStyle>
          <a:p>
            <a:r>
              <a:rPr lang="en-US"/>
              <a:t>© Institute for Employment Studies</a:t>
            </a:r>
          </a:p>
        </p:txBody>
      </p:sp>
    </p:spTree>
  </p:cSld>
  <p:clrMapOvr>
    <a:masterClrMapping/>
  </p:clrMapOvr>
  <p:transition spd="med">
    <p:strips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5867400" y="6453188"/>
            <a:ext cx="3168650" cy="268287"/>
          </a:xfrm>
          <a:prstGeom prst="rect">
            <a:avLst/>
          </a:prstGeom>
        </p:spPr>
        <p:txBody>
          <a:bodyPr/>
          <a:lstStyle>
            <a:lvl1pPr>
              <a:defRPr/>
            </a:lvl1pPr>
          </a:lstStyle>
          <a:p>
            <a:r>
              <a:rPr lang="en-US"/>
              <a:t>© Institute for Employment Studies</a:t>
            </a:r>
          </a:p>
        </p:txBody>
      </p:sp>
    </p:spTree>
  </p:cSld>
  <p:clrMapOvr>
    <a:masterClrMapping/>
  </p:clrMapOvr>
  <p:transition spd="med">
    <p:strips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a:xfrm>
            <a:off x="5867400" y="6453188"/>
            <a:ext cx="3168650" cy="268287"/>
          </a:xfrm>
          <a:prstGeom prst="rect">
            <a:avLst/>
          </a:prstGeom>
        </p:spPr>
        <p:txBody>
          <a:bodyPr/>
          <a:lstStyle>
            <a:lvl1pPr>
              <a:defRPr/>
            </a:lvl1pPr>
          </a:lstStyle>
          <a:p>
            <a:r>
              <a:rPr lang="en-US"/>
              <a:t>© Institute for Employment Studies</a:t>
            </a:r>
          </a:p>
        </p:txBody>
      </p:sp>
    </p:spTree>
  </p:cSld>
  <p:clrMapOvr>
    <a:masterClrMapping/>
  </p:clrMapOvr>
  <p:transition spd="med">
    <p:strips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a:xfrm>
            <a:off x="5867400" y="6453188"/>
            <a:ext cx="3168650" cy="268287"/>
          </a:xfrm>
          <a:prstGeom prst="rect">
            <a:avLst/>
          </a:prstGeom>
        </p:spPr>
        <p:txBody>
          <a:bodyPr/>
          <a:lstStyle>
            <a:lvl1pPr>
              <a:defRPr/>
            </a:lvl1pPr>
          </a:lstStyle>
          <a:p>
            <a:r>
              <a:rPr lang="en-US"/>
              <a:t>© Institute for Employment Studies</a:t>
            </a:r>
          </a:p>
        </p:txBody>
      </p:sp>
    </p:spTree>
  </p:cSld>
  <p:clrMapOvr>
    <a:masterClrMapping/>
  </p:clrMapOvr>
  <p:transition spd="med">
    <p:strips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a:xfrm>
            <a:off x="5867400" y="6453188"/>
            <a:ext cx="3168650" cy="268287"/>
          </a:xfrm>
          <a:prstGeom prst="rect">
            <a:avLst/>
          </a:prstGeom>
        </p:spPr>
        <p:txBody>
          <a:bodyPr/>
          <a:lstStyle>
            <a:lvl1pPr>
              <a:defRPr/>
            </a:lvl1pPr>
          </a:lstStyle>
          <a:p>
            <a:r>
              <a:rPr lang="en-US"/>
              <a:t>© Institute for Employment Studies</a:t>
            </a:r>
          </a:p>
        </p:txBody>
      </p:sp>
    </p:spTree>
  </p:cSld>
  <p:clrMapOvr>
    <a:masterClrMapping/>
  </p:clrMapOvr>
  <p:transition spd="med">
    <p:strips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4975" y="44450"/>
            <a:ext cx="2176463" cy="60483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0825" y="44450"/>
            <a:ext cx="6381750" cy="6048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a:xfrm>
            <a:off x="5867400" y="6453188"/>
            <a:ext cx="3168650" cy="268287"/>
          </a:xfrm>
          <a:prstGeom prst="rect">
            <a:avLst/>
          </a:prstGeom>
        </p:spPr>
        <p:txBody>
          <a:bodyPr/>
          <a:lstStyle>
            <a:lvl1pPr>
              <a:defRPr/>
            </a:lvl1pPr>
          </a:lstStyle>
          <a:p>
            <a:r>
              <a:rPr lang="en-US"/>
              <a:t>© Institute for Employment Studies</a:t>
            </a:r>
          </a:p>
        </p:txBody>
      </p:sp>
    </p:spTree>
  </p:cSld>
  <p:clrMapOvr>
    <a:masterClrMapping/>
  </p:clrMapOvr>
  <p:transition spd="med">
    <p:strips dir="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5" y="44450"/>
            <a:ext cx="8710613" cy="10096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0825" y="1412875"/>
            <a:ext cx="4278313" cy="4679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1538" y="1412875"/>
            <a:ext cx="4279900" cy="4679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5867400" y="6453188"/>
            <a:ext cx="3168650" cy="268287"/>
          </a:xfrm>
          <a:prstGeom prst="rect">
            <a:avLst/>
          </a:prstGeom>
        </p:spPr>
        <p:txBody>
          <a:bodyPr/>
          <a:lstStyle>
            <a:lvl1pPr>
              <a:defRPr/>
            </a:lvl1pPr>
          </a:lstStyle>
          <a:p>
            <a:r>
              <a:rPr lang="en-US"/>
              <a:t>© Institute for Employment Studies</a:t>
            </a:r>
          </a:p>
        </p:txBody>
      </p:sp>
    </p:spTree>
  </p:cSld>
  <p:clrMapOvr>
    <a:masterClrMapping/>
  </p:clrMapOvr>
  <p:transition spd="med">
    <p:strips dir="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0825" y="44450"/>
            <a:ext cx="8710613" cy="10096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50825" y="1412875"/>
            <a:ext cx="8710613" cy="4679950"/>
          </a:xfrm>
        </p:spPr>
        <p:txBody>
          <a:bodyPr/>
          <a:lstStyle/>
          <a:p>
            <a:endParaRPr lang="en-US"/>
          </a:p>
        </p:txBody>
      </p:sp>
      <p:sp>
        <p:nvSpPr>
          <p:cNvPr id="4" name="Footer Placeholder 3"/>
          <p:cNvSpPr>
            <a:spLocks noGrp="1"/>
          </p:cNvSpPr>
          <p:nvPr>
            <p:ph type="ftr" sz="quarter" idx="10"/>
          </p:nvPr>
        </p:nvSpPr>
        <p:spPr>
          <a:xfrm>
            <a:off x="5867400" y="6453188"/>
            <a:ext cx="3168650" cy="268287"/>
          </a:xfrm>
          <a:prstGeom prst="rect">
            <a:avLst/>
          </a:prstGeom>
        </p:spPr>
        <p:txBody>
          <a:bodyPr/>
          <a:lstStyle>
            <a:lvl1pPr>
              <a:defRPr/>
            </a:lvl1pPr>
          </a:lstStyle>
          <a:p>
            <a:r>
              <a:rPr lang="en-US"/>
              <a:t>© Institute for Employment Studies</a:t>
            </a:r>
          </a:p>
        </p:txBody>
      </p:sp>
    </p:spTree>
  </p:cSld>
  <p:clrMapOvr>
    <a:masterClrMapping/>
  </p:clrMapOvr>
  <p:transition spd="med">
    <p:strips dir="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77826" name="Rectangle 2"/>
          <p:cNvSpPr>
            <a:spLocks noGrp="1" noChangeArrowheads="1"/>
          </p:cNvSpPr>
          <p:nvPr>
            <p:ph type="subTitle" idx="1"/>
          </p:nvPr>
        </p:nvSpPr>
        <p:spPr>
          <a:xfrm>
            <a:off x="1476375" y="3886200"/>
            <a:ext cx="7343775" cy="2135188"/>
          </a:xfrm>
        </p:spPr>
        <p:txBody>
          <a:bodyPr/>
          <a:lstStyle>
            <a:lvl1pPr marL="0" indent="0">
              <a:buFont typeface="Wingdings" pitchFamily="2" charset="2"/>
              <a:buNone/>
              <a:defRPr sz="2800"/>
            </a:lvl1pPr>
          </a:lstStyle>
          <a:p>
            <a:r>
              <a:rPr lang="en-GB"/>
              <a:t>Click to edit Master subtitle style</a:t>
            </a:r>
          </a:p>
        </p:txBody>
      </p:sp>
      <p:sp>
        <p:nvSpPr>
          <p:cNvPr id="77827" name="Rectangle 3"/>
          <p:cNvSpPr>
            <a:spLocks noGrp="1" noChangeArrowheads="1"/>
          </p:cNvSpPr>
          <p:nvPr>
            <p:ph type="ctrTitle"/>
          </p:nvPr>
        </p:nvSpPr>
        <p:spPr bwMode="auto">
          <a:xfrm>
            <a:off x="1476375" y="1628775"/>
            <a:ext cx="7373938" cy="1800225"/>
          </a:xfrm>
        </p:spPr>
        <p:txBody>
          <a:bodyPr anchor="t"/>
          <a:lstStyle>
            <a:lvl1pPr>
              <a:defRPr>
                <a:solidFill>
                  <a:srgbClr val="2A386C"/>
                </a:solidFill>
              </a:defRPr>
            </a:lvl1pPr>
          </a:lstStyle>
          <a:p>
            <a:r>
              <a:rPr lang="en-GB"/>
              <a:t>Click to edit Master title style</a:t>
            </a:r>
          </a:p>
        </p:txBody>
      </p:sp>
      <p:sp>
        <p:nvSpPr>
          <p:cNvPr id="77828" name="Line 4"/>
          <p:cNvSpPr>
            <a:spLocks noChangeShapeType="1"/>
          </p:cNvSpPr>
          <p:nvPr/>
        </p:nvSpPr>
        <p:spPr bwMode="auto">
          <a:xfrm>
            <a:off x="1476375" y="3644900"/>
            <a:ext cx="7632700" cy="0"/>
          </a:xfrm>
          <a:prstGeom prst="line">
            <a:avLst/>
          </a:prstGeom>
          <a:noFill/>
          <a:ln w="9525">
            <a:solidFill>
              <a:srgbClr val="006699"/>
            </a:solidFill>
            <a:round/>
            <a:headEnd/>
            <a:tailEnd/>
          </a:ln>
          <a:effectLst/>
        </p:spPr>
        <p:txBody>
          <a:bodyPr lIns="90488" tIns="44450" rIns="90488" bIns="44450"/>
          <a:lstStyle/>
          <a:p>
            <a:endParaRPr lang="en-US"/>
          </a:p>
        </p:txBody>
      </p:sp>
      <p:pic>
        <p:nvPicPr>
          <p:cNvPr id="77829" name="Picture 5"/>
          <p:cNvPicPr>
            <a:picLocks noChangeAspect="1" noChangeArrowheads="1"/>
          </p:cNvPicPr>
          <p:nvPr/>
        </p:nvPicPr>
        <p:blipFill>
          <a:blip r:embed="rId2"/>
          <a:srcRect/>
          <a:stretch>
            <a:fillRect/>
          </a:stretch>
        </p:blipFill>
        <p:spPr bwMode="auto">
          <a:xfrm>
            <a:off x="0" y="0"/>
            <a:ext cx="9144000" cy="1125538"/>
          </a:xfrm>
          <a:prstGeom prst="rect">
            <a:avLst/>
          </a:prstGeom>
          <a:noFill/>
          <a:ln w="25400" algn="ctr">
            <a:noFill/>
            <a:miter lim="800000"/>
            <a:headEnd/>
            <a:tailEnd type="none" w="med" len="lg"/>
          </a:ln>
          <a:effectLst/>
        </p:spPr>
      </p:pic>
      <p:sp>
        <p:nvSpPr>
          <p:cNvPr id="77830" name="Text Box 6"/>
          <p:cNvSpPr txBox="1">
            <a:spLocks noChangeArrowheads="1"/>
          </p:cNvSpPr>
          <p:nvPr/>
        </p:nvSpPr>
        <p:spPr bwMode="auto">
          <a:xfrm>
            <a:off x="3851275" y="6288088"/>
            <a:ext cx="5218113" cy="454025"/>
          </a:xfrm>
          <a:prstGeom prst="rect">
            <a:avLst/>
          </a:prstGeom>
          <a:noFill/>
          <a:ln w="25400" algn="ctr">
            <a:noFill/>
            <a:miter lim="800000"/>
            <a:headEnd/>
            <a:tailEnd/>
          </a:ln>
          <a:effectLst/>
        </p:spPr>
        <p:txBody>
          <a:bodyPr wrap="none" lIns="90488" tIns="44450" rIns="90488" bIns="44450">
            <a:spAutoFit/>
          </a:bodyPr>
          <a:lstStyle/>
          <a:p>
            <a:r>
              <a:rPr lang="en-GB">
                <a:solidFill>
                  <a:srgbClr val="006699"/>
                </a:solidFill>
              </a:rPr>
              <a:t>the institute for employment studies</a:t>
            </a:r>
          </a:p>
        </p:txBody>
      </p:sp>
      <p:pic>
        <p:nvPicPr>
          <p:cNvPr id="77831" name="Picture 7" descr="logo_for_ppt"/>
          <p:cNvPicPr>
            <a:picLocks noChangeAspect="1" noChangeArrowheads="1"/>
          </p:cNvPicPr>
          <p:nvPr/>
        </p:nvPicPr>
        <p:blipFill>
          <a:blip r:embed="rId3"/>
          <a:srcRect/>
          <a:stretch>
            <a:fillRect/>
          </a:stretch>
        </p:blipFill>
        <p:spPr bwMode="auto">
          <a:xfrm>
            <a:off x="381000" y="6142038"/>
            <a:ext cx="719138" cy="484187"/>
          </a:xfrm>
          <a:prstGeom prst="rect">
            <a:avLst/>
          </a:prstGeom>
          <a:noFill/>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7827"/>
                                        </p:tgtEl>
                                        <p:attrNameLst>
                                          <p:attrName>style.visibility</p:attrName>
                                        </p:attrNameLst>
                                      </p:cBhvr>
                                      <p:to>
                                        <p:strVal val="visible"/>
                                      </p:to>
                                    </p:set>
                                    <p:animEffect transition="in" filter="wipe(left)">
                                      <p:cBhvr>
                                        <p:cTn id="7" dur="1000"/>
                                        <p:tgtEl>
                                          <p:spTgt spid="7782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7826"/>
                                        </p:tgtEl>
                                        <p:attrNameLst>
                                          <p:attrName>style.visibility</p:attrName>
                                        </p:attrNameLst>
                                      </p:cBhvr>
                                      <p:to>
                                        <p:strVal val="visible"/>
                                      </p:to>
                                    </p:set>
                                    <p:animEffect transition="in" filter="fade">
                                      <p:cBhvr>
                                        <p:cTn id="11" dur="500"/>
                                        <p:tgtEl>
                                          <p:spTgt spid="77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p:tmplLst>
          <p:tmpl>
            <p:tnLst>
              <p:par>
                <p:cTn presetID="10" presetClass="entr" presetSubtype="0" fill="hold" nodeType="afterEffect">
                  <p:stCondLst>
                    <p:cond delay="0"/>
                  </p:stCondLst>
                  <p:childTnLst>
                    <p:set>
                      <p:cBhvr>
                        <p:cTn dur="1" fill="hold">
                          <p:stCondLst>
                            <p:cond delay="0"/>
                          </p:stCondLst>
                        </p:cTn>
                        <p:tgtEl>
                          <p:spTgt spid="77826"/>
                        </p:tgtEl>
                        <p:attrNameLst>
                          <p:attrName>style.visibility</p:attrName>
                        </p:attrNameLst>
                      </p:cBhvr>
                      <p:to>
                        <p:strVal val="visible"/>
                      </p:to>
                    </p:set>
                    <p:animEffect transition="in" filter="fade">
                      <p:cBhvr>
                        <p:cTn dur="500"/>
                        <p:tgtEl>
                          <p:spTgt spid="77826"/>
                        </p:tgtEl>
                      </p:cBhvr>
                    </p:animEffect>
                  </p:childTnLst>
                </p:cTn>
              </p:par>
            </p:tnLst>
          </p:tmpl>
        </p:tmplLst>
      </p:bldP>
      <p:bldP spid="77827"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trips dir="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med">
    <p:strips dir="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0825" y="1412875"/>
            <a:ext cx="4278313"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1538" y="1412875"/>
            <a:ext cx="42799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trips dir="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trips dir="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p:strips dir="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transition spd="med">
    <p:strips dir="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strips dir="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strips dir="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trips dir="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4975" y="44450"/>
            <a:ext cx="2176463" cy="60483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0825" y="44450"/>
            <a:ext cx="6381750" cy="6048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2.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1" name="Rectangle 3"/>
          <p:cNvSpPr>
            <a:spLocks noGrp="1" noChangeArrowheads="1"/>
          </p:cNvSpPr>
          <p:nvPr>
            <p:ph type="body" idx="1"/>
          </p:nvPr>
        </p:nvSpPr>
        <p:spPr bwMode="auto">
          <a:xfrm>
            <a:off x="250825" y="1412875"/>
            <a:ext cx="8710613" cy="467995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73732" name="Rectangle 4"/>
          <p:cNvSpPr>
            <a:spLocks noGrp="1" noChangeArrowheads="1"/>
          </p:cNvSpPr>
          <p:nvPr>
            <p:ph type="title"/>
          </p:nvPr>
        </p:nvSpPr>
        <p:spPr bwMode="gray">
          <a:xfrm>
            <a:off x="250825" y="44450"/>
            <a:ext cx="8710613" cy="100965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GB" dirty="0" smtClean="0"/>
              <a:t>Click to edit Master title style</a:t>
            </a:r>
          </a:p>
        </p:txBody>
      </p:sp>
      <p:sp>
        <p:nvSpPr>
          <p:cNvPr id="73735" name="Text Box 7"/>
          <p:cNvSpPr txBox="1">
            <a:spLocks noChangeArrowheads="1"/>
          </p:cNvSpPr>
          <p:nvPr userDrawn="1"/>
        </p:nvSpPr>
        <p:spPr bwMode="auto">
          <a:xfrm>
            <a:off x="1403350" y="6237288"/>
            <a:ext cx="7200900" cy="454025"/>
          </a:xfrm>
          <a:prstGeom prst="rect">
            <a:avLst/>
          </a:prstGeom>
          <a:noFill/>
          <a:ln w="25400" algn="ctr">
            <a:noFill/>
            <a:miter lim="800000"/>
            <a:headEnd/>
            <a:tailEnd type="none" w="med" len="lg"/>
          </a:ln>
          <a:effectLst/>
        </p:spPr>
        <p:txBody>
          <a:bodyPr lIns="90488" tIns="44450" rIns="90488" bIns="44450">
            <a:spAutoFit/>
          </a:bodyPr>
          <a:lstStyle/>
          <a:p>
            <a:pPr>
              <a:spcBef>
                <a:spcPct val="50000"/>
              </a:spcBef>
            </a:pPr>
            <a:endParaRPr lang="en-US"/>
          </a:p>
        </p:txBody>
      </p:sp>
    </p:spTree>
  </p:cSld>
  <p:clrMap bg1="lt1" tx1="dk1" bg2="lt2" tx2="dk2" accent1="accent1" accent2="accent2" accent3="accent3" accent4="accent4" accent5="accent5" accent6="accent6" hlink="hlink" folHlink="folHlink"/>
  <p:sldLayoutIdLst>
    <p:sldLayoutId id="2147483651"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74" r:id="rId12"/>
    <p:sldLayoutId id="2147483675" r:id="rId13"/>
  </p:sldLayoutIdLst>
  <p:transition spd="med">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3732"/>
                                        </p:tgtEl>
                                        <p:attrNameLst>
                                          <p:attrName>style.visibility</p:attrName>
                                        </p:attrNameLst>
                                      </p:cBhvr>
                                      <p:to>
                                        <p:strVal val="visible"/>
                                      </p:to>
                                    </p:set>
                                    <p:animEffect transition="in" filter="fade">
                                      <p:cBhvr>
                                        <p:cTn id="7" dur="500"/>
                                        <p:tgtEl>
                                          <p:spTgt spid="7373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3731"/>
                                        </p:tgtEl>
                                        <p:attrNameLst>
                                          <p:attrName>style.visibility</p:attrName>
                                        </p:attrNameLst>
                                      </p:cBhvr>
                                      <p:to>
                                        <p:strVal val="visible"/>
                                      </p:to>
                                    </p:set>
                                    <p:animEffect transition="in" filter="wipe(up)">
                                      <p:cBhvr>
                                        <p:cTn id="11" dur="1000"/>
                                        <p:tgtEl>
                                          <p:spTgt spid="73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p:tmplLst>
          <p:tmpl>
            <p:tnLst>
              <p:par>
                <p:cTn presetID="22" presetClass="entr" presetSubtype="1" fill="hold" nodeType="afterEffect">
                  <p:stCondLst>
                    <p:cond delay="0"/>
                  </p:stCondLst>
                  <p:childTnLst>
                    <p:set>
                      <p:cBhvr>
                        <p:cTn dur="1" fill="hold">
                          <p:stCondLst>
                            <p:cond delay="0"/>
                          </p:stCondLst>
                        </p:cTn>
                        <p:tgtEl>
                          <p:spTgt spid="73731"/>
                        </p:tgtEl>
                        <p:attrNameLst>
                          <p:attrName>style.visibility</p:attrName>
                        </p:attrNameLst>
                      </p:cBhvr>
                      <p:to>
                        <p:strVal val="visible"/>
                      </p:to>
                    </p:set>
                    <p:animEffect transition="in" filter="wipe(up)">
                      <p:cBhvr>
                        <p:cTn dur="1000"/>
                        <p:tgtEl>
                          <p:spTgt spid="73731"/>
                        </p:tgtEl>
                      </p:cBhvr>
                    </p:animEffect>
                  </p:childTnLst>
                </p:cTn>
              </p:par>
            </p:tnLst>
          </p:tmpl>
        </p:tmplLst>
      </p:bldP>
      <p:bldP spid="73732" grpId="0"/>
    </p:bldLst>
  </p:timing>
  <p:hf sldNum="0" hdr="0" dt="0"/>
  <p:txStyles>
    <p:titleStyle>
      <a:lvl1pPr algn="l" rtl="0" eaLnBrk="0" fontAlgn="base" hangingPunct="0">
        <a:spcBef>
          <a:spcPct val="0"/>
        </a:spcBef>
        <a:spcAft>
          <a:spcPct val="0"/>
        </a:spcAft>
        <a:defRPr sz="3800" b="1">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3800" b="1">
          <a:solidFill>
            <a:srgbClr val="FFFFFF"/>
          </a:solidFill>
          <a:latin typeface="Trebuchet MS" pitchFamily="34" charset="0"/>
        </a:defRPr>
      </a:lvl2pPr>
      <a:lvl3pPr algn="l" rtl="0" eaLnBrk="0" fontAlgn="base" hangingPunct="0">
        <a:spcBef>
          <a:spcPct val="0"/>
        </a:spcBef>
        <a:spcAft>
          <a:spcPct val="0"/>
        </a:spcAft>
        <a:defRPr sz="3800" b="1">
          <a:solidFill>
            <a:srgbClr val="FFFFFF"/>
          </a:solidFill>
          <a:latin typeface="Trebuchet MS" pitchFamily="34" charset="0"/>
        </a:defRPr>
      </a:lvl3pPr>
      <a:lvl4pPr algn="l" rtl="0" eaLnBrk="0" fontAlgn="base" hangingPunct="0">
        <a:spcBef>
          <a:spcPct val="0"/>
        </a:spcBef>
        <a:spcAft>
          <a:spcPct val="0"/>
        </a:spcAft>
        <a:defRPr sz="3800" b="1">
          <a:solidFill>
            <a:srgbClr val="FFFFFF"/>
          </a:solidFill>
          <a:latin typeface="Trebuchet MS" pitchFamily="34" charset="0"/>
        </a:defRPr>
      </a:lvl4pPr>
      <a:lvl5pPr algn="l" rtl="0" eaLnBrk="0" fontAlgn="base" hangingPunct="0">
        <a:spcBef>
          <a:spcPct val="0"/>
        </a:spcBef>
        <a:spcAft>
          <a:spcPct val="0"/>
        </a:spcAft>
        <a:defRPr sz="3800" b="1">
          <a:solidFill>
            <a:srgbClr val="FFFFFF"/>
          </a:solidFill>
          <a:latin typeface="Trebuchet MS" pitchFamily="34" charset="0"/>
        </a:defRPr>
      </a:lvl5pPr>
      <a:lvl6pPr marL="457200" algn="l" rtl="0" eaLnBrk="0" fontAlgn="base" hangingPunct="0">
        <a:spcBef>
          <a:spcPct val="0"/>
        </a:spcBef>
        <a:spcAft>
          <a:spcPct val="0"/>
        </a:spcAft>
        <a:defRPr sz="3800" b="1">
          <a:solidFill>
            <a:srgbClr val="FFFFFF"/>
          </a:solidFill>
          <a:latin typeface="Trebuchet MS" pitchFamily="34" charset="0"/>
        </a:defRPr>
      </a:lvl6pPr>
      <a:lvl7pPr marL="914400" algn="l" rtl="0" eaLnBrk="0" fontAlgn="base" hangingPunct="0">
        <a:spcBef>
          <a:spcPct val="0"/>
        </a:spcBef>
        <a:spcAft>
          <a:spcPct val="0"/>
        </a:spcAft>
        <a:defRPr sz="3800" b="1">
          <a:solidFill>
            <a:srgbClr val="FFFFFF"/>
          </a:solidFill>
          <a:latin typeface="Trebuchet MS" pitchFamily="34" charset="0"/>
        </a:defRPr>
      </a:lvl7pPr>
      <a:lvl8pPr marL="1371600" algn="l" rtl="0" eaLnBrk="0" fontAlgn="base" hangingPunct="0">
        <a:spcBef>
          <a:spcPct val="0"/>
        </a:spcBef>
        <a:spcAft>
          <a:spcPct val="0"/>
        </a:spcAft>
        <a:defRPr sz="3800" b="1">
          <a:solidFill>
            <a:srgbClr val="FFFFFF"/>
          </a:solidFill>
          <a:latin typeface="Trebuchet MS" pitchFamily="34" charset="0"/>
        </a:defRPr>
      </a:lvl8pPr>
      <a:lvl9pPr marL="1828800" algn="l" rtl="0" eaLnBrk="0" fontAlgn="base" hangingPunct="0">
        <a:spcBef>
          <a:spcPct val="0"/>
        </a:spcBef>
        <a:spcAft>
          <a:spcPct val="0"/>
        </a:spcAft>
        <a:defRPr sz="3800" b="1">
          <a:solidFill>
            <a:srgbClr val="FFFFFF"/>
          </a:solidFill>
          <a:latin typeface="Trebuchet MS" pitchFamily="34" charset="0"/>
        </a:defRPr>
      </a:lvl9pPr>
    </p:titleStyle>
    <p:bodyStyle>
      <a:lvl1pPr marL="365125" indent="-365125" algn="l" rtl="0" eaLnBrk="0" fontAlgn="base" hangingPunct="0">
        <a:spcBef>
          <a:spcPct val="0"/>
        </a:spcBef>
        <a:spcAft>
          <a:spcPct val="20000"/>
        </a:spcAft>
        <a:buClr>
          <a:srgbClr val="2A386C"/>
        </a:buClr>
        <a:buSzPct val="90000"/>
        <a:buFont typeface="Wingdings" pitchFamily="2" charset="2"/>
        <a:buChar char="l"/>
        <a:defRPr sz="2400">
          <a:solidFill>
            <a:schemeClr val="tx1"/>
          </a:solidFill>
          <a:latin typeface="Arial" pitchFamily="34" charset="0"/>
          <a:ea typeface="+mn-ea"/>
          <a:cs typeface="Arial" pitchFamily="34" charset="0"/>
        </a:defRPr>
      </a:lvl1pPr>
      <a:lvl2pPr marL="898525" indent="-354013" algn="l" rtl="0" eaLnBrk="0" fontAlgn="base" hangingPunct="0">
        <a:spcBef>
          <a:spcPct val="0"/>
        </a:spcBef>
        <a:spcAft>
          <a:spcPct val="20000"/>
        </a:spcAft>
        <a:buClr>
          <a:srgbClr val="FF9900"/>
        </a:buClr>
        <a:buSzPct val="100000"/>
        <a:buFont typeface="Verdana" pitchFamily="34" charset="0"/>
        <a:buChar char="●"/>
        <a:defRPr sz="2400">
          <a:solidFill>
            <a:schemeClr val="tx1"/>
          </a:solidFill>
          <a:latin typeface="Arial" pitchFamily="34" charset="0"/>
          <a:cs typeface="Arial" pitchFamily="34" charset="0"/>
        </a:defRPr>
      </a:lvl2pPr>
      <a:lvl3pPr marL="1431925" indent="-354013" algn="l" rtl="0" eaLnBrk="0" fontAlgn="base" hangingPunct="0">
        <a:spcBef>
          <a:spcPct val="0"/>
        </a:spcBef>
        <a:spcAft>
          <a:spcPct val="20000"/>
        </a:spcAft>
        <a:buClr>
          <a:srgbClr val="2A386C"/>
        </a:buClr>
        <a:buSzPct val="100000"/>
        <a:buFont typeface="Wingdings" pitchFamily="2" charset="2"/>
        <a:buChar char="§"/>
        <a:defRPr sz="2400">
          <a:solidFill>
            <a:schemeClr val="tx1"/>
          </a:solidFill>
          <a:latin typeface="Arial" pitchFamily="34" charset="0"/>
          <a:cs typeface="Arial" pitchFamily="34" charset="0"/>
        </a:defRPr>
      </a:lvl3pPr>
      <a:lvl4pPr marL="1884363" indent="-273050" algn="l" rtl="0" eaLnBrk="0" fontAlgn="base" hangingPunct="0">
        <a:spcBef>
          <a:spcPct val="0"/>
        </a:spcBef>
        <a:spcAft>
          <a:spcPct val="20000"/>
        </a:spcAft>
        <a:buClr>
          <a:srgbClr val="2A386C"/>
        </a:buClr>
        <a:buSzPct val="125000"/>
        <a:buFont typeface="Times New Roman" pitchFamily="18" charset="0"/>
        <a:buChar char="–"/>
        <a:defRPr sz="2400">
          <a:solidFill>
            <a:schemeClr val="tx1"/>
          </a:solidFill>
          <a:latin typeface="Arial" pitchFamily="34" charset="0"/>
          <a:cs typeface="Arial" pitchFamily="34" charset="0"/>
        </a:defRPr>
      </a:lvl4pPr>
      <a:lvl5pPr marL="2332038" indent="-268288" algn="l" rtl="0" eaLnBrk="0" fontAlgn="base" hangingPunct="0">
        <a:spcBef>
          <a:spcPct val="0"/>
        </a:spcBef>
        <a:spcAft>
          <a:spcPct val="20000"/>
        </a:spcAft>
        <a:buClr>
          <a:srgbClr val="2A386C"/>
        </a:buClr>
        <a:buSzPct val="100000"/>
        <a:buChar char="•"/>
        <a:defRPr sz="2400">
          <a:solidFill>
            <a:schemeClr val="tx1"/>
          </a:solidFill>
          <a:latin typeface="Arial" pitchFamily="34" charset="0"/>
          <a:cs typeface="Arial" pitchFamily="34" charset="0"/>
        </a:defRPr>
      </a:lvl5pPr>
      <a:lvl6pPr marL="2789238" indent="-268288" algn="l" rtl="0" eaLnBrk="0" fontAlgn="base" hangingPunct="0">
        <a:spcBef>
          <a:spcPct val="0"/>
        </a:spcBef>
        <a:spcAft>
          <a:spcPct val="20000"/>
        </a:spcAft>
        <a:buClr>
          <a:srgbClr val="2A386C"/>
        </a:buClr>
        <a:buSzPct val="100000"/>
        <a:buChar char="•"/>
        <a:defRPr sz="2000">
          <a:solidFill>
            <a:srgbClr val="2A386C"/>
          </a:solidFill>
          <a:latin typeface="+mn-lt"/>
        </a:defRPr>
      </a:lvl6pPr>
      <a:lvl7pPr marL="3246438" indent="-268288" algn="l" rtl="0" eaLnBrk="0" fontAlgn="base" hangingPunct="0">
        <a:spcBef>
          <a:spcPct val="0"/>
        </a:spcBef>
        <a:spcAft>
          <a:spcPct val="20000"/>
        </a:spcAft>
        <a:buClr>
          <a:srgbClr val="2A386C"/>
        </a:buClr>
        <a:buSzPct val="100000"/>
        <a:buChar char="•"/>
        <a:defRPr sz="2000">
          <a:solidFill>
            <a:srgbClr val="2A386C"/>
          </a:solidFill>
          <a:latin typeface="+mn-lt"/>
        </a:defRPr>
      </a:lvl7pPr>
      <a:lvl8pPr marL="3703638" indent="-268288" algn="l" rtl="0" eaLnBrk="0" fontAlgn="base" hangingPunct="0">
        <a:spcBef>
          <a:spcPct val="0"/>
        </a:spcBef>
        <a:spcAft>
          <a:spcPct val="20000"/>
        </a:spcAft>
        <a:buClr>
          <a:srgbClr val="2A386C"/>
        </a:buClr>
        <a:buSzPct val="100000"/>
        <a:buChar char="•"/>
        <a:defRPr sz="2000">
          <a:solidFill>
            <a:srgbClr val="2A386C"/>
          </a:solidFill>
          <a:latin typeface="+mn-lt"/>
        </a:defRPr>
      </a:lvl8pPr>
      <a:lvl9pPr marL="4160838" indent="-268288" algn="l" rtl="0" eaLnBrk="0" fontAlgn="base" hangingPunct="0">
        <a:spcBef>
          <a:spcPct val="0"/>
        </a:spcBef>
        <a:spcAft>
          <a:spcPct val="20000"/>
        </a:spcAft>
        <a:buClr>
          <a:srgbClr val="2A386C"/>
        </a:buClr>
        <a:buSzPct val="100000"/>
        <a:buChar char="•"/>
        <a:defRPr sz="2000">
          <a:solidFill>
            <a:srgbClr val="2A386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13"/>
          <a:srcRect/>
          <a:stretch>
            <a:fillRect/>
          </a:stretch>
        </p:blipFill>
        <p:spPr bwMode="auto">
          <a:xfrm>
            <a:off x="0" y="0"/>
            <a:ext cx="9144000" cy="1125538"/>
          </a:xfrm>
          <a:prstGeom prst="rect">
            <a:avLst/>
          </a:prstGeom>
          <a:noFill/>
          <a:ln w="25400" algn="ctr">
            <a:noFill/>
            <a:miter lim="800000"/>
            <a:headEnd/>
            <a:tailEnd type="none" w="med" len="lg"/>
          </a:ln>
          <a:effectLst/>
        </p:spPr>
      </p:pic>
      <p:sp>
        <p:nvSpPr>
          <p:cNvPr id="76803" name="Rectangle 3"/>
          <p:cNvSpPr>
            <a:spLocks noGrp="1" noChangeArrowheads="1"/>
          </p:cNvSpPr>
          <p:nvPr>
            <p:ph type="body" idx="1"/>
          </p:nvPr>
        </p:nvSpPr>
        <p:spPr bwMode="auto">
          <a:xfrm>
            <a:off x="250825" y="1412875"/>
            <a:ext cx="8710613" cy="467995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76804" name="Rectangle 4"/>
          <p:cNvSpPr>
            <a:spLocks noGrp="1" noChangeArrowheads="1"/>
          </p:cNvSpPr>
          <p:nvPr>
            <p:ph type="title"/>
          </p:nvPr>
        </p:nvSpPr>
        <p:spPr bwMode="gray">
          <a:xfrm>
            <a:off x="250825" y="44450"/>
            <a:ext cx="8710613" cy="100965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GB" smtClean="0"/>
              <a:t>Click to edit Master title style</a:t>
            </a:r>
          </a:p>
        </p:txBody>
      </p:sp>
      <p:pic>
        <p:nvPicPr>
          <p:cNvPr id="76805" name="Picture 5" descr="logo_for_ppt"/>
          <p:cNvPicPr>
            <a:picLocks noChangeAspect="1" noChangeArrowheads="1"/>
          </p:cNvPicPr>
          <p:nvPr/>
        </p:nvPicPr>
        <p:blipFill>
          <a:blip r:embed="rId14"/>
          <a:srcRect/>
          <a:stretch>
            <a:fillRect/>
          </a:stretch>
        </p:blipFill>
        <p:spPr bwMode="auto">
          <a:xfrm>
            <a:off x="381000" y="6142038"/>
            <a:ext cx="719138" cy="484187"/>
          </a:xfrm>
          <a:prstGeom prst="rect">
            <a:avLst/>
          </a:prstGeom>
          <a:noFill/>
        </p:spPr>
      </p:pic>
    </p:spTree>
  </p:cSld>
  <p:clrMap bg1="lt1" tx1="dk1" bg2="lt2" tx2="dk2" accent1="accent1" accent2="accent2" accent3="accent3" accent4="accent4" accent5="accent5" accent6="accent6" hlink="hlink" folHlink="folHlink"/>
  <p:sldLayoutIdLst>
    <p:sldLayoutId id="214748365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ransition spd="med">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fade">
                                      <p:cBhvr>
                                        <p:cTn id="7" dur="500"/>
                                        <p:tgtEl>
                                          <p:spTgt spid="7680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6803"/>
                                        </p:tgtEl>
                                        <p:attrNameLst>
                                          <p:attrName>style.visibility</p:attrName>
                                        </p:attrNameLst>
                                      </p:cBhvr>
                                      <p:to>
                                        <p:strVal val="visible"/>
                                      </p:to>
                                    </p:set>
                                    <p:animEffect transition="in" filter="wipe(up)">
                                      <p:cBhvr>
                                        <p:cTn id="11" dur="1000"/>
                                        <p:tgtEl>
                                          <p:spTgt spid="76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p:tmplLst>
          <p:tmpl>
            <p:tnLst>
              <p:par>
                <p:cTn presetID="22" presetClass="entr" presetSubtype="1" fill="hold" nodeType="afterEffect">
                  <p:stCondLst>
                    <p:cond delay="0"/>
                  </p:stCondLst>
                  <p:childTnLst>
                    <p:set>
                      <p:cBhvr>
                        <p:cTn dur="1" fill="hold">
                          <p:stCondLst>
                            <p:cond delay="0"/>
                          </p:stCondLst>
                        </p:cTn>
                        <p:tgtEl>
                          <p:spTgt spid="76803"/>
                        </p:tgtEl>
                        <p:attrNameLst>
                          <p:attrName>style.visibility</p:attrName>
                        </p:attrNameLst>
                      </p:cBhvr>
                      <p:to>
                        <p:strVal val="visible"/>
                      </p:to>
                    </p:set>
                    <p:animEffect transition="in" filter="wipe(up)">
                      <p:cBhvr>
                        <p:cTn dur="1000"/>
                        <p:tgtEl>
                          <p:spTgt spid="76803"/>
                        </p:tgtEl>
                      </p:cBhvr>
                    </p:animEffect>
                  </p:childTnLst>
                </p:cTn>
              </p:par>
            </p:tnLst>
          </p:tmpl>
        </p:tmplLst>
      </p:bldP>
      <p:bldP spid="76804" grpId="0"/>
    </p:bldLst>
  </p:timing>
  <p:txStyles>
    <p:titleStyle>
      <a:lvl1pPr algn="l" rtl="0" eaLnBrk="0" fontAlgn="base" hangingPunct="0">
        <a:spcBef>
          <a:spcPct val="0"/>
        </a:spcBef>
        <a:spcAft>
          <a:spcPct val="0"/>
        </a:spcAft>
        <a:defRPr sz="3800" b="1">
          <a:solidFill>
            <a:srgbClr val="FFFFFF"/>
          </a:solidFill>
          <a:latin typeface="+mj-lt"/>
          <a:ea typeface="+mj-ea"/>
          <a:cs typeface="+mj-cs"/>
        </a:defRPr>
      </a:lvl1pPr>
      <a:lvl2pPr algn="l" rtl="0" eaLnBrk="0" fontAlgn="base" hangingPunct="0">
        <a:spcBef>
          <a:spcPct val="0"/>
        </a:spcBef>
        <a:spcAft>
          <a:spcPct val="0"/>
        </a:spcAft>
        <a:defRPr sz="3800" b="1">
          <a:solidFill>
            <a:srgbClr val="FFFFFF"/>
          </a:solidFill>
          <a:latin typeface="Trebuchet MS" pitchFamily="34" charset="0"/>
        </a:defRPr>
      </a:lvl2pPr>
      <a:lvl3pPr algn="l" rtl="0" eaLnBrk="0" fontAlgn="base" hangingPunct="0">
        <a:spcBef>
          <a:spcPct val="0"/>
        </a:spcBef>
        <a:spcAft>
          <a:spcPct val="0"/>
        </a:spcAft>
        <a:defRPr sz="3800" b="1">
          <a:solidFill>
            <a:srgbClr val="FFFFFF"/>
          </a:solidFill>
          <a:latin typeface="Trebuchet MS" pitchFamily="34" charset="0"/>
        </a:defRPr>
      </a:lvl3pPr>
      <a:lvl4pPr algn="l" rtl="0" eaLnBrk="0" fontAlgn="base" hangingPunct="0">
        <a:spcBef>
          <a:spcPct val="0"/>
        </a:spcBef>
        <a:spcAft>
          <a:spcPct val="0"/>
        </a:spcAft>
        <a:defRPr sz="3800" b="1">
          <a:solidFill>
            <a:srgbClr val="FFFFFF"/>
          </a:solidFill>
          <a:latin typeface="Trebuchet MS" pitchFamily="34" charset="0"/>
        </a:defRPr>
      </a:lvl4pPr>
      <a:lvl5pPr algn="l" rtl="0" eaLnBrk="0" fontAlgn="base" hangingPunct="0">
        <a:spcBef>
          <a:spcPct val="0"/>
        </a:spcBef>
        <a:spcAft>
          <a:spcPct val="0"/>
        </a:spcAft>
        <a:defRPr sz="3800" b="1">
          <a:solidFill>
            <a:srgbClr val="FFFFFF"/>
          </a:solidFill>
          <a:latin typeface="Trebuchet MS" pitchFamily="34" charset="0"/>
        </a:defRPr>
      </a:lvl5pPr>
      <a:lvl6pPr marL="457200" algn="l" rtl="0" eaLnBrk="0" fontAlgn="base" hangingPunct="0">
        <a:spcBef>
          <a:spcPct val="0"/>
        </a:spcBef>
        <a:spcAft>
          <a:spcPct val="0"/>
        </a:spcAft>
        <a:defRPr sz="3800" b="1">
          <a:solidFill>
            <a:srgbClr val="FFFFFF"/>
          </a:solidFill>
          <a:latin typeface="Trebuchet MS" pitchFamily="34" charset="0"/>
        </a:defRPr>
      </a:lvl6pPr>
      <a:lvl7pPr marL="914400" algn="l" rtl="0" eaLnBrk="0" fontAlgn="base" hangingPunct="0">
        <a:spcBef>
          <a:spcPct val="0"/>
        </a:spcBef>
        <a:spcAft>
          <a:spcPct val="0"/>
        </a:spcAft>
        <a:defRPr sz="3800" b="1">
          <a:solidFill>
            <a:srgbClr val="FFFFFF"/>
          </a:solidFill>
          <a:latin typeface="Trebuchet MS" pitchFamily="34" charset="0"/>
        </a:defRPr>
      </a:lvl7pPr>
      <a:lvl8pPr marL="1371600" algn="l" rtl="0" eaLnBrk="0" fontAlgn="base" hangingPunct="0">
        <a:spcBef>
          <a:spcPct val="0"/>
        </a:spcBef>
        <a:spcAft>
          <a:spcPct val="0"/>
        </a:spcAft>
        <a:defRPr sz="3800" b="1">
          <a:solidFill>
            <a:srgbClr val="FFFFFF"/>
          </a:solidFill>
          <a:latin typeface="Trebuchet MS" pitchFamily="34" charset="0"/>
        </a:defRPr>
      </a:lvl8pPr>
      <a:lvl9pPr marL="1828800" algn="l" rtl="0" eaLnBrk="0" fontAlgn="base" hangingPunct="0">
        <a:spcBef>
          <a:spcPct val="0"/>
        </a:spcBef>
        <a:spcAft>
          <a:spcPct val="0"/>
        </a:spcAft>
        <a:defRPr sz="3800" b="1">
          <a:solidFill>
            <a:srgbClr val="FFFFFF"/>
          </a:solidFill>
          <a:latin typeface="Trebuchet MS" pitchFamily="34" charset="0"/>
        </a:defRPr>
      </a:lvl9pPr>
    </p:titleStyle>
    <p:bodyStyle>
      <a:lvl1pPr marL="365125" indent="-365125" algn="l" rtl="0" eaLnBrk="0" fontAlgn="base" hangingPunct="0">
        <a:spcBef>
          <a:spcPct val="0"/>
        </a:spcBef>
        <a:spcAft>
          <a:spcPct val="20000"/>
        </a:spcAft>
        <a:buClr>
          <a:srgbClr val="2A386C"/>
        </a:buClr>
        <a:buSzPct val="90000"/>
        <a:buFont typeface="Wingdings" pitchFamily="2" charset="2"/>
        <a:buChar char="l"/>
        <a:defRPr sz="3000">
          <a:solidFill>
            <a:srgbClr val="2A386C"/>
          </a:solidFill>
          <a:latin typeface="+mn-lt"/>
          <a:ea typeface="+mn-ea"/>
          <a:cs typeface="+mn-cs"/>
        </a:defRPr>
      </a:lvl1pPr>
      <a:lvl2pPr marL="898525" indent="-354013" algn="l" rtl="0" eaLnBrk="0" fontAlgn="base" hangingPunct="0">
        <a:spcBef>
          <a:spcPct val="0"/>
        </a:spcBef>
        <a:spcAft>
          <a:spcPct val="20000"/>
        </a:spcAft>
        <a:buClr>
          <a:srgbClr val="FF9900"/>
        </a:buClr>
        <a:buSzPct val="100000"/>
        <a:buFont typeface="Verdana" pitchFamily="34" charset="0"/>
        <a:buChar char="●"/>
        <a:defRPr sz="2800">
          <a:solidFill>
            <a:srgbClr val="2A386C"/>
          </a:solidFill>
          <a:latin typeface="+mn-lt"/>
        </a:defRPr>
      </a:lvl2pPr>
      <a:lvl3pPr marL="1431925" indent="-354013" algn="l" rtl="0" eaLnBrk="0" fontAlgn="base" hangingPunct="0">
        <a:spcBef>
          <a:spcPct val="0"/>
        </a:spcBef>
        <a:spcAft>
          <a:spcPct val="20000"/>
        </a:spcAft>
        <a:buClr>
          <a:srgbClr val="2A386C"/>
        </a:buClr>
        <a:buSzPct val="100000"/>
        <a:buFont typeface="Wingdings" pitchFamily="2" charset="2"/>
        <a:buChar char="§"/>
        <a:defRPr sz="2400">
          <a:solidFill>
            <a:srgbClr val="2A386C"/>
          </a:solidFill>
          <a:latin typeface="+mn-lt"/>
        </a:defRPr>
      </a:lvl3pPr>
      <a:lvl4pPr marL="1884363" indent="-273050" algn="l" rtl="0" eaLnBrk="0" fontAlgn="base" hangingPunct="0">
        <a:spcBef>
          <a:spcPct val="0"/>
        </a:spcBef>
        <a:spcAft>
          <a:spcPct val="20000"/>
        </a:spcAft>
        <a:buClr>
          <a:srgbClr val="2A386C"/>
        </a:buClr>
        <a:buSzPct val="125000"/>
        <a:buFont typeface="Times New Roman" pitchFamily="18" charset="0"/>
        <a:buChar char="–"/>
        <a:defRPr sz="2000">
          <a:solidFill>
            <a:srgbClr val="2A386C"/>
          </a:solidFill>
          <a:latin typeface="+mn-lt"/>
        </a:defRPr>
      </a:lvl4pPr>
      <a:lvl5pPr marL="2332038" indent="-268288" algn="l" rtl="0" eaLnBrk="0" fontAlgn="base" hangingPunct="0">
        <a:spcBef>
          <a:spcPct val="0"/>
        </a:spcBef>
        <a:spcAft>
          <a:spcPct val="20000"/>
        </a:spcAft>
        <a:buClr>
          <a:srgbClr val="2A386C"/>
        </a:buClr>
        <a:buSzPct val="100000"/>
        <a:buChar char="•"/>
        <a:defRPr sz="2000">
          <a:solidFill>
            <a:srgbClr val="2A386C"/>
          </a:solidFill>
          <a:latin typeface="+mn-lt"/>
        </a:defRPr>
      </a:lvl5pPr>
      <a:lvl6pPr marL="2789238" indent="-268288" algn="l" rtl="0" eaLnBrk="0" fontAlgn="base" hangingPunct="0">
        <a:spcBef>
          <a:spcPct val="0"/>
        </a:spcBef>
        <a:spcAft>
          <a:spcPct val="20000"/>
        </a:spcAft>
        <a:buClr>
          <a:srgbClr val="2A386C"/>
        </a:buClr>
        <a:buSzPct val="100000"/>
        <a:buChar char="•"/>
        <a:defRPr sz="2000">
          <a:solidFill>
            <a:srgbClr val="2A386C"/>
          </a:solidFill>
          <a:latin typeface="+mn-lt"/>
        </a:defRPr>
      </a:lvl6pPr>
      <a:lvl7pPr marL="3246438" indent="-268288" algn="l" rtl="0" eaLnBrk="0" fontAlgn="base" hangingPunct="0">
        <a:spcBef>
          <a:spcPct val="0"/>
        </a:spcBef>
        <a:spcAft>
          <a:spcPct val="20000"/>
        </a:spcAft>
        <a:buClr>
          <a:srgbClr val="2A386C"/>
        </a:buClr>
        <a:buSzPct val="100000"/>
        <a:buChar char="•"/>
        <a:defRPr sz="2000">
          <a:solidFill>
            <a:srgbClr val="2A386C"/>
          </a:solidFill>
          <a:latin typeface="+mn-lt"/>
        </a:defRPr>
      </a:lvl7pPr>
      <a:lvl8pPr marL="3703638" indent="-268288" algn="l" rtl="0" eaLnBrk="0" fontAlgn="base" hangingPunct="0">
        <a:spcBef>
          <a:spcPct val="0"/>
        </a:spcBef>
        <a:spcAft>
          <a:spcPct val="20000"/>
        </a:spcAft>
        <a:buClr>
          <a:srgbClr val="2A386C"/>
        </a:buClr>
        <a:buSzPct val="100000"/>
        <a:buChar char="•"/>
        <a:defRPr sz="2000">
          <a:solidFill>
            <a:srgbClr val="2A386C"/>
          </a:solidFill>
          <a:latin typeface="+mn-lt"/>
        </a:defRPr>
      </a:lvl8pPr>
      <a:lvl9pPr marL="4160838" indent="-268288" algn="l" rtl="0" eaLnBrk="0" fontAlgn="base" hangingPunct="0">
        <a:spcBef>
          <a:spcPct val="0"/>
        </a:spcBef>
        <a:spcAft>
          <a:spcPct val="20000"/>
        </a:spcAft>
        <a:buClr>
          <a:srgbClr val="2A386C"/>
        </a:buClr>
        <a:buSzPct val="100000"/>
        <a:buChar char="•"/>
        <a:defRPr sz="2000">
          <a:solidFill>
            <a:srgbClr val="2A386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www.employment-studies.co.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ctrTitle"/>
          </p:nvPr>
        </p:nvSpPr>
        <p:spPr>
          <a:xfrm>
            <a:off x="857224" y="2786058"/>
            <a:ext cx="7072362" cy="928694"/>
          </a:xfrm>
        </p:spPr>
        <p:txBody>
          <a:bodyPr/>
          <a:lstStyle/>
          <a:p>
            <a:pPr algn="ctr"/>
            <a:r>
              <a:rPr lang="en-US" dirty="0" smtClean="0">
                <a:solidFill>
                  <a:schemeClr val="tx2"/>
                </a:solidFill>
              </a:rPr>
              <a:t>Lecture 15</a:t>
            </a:r>
            <a:endParaRPr lang="en-US" dirty="0">
              <a:solidFill>
                <a:schemeClr val="tx2"/>
              </a:solidFill>
            </a:endParaRPr>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dirty="0" smtClean="0">
                <a:solidFill>
                  <a:schemeClr val="tx1">
                    <a:lumMod val="50000"/>
                  </a:schemeClr>
                </a:solidFill>
              </a:rPr>
              <a:t>Organizational Learning (OL)</a:t>
            </a:r>
          </a:p>
        </p:txBody>
      </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mtClean="0"/>
              <a:t>Organizational Learning (OL)</a:t>
            </a:r>
          </a:p>
        </p:txBody>
      </p:sp>
      <p:sp>
        <p:nvSpPr>
          <p:cNvPr id="4099" name="Rectangle 3"/>
          <p:cNvSpPr>
            <a:spLocks noGrp="1" noChangeArrowheads="1"/>
          </p:cNvSpPr>
          <p:nvPr>
            <p:ph type="body" idx="1"/>
          </p:nvPr>
        </p:nvSpPr>
        <p:spPr/>
        <p:txBody>
          <a:bodyPr/>
          <a:lstStyle/>
          <a:p>
            <a:pPr eaLnBrk="1" hangingPunct="1"/>
            <a:r>
              <a:rPr lang="en-US" dirty="0" smtClean="0"/>
              <a:t>Definition of OL:</a:t>
            </a:r>
          </a:p>
          <a:p>
            <a:pPr eaLnBrk="1" hangingPunct="1">
              <a:buFont typeface="Wingdings" pitchFamily="2" charset="2"/>
              <a:buNone/>
            </a:pPr>
            <a:r>
              <a:rPr lang="en-US" dirty="0" smtClean="0"/>
              <a:t>“It involves the ways firms build, supplement and organize knowledge and routines around their activities and within their culture and adapt develop organizational efficiency by improving the use of the broad skills of their workforce” (</a:t>
            </a:r>
            <a:r>
              <a:rPr lang="en-US" dirty="0" err="1" smtClean="0"/>
              <a:t>Dogsdon</a:t>
            </a:r>
            <a:r>
              <a:rPr lang="en-US" dirty="0" smtClean="0"/>
              <a:t>, 1993).</a:t>
            </a:r>
          </a:p>
        </p:txBody>
      </p:sp>
    </p:spTree>
  </p:cSld>
  <p:clrMapOvr>
    <a:masterClrMapping/>
  </p:clrMapOvr>
  <p:transition spd="med">
    <p:strips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mtClean="0"/>
              <a:t>Definition of OL:</a:t>
            </a:r>
            <a:br>
              <a:rPr lang="en-US" smtClean="0"/>
            </a:br>
            <a:endParaRPr lang="en-US" smtClean="0"/>
          </a:p>
        </p:txBody>
      </p:sp>
      <p:sp>
        <p:nvSpPr>
          <p:cNvPr id="5123" name="Rectangle 3"/>
          <p:cNvSpPr>
            <a:spLocks noGrp="1" noChangeArrowheads="1"/>
          </p:cNvSpPr>
          <p:nvPr>
            <p:ph type="body" idx="1"/>
          </p:nvPr>
        </p:nvSpPr>
        <p:spPr/>
        <p:txBody>
          <a:bodyPr/>
          <a:lstStyle/>
          <a:p>
            <a:r>
              <a:rPr lang="en-US" smtClean="0"/>
              <a:t>“It is an org. which facilitates the learning of all its members and continuously transforms itself”.</a:t>
            </a:r>
          </a:p>
          <a:p>
            <a:r>
              <a:rPr lang="en-US" smtClean="0"/>
              <a:t>“It creates the environment in which people spend most of their lives and subsequently, has major impact on their behavior”.</a:t>
            </a:r>
          </a:p>
          <a:p>
            <a:r>
              <a:rPr lang="en-US" smtClean="0"/>
              <a:t>OL does not simply engage in a lot of training. </a:t>
            </a:r>
          </a:p>
        </p:txBody>
      </p:sp>
    </p:spTree>
  </p:cSld>
  <p:clrMapOvr>
    <a:masterClrMapping/>
  </p:clrMapOvr>
  <p:transition spd="med">
    <p:strips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sz="4000" smtClean="0">
                <a:solidFill>
                  <a:schemeClr val="tx1"/>
                </a:solidFill>
              </a:rPr>
              <a:t>“learning organization (LO)”</a:t>
            </a:r>
            <a:endParaRPr lang="ar-SA" sz="4000" smtClean="0"/>
          </a:p>
        </p:txBody>
      </p:sp>
      <p:sp>
        <p:nvSpPr>
          <p:cNvPr id="6147" name="Content Placeholder 2"/>
          <p:cNvSpPr>
            <a:spLocks noGrp="1"/>
          </p:cNvSpPr>
          <p:nvPr>
            <p:ph idx="1"/>
          </p:nvPr>
        </p:nvSpPr>
        <p:spPr/>
        <p:txBody>
          <a:bodyPr/>
          <a:lstStyle/>
          <a:p>
            <a:pPr eaLnBrk="1" hangingPunct="1"/>
            <a:r>
              <a:rPr lang="en-US" smtClean="0"/>
              <a:t>refers to a very significant movement in organization development and was popularized by Peter Senge in his landmark book "The Fifth Discipline: The Art and Practice of Learning Organization”.</a:t>
            </a:r>
          </a:p>
        </p:txBody>
      </p:sp>
    </p:spTree>
  </p:cSld>
  <p:clrMapOvr>
    <a:masterClrMapping/>
  </p:clrMapOvr>
  <p:transition spd="med">
    <p:strips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mtClean="0"/>
              <a:t>Continues </a:t>
            </a:r>
            <a:endParaRPr lang="ar-SA" smtClean="0"/>
          </a:p>
        </p:txBody>
      </p:sp>
      <p:sp>
        <p:nvSpPr>
          <p:cNvPr id="7171" name="Content Placeholder 2"/>
          <p:cNvSpPr>
            <a:spLocks noGrp="1"/>
          </p:cNvSpPr>
          <p:nvPr>
            <p:ph idx="1"/>
          </p:nvPr>
        </p:nvSpPr>
        <p:spPr>
          <a:xfrm>
            <a:off x="250825" y="1463694"/>
            <a:ext cx="8710613" cy="4679950"/>
          </a:xfrm>
        </p:spPr>
        <p:txBody>
          <a:bodyPr/>
          <a:lstStyle/>
          <a:p>
            <a:pPr eaLnBrk="1" hangingPunct="1"/>
            <a:r>
              <a:rPr lang="en-US" smtClean="0"/>
              <a:t>Also (Mark Addleson 1997) defines learning organization as</a:t>
            </a:r>
          </a:p>
          <a:p>
            <a:pPr eaLnBrk="1" hangingPunct="1"/>
            <a:r>
              <a:rPr lang="en-US" smtClean="0"/>
              <a:t>"an organization that builds collaborative relationships in order to draw strength from the diverse knowledge, experience, capabilities, and ways of doing things that people and communities have and use."</a:t>
            </a:r>
            <a:endParaRPr lang="ar-SA" smtClean="0"/>
          </a:p>
        </p:txBody>
      </p:sp>
    </p:spTree>
  </p:cSld>
  <p:clrMapOvr>
    <a:masterClrMapping/>
  </p:clrMapOvr>
  <p:transition spd="med">
    <p:strips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mtClean="0"/>
              <a:t>Continues </a:t>
            </a:r>
            <a:endParaRPr lang="ar-SA" smtClean="0"/>
          </a:p>
        </p:txBody>
      </p:sp>
      <p:sp>
        <p:nvSpPr>
          <p:cNvPr id="8195" name="Content Placeholder 2"/>
          <p:cNvSpPr>
            <a:spLocks noGrp="1"/>
          </p:cNvSpPr>
          <p:nvPr>
            <p:ph idx="1"/>
          </p:nvPr>
        </p:nvSpPr>
        <p:spPr/>
        <p:txBody>
          <a:bodyPr/>
          <a:lstStyle/>
          <a:p>
            <a:pPr eaLnBrk="1" hangingPunct="1"/>
            <a:r>
              <a:rPr lang="en-US" sz="2800" smtClean="0"/>
              <a:t>According to Peter Senge "learning organizations are: organizations where people continually expand their capacity to create the results they truly desire, where new and expansive patterns of thinking are nurtured, where collective aspiration is set free, and where people are continually learning to see the whole</a:t>
            </a:r>
          </a:p>
          <a:p>
            <a:pPr eaLnBrk="1" hangingPunct="1"/>
            <a:r>
              <a:rPr lang="en-US" sz="2800" smtClean="0"/>
              <a:t>together".(Senge 1990).</a:t>
            </a:r>
            <a:endParaRPr lang="ar-SA" sz="2800" smtClean="0"/>
          </a:p>
        </p:txBody>
      </p:sp>
    </p:spTree>
  </p:cSld>
  <p:clrMapOvr>
    <a:masterClrMapping/>
  </p:clrMapOvr>
  <p:transition spd="med">
    <p:strips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mtClean="0"/>
              <a:t>Characteristics of LO:</a:t>
            </a:r>
            <a:endParaRPr lang="ar-SA" smtClean="0"/>
          </a:p>
        </p:txBody>
      </p:sp>
      <p:sp>
        <p:nvSpPr>
          <p:cNvPr id="9219" name="Content Placeholder 2"/>
          <p:cNvSpPr>
            <a:spLocks noGrp="1"/>
          </p:cNvSpPr>
          <p:nvPr>
            <p:ph idx="1"/>
          </p:nvPr>
        </p:nvSpPr>
        <p:spPr/>
        <p:txBody>
          <a:bodyPr/>
          <a:lstStyle/>
          <a:p>
            <a:pPr eaLnBrk="1" hangingPunct="1">
              <a:buFont typeface="Wingdings" pitchFamily="2" charset="2"/>
              <a:buNone/>
            </a:pPr>
            <a:r>
              <a:rPr lang="en-US" sz="2000" smtClean="0"/>
              <a:t>1. Learning Culture - an organizational climate that nurtures\fosters learning.</a:t>
            </a:r>
          </a:p>
          <a:p>
            <a:pPr eaLnBrk="1" hangingPunct="1"/>
            <a:r>
              <a:rPr lang="en-US" sz="2000" smtClean="0"/>
              <a:t>There is a strong similarity with those characteristics associated with innovation.</a:t>
            </a:r>
          </a:p>
          <a:p>
            <a:pPr eaLnBrk="1" hangingPunct="1"/>
            <a:r>
              <a:rPr lang="en-US" sz="2000" smtClean="0"/>
              <a:t>• Future, external orientation.</a:t>
            </a:r>
          </a:p>
          <a:p>
            <a:pPr eaLnBrk="1" hangingPunct="1"/>
            <a:r>
              <a:rPr lang="en-US" sz="2000" smtClean="0"/>
              <a:t>• Free exchange and flow of information.</a:t>
            </a:r>
          </a:p>
          <a:p>
            <a:pPr eaLnBrk="1" hangingPunct="1"/>
            <a:r>
              <a:rPr lang="en-US" sz="2000" smtClean="0"/>
              <a:t>• Commitment to learning, personal development.</a:t>
            </a:r>
          </a:p>
          <a:p>
            <a:pPr eaLnBrk="1" hangingPunct="1"/>
            <a:r>
              <a:rPr lang="en-US" sz="2000" smtClean="0"/>
              <a:t>• Valuing people.</a:t>
            </a:r>
          </a:p>
          <a:p>
            <a:pPr eaLnBrk="1" hangingPunct="1"/>
            <a:r>
              <a:rPr lang="en-US" sz="2000" smtClean="0"/>
              <a:t>• Climate of openness and trust.</a:t>
            </a:r>
          </a:p>
          <a:p>
            <a:pPr eaLnBrk="1" hangingPunct="1"/>
            <a:r>
              <a:rPr lang="en-US" sz="2000" smtClean="0"/>
              <a:t>• Learning from experience.</a:t>
            </a:r>
            <a:endParaRPr lang="ar-SA" sz="2000" smtClean="0"/>
          </a:p>
        </p:txBody>
      </p:sp>
    </p:spTree>
  </p:cSld>
  <p:clrMapOvr>
    <a:masterClrMapping/>
  </p:clrMapOvr>
  <p:transition spd="med">
    <p:strips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Characteristics of LO:</a:t>
            </a:r>
            <a:endParaRPr lang="ar-SA" smtClean="0"/>
          </a:p>
        </p:txBody>
      </p:sp>
      <p:sp>
        <p:nvSpPr>
          <p:cNvPr id="10243" name="Content Placeholder 2"/>
          <p:cNvSpPr>
            <a:spLocks noGrp="1"/>
          </p:cNvSpPr>
          <p:nvPr>
            <p:ph idx="1"/>
          </p:nvPr>
        </p:nvSpPr>
        <p:spPr/>
        <p:txBody>
          <a:bodyPr/>
          <a:lstStyle/>
          <a:p>
            <a:pPr eaLnBrk="1" hangingPunct="1"/>
            <a:r>
              <a:rPr lang="en-US" sz="2000" smtClean="0"/>
              <a:t>2 -Processes - processes that encourage interaction across boundaries.</a:t>
            </a:r>
          </a:p>
          <a:p>
            <a:pPr eaLnBrk="1" hangingPunct="1"/>
            <a:r>
              <a:rPr lang="en-US" sz="2000" smtClean="0"/>
              <a:t>These are infrastructure, development and management processes, as opposed to business operational processes </a:t>
            </a:r>
          </a:p>
          <a:p>
            <a:pPr eaLnBrk="1" hangingPunct="1"/>
            <a:r>
              <a:rPr lang="en-US" sz="2000" smtClean="0"/>
              <a:t>• Strategic and Scenario Planning.</a:t>
            </a:r>
          </a:p>
          <a:p>
            <a:pPr eaLnBrk="1" hangingPunct="1"/>
            <a:r>
              <a:rPr lang="en-US" sz="2000" smtClean="0"/>
              <a:t>• Competitor Analysis.</a:t>
            </a:r>
          </a:p>
          <a:p>
            <a:pPr eaLnBrk="1" hangingPunct="1"/>
            <a:r>
              <a:rPr lang="en-US" sz="2000" smtClean="0"/>
              <a:t>• Information and Knowledge Management.</a:t>
            </a:r>
          </a:p>
          <a:p>
            <a:pPr eaLnBrk="1" hangingPunct="1"/>
            <a:r>
              <a:rPr lang="en-US" sz="2000" smtClean="0"/>
              <a:t>• Capability Planning.</a:t>
            </a:r>
          </a:p>
          <a:p>
            <a:pPr eaLnBrk="1" hangingPunct="1"/>
            <a:r>
              <a:rPr lang="en-US" sz="2000" smtClean="0"/>
              <a:t>• Team and Organization development.</a:t>
            </a:r>
          </a:p>
          <a:p>
            <a:pPr eaLnBrk="1" hangingPunct="1"/>
            <a:r>
              <a:rPr lang="en-US" sz="2000" smtClean="0"/>
              <a:t>• Performance Measurement.</a:t>
            </a:r>
          </a:p>
          <a:p>
            <a:pPr eaLnBrk="1" hangingPunct="1"/>
            <a:r>
              <a:rPr lang="en-US" sz="2000" smtClean="0"/>
              <a:t>• Reward and Recognition Systems.</a:t>
            </a:r>
            <a:endParaRPr lang="ar-SA" sz="2000" smtClean="0"/>
          </a:p>
        </p:txBody>
      </p:sp>
    </p:spTree>
  </p:cSld>
  <p:clrMapOvr>
    <a:masterClrMapping/>
  </p:clrMapOvr>
  <p:transition spd="med">
    <p:strips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itle 1"/>
          <p:cNvSpPr>
            <a:spLocks noGrp="1"/>
          </p:cNvSpPr>
          <p:nvPr>
            <p:ph type="title"/>
          </p:nvPr>
        </p:nvSpPr>
        <p:spPr>
          <a:xfrm>
            <a:off x="250825" y="61896"/>
            <a:ext cx="8710613" cy="1009650"/>
          </a:xfrm>
        </p:spPr>
        <p:txBody>
          <a:bodyPr/>
          <a:lstStyle/>
          <a:p>
            <a:pPr eaLnBrk="1" hangingPunct="1"/>
            <a:r>
              <a:rPr lang="en-US" smtClean="0"/>
              <a:t>Characteristics of LO:</a:t>
            </a:r>
            <a:endParaRPr lang="ar-SA" smtClean="0"/>
          </a:p>
        </p:txBody>
      </p:sp>
      <p:sp>
        <p:nvSpPr>
          <p:cNvPr id="11267" name="Content Placeholder 2"/>
          <p:cNvSpPr>
            <a:spLocks noGrp="1"/>
          </p:cNvSpPr>
          <p:nvPr>
            <p:ph idx="1"/>
          </p:nvPr>
        </p:nvSpPr>
        <p:spPr/>
        <p:txBody>
          <a:bodyPr/>
          <a:lstStyle/>
          <a:p>
            <a:pPr eaLnBrk="1" hangingPunct="1"/>
            <a:r>
              <a:rPr lang="en-US" sz="2000" smtClean="0"/>
              <a:t>3 -Tools and Techniques - methods that aid individual and group learning, include a wide range of learning and creativity skills such as: </a:t>
            </a:r>
          </a:p>
          <a:p>
            <a:pPr eaLnBrk="1" hangingPunct="1"/>
            <a:r>
              <a:rPr lang="en-US" sz="2000" smtClean="0"/>
              <a:t>• Inquiry - interviewing, seeking information</a:t>
            </a:r>
          </a:p>
          <a:p>
            <a:pPr eaLnBrk="1" hangingPunct="1"/>
            <a:r>
              <a:rPr lang="en-US" sz="2000" smtClean="0"/>
              <a:t>• Creativity - brainstorming, associating ideas</a:t>
            </a:r>
          </a:p>
          <a:p>
            <a:pPr eaLnBrk="1" hangingPunct="1"/>
            <a:r>
              <a:rPr lang="en-US" sz="2000" smtClean="0"/>
              <a:t>• Making sense of situations - organizing information and thoughts</a:t>
            </a:r>
          </a:p>
          <a:p>
            <a:pPr eaLnBrk="1" hangingPunct="1"/>
            <a:r>
              <a:rPr lang="en-US" sz="2000" smtClean="0"/>
              <a:t>• Making choices - deciding courses of action</a:t>
            </a:r>
          </a:p>
          <a:p>
            <a:pPr eaLnBrk="1" hangingPunct="1"/>
            <a:r>
              <a:rPr lang="en-US" sz="2000" smtClean="0"/>
              <a:t>• Observing outcomes - recording, observation</a:t>
            </a:r>
          </a:p>
          <a:p>
            <a:pPr eaLnBrk="1" hangingPunct="1"/>
            <a:r>
              <a:rPr lang="en-US" sz="2000" smtClean="0"/>
              <a:t>• Reframing knowledge - embedding new knowledge into mental models, memorizing.</a:t>
            </a:r>
            <a:endParaRPr lang="ar-SA" sz="2000" smtClean="0"/>
          </a:p>
        </p:txBody>
      </p:sp>
    </p:spTree>
  </p:cSld>
  <p:clrMapOvr>
    <a:masterClrMapping/>
  </p:clrMapOvr>
  <p:transition spd="med">
    <p:strips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mtClean="0"/>
              <a:t>Characteristics of LO:</a:t>
            </a:r>
            <a:endParaRPr lang="ar-SA" smtClean="0"/>
          </a:p>
        </p:txBody>
      </p:sp>
      <p:sp>
        <p:nvSpPr>
          <p:cNvPr id="12291" name="Content Placeholder 2"/>
          <p:cNvSpPr>
            <a:spLocks noGrp="1"/>
          </p:cNvSpPr>
          <p:nvPr>
            <p:ph idx="1"/>
          </p:nvPr>
        </p:nvSpPr>
        <p:spPr/>
        <p:txBody>
          <a:bodyPr/>
          <a:lstStyle/>
          <a:p>
            <a:pPr eaLnBrk="1" hangingPunct="1"/>
            <a:r>
              <a:rPr lang="en-US" sz="2000" smtClean="0"/>
              <a:t>4 - Skills and Motivation - to learn and adapt.</a:t>
            </a:r>
          </a:p>
          <a:p>
            <a:pPr eaLnBrk="1" hangingPunct="1"/>
            <a:r>
              <a:rPr lang="en-US" sz="2000" smtClean="0"/>
              <a:t>Collective (i.e. team and organizational) learning require skills for sharing information and knowledge, particularly implicit knowledge, assumptions and beliefs that are traditionally "beneath the surface". Key skills here are:</a:t>
            </a:r>
          </a:p>
          <a:p>
            <a:pPr eaLnBrk="1" hangingPunct="1"/>
            <a:r>
              <a:rPr lang="en-US" sz="2000" smtClean="0"/>
              <a:t>• Communication, especially across organizational boundaries.</a:t>
            </a:r>
          </a:p>
          <a:p>
            <a:pPr eaLnBrk="1" hangingPunct="1"/>
            <a:r>
              <a:rPr lang="en-US" sz="2000" smtClean="0"/>
              <a:t>• Listening and observing.</a:t>
            </a:r>
          </a:p>
          <a:p>
            <a:pPr eaLnBrk="1" hangingPunct="1"/>
            <a:r>
              <a:rPr lang="en-US" sz="2000" smtClean="0"/>
              <a:t>• Monitoring and supporting colleagues.</a:t>
            </a:r>
          </a:p>
          <a:p>
            <a:pPr eaLnBrk="1" hangingPunct="1"/>
            <a:r>
              <a:rPr lang="en-US" sz="2000" smtClean="0"/>
              <a:t>• Taking a holistic perspective - seeing the team and organization as a whole.</a:t>
            </a:r>
          </a:p>
          <a:p>
            <a:pPr eaLnBrk="1" hangingPunct="1"/>
            <a:r>
              <a:rPr lang="en-US" sz="2000" smtClean="0"/>
              <a:t>• Coping with challenge and uncertainty.</a:t>
            </a:r>
            <a:endParaRPr lang="ar-SA" sz="2000" smtClean="0"/>
          </a:p>
        </p:txBody>
      </p:sp>
    </p:spTree>
  </p:cSld>
  <p:clrMapOvr>
    <a:masterClrMapping/>
  </p:clrMapOvr>
  <p:transition spd="med">
    <p:strips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Features of LO</a:t>
            </a:r>
          </a:p>
        </p:txBody>
      </p:sp>
      <p:sp>
        <p:nvSpPr>
          <p:cNvPr id="13315" name="Rectangle 3"/>
          <p:cNvSpPr>
            <a:spLocks noGrp="1" noChangeArrowheads="1"/>
          </p:cNvSpPr>
          <p:nvPr>
            <p:ph type="body" idx="1"/>
          </p:nvPr>
        </p:nvSpPr>
        <p:spPr/>
        <p:txBody>
          <a:bodyPr/>
          <a:lstStyle/>
          <a:p>
            <a:pPr eaLnBrk="1" hangingPunct="1"/>
            <a:r>
              <a:rPr lang="en-US" sz="2600" smtClean="0"/>
              <a:t>It has a climate in which individual members are encouraged to learn and develop. </a:t>
            </a:r>
          </a:p>
          <a:p>
            <a:pPr eaLnBrk="1" hangingPunct="1"/>
            <a:r>
              <a:rPr lang="en-US" sz="2600" smtClean="0"/>
              <a:t>Extends this culture to include customers and other significant stakeholders.</a:t>
            </a:r>
          </a:p>
          <a:p>
            <a:pPr eaLnBrk="1" hangingPunct="1"/>
            <a:r>
              <a:rPr lang="en-US" sz="2600" smtClean="0"/>
              <a:t>Makes HRD strategy central to bus. policy.</a:t>
            </a:r>
          </a:p>
          <a:p>
            <a:pPr eaLnBrk="1" hangingPunct="1"/>
            <a:r>
              <a:rPr lang="en-US" sz="2600" smtClean="0"/>
              <a:t>A continuous process of org. transformation. </a:t>
            </a:r>
          </a:p>
        </p:txBody>
      </p:sp>
    </p:spTree>
  </p:cSld>
  <p:clrMapOvr>
    <a:masterClrMapping/>
  </p:clrMapOvr>
  <p:transition spd="med">
    <p:strips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Organizational Learning (OL)</a:t>
            </a:r>
          </a:p>
        </p:txBody>
      </p:sp>
      <p:sp>
        <p:nvSpPr>
          <p:cNvPr id="14339" name="Rectangle 3"/>
          <p:cNvSpPr>
            <a:spLocks noGrp="1" noChangeArrowheads="1"/>
          </p:cNvSpPr>
          <p:nvPr>
            <p:ph type="body" idx="1"/>
          </p:nvPr>
        </p:nvSpPr>
        <p:spPr/>
        <p:txBody>
          <a:bodyPr/>
          <a:lstStyle/>
          <a:p>
            <a:pPr eaLnBrk="1" hangingPunct="1"/>
            <a:r>
              <a:rPr lang="en-US" smtClean="0"/>
              <a:t>What OL includes?</a:t>
            </a:r>
          </a:p>
          <a:p>
            <a:pPr eaLnBrk="1" hangingPunct="1">
              <a:buFont typeface="Wingdings" pitchFamily="2" charset="2"/>
              <a:buNone/>
            </a:pPr>
            <a:r>
              <a:rPr lang="en-US" smtClean="0"/>
              <a:t>1- R&amp;D activities.</a:t>
            </a:r>
          </a:p>
          <a:p>
            <a:pPr eaLnBrk="1" hangingPunct="1">
              <a:buFont typeface="Wingdings" pitchFamily="2" charset="2"/>
              <a:buNone/>
            </a:pPr>
            <a:r>
              <a:rPr lang="en-US" smtClean="0"/>
              <a:t>2- Formal &amp; informal education of employees.</a:t>
            </a:r>
          </a:p>
          <a:p>
            <a:pPr eaLnBrk="1" hangingPunct="1">
              <a:buFont typeface="Wingdings" pitchFamily="2" charset="2"/>
              <a:buNone/>
            </a:pPr>
            <a:r>
              <a:rPr lang="en-US" smtClean="0"/>
              <a:t>3- Involves the means that org. uses to disseminate information throughout its ranks and the way that this information is processed &amp; stored.</a:t>
            </a:r>
          </a:p>
        </p:txBody>
      </p:sp>
    </p:spTree>
  </p:cSld>
  <p:clrMapOvr>
    <a:masterClrMapping/>
  </p:clrMapOvr>
  <p:transition spd="med">
    <p:strips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Organizational Learning (OL)</a:t>
            </a:r>
          </a:p>
        </p:txBody>
      </p:sp>
      <p:sp>
        <p:nvSpPr>
          <p:cNvPr id="15363" name="Rectangle 3"/>
          <p:cNvSpPr>
            <a:spLocks noGrp="1" noChangeArrowheads="1"/>
          </p:cNvSpPr>
          <p:nvPr>
            <p:ph type="body" idx="1"/>
          </p:nvPr>
        </p:nvSpPr>
        <p:spPr/>
        <p:txBody>
          <a:bodyPr/>
          <a:lstStyle/>
          <a:p>
            <a:pPr eaLnBrk="1" hangingPunct="1"/>
            <a:r>
              <a:rPr lang="en-US" sz="2600" smtClean="0"/>
              <a:t>What it should result?</a:t>
            </a:r>
          </a:p>
          <a:p>
            <a:pPr eaLnBrk="1" hangingPunct="1">
              <a:buFont typeface="Wingdings" pitchFamily="2" charset="2"/>
              <a:buNone/>
            </a:pPr>
            <a:r>
              <a:rPr lang="en-US" sz="2600" smtClean="0"/>
              <a:t>1- Technological innovation.</a:t>
            </a:r>
          </a:p>
          <a:p>
            <a:pPr eaLnBrk="1" hangingPunct="1">
              <a:buFont typeface="Wingdings" pitchFamily="2" charset="2"/>
              <a:buNone/>
            </a:pPr>
            <a:r>
              <a:rPr lang="en-US" sz="2600" smtClean="0"/>
              <a:t>2- Efficiency improvement.</a:t>
            </a:r>
          </a:p>
          <a:p>
            <a:pPr eaLnBrk="1" hangingPunct="1">
              <a:buFont typeface="Wingdings" pitchFamily="2" charset="2"/>
              <a:buNone/>
            </a:pPr>
            <a:r>
              <a:rPr lang="en-US" sz="2600" smtClean="0"/>
              <a:t>3- Increase reliability &amp; corp. adaptability.</a:t>
            </a:r>
          </a:p>
          <a:p>
            <a:pPr eaLnBrk="1" hangingPunct="1">
              <a:buFont typeface="Wingdings" pitchFamily="2" charset="2"/>
              <a:buNone/>
            </a:pPr>
            <a:r>
              <a:rPr lang="en-US" sz="2600" smtClean="0"/>
              <a:t>The conclusion:</a:t>
            </a:r>
          </a:p>
          <a:p>
            <a:pPr eaLnBrk="1" hangingPunct="1">
              <a:buFont typeface="Wingdings" pitchFamily="2" charset="2"/>
              <a:buNone/>
            </a:pPr>
            <a:r>
              <a:rPr lang="en-US" sz="2600" smtClean="0"/>
              <a:t>1- Higher level of competitiveness.</a:t>
            </a:r>
          </a:p>
          <a:p>
            <a:pPr eaLnBrk="1" hangingPunct="1">
              <a:buFont typeface="Wingdings" pitchFamily="2" charset="2"/>
              <a:buNone/>
            </a:pPr>
            <a:r>
              <a:rPr lang="en-US" sz="2600" smtClean="0"/>
              <a:t>2- OL is a required element for long-term success.</a:t>
            </a:r>
          </a:p>
        </p:txBody>
      </p:sp>
    </p:spTree>
  </p:cSld>
  <p:clrMapOvr>
    <a:masterClrMapping/>
  </p:clrMapOvr>
  <p:transition spd="med">
    <p:strips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Organizational Learning (OL)</a:t>
            </a:r>
          </a:p>
        </p:txBody>
      </p:sp>
      <p:sp>
        <p:nvSpPr>
          <p:cNvPr id="16387" name="Rectangle 3"/>
          <p:cNvSpPr>
            <a:spLocks noGrp="1" noChangeArrowheads="1"/>
          </p:cNvSpPr>
          <p:nvPr>
            <p:ph type="body" idx="1"/>
          </p:nvPr>
        </p:nvSpPr>
        <p:spPr/>
        <p:txBody>
          <a:bodyPr/>
          <a:lstStyle/>
          <a:p>
            <a:pPr eaLnBrk="1" hangingPunct="1"/>
            <a:r>
              <a:rPr lang="en-US" smtClean="0"/>
              <a:t>In case of low level of OL, it leads to:</a:t>
            </a:r>
          </a:p>
          <a:p>
            <a:pPr eaLnBrk="1" hangingPunct="1">
              <a:buFont typeface="Wingdings" pitchFamily="2" charset="2"/>
              <a:buNone/>
            </a:pPr>
            <a:r>
              <a:rPr lang="en-US" smtClean="0"/>
              <a:t>1- Stagnant organization that cannot adjust to environment changes or competitive challenges.</a:t>
            </a:r>
          </a:p>
          <a:p>
            <a:pPr eaLnBrk="1" hangingPunct="1">
              <a:buFont typeface="Wingdings" pitchFamily="2" charset="2"/>
              <a:buNone/>
            </a:pPr>
            <a:r>
              <a:rPr lang="en-US" smtClean="0"/>
              <a:t>2- Limits the firm ability to reduce costs.</a:t>
            </a:r>
          </a:p>
          <a:p>
            <a:pPr eaLnBrk="1" hangingPunct="1">
              <a:buFont typeface="Wingdings" pitchFamily="2" charset="2"/>
              <a:buNone/>
            </a:pPr>
            <a:r>
              <a:rPr lang="en-US" smtClean="0"/>
              <a:t>3- Limits the firm ability to change markets or product lines.</a:t>
            </a:r>
          </a:p>
        </p:txBody>
      </p:sp>
    </p:spTree>
  </p:cSld>
  <p:clrMapOvr>
    <a:masterClrMapping/>
  </p:clrMapOvr>
  <p:transition spd="med">
    <p:strips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Factors contribute to OL</a:t>
            </a:r>
          </a:p>
        </p:txBody>
      </p:sp>
      <p:sp>
        <p:nvSpPr>
          <p:cNvPr id="17411" name="Rectangle 3"/>
          <p:cNvSpPr>
            <a:spLocks noGrp="1" noChangeArrowheads="1"/>
          </p:cNvSpPr>
          <p:nvPr>
            <p:ph type="body" idx="1"/>
          </p:nvPr>
        </p:nvSpPr>
        <p:spPr/>
        <p:txBody>
          <a:bodyPr/>
          <a:lstStyle/>
          <a:p>
            <a:pPr marL="571500" indent="-571500" eaLnBrk="1" hangingPunct="1">
              <a:buFont typeface="Wingdings" pitchFamily="2" charset="2"/>
              <a:buAutoNum type="arabicPeriod"/>
            </a:pPr>
            <a:r>
              <a:rPr lang="en-US" smtClean="0"/>
              <a:t>Corporate strategy: how org. is structured to learn from mistakes.</a:t>
            </a:r>
          </a:p>
          <a:p>
            <a:pPr marL="571500" indent="-571500" eaLnBrk="1" hangingPunct="1">
              <a:buFont typeface="Wingdings" pitchFamily="2" charset="2"/>
              <a:buAutoNum type="arabicPeriod"/>
            </a:pPr>
            <a:r>
              <a:rPr lang="en-US" smtClean="0"/>
              <a:t>Resource allocation: exploration and exploitation.</a:t>
            </a:r>
          </a:p>
          <a:p>
            <a:pPr marL="571500" indent="-571500" eaLnBrk="1" hangingPunct="1">
              <a:buFont typeface="Wingdings" pitchFamily="2" charset="2"/>
              <a:buAutoNum type="arabicPeriod"/>
            </a:pPr>
            <a:r>
              <a:rPr lang="en-US" smtClean="0"/>
              <a:t>Recognition for the employees’ motivation for learning.</a:t>
            </a:r>
          </a:p>
        </p:txBody>
      </p:sp>
    </p:spTree>
  </p:cSld>
  <p:clrMapOvr>
    <a:masterClrMapping/>
  </p:clrMapOvr>
  <p:transition spd="med">
    <p:strips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Exploration &amp; Exploitation in OL</a:t>
            </a:r>
          </a:p>
        </p:txBody>
      </p:sp>
      <p:sp>
        <p:nvSpPr>
          <p:cNvPr id="18435" name="Rectangle 3"/>
          <p:cNvSpPr>
            <a:spLocks noGrp="1" noChangeArrowheads="1"/>
          </p:cNvSpPr>
          <p:nvPr>
            <p:ph type="body" idx="1"/>
          </p:nvPr>
        </p:nvSpPr>
        <p:spPr/>
        <p:txBody>
          <a:bodyPr/>
          <a:lstStyle/>
          <a:p>
            <a:pPr eaLnBrk="1" hangingPunct="1"/>
            <a:r>
              <a:rPr lang="en-US" smtClean="0"/>
              <a:t>Exploration: Means seeking new ideas.</a:t>
            </a:r>
          </a:p>
          <a:p>
            <a:pPr eaLnBrk="1" hangingPunct="1"/>
            <a:r>
              <a:rPr lang="en-US" smtClean="0"/>
              <a:t>Exploitation: Means incorporating the new ideas into what a business does.</a:t>
            </a:r>
          </a:p>
          <a:p>
            <a:pPr eaLnBrk="1" hangingPunct="1">
              <a:buFont typeface="Wingdings" pitchFamily="2" charset="2"/>
              <a:buNone/>
            </a:pPr>
            <a:r>
              <a:rPr lang="en-US" smtClean="0"/>
              <a:t>The corporate culture &amp; procedures reflect reality on OL.</a:t>
            </a:r>
          </a:p>
        </p:txBody>
      </p:sp>
    </p:spTree>
  </p:cSld>
  <p:clrMapOvr>
    <a:masterClrMapping/>
  </p:clrMapOvr>
  <p:transition spd="med">
    <p:strips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Elements of LO</a:t>
            </a:r>
          </a:p>
        </p:txBody>
      </p:sp>
      <p:sp>
        <p:nvSpPr>
          <p:cNvPr id="19459" name="Rectangle 3"/>
          <p:cNvSpPr>
            <a:spLocks noGrp="1" noChangeArrowheads="1"/>
          </p:cNvSpPr>
          <p:nvPr>
            <p:ph type="body" idx="1"/>
          </p:nvPr>
        </p:nvSpPr>
        <p:spPr/>
        <p:txBody>
          <a:bodyPr/>
          <a:lstStyle/>
          <a:p>
            <a:pPr eaLnBrk="1" hangingPunct="1"/>
            <a:r>
              <a:rPr lang="en-US" smtClean="0"/>
              <a:t>There are two elements (Narver &amp; Slater, 1995):</a:t>
            </a:r>
          </a:p>
          <a:p>
            <a:pPr eaLnBrk="1" hangingPunct="1">
              <a:buFont typeface="Wingdings" pitchFamily="2" charset="2"/>
              <a:buNone/>
            </a:pPr>
            <a:r>
              <a:rPr lang="en-US" smtClean="0"/>
              <a:t>1- Facilitative leadership.</a:t>
            </a:r>
          </a:p>
          <a:p>
            <a:pPr eaLnBrk="1" hangingPunct="1">
              <a:buFont typeface="Wingdings" pitchFamily="2" charset="2"/>
              <a:buNone/>
            </a:pPr>
            <a:r>
              <a:rPr lang="en-US" smtClean="0"/>
              <a:t>2- Organizational structure conducive to learning.</a:t>
            </a:r>
          </a:p>
        </p:txBody>
      </p:sp>
    </p:spTree>
  </p:cSld>
  <p:clrMapOvr>
    <a:masterClrMapping/>
  </p:clrMapOvr>
  <p:transition spd="med">
    <p:strips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OL from external relationships</a:t>
            </a:r>
          </a:p>
        </p:txBody>
      </p:sp>
      <p:sp>
        <p:nvSpPr>
          <p:cNvPr id="20483" name="Rectangle 3"/>
          <p:cNvSpPr>
            <a:spLocks noGrp="1" noChangeArrowheads="1"/>
          </p:cNvSpPr>
          <p:nvPr>
            <p:ph type="body" idx="1"/>
          </p:nvPr>
        </p:nvSpPr>
        <p:spPr/>
        <p:txBody>
          <a:bodyPr/>
          <a:lstStyle/>
          <a:p>
            <a:pPr eaLnBrk="1" hangingPunct="1"/>
            <a:r>
              <a:rPr lang="en-US" smtClean="0"/>
              <a:t>Using facilities &amp; R&amp;D services of others through mutual collaboration.</a:t>
            </a:r>
          </a:p>
          <a:p>
            <a:pPr eaLnBrk="1" hangingPunct="1">
              <a:buFont typeface="Wingdings" pitchFamily="2" charset="2"/>
              <a:buNone/>
            </a:pPr>
            <a:endParaRPr lang="en-US" smtClean="0"/>
          </a:p>
        </p:txBody>
      </p:sp>
    </p:spTree>
  </p:cSld>
  <p:clrMapOvr>
    <a:masterClrMapping/>
  </p:clrMapOvr>
  <p:transition spd="med">
    <p:strips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Characteristics of LO members</a:t>
            </a:r>
          </a:p>
        </p:txBody>
      </p:sp>
      <p:sp>
        <p:nvSpPr>
          <p:cNvPr id="21507" name="Rectangle 3"/>
          <p:cNvSpPr>
            <a:spLocks noGrp="1" noChangeArrowheads="1"/>
          </p:cNvSpPr>
          <p:nvPr>
            <p:ph type="body" idx="1"/>
          </p:nvPr>
        </p:nvSpPr>
        <p:spPr/>
        <p:txBody>
          <a:bodyPr/>
          <a:lstStyle/>
          <a:p>
            <a:pPr eaLnBrk="1" hangingPunct="1"/>
            <a:r>
              <a:rPr lang="en-US" smtClean="0"/>
              <a:t>Living with change and challenge.</a:t>
            </a:r>
          </a:p>
          <a:p>
            <a:pPr eaLnBrk="1" hangingPunct="1"/>
            <a:r>
              <a:rPr lang="en-US" smtClean="0"/>
              <a:t>Internal harmony: compromise is possible, no right or wrong.</a:t>
            </a:r>
          </a:p>
          <a:p>
            <a:pPr eaLnBrk="1" hangingPunct="1"/>
            <a:r>
              <a:rPr lang="en-US" smtClean="0"/>
              <a:t>Managing diversity within org.</a:t>
            </a:r>
          </a:p>
        </p:txBody>
      </p:sp>
    </p:spTree>
  </p:cSld>
  <p:clrMapOvr>
    <a:masterClrMapping/>
  </p:clrMapOvr>
  <p:transition spd="med">
    <p:strips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2" name="Rectangle 4"/>
          <p:cNvSpPr>
            <a:spLocks noGrp="1" noChangeArrowheads="1"/>
          </p:cNvSpPr>
          <p:nvPr>
            <p:ph type="ctrTitle"/>
          </p:nvPr>
        </p:nvSpPr>
        <p:spPr>
          <a:xfrm>
            <a:off x="428596" y="1268413"/>
            <a:ext cx="8421717" cy="2089150"/>
          </a:xfrm>
        </p:spPr>
        <p:txBody>
          <a:bodyPr/>
          <a:lstStyle/>
          <a:p>
            <a:r>
              <a:rPr lang="en-GB" sz="3600" dirty="0">
                <a:solidFill>
                  <a:schemeClr val="tx1"/>
                </a:solidFill>
              </a:rPr>
              <a:t>A career in learning and development</a:t>
            </a:r>
            <a:r>
              <a:rPr lang="en-GB" sz="3600" dirty="0" smtClean="0">
                <a:solidFill>
                  <a:schemeClr val="tx1"/>
                </a:solidFill>
              </a:rPr>
              <a:t>: HRD Perspective</a:t>
            </a:r>
            <a:r>
              <a:rPr lang="en-GB" sz="3600" dirty="0">
                <a:solidFill>
                  <a:schemeClr val="tx1"/>
                </a:solidFill>
              </a:rPr>
              <a:t/>
            </a:r>
            <a:br>
              <a:rPr lang="en-GB" sz="3600" dirty="0">
                <a:solidFill>
                  <a:schemeClr val="tx1"/>
                </a:solidFill>
              </a:rPr>
            </a:br>
            <a:r>
              <a:rPr lang="en-GB" sz="3600" dirty="0" smtClean="0">
                <a:solidFill>
                  <a:schemeClr val="tx1"/>
                </a:solidFill>
              </a:rPr>
              <a:t/>
            </a:r>
            <a:br>
              <a:rPr lang="en-GB" sz="3600" dirty="0" smtClean="0">
                <a:solidFill>
                  <a:schemeClr val="tx1"/>
                </a:solidFill>
              </a:rPr>
            </a:br>
            <a:r>
              <a:rPr lang="en-GB" sz="3600" dirty="0">
                <a:solidFill>
                  <a:schemeClr val="tx1"/>
                </a:solidFill>
              </a:rPr>
              <a:t/>
            </a:r>
            <a:br>
              <a:rPr lang="en-GB" sz="3600" dirty="0">
                <a:solidFill>
                  <a:schemeClr val="tx1"/>
                </a:solidFill>
              </a:rPr>
            </a:br>
            <a:r>
              <a:rPr lang="en-GB" sz="3600" dirty="0" smtClean="0">
                <a:solidFill>
                  <a:schemeClr val="tx1"/>
                </a:solidFill>
              </a:rPr>
              <a:t>Where </a:t>
            </a:r>
            <a:r>
              <a:rPr lang="en-GB" sz="3600" dirty="0">
                <a:solidFill>
                  <a:schemeClr val="tx1"/>
                </a:solidFill>
              </a:rPr>
              <a:t>do we want to take L&amp;D and ourselves? </a:t>
            </a:r>
            <a:br>
              <a:rPr lang="en-GB" sz="3600" dirty="0">
                <a:solidFill>
                  <a:schemeClr val="tx1"/>
                </a:solidFill>
              </a:rPr>
            </a:br>
            <a:r>
              <a:rPr lang="en-GB" sz="3600" dirty="0">
                <a:solidFill>
                  <a:schemeClr val="tx1"/>
                </a:solidFill>
              </a:rPr>
              <a:t/>
            </a:r>
            <a:br>
              <a:rPr lang="en-GB" sz="3600" dirty="0">
                <a:solidFill>
                  <a:schemeClr val="tx1"/>
                </a:solidFill>
              </a:rPr>
            </a:br>
            <a:endParaRPr lang="en-GB" sz="2800" dirty="0">
              <a:solidFill>
                <a:schemeClr val="tx1"/>
              </a:solidFill>
            </a:endParaRPr>
          </a:p>
        </p:txBody>
      </p:sp>
    </p:spTree>
  </p:cSld>
  <p:clrMapOvr>
    <a:masterClrMapping/>
  </p:clrMapOvr>
  <p:transition>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en-GB" dirty="0"/>
              <a:t>Agenda</a:t>
            </a:r>
            <a:endParaRPr lang="en-US" dirty="0"/>
          </a:p>
        </p:txBody>
      </p:sp>
      <p:sp>
        <p:nvSpPr>
          <p:cNvPr id="216067" name="Rectangle 3"/>
          <p:cNvSpPr>
            <a:spLocks noGrp="1" noChangeArrowheads="1"/>
          </p:cNvSpPr>
          <p:nvPr>
            <p:ph type="body" idx="1"/>
          </p:nvPr>
        </p:nvSpPr>
        <p:spPr/>
        <p:txBody>
          <a:bodyPr/>
          <a:lstStyle/>
          <a:p>
            <a:r>
              <a:rPr lang="en-GB" dirty="0"/>
              <a:t>What’s happening in L&amp;D &amp; how does this relate to what’s happening in HR?</a:t>
            </a:r>
          </a:p>
          <a:p>
            <a:r>
              <a:rPr lang="en-GB" dirty="0"/>
              <a:t>What do people in organisations want from HR and L&amp;D?</a:t>
            </a:r>
          </a:p>
          <a:p>
            <a:r>
              <a:rPr lang="en-GB" dirty="0"/>
              <a:t>A bit of a SWOT?</a:t>
            </a:r>
          </a:p>
          <a:p>
            <a:r>
              <a:rPr lang="en-GB" dirty="0"/>
              <a:t>Skills and careers in L&amp;D – and how does this relate to bigger HR career picture?</a:t>
            </a:r>
            <a:endParaRPr lang="en-US" dirty="0"/>
          </a:p>
        </p:txBody>
      </p:sp>
    </p:spTree>
  </p:cSld>
  <p:clrMapOvr>
    <a:masterClrMapping/>
  </p:clrMapOvr>
  <p:transition spd="med">
    <p:strips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7092" name="Rectangle 4"/>
          <p:cNvSpPr>
            <a:spLocks noGrp="1" noChangeArrowheads="1"/>
          </p:cNvSpPr>
          <p:nvPr>
            <p:ph type="ctrTitle"/>
          </p:nvPr>
        </p:nvSpPr>
        <p:spPr/>
        <p:txBody>
          <a:bodyPr/>
          <a:lstStyle/>
          <a:p>
            <a:r>
              <a:rPr lang="en-GB" dirty="0"/>
              <a:t>What’s happening in L&amp;D?</a:t>
            </a:r>
            <a:endParaRPr lang="en-US" dirty="0"/>
          </a:p>
        </p:txBody>
      </p:sp>
    </p:spTree>
  </p:cSld>
  <p:clrMapOvr>
    <a:masterClrMapping/>
  </p:clrMapOvr>
  <p:transition>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en-GB" sz="3400"/>
              <a:t>Three key shifts in thinking</a:t>
            </a:r>
            <a:endParaRPr lang="en-US" sz="3400"/>
          </a:p>
        </p:txBody>
      </p:sp>
      <p:sp>
        <p:nvSpPr>
          <p:cNvPr id="244739" name="Rectangle 3"/>
          <p:cNvSpPr>
            <a:spLocks noGrp="1" noChangeArrowheads="1"/>
          </p:cNvSpPr>
          <p:nvPr>
            <p:ph type="body" idx="1"/>
          </p:nvPr>
        </p:nvSpPr>
        <p:spPr/>
        <p:txBody>
          <a:bodyPr/>
          <a:lstStyle/>
          <a:p>
            <a:pPr marL="609600" indent="-609600">
              <a:lnSpc>
                <a:spcPct val="90000"/>
              </a:lnSpc>
              <a:buFont typeface="Wingdings" pitchFamily="2" charset="2"/>
              <a:buAutoNum type="arabicPeriod"/>
            </a:pPr>
            <a:r>
              <a:rPr lang="en-GB"/>
              <a:t>Organisational as well as individual learning = business alignment (capability) + org. values + learning culture + sharing know-how</a:t>
            </a:r>
          </a:p>
          <a:p>
            <a:pPr marL="609600" indent="-609600">
              <a:lnSpc>
                <a:spcPct val="90000"/>
              </a:lnSpc>
              <a:buFont typeface="Wingdings" pitchFamily="2" charset="2"/>
              <a:buAutoNum type="arabicPeriod"/>
            </a:pPr>
            <a:r>
              <a:rPr lang="en-GB"/>
              <a:t>From ‘training’ to ‘learning’ = outcome &amp; process, not input + varied methods + continuous &amp; closer to the job</a:t>
            </a:r>
          </a:p>
          <a:p>
            <a:pPr marL="609600" indent="-609600">
              <a:lnSpc>
                <a:spcPct val="90000"/>
              </a:lnSpc>
              <a:buFont typeface="Wingdings" pitchFamily="2" charset="2"/>
              <a:buAutoNum type="arabicPeriod"/>
            </a:pPr>
            <a:r>
              <a:rPr lang="en-GB"/>
              <a:t>Impact on L&amp;D of HR function moving to (shared) service delivery (increasingly electronic) + business partner + the line</a:t>
            </a:r>
          </a:p>
          <a:p>
            <a:pPr marL="609600" indent="-609600">
              <a:lnSpc>
                <a:spcPct val="90000"/>
              </a:lnSpc>
              <a:buFont typeface="Wingdings" pitchFamily="2" charset="2"/>
              <a:buNone/>
            </a:pPr>
            <a:r>
              <a:rPr lang="en-GB"/>
              <a:t>Also context of national skills agenda + regulation</a:t>
            </a:r>
            <a:endParaRPr lang="en-US"/>
          </a:p>
        </p:txBody>
      </p:sp>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4738"/>
                                        </p:tgtEl>
                                        <p:attrNameLst>
                                          <p:attrName>style.visibility</p:attrName>
                                        </p:attrNameLst>
                                      </p:cBhvr>
                                      <p:to>
                                        <p:strVal val="visible"/>
                                      </p:to>
                                    </p:set>
                                    <p:animEffect transition="in" filter="fade">
                                      <p:cBhvr>
                                        <p:cTn id="7" dur="500"/>
                                        <p:tgtEl>
                                          <p:spTgt spid="244738"/>
                                        </p:tgtEl>
                                      </p:cBhvr>
                                    </p:animEffect>
                                  </p:childTnLst>
                                </p:cTn>
                              </p:par>
                            </p:childTnLst>
                          </p:cTn>
                        </p:par>
                        <p:par>
                          <p:cTn id="8" fill="hold">
                            <p:stCondLst>
                              <p:cond delay="500"/>
                            </p:stCondLst>
                            <p:childTnLst>
                              <p:par>
                                <p:cTn id="9" presetID="22" presetClass="entr" presetSubtype="1" fill="hold" grpId="1" nodeType="afterEffect">
                                  <p:stCondLst>
                                    <p:cond delay="0"/>
                                  </p:stCondLst>
                                  <p:childTnLst>
                                    <p:set>
                                      <p:cBhvr>
                                        <p:cTn id="10" dur="1" fill="hold">
                                          <p:stCondLst>
                                            <p:cond delay="0"/>
                                          </p:stCondLst>
                                        </p:cTn>
                                        <p:tgtEl>
                                          <p:spTgt spid="244739">
                                            <p:txEl>
                                              <p:pRg st="0" end="0"/>
                                            </p:txEl>
                                          </p:spTgt>
                                        </p:tgtEl>
                                        <p:attrNameLst>
                                          <p:attrName>style.visibility</p:attrName>
                                        </p:attrNameLst>
                                      </p:cBhvr>
                                      <p:to>
                                        <p:strVal val="visible"/>
                                      </p:to>
                                    </p:set>
                                    <p:animEffect transition="in" filter="wipe(up)">
                                      <p:cBhvr>
                                        <p:cTn id="11" dur="1000"/>
                                        <p:tgtEl>
                                          <p:spTgt spid="244739">
                                            <p:txEl>
                                              <p:pRg st="0" end="0"/>
                                            </p:txEl>
                                          </p:spTgt>
                                        </p:tgtEl>
                                      </p:cBhvr>
                                    </p:animEffect>
                                  </p:childTnLst>
                                </p:cTn>
                              </p:par>
                              <p:par>
                                <p:cTn id="12" presetID="22" presetClass="entr" presetSubtype="1" fill="hold" grpId="1" nodeType="withEffect">
                                  <p:stCondLst>
                                    <p:cond delay="0"/>
                                  </p:stCondLst>
                                  <p:childTnLst>
                                    <p:set>
                                      <p:cBhvr>
                                        <p:cTn id="13" dur="1" fill="hold">
                                          <p:stCondLst>
                                            <p:cond delay="0"/>
                                          </p:stCondLst>
                                        </p:cTn>
                                        <p:tgtEl>
                                          <p:spTgt spid="244739">
                                            <p:txEl>
                                              <p:pRg st="1" end="1"/>
                                            </p:txEl>
                                          </p:spTgt>
                                        </p:tgtEl>
                                        <p:attrNameLst>
                                          <p:attrName>style.visibility</p:attrName>
                                        </p:attrNameLst>
                                      </p:cBhvr>
                                      <p:to>
                                        <p:strVal val="visible"/>
                                      </p:to>
                                    </p:set>
                                    <p:animEffect transition="in" filter="wipe(up)">
                                      <p:cBhvr>
                                        <p:cTn id="14" dur="1000"/>
                                        <p:tgtEl>
                                          <p:spTgt spid="244739">
                                            <p:txEl>
                                              <p:pRg st="1" end="1"/>
                                            </p:txEl>
                                          </p:spTgt>
                                        </p:tgtEl>
                                      </p:cBhvr>
                                    </p:animEffect>
                                  </p:childTnLst>
                                </p:cTn>
                              </p:par>
                              <p:par>
                                <p:cTn id="15" presetID="22" presetClass="entr" presetSubtype="1" fill="hold" grpId="1" nodeType="withEffect">
                                  <p:stCondLst>
                                    <p:cond delay="0"/>
                                  </p:stCondLst>
                                  <p:childTnLst>
                                    <p:set>
                                      <p:cBhvr>
                                        <p:cTn id="16" dur="1" fill="hold">
                                          <p:stCondLst>
                                            <p:cond delay="0"/>
                                          </p:stCondLst>
                                        </p:cTn>
                                        <p:tgtEl>
                                          <p:spTgt spid="244739">
                                            <p:txEl>
                                              <p:pRg st="2" end="2"/>
                                            </p:txEl>
                                          </p:spTgt>
                                        </p:tgtEl>
                                        <p:attrNameLst>
                                          <p:attrName>style.visibility</p:attrName>
                                        </p:attrNameLst>
                                      </p:cBhvr>
                                      <p:to>
                                        <p:strVal val="visible"/>
                                      </p:to>
                                    </p:set>
                                    <p:animEffect transition="in" filter="wipe(up)">
                                      <p:cBhvr>
                                        <p:cTn id="17" dur="1000"/>
                                        <p:tgtEl>
                                          <p:spTgt spid="244739">
                                            <p:txEl>
                                              <p:pRg st="2" end="2"/>
                                            </p:txEl>
                                          </p:spTgt>
                                        </p:tgtEl>
                                      </p:cBhvr>
                                    </p:animEffect>
                                  </p:childTnLst>
                                </p:cTn>
                              </p:par>
                              <p:par>
                                <p:cTn id="18" presetID="22" presetClass="entr" presetSubtype="1" fill="hold" grpId="1" nodeType="withEffect">
                                  <p:stCondLst>
                                    <p:cond delay="0"/>
                                  </p:stCondLst>
                                  <p:childTnLst>
                                    <p:set>
                                      <p:cBhvr>
                                        <p:cTn id="19" dur="1" fill="hold">
                                          <p:stCondLst>
                                            <p:cond delay="0"/>
                                          </p:stCondLst>
                                        </p:cTn>
                                        <p:tgtEl>
                                          <p:spTgt spid="244739">
                                            <p:txEl>
                                              <p:pRg st="3" end="3"/>
                                            </p:txEl>
                                          </p:spTgt>
                                        </p:tgtEl>
                                        <p:attrNameLst>
                                          <p:attrName>style.visibility</p:attrName>
                                        </p:attrNameLst>
                                      </p:cBhvr>
                                      <p:to>
                                        <p:strVal val="visible"/>
                                      </p:to>
                                    </p:set>
                                    <p:animEffect transition="in" filter="wipe(up)">
                                      <p:cBhvr>
                                        <p:cTn id="20" dur="1000"/>
                                        <p:tgtEl>
                                          <p:spTgt spid="2447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8" grpId="0"/>
      <p:bldP spid="244739" grpId="1" build="allAtOnce"/>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p:txBody>
          <a:bodyPr/>
          <a:lstStyle/>
          <a:p>
            <a:r>
              <a:rPr lang="en-GB" sz="3400"/>
              <a:t>A lot is being asked of L&amp;D – not just skilling</a:t>
            </a:r>
            <a:endParaRPr lang="en-US" sz="3400"/>
          </a:p>
        </p:txBody>
      </p:sp>
      <p:sp>
        <p:nvSpPr>
          <p:cNvPr id="237571" name="Rectangle 3"/>
          <p:cNvSpPr>
            <a:spLocks noGrp="1" noChangeArrowheads="1"/>
          </p:cNvSpPr>
          <p:nvPr>
            <p:ph type="body" idx="1"/>
          </p:nvPr>
        </p:nvSpPr>
        <p:spPr>
          <a:xfrm>
            <a:off x="184150" y="1447800"/>
            <a:ext cx="8642350" cy="5105400"/>
          </a:xfrm>
        </p:spPr>
        <p:txBody>
          <a:bodyPr/>
          <a:lstStyle/>
          <a:p>
            <a:pPr algn="r">
              <a:lnSpc>
                <a:spcPct val="90000"/>
              </a:lnSpc>
              <a:buFont typeface="Wingdings" pitchFamily="2" charset="2"/>
              <a:buNone/>
            </a:pPr>
            <a:r>
              <a:rPr lang="en-GB" sz="2600">
                <a:solidFill>
                  <a:schemeClr val="hlink"/>
                </a:solidFill>
              </a:rPr>
              <a:t>Individual learning                 Organisational learning</a:t>
            </a:r>
          </a:p>
          <a:p>
            <a:pPr>
              <a:lnSpc>
                <a:spcPct val="90000"/>
              </a:lnSpc>
              <a:buFont typeface="Wingdings" pitchFamily="2" charset="2"/>
              <a:buNone/>
            </a:pPr>
            <a:r>
              <a:rPr lang="en-GB" sz="2400">
                <a:solidFill>
                  <a:schemeClr val="accent2"/>
                </a:solidFill>
              </a:rPr>
              <a:t>Employment relationship?   </a:t>
            </a:r>
            <a:r>
              <a:rPr lang="en-GB" sz="2400">
                <a:solidFill>
                  <a:schemeClr val="hlink"/>
                </a:solidFill>
              </a:rPr>
              <a:t> 	</a:t>
            </a:r>
            <a:r>
              <a:rPr lang="en-GB" sz="2400"/>
              <a:t>Supporting business strategy</a:t>
            </a:r>
          </a:p>
          <a:p>
            <a:pPr>
              <a:lnSpc>
                <a:spcPct val="90000"/>
              </a:lnSpc>
              <a:buFont typeface="Wingdings" pitchFamily="2" charset="2"/>
              <a:buNone/>
            </a:pPr>
            <a:r>
              <a:rPr lang="en-GB" sz="2400"/>
              <a:t>Individual capability……...     	Organisational capability</a:t>
            </a:r>
          </a:p>
          <a:p>
            <a:pPr>
              <a:lnSpc>
                <a:spcPct val="90000"/>
              </a:lnSpc>
              <a:buFont typeface="Wingdings" pitchFamily="2" charset="2"/>
              <a:buNone/>
            </a:pPr>
            <a:r>
              <a:rPr lang="en-GB" sz="2400"/>
              <a:t>Individual performance…       	Organisational performance</a:t>
            </a:r>
          </a:p>
          <a:p>
            <a:pPr>
              <a:lnSpc>
                <a:spcPct val="90000"/>
              </a:lnSpc>
              <a:buFont typeface="Wingdings" pitchFamily="2" charset="2"/>
              <a:buNone/>
            </a:pPr>
            <a:r>
              <a:rPr lang="en-GB" sz="2400"/>
              <a:t>Human capital……</a:t>
            </a:r>
            <a:r>
              <a:rPr lang="en-GB" sz="2400">
                <a:solidFill>
                  <a:schemeClr val="accent2"/>
                </a:solidFill>
              </a:rPr>
              <a:t>employability?  </a:t>
            </a:r>
            <a:r>
              <a:rPr lang="en-GB" sz="2400"/>
              <a:t>Social capital</a:t>
            </a:r>
          </a:p>
          <a:p>
            <a:pPr>
              <a:lnSpc>
                <a:spcPct val="90000"/>
              </a:lnSpc>
              <a:buFont typeface="Wingdings" pitchFamily="2" charset="2"/>
              <a:buNone/>
            </a:pPr>
            <a:r>
              <a:rPr lang="en-GB" sz="2400">
                <a:solidFill>
                  <a:schemeClr val="accent2"/>
                </a:solidFill>
              </a:rPr>
              <a:t>Developing potential/ career?     </a:t>
            </a:r>
            <a:r>
              <a:rPr lang="en-GB" sz="2400"/>
              <a:t>Talent pipeline</a:t>
            </a:r>
          </a:p>
          <a:p>
            <a:pPr>
              <a:lnSpc>
                <a:spcPct val="90000"/>
              </a:lnSpc>
              <a:buFont typeface="Wingdings" pitchFamily="2" charset="2"/>
              <a:buNone/>
            </a:pPr>
            <a:r>
              <a:rPr lang="en-GB" sz="2400"/>
              <a:t>Adjusting to change                    Managing change</a:t>
            </a:r>
          </a:p>
          <a:p>
            <a:pPr>
              <a:lnSpc>
                <a:spcPct val="90000"/>
              </a:lnSpc>
              <a:buFont typeface="Wingdings" pitchFamily="2" charset="2"/>
              <a:buNone/>
            </a:pPr>
            <a:r>
              <a:rPr lang="en-GB" sz="2400">
                <a:solidFill>
                  <a:schemeClr val="accent2"/>
                </a:solidFill>
              </a:rPr>
              <a:t>Conforming or influencing?</a:t>
            </a:r>
            <a:r>
              <a:rPr lang="en-GB" sz="2400"/>
              <a:t>       	Supporting values/ culture</a:t>
            </a:r>
          </a:p>
          <a:p>
            <a:pPr>
              <a:lnSpc>
                <a:spcPct val="90000"/>
              </a:lnSpc>
              <a:buFont typeface="Wingdings" pitchFamily="2" charset="2"/>
              <a:buNone/>
            </a:pPr>
            <a:r>
              <a:rPr lang="en-GB" sz="2400"/>
              <a:t>Continuous learning                    Learning organisation</a:t>
            </a:r>
          </a:p>
          <a:p>
            <a:pPr>
              <a:lnSpc>
                <a:spcPct val="90000"/>
              </a:lnSpc>
              <a:buFont typeface="Wingdings" pitchFamily="2" charset="2"/>
              <a:buNone/>
            </a:pPr>
            <a:r>
              <a:rPr lang="en-GB" sz="2400"/>
              <a:t>Learning from others…                Sharing to create value          </a:t>
            </a:r>
            <a:endParaRPr lang="en-US" sz="2400"/>
          </a:p>
        </p:txBody>
      </p:sp>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7571">
                                            <p:txEl>
                                              <p:pRg st="1" end="1"/>
                                            </p:txEl>
                                          </p:spTgt>
                                        </p:tgtEl>
                                        <p:attrNameLst>
                                          <p:attrName>style.visibility</p:attrName>
                                        </p:attrNameLst>
                                      </p:cBhvr>
                                      <p:to>
                                        <p:strVal val="visible"/>
                                      </p:to>
                                    </p:set>
                                    <p:animEffect transition="in" filter="wipe(left)">
                                      <p:cBhvr>
                                        <p:cTn id="7" dur="500"/>
                                        <p:tgtEl>
                                          <p:spTgt spid="2375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37571">
                                            <p:txEl>
                                              <p:pRg st="2" end="2"/>
                                            </p:txEl>
                                          </p:spTgt>
                                        </p:tgtEl>
                                        <p:attrNameLst>
                                          <p:attrName>style.visibility</p:attrName>
                                        </p:attrNameLst>
                                      </p:cBhvr>
                                      <p:to>
                                        <p:strVal val="visible"/>
                                      </p:to>
                                    </p:set>
                                    <p:animEffect transition="in" filter="wipe(left)">
                                      <p:cBhvr>
                                        <p:cTn id="12" dur="500"/>
                                        <p:tgtEl>
                                          <p:spTgt spid="2375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37571">
                                            <p:txEl>
                                              <p:pRg st="3" end="3"/>
                                            </p:txEl>
                                          </p:spTgt>
                                        </p:tgtEl>
                                        <p:attrNameLst>
                                          <p:attrName>style.visibility</p:attrName>
                                        </p:attrNameLst>
                                      </p:cBhvr>
                                      <p:to>
                                        <p:strVal val="visible"/>
                                      </p:to>
                                    </p:set>
                                    <p:animEffect transition="in" filter="wipe(left)">
                                      <p:cBhvr>
                                        <p:cTn id="17" dur="500"/>
                                        <p:tgtEl>
                                          <p:spTgt spid="2375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37571">
                                            <p:txEl>
                                              <p:pRg st="4" end="4"/>
                                            </p:txEl>
                                          </p:spTgt>
                                        </p:tgtEl>
                                        <p:attrNameLst>
                                          <p:attrName>style.visibility</p:attrName>
                                        </p:attrNameLst>
                                      </p:cBhvr>
                                      <p:to>
                                        <p:strVal val="visible"/>
                                      </p:to>
                                    </p:set>
                                    <p:animEffect transition="in" filter="wipe(left)">
                                      <p:cBhvr>
                                        <p:cTn id="22" dur="500"/>
                                        <p:tgtEl>
                                          <p:spTgt spid="23757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37571">
                                            <p:txEl>
                                              <p:pRg st="5" end="5"/>
                                            </p:txEl>
                                          </p:spTgt>
                                        </p:tgtEl>
                                        <p:attrNameLst>
                                          <p:attrName>style.visibility</p:attrName>
                                        </p:attrNameLst>
                                      </p:cBhvr>
                                      <p:to>
                                        <p:strVal val="visible"/>
                                      </p:to>
                                    </p:set>
                                    <p:animEffect transition="in" filter="wipe(left)">
                                      <p:cBhvr>
                                        <p:cTn id="27" dur="500"/>
                                        <p:tgtEl>
                                          <p:spTgt spid="23757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37571">
                                            <p:txEl>
                                              <p:pRg st="6" end="6"/>
                                            </p:txEl>
                                          </p:spTgt>
                                        </p:tgtEl>
                                        <p:attrNameLst>
                                          <p:attrName>style.visibility</p:attrName>
                                        </p:attrNameLst>
                                      </p:cBhvr>
                                      <p:to>
                                        <p:strVal val="visible"/>
                                      </p:to>
                                    </p:set>
                                    <p:animEffect transition="in" filter="wipe(left)">
                                      <p:cBhvr>
                                        <p:cTn id="32" dur="500"/>
                                        <p:tgtEl>
                                          <p:spTgt spid="237571">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37571">
                                            <p:txEl>
                                              <p:pRg st="7" end="7"/>
                                            </p:txEl>
                                          </p:spTgt>
                                        </p:tgtEl>
                                        <p:attrNameLst>
                                          <p:attrName>style.visibility</p:attrName>
                                        </p:attrNameLst>
                                      </p:cBhvr>
                                      <p:to>
                                        <p:strVal val="visible"/>
                                      </p:to>
                                    </p:set>
                                    <p:animEffect transition="in" filter="wipe(left)">
                                      <p:cBhvr>
                                        <p:cTn id="37" dur="500"/>
                                        <p:tgtEl>
                                          <p:spTgt spid="237571">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37571">
                                            <p:txEl>
                                              <p:pRg st="8" end="8"/>
                                            </p:txEl>
                                          </p:spTgt>
                                        </p:tgtEl>
                                        <p:attrNameLst>
                                          <p:attrName>style.visibility</p:attrName>
                                        </p:attrNameLst>
                                      </p:cBhvr>
                                      <p:to>
                                        <p:strVal val="visible"/>
                                      </p:to>
                                    </p:set>
                                    <p:animEffect transition="in" filter="wipe(left)">
                                      <p:cBhvr>
                                        <p:cTn id="42" dur="500"/>
                                        <p:tgtEl>
                                          <p:spTgt spid="237571">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37571">
                                            <p:txEl>
                                              <p:pRg st="9" end="9"/>
                                            </p:txEl>
                                          </p:spTgt>
                                        </p:tgtEl>
                                        <p:attrNameLst>
                                          <p:attrName>style.visibility</p:attrName>
                                        </p:attrNameLst>
                                      </p:cBhvr>
                                      <p:to>
                                        <p:strVal val="visible"/>
                                      </p:to>
                                    </p:set>
                                    <p:animEffect transition="in" filter="wipe(left)">
                                      <p:cBhvr>
                                        <p:cTn id="47" dur="500"/>
                                        <p:tgtEl>
                                          <p:spTgt spid="2375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p:txBody>
          <a:bodyPr/>
          <a:lstStyle/>
          <a:p>
            <a:r>
              <a:rPr lang="en-US" sz="3400"/>
              <a:t>Learning delivery: Methods and access</a:t>
            </a:r>
            <a:endParaRPr lang="en-GB" sz="3400"/>
          </a:p>
        </p:txBody>
      </p:sp>
      <p:grpSp>
        <p:nvGrpSpPr>
          <p:cNvPr id="239619" name="Group 3"/>
          <p:cNvGrpSpPr>
            <a:grpSpLocks/>
          </p:cNvGrpSpPr>
          <p:nvPr/>
        </p:nvGrpSpPr>
        <p:grpSpPr bwMode="auto">
          <a:xfrm>
            <a:off x="1042988" y="1225550"/>
            <a:ext cx="7777162" cy="5083175"/>
            <a:chOff x="113" y="935"/>
            <a:chExt cx="4899" cy="3202"/>
          </a:xfrm>
        </p:grpSpPr>
        <p:pic>
          <p:nvPicPr>
            <p:cNvPr id="239620" name="Picture 4" descr="Diagrams each page_Page_3"/>
            <p:cNvPicPr>
              <a:picLocks noChangeAspect="1" noChangeArrowheads="1"/>
            </p:cNvPicPr>
            <p:nvPr/>
          </p:nvPicPr>
          <p:blipFill>
            <a:blip r:embed="rId2"/>
            <a:srcRect/>
            <a:stretch>
              <a:fillRect/>
            </a:stretch>
          </p:blipFill>
          <p:spPr bwMode="gray">
            <a:xfrm>
              <a:off x="113" y="935"/>
              <a:ext cx="4885" cy="3202"/>
            </a:xfrm>
            <a:prstGeom prst="rect">
              <a:avLst/>
            </a:prstGeom>
            <a:solidFill>
              <a:srgbClr val="FFCC00"/>
            </a:solidFill>
            <a:ln w="12700">
              <a:noFill/>
              <a:miter lim="800000"/>
              <a:headEnd/>
              <a:tailEnd/>
            </a:ln>
            <a:effectLst/>
          </p:spPr>
        </p:pic>
        <p:sp>
          <p:nvSpPr>
            <p:cNvPr id="239621" name="Text Box 5"/>
            <p:cNvSpPr txBox="1">
              <a:spLocks noChangeArrowheads="1"/>
            </p:cNvSpPr>
            <p:nvPr/>
          </p:nvSpPr>
          <p:spPr bwMode="ltGray">
            <a:xfrm>
              <a:off x="1752" y="2296"/>
              <a:ext cx="1621" cy="442"/>
            </a:xfrm>
            <a:prstGeom prst="rect">
              <a:avLst/>
            </a:prstGeom>
            <a:noFill/>
            <a:ln w="9525">
              <a:noFill/>
              <a:miter lim="800000"/>
              <a:headEnd/>
              <a:tailEnd/>
            </a:ln>
            <a:effectLst/>
          </p:spPr>
          <p:txBody>
            <a:bodyPr>
              <a:spAutoFit/>
            </a:bodyPr>
            <a:lstStyle/>
            <a:p>
              <a:pPr eaLnBrk="1" hangingPunct="1"/>
              <a:r>
                <a:rPr lang="en-US" sz="2000" b="1"/>
                <a:t>Learning </a:t>
              </a:r>
            </a:p>
            <a:p>
              <a:pPr eaLnBrk="1" hangingPunct="1"/>
              <a:r>
                <a:rPr lang="en-US" sz="2000" b="1"/>
                <a:t>opportunities </a:t>
              </a:r>
            </a:p>
          </p:txBody>
        </p:sp>
        <p:sp>
          <p:nvSpPr>
            <p:cNvPr id="239622" name="Text Box 6"/>
            <p:cNvSpPr txBox="1">
              <a:spLocks noChangeArrowheads="1"/>
            </p:cNvSpPr>
            <p:nvPr/>
          </p:nvSpPr>
          <p:spPr bwMode="ltGray">
            <a:xfrm>
              <a:off x="2072" y="3384"/>
              <a:ext cx="984" cy="442"/>
            </a:xfrm>
            <a:prstGeom prst="rect">
              <a:avLst/>
            </a:prstGeom>
            <a:noFill/>
            <a:ln w="9525">
              <a:noFill/>
              <a:miter lim="800000"/>
              <a:headEnd/>
              <a:tailEnd/>
            </a:ln>
            <a:effectLst/>
          </p:spPr>
          <p:txBody>
            <a:bodyPr>
              <a:spAutoFit/>
            </a:bodyPr>
            <a:lstStyle/>
            <a:p>
              <a:pPr eaLnBrk="1" hangingPunct="1">
                <a:spcBef>
                  <a:spcPct val="50000"/>
                </a:spcBef>
              </a:pPr>
              <a:r>
                <a:rPr lang="en-US" sz="2000" b="1"/>
                <a:t>ICT </a:t>
              </a:r>
            </a:p>
            <a:p>
              <a:pPr eaLnBrk="1" hangingPunct="1"/>
              <a:r>
                <a:rPr lang="en-US" sz="2000" b="1"/>
                <a:t>Gateways</a:t>
              </a:r>
            </a:p>
          </p:txBody>
        </p:sp>
        <p:sp>
          <p:nvSpPr>
            <p:cNvPr id="239623" name="Text Box 7"/>
            <p:cNvSpPr txBox="1">
              <a:spLocks noChangeArrowheads="1"/>
            </p:cNvSpPr>
            <p:nvPr/>
          </p:nvSpPr>
          <p:spPr bwMode="ltGray">
            <a:xfrm>
              <a:off x="1614" y="1072"/>
              <a:ext cx="1179" cy="634"/>
            </a:xfrm>
            <a:prstGeom prst="rect">
              <a:avLst/>
            </a:prstGeom>
            <a:noFill/>
            <a:ln w="9525">
              <a:noFill/>
              <a:miter lim="800000"/>
              <a:headEnd/>
              <a:tailEnd/>
            </a:ln>
            <a:effectLst/>
          </p:spPr>
          <p:txBody>
            <a:bodyPr>
              <a:spAutoFit/>
            </a:bodyPr>
            <a:lstStyle/>
            <a:p>
              <a:pPr eaLnBrk="1" hangingPunct="1"/>
              <a:r>
                <a:rPr lang="en-US" sz="2000" b="1"/>
                <a:t>  Line </a:t>
              </a:r>
            </a:p>
            <a:p>
              <a:pPr eaLnBrk="1" hangingPunct="1"/>
              <a:r>
                <a:rPr lang="en-US" sz="2000" b="1"/>
                <a:t>Manager</a:t>
              </a:r>
            </a:p>
            <a:p>
              <a:pPr eaLnBrk="1" hangingPunct="1"/>
              <a:r>
                <a:rPr lang="en-US" sz="2000" b="1"/>
                <a:t> (PDP)</a:t>
              </a:r>
            </a:p>
          </p:txBody>
        </p:sp>
        <p:sp>
          <p:nvSpPr>
            <p:cNvPr id="239624" name="Text Box 8"/>
            <p:cNvSpPr txBox="1">
              <a:spLocks noChangeArrowheads="1"/>
            </p:cNvSpPr>
            <p:nvPr/>
          </p:nvSpPr>
          <p:spPr bwMode="ltGray">
            <a:xfrm>
              <a:off x="490" y="2931"/>
              <a:ext cx="984" cy="442"/>
            </a:xfrm>
            <a:prstGeom prst="rect">
              <a:avLst/>
            </a:prstGeom>
            <a:noFill/>
            <a:ln w="9525">
              <a:noFill/>
              <a:miter lim="800000"/>
              <a:headEnd/>
              <a:tailEnd/>
            </a:ln>
            <a:effectLst/>
          </p:spPr>
          <p:txBody>
            <a:bodyPr>
              <a:spAutoFit/>
            </a:bodyPr>
            <a:lstStyle/>
            <a:p>
              <a:pPr eaLnBrk="1" hangingPunct="1"/>
              <a:r>
                <a:rPr lang="en-US" sz="2000" b="1"/>
                <a:t> Unit or Function</a:t>
              </a:r>
            </a:p>
          </p:txBody>
        </p:sp>
        <p:sp>
          <p:nvSpPr>
            <p:cNvPr id="239625" name="Text Box 9"/>
            <p:cNvSpPr txBox="1">
              <a:spLocks noChangeArrowheads="1"/>
            </p:cNvSpPr>
            <p:nvPr/>
          </p:nvSpPr>
          <p:spPr bwMode="auto">
            <a:xfrm>
              <a:off x="1087" y="3294"/>
              <a:ext cx="1158" cy="634"/>
            </a:xfrm>
            <a:prstGeom prst="rect">
              <a:avLst/>
            </a:prstGeom>
            <a:noFill/>
            <a:ln w="9525">
              <a:noFill/>
              <a:miter lim="800000"/>
              <a:headEnd/>
              <a:tailEnd/>
            </a:ln>
            <a:effectLst/>
          </p:spPr>
          <p:txBody>
            <a:bodyPr>
              <a:spAutoFit/>
            </a:bodyPr>
            <a:lstStyle/>
            <a:p>
              <a:pPr eaLnBrk="1" hangingPunct="1">
                <a:spcBef>
                  <a:spcPct val="50000"/>
                </a:spcBef>
              </a:pPr>
              <a:r>
                <a:rPr lang="en-US" sz="2000" b="1">
                  <a:solidFill>
                    <a:srgbClr val="FF6600"/>
                  </a:solidFill>
                </a:rPr>
                <a:t>Peers</a:t>
              </a:r>
            </a:p>
            <a:p>
              <a:pPr eaLnBrk="1" hangingPunct="1"/>
              <a:r>
                <a:rPr lang="en-US" sz="2000" b="1">
                  <a:solidFill>
                    <a:srgbClr val="FF6600"/>
                  </a:solidFill>
                </a:rPr>
                <a:t>Communities of practice </a:t>
              </a:r>
            </a:p>
          </p:txBody>
        </p:sp>
        <p:sp>
          <p:nvSpPr>
            <p:cNvPr id="239626" name="Text Box 10"/>
            <p:cNvSpPr txBox="1">
              <a:spLocks noChangeArrowheads="1"/>
            </p:cNvSpPr>
            <p:nvPr/>
          </p:nvSpPr>
          <p:spPr bwMode="auto">
            <a:xfrm>
              <a:off x="253" y="2377"/>
              <a:ext cx="768" cy="442"/>
            </a:xfrm>
            <a:prstGeom prst="rect">
              <a:avLst/>
            </a:prstGeom>
            <a:noFill/>
            <a:ln w="9525">
              <a:noFill/>
              <a:miter lim="800000"/>
              <a:headEnd/>
              <a:tailEnd/>
            </a:ln>
            <a:effectLst/>
          </p:spPr>
          <p:txBody>
            <a:bodyPr>
              <a:spAutoFit/>
            </a:bodyPr>
            <a:lstStyle/>
            <a:p>
              <a:pPr eaLnBrk="1" hangingPunct="1"/>
              <a:r>
                <a:rPr lang="en-US" sz="2000" b="1">
                  <a:solidFill>
                    <a:srgbClr val="FF6600"/>
                  </a:solidFill>
                </a:rPr>
                <a:t>Team learning </a:t>
              </a:r>
            </a:p>
          </p:txBody>
        </p:sp>
        <p:sp>
          <p:nvSpPr>
            <p:cNvPr id="239627" name="Text Box 11"/>
            <p:cNvSpPr txBox="1">
              <a:spLocks noChangeArrowheads="1"/>
            </p:cNvSpPr>
            <p:nvPr/>
          </p:nvSpPr>
          <p:spPr bwMode="auto">
            <a:xfrm>
              <a:off x="146" y="1700"/>
              <a:ext cx="984" cy="442"/>
            </a:xfrm>
            <a:prstGeom prst="rect">
              <a:avLst/>
            </a:prstGeom>
            <a:noFill/>
            <a:ln w="9525">
              <a:noFill/>
              <a:miter lim="800000"/>
              <a:headEnd/>
              <a:tailEnd/>
            </a:ln>
            <a:effectLst/>
          </p:spPr>
          <p:txBody>
            <a:bodyPr>
              <a:spAutoFit/>
            </a:bodyPr>
            <a:lstStyle/>
            <a:p>
              <a:pPr eaLnBrk="1" hangingPunct="1"/>
              <a:r>
                <a:rPr lang="en-US" sz="2000" b="1">
                  <a:solidFill>
                    <a:schemeClr val="accent2"/>
                  </a:solidFill>
                </a:rPr>
                <a:t>Coaching by line </a:t>
              </a:r>
            </a:p>
          </p:txBody>
        </p:sp>
        <p:sp>
          <p:nvSpPr>
            <p:cNvPr id="239628" name="Text Box 12"/>
            <p:cNvSpPr txBox="1">
              <a:spLocks noChangeArrowheads="1"/>
            </p:cNvSpPr>
            <p:nvPr/>
          </p:nvSpPr>
          <p:spPr bwMode="auto">
            <a:xfrm>
              <a:off x="758" y="1227"/>
              <a:ext cx="983" cy="250"/>
            </a:xfrm>
            <a:prstGeom prst="rect">
              <a:avLst/>
            </a:prstGeom>
            <a:noFill/>
            <a:ln w="9525">
              <a:noFill/>
              <a:miter lim="800000"/>
              <a:headEnd/>
              <a:tailEnd/>
            </a:ln>
            <a:effectLst/>
          </p:spPr>
          <p:txBody>
            <a:bodyPr>
              <a:spAutoFit/>
            </a:bodyPr>
            <a:lstStyle/>
            <a:p>
              <a:pPr eaLnBrk="1" hangingPunct="1"/>
              <a:r>
                <a:rPr lang="en-US" sz="2000" b="1">
                  <a:solidFill>
                    <a:schemeClr val="accent2"/>
                  </a:solidFill>
                </a:rPr>
                <a:t>Courses </a:t>
              </a:r>
            </a:p>
          </p:txBody>
        </p:sp>
        <p:sp>
          <p:nvSpPr>
            <p:cNvPr id="239629" name="Text Box 13"/>
            <p:cNvSpPr txBox="1">
              <a:spLocks noChangeArrowheads="1"/>
            </p:cNvSpPr>
            <p:nvPr/>
          </p:nvSpPr>
          <p:spPr bwMode="auto">
            <a:xfrm>
              <a:off x="2512" y="1226"/>
              <a:ext cx="983" cy="250"/>
            </a:xfrm>
            <a:prstGeom prst="rect">
              <a:avLst/>
            </a:prstGeom>
            <a:noFill/>
            <a:ln w="9525">
              <a:noFill/>
              <a:miter lim="800000"/>
              <a:headEnd/>
              <a:tailEnd/>
            </a:ln>
            <a:effectLst/>
          </p:spPr>
          <p:txBody>
            <a:bodyPr>
              <a:spAutoFit/>
            </a:bodyPr>
            <a:lstStyle/>
            <a:p>
              <a:pPr eaLnBrk="1" hangingPunct="1"/>
              <a:r>
                <a:rPr lang="en-US" sz="2000" b="1">
                  <a:solidFill>
                    <a:schemeClr val="hlink"/>
                  </a:solidFill>
                </a:rPr>
                <a:t>Education </a:t>
              </a:r>
            </a:p>
          </p:txBody>
        </p:sp>
        <p:sp>
          <p:nvSpPr>
            <p:cNvPr id="239630" name="Text Box 14"/>
            <p:cNvSpPr txBox="1">
              <a:spLocks noChangeArrowheads="1"/>
            </p:cNvSpPr>
            <p:nvPr/>
          </p:nvSpPr>
          <p:spPr bwMode="auto">
            <a:xfrm>
              <a:off x="3730" y="1797"/>
              <a:ext cx="1282" cy="634"/>
            </a:xfrm>
            <a:prstGeom prst="rect">
              <a:avLst/>
            </a:prstGeom>
            <a:noFill/>
            <a:ln w="9525">
              <a:noFill/>
              <a:miter lim="800000"/>
              <a:headEnd/>
              <a:tailEnd/>
            </a:ln>
            <a:effectLst/>
          </p:spPr>
          <p:txBody>
            <a:bodyPr>
              <a:spAutoFit/>
            </a:bodyPr>
            <a:lstStyle/>
            <a:p>
              <a:pPr eaLnBrk="1" hangingPunct="1"/>
              <a:r>
                <a:rPr lang="en-US" sz="2000" b="1">
                  <a:solidFill>
                    <a:schemeClr val="hlink"/>
                  </a:solidFill>
                </a:rPr>
                <a:t>Formal coaching</a:t>
              </a:r>
            </a:p>
            <a:p>
              <a:pPr eaLnBrk="1" hangingPunct="1"/>
              <a:r>
                <a:rPr lang="en-US" sz="2000" b="1">
                  <a:solidFill>
                    <a:schemeClr val="hlink"/>
                  </a:solidFill>
                </a:rPr>
                <a:t>or mentoring</a:t>
              </a:r>
              <a:r>
                <a:rPr lang="en-US" sz="2000" b="1">
                  <a:solidFill>
                    <a:schemeClr val="hlink"/>
                  </a:solidFill>
                  <a:latin typeface="Tahoma" pitchFamily="34" charset="0"/>
                </a:rPr>
                <a:t> </a:t>
              </a:r>
            </a:p>
          </p:txBody>
        </p:sp>
        <p:sp>
          <p:nvSpPr>
            <p:cNvPr id="239631" name="Text Box 15"/>
            <p:cNvSpPr txBox="1">
              <a:spLocks noChangeArrowheads="1"/>
            </p:cNvSpPr>
            <p:nvPr/>
          </p:nvSpPr>
          <p:spPr bwMode="auto">
            <a:xfrm>
              <a:off x="3878" y="3252"/>
              <a:ext cx="1043" cy="442"/>
            </a:xfrm>
            <a:prstGeom prst="rect">
              <a:avLst/>
            </a:prstGeom>
            <a:noFill/>
            <a:ln w="9525">
              <a:noFill/>
              <a:miter lim="800000"/>
              <a:headEnd/>
              <a:tailEnd/>
            </a:ln>
            <a:effectLst/>
          </p:spPr>
          <p:txBody>
            <a:bodyPr>
              <a:spAutoFit/>
            </a:bodyPr>
            <a:lstStyle/>
            <a:p>
              <a:pPr eaLnBrk="1" hangingPunct="1"/>
              <a:r>
                <a:rPr lang="en-US" sz="2000" b="1">
                  <a:solidFill>
                    <a:schemeClr val="hlink"/>
                  </a:solidFill>
                </a:rPr>
                <a:t>Planned experiences  </a:t>
              </a:r>
            </a:p>
          </p:txBody>
        </p:sp>
        <p:sp>
          <p:nvSpPr>
            <p:cNvPr id="239632" name="Text Box 16"/>
            <p:cNvSpPr txBox="1">
              <a:spLocks noChangeArrowheads="1"/>
            </p:cNvSpPr>
            <p:nvPr/>
          </p:nvSpPr>
          <p:spPr bwMode="auto">
            <a:xfrm>
              <a:off x="2940" y="3521"/>
              <a:ext cx="984" cy="250"/>
            </a:xfrm>
            <a:prstGeom prst="rect">
              <a:avLst/>
            </a:prstGeom>
            <a:noFill/>
            <a:ln w="9525">
              <a:noFill/>
              <a:miter lim="800000"/>
              <a:headEnd/>
              <a:tailEnd/>
            </a:ln>
            <a:effectLst/>
          </p:spPr>
          <p:txBody>
            <a:bodyPr>
              <a:spAutoFit/>
            </a:bodyPr>
            <a:lstStyle/>
            <a:p>
              <a:pPr eaLnBrk="1" hangingPunct="1"/>
              <a:r>
                <a:rPr lang="en-US" sz="2000" b="1">
                  <a:solidFill>
                    <a:schemeClr val="accent2"/>
                  </a:solidFill>
                </a:rPr>
                <a:t>e-learning</a:t>
              </a:r>
              <a:r>
                <a:rPr lang="en-US" sz="2000" b="1">
                  <a:solidFill>
                    <a:schemeClr val="tx1"/>
                  </a:solidFill>
                </a:rPr>
                <a:t> </a:t>
              </a:r>
            </a:p>
          </p:txBody>
        </p:sp>
        <p:sp>
          <p:nvSpPr>
            <p:cNvPr id="239633" name="Text Box 17"/>
            <p:cNvSpPr txBox="1">
              <a:spLocks noChangeArrowheads="1"/>
            </p:cNvSpPr>
            <p:nvPr/>
          </p:nvSpPr>
          <p:spPr bwMode="auto">
            <a:xfrm>
              <a:off x="3342" y="1252"/>
              <a:ext cx="984" cy="442"/>
            </a:xfrm>
            <a:prstGeom prst="rect">
              <a:avLst/>
            </a:prstGeom>
            <a:noFill/>
            <a:ln w="9525">
              <a:noFill/>
              <a:miter lim="800000"/>
              <a:headEnd/>
              <a:tailEnd/>
            </a:ln>
            <a:effectLst/>
          </p:spPr>
          <p:txBody>
            <a:bodyPr>
              <a:spAutoFit/>
            </a:bodyPr>
            <a:lstStyle/>
            <a:p>
              <a:pPr eaLnBrk="1" hangingPunct="1">
                <a:spcBef>
                  <a:spcPct val="50000"/>
                </a:spcBef>
              </a:pPr>
              <a:r>
                <a:rPr lang="en-US" sz="2000" b="1">
                  <a:solidFill>
                    <a:schemeClr val="hlink"/>
                  </a:solidFill>
                </a:rPr>
                <a:t>Rich feedback</a:t>
              </a:r>
            </a:p>
          </p:txBody>
        </p:sp>
        <p:sp>
          <p:nvSpPr>
            <p:cNvPr id="239634" name="Text Box 18"/>
            <p:cNvSpPr txBox="1">
              <a:spLocks noChangeArrowheads="1"/>
            </p:cNvSpPr>
            <p:nvPr/>
          </p:nvSpPr>
          <p:spPr bwMode="ltGray">
            <a:xfrm>
              <a:off x="3600" y="2537"/>
              <a:ext cx="1316" cy="442"/>
            </a:xfrm>
            <a:prstGeom prst="rect">
              <a:avLst/>
            </a:prstGeom>
            <a:noFill/>
            <a:ln w="9525">
              <a:noFill/>
              <a:miter lim="800000"/>
              <a:headEnd/>
              <a:tailEnd/>
            </a:ln>
            <a:effectLst/>
          </p:spPr>
          <p:txBody>
            <a:bodyPr>
              <a:spAutoFit/>
            </a:bodyPr>
            <a:lstStyle/>
            <a:p>
              <a:pPr eaLnBrk="1" hangingPunct="1"/>
              <a:r>
                <a:rPr lang="en-US" sz="2000" b="1"/>
                <a:t>‘Programmes’</a:t>
              </a:r>
            </a:p>
            <a:p>
              <a:pPr eaLnBrk="1" hangingPunct="1"/>
              <a:r>
                <a:rPr lang="en-GB" sz="2000" b="1"/>
                <a:t>‘Talent’</a:t>
              </a:r>
              <a:endParaRPr lang="en-US" sz="2000" b="1"/>
            </a:p>
          </p:txBody>
        </p:sp>
      </p:grpSp>
    </p:spTree>
  </p:cSld>
  <p:clrMapOvr>
    <a:masterClrMapping/>
  </p:clrMapOvr>
  <p:transition spd="med">
    <p:strips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pPr>
              <a:tabLst>
                <a:tab pos="1320800" algn="ctr"/>
                <a:tab pos="3541713" algn="ctr"/>
                <a:tab pos="5776913" algn="ctr"/>
              </a:tabLst>
            </a:pPr>
            <a:r>
              <a:rPr lang="en-GB"/>
              <a:t>	Atomised	or	Holistic?</a:t>
            </a:r>
          </a:p>
        </p:txBody>
      </p:sp>
      <p:grpSp>
        <p:nvGrpSpPr>
          <p:cNvPr id="240643" name="Group 3"/>
          <p:cNvGrpSpPr>
            <a:grpSpLocks/>
          </p:cNvGrpSpPr>
          <p:nvPr/>
        </p:nvGrpSpPr>
        <p:grpSpPr bwMode="auto">
          <a:xfrm>
            <a:off x="3492500" y="1628775"/>
            <a:ext cx="1008063" cy="3168650"/>
            <a:chOff x="2200" y="1026"/>
            <a:chExt cx="635" cy="1996"/>
          </a:xfrm>
        </p:grpSpPr>
        <p:sp>
          <p:nvSpPr>
            <p:cNvPr id="240644" name="AutoShape 4"/>
            <p:cNvSpPr>
              <a:spLocks noChangeArrowheads="1"/>
            </p:cNvSpPr>
            <p:nvPr/>
          </p:nvSpPr>
          <p:spPr bwMode="blackWhite">
            <a:xfrm rot="-5400000">
              <a:off x="1296" y="1930"/>
              <a:ext cx="1996" cy="187"/>
            </a:xfrm>
            <a:prstGeom prst="triangle">
              <a:avLst>
                <a:gd name="adj" fmla="val 50000"/>
              </a:avLst>
            </a:prstGeom>
            <a:gradFill rotWithShape="1">
              <a:gsLst>
                <a:gs pos="0">
                  <a:srgbClr val="FFFFFF"/>
                </a:gs>
                <a:gs pos="100000">
                  <a:srgbClr val="FFCC00"/>
                </a:gs>
              </a:gsLst>
              <a:lin ang="0" scaled="1"/>
            </a:gradFill>
            <a:ln w="12700" algn="ctr">
              <a:noFill/>
              <a:miter lim="800000"/>
              <a:headEnd/>
              <a:tailEnd/>
            </a:ln>
            <a:effectLst/>
          </p:spPr>
          <p:txBody>
            <a:bodyPr wrap="none" lIns="90488" tIns="44450" rIns="90488" bIns="44450" anchor="ctr"/>
            <a:lstStyle/>
            <a:p>
              <a:endParaRPr lang="en-US"/>
            </a:p>
          </p:txBody>
        </p:sp>
        <p:sp>
          <p:nvSpPr>
            <p:cNvPr id="240645" name="AutoShape 5"/>
            <p:cNvSpPr>
              <a:spLocks noChangeArrowheads="1"/>
            </p:cNvSpPr>
            <p:nvPr/>
          </p:nvSpPr>
          <p:spPr bwMode="blackWhite">
            <a:xfrm rot="5400000" flipH="1">
              <a:off x="1744" y="1930"/>
              <a:ext cx="1996" cy="187"/>
            </a:xfrm>
            <a:prstGeom prst="triangle">
              <a:avLst>
                <a:gd name="adj" fmla="val 50000"/>
              </a:avLst>
            </a:prstGeom>
            <a:gradFill rotWithShape="1">
              <a:gsLst>
                <a:gs pos="0">
                  <a:srgbClr val="FFFFFF"/>
                </a:gs>
                <a:gs pos="100000">
                  <a:srgbClr val="FFCC00"/>
                </a:gs>
              </a:gsLst>
              <a:lin ang="0" scaled="1"/>
            </a:gradFill>
            <a:ln w="12700" algn="ctr">
              <a:noFill/>
              <a:miter lim="800000"/>
              <a:headEnd/>
              <a:tailEnd/>
            </a:ln>
            <a:effectLst/>
          </p:spPr>
          <p:txBody>
            <a:bodyPr wrap="none" lIns="90488" tIns="44450" rIns="90488" bIns="44450" anchor="ctr"/>
            <a:lstStyle/>
            <a:p>
              <a:endParaRPr lang="en-US"/>
            </a:p>
          </p:txBody>
        </p:sp>
      </p:grpSp>
      <p:grpSp>
        <p:nvGrpSpPr>
          <p:cNvPr id="240646" name="Group 6"/>
          <p:cNvGrpSpPr>
            <a:grpSpLocks/>
          </p:cNvGrpSpPr>
          <p:nvPr/>
        </p:nvGrpSpPr>
        <p:grpSpPr bwMode="auto">
          <a:xfrm>
            <a:off x="323850" y="1557338"/>
            <a:ext cx="2952750" cy="4668837"/>
            <a:chOff x="204" y="981"/>
            <a:chExt cx="1860" cy="2941"/>
          </a:xfrm>
        </p:grpSpPr>
        <p:sp>
          <p:nvSpPr>
            <p:cNvPr id="240647" name="Text Box 7"/>
            <p:cNvSpPr txBox="1">
              <a:spLocks noChangeArrowheads="1"/>
            </p:cNvSpPr>
            <p:nvPr/>
          </p:nvSpPr>
          <p:spPr bwMode="auto">
            <a:xfrm>
              <a:off x="225" y="3022"/>
              <a:ext cx="1839" cy="900"/>
            </a:xfrm>
            <a:prstGeom prst="rect">
              <a:avLst/>
            </a:prstGeom>
            <a:noFill/>
            <a:ln w="12700" algn="ctr">
              <a:noFill/>
              <a:miter lim="800000"/>
              <a:headEnd/>
              <a:tailEnd/>
            </a:ln>
            <a:effectLst/>
          </p:spPr>
          <p:txBody>
            <a:bodyPr lIns="90488" tIns="44450" rIns="90488" bIns="44450">
              <a:spAutoFit/>
            </a:bodyPr>
            <a:lstStyle/>
            <a:p>
              <a:pPr marL="231775" indent="-231775" algn="l">
                <a:lnSpc>
                  <a:spcPct val="110000"/>
                </a:lnSpc>
                <a:buClr>
                  <a:srgbClr val="F2C307"/>
                </a:buClr>
                <a:buSzPct val="90000"/>
                <a:buFont typeface="Wingdings" pitchFamily="2" charset="2"/>
                <a:buChar char="l"/>
              </a:pPr>
              <a:r>
                <a:rPr lang="en-GB" sz="2000" b="1">
                  <a:solidFill>
                    <a:srgbClr val="063CE8"/>
                  </a:solidFill>
                </a:rPr>
                <a:t>Looks systematic</a:t>
              </a:r>
            </a:p>
            <a:p>
              <a:pPr marL="231775" indent="-231775" algn="l">
                <a:lnSpc>
                  <a:spcPct val="110000"/>
                </a:lnSpc>
                <a:buClr>
                  <a:srgbClr val="F2C307"/>
                </a:buClr>
                <a:buSzPct val="90000"/>
                <a:buFont typeface="Wingdings" pitchFamily="2" charset="2"/>
                <a:buChar char="l"/>
              </a:pPr>
              <a:r>
                <a:rPr lang="en-GB" sz="2000" b="1">
                  <a:solidFill>
                    <a:srgbClr val="063CE8"/>
                  </a:solidFill>
                </a:rPr>
                <a:t>Just-in-time</a:t>
              </a:r>
            </a:p>
            <a:p>
              <a:pPr marL="231775" indent="-231775" algn="l">
                <a:lnSpc>
                  <a:spcPct val="110000"/>
                </a:lnSpc>
                <a:buClr>
                  <a:srgbClr val="F2C307"/>
                </a:buClr>
                <a:buSzPct val="90000"/>
                <a:buFont typeface="Wingdings" pitchFamily="2" charset="2"/>
                <a:buChar char="l"/>
              </a:pPr>
              <a:r>
                <a:rPr lang="en-GB" sz="2000" b="1">
                  <a:solidFill>
                    <a:srgbClr val="063CE8"/>
                  </a:solidFill>
                </a:rPr>
                <a:t>Bulk delivery</a:t>
              </a:r>
            </a:p>
            <a:p>
              <a:pPr marL="231775" indent="-231775" algn="l">
                <a:lnSpc>
                  <a:spcPct val="110000"/>
                </a:lnSpc>
                <a:buClr>
                  <a:srgbClr val="F2C307"/>
                </a:buClr>
                <a:buSzPct val="90000"/>
                <a:buFont typeface="Wingdings" pitchFamily="2" charset="2"/>
                <a:buChar char="l"/>
              </a:pPr>
              <a:r>
                <a:rPr lang="en-GB" sz="2000" b="1">
                  <a:solidFill>
                    <a:srgbClr val="063CE8"/>
                  </a:solidFill>
                </a:rPr>
                <a:t>Low impact?</a:t>
              </a:r>
            </a:p>
          </p:txBody>
        </p:sp>
        <p:sp>
          <p:nvSpPr>
            <p:cNvPr id="240648" name="Rectangle 8"/>
            <p:cNvSpPr>
              <a:spLocks noChangeArrowheads="1"/>
            </p:cNvSpPr>
            <p:nvPr/>
          </p:nvSpPr>
          <p:spPr bwMode="auto">
            <a:xfrm>
              <a:off x="205" y="981"/>
              <a:ext cx="1843" cy="345"/>
            </a:xfrm>
            <a:prstGeom prst="rect">
              <a:avLst/>
            </a:prstGeom>
            <a:gradFill rotWithShape="1">
              <a:gsLst>
                <a:gs pos="0">
                  <a:srgbClr val="FFCC00"/>
                </a:gs>
                <a:gs pos="100000">
                  <a:srgbClr val="FFFFFF"/>
                </a:gs>
              </a:gsLst>
              <a:lin ang="0" scaled="1"/>
            </a:gradFill>
            <a:ln w="12700" algn="ctr">
              <a:noFill/>
              <a:miter lim="800000"/>
              <a:headEnd/>
              <a:tailEnd/>
            </a:ln>
            <a:effectLst>
              <a:outerShdw dist="89803" dir="2700000" algn="ctr" rotWithShape="0">
                <a:schemeClr val="bg2"/>
              </a:outerShdw>
            </a:effectLst>
          </p:spPr>
          <p:txBody>
            <a:bodyPr wrap="none" lIns="90488" tIns="44450" rIns="90488" bIns="44450" anchor="ctr"/>
            <a:lstStyle/>
            <a:p>
              <a:pPr>
                <a:spcAft>
                  <a:spcPct val="20000"/>
                </a:spcAft>
                <a:buClr>
                  <a:srgbClr val="F2C307"/>
                </a:buClr>
                <a:buSzPct val="90000"/>
                <a:buFont typeface="Wingdings" pitchFamily="2" charset="2"/>
                <a:buNone/>
              </a:pPr>
              <a:r>
                <a:rPr lang="en-GB" sz="2000">
                  <a:solidFill>
                    <a:schemeClr val="tx1"/>
                  </a:solidFill>
                </a:rPr>
                <a:t>bite-sized modules</a:t>
              </a:r>
            </a:p>
          </p:txBody>
        </p:sp>
        <p:sp>
          <p:nvSpPr>
            <p:cNvPr id="240649" name="Rectangle 9"/>
            <p:cNvSpPr>
              <a:spLocks noChangeArrowheads="1"/>
            </p:cNvSpPr>
            <p:nvPr/>
          </p:nvSpPr>
          <p:spPr bwMode="auto">
            <a:xfrm>
              <a:off x="205" y="1389"/>
              <a:ext cx="1843" cy="345"/>
            </a:xfrm>
            <a:prstGeom prst="rect">
              <a:avLst/>
            </a:prstGeom>
            <a:gradFill rotWithShape="1">
              <a:gsLst>
                <a:gs pos="0">
                  <a:srgbClr val="FFCC00"/>
                </a:gs>
                <a:gs pos="100000">
                  <a:srgbClr val="FFFFFF"/>
                </a:gs>
              </a:gsLst>
              <a:lin ang="0" scaled="1"/>
            </a:gradFill>
            <a:ln w="12700" algn="ctr">
              <a:noFill/>
              <a:miter lim="800000"/>
              <a:headEnd/>
              <a:tailEnd/>
            </a:ln>
            <a:effectLst>
              <a:outerShdw dist="89803" dir="2700000" algn="ctr" rotWithShape="0">
                <a:schemeClr val="bg2"/>
              </a:outerShdw>
            </a:effectLst>
          </p:spPr>
          <p:txBody>
            <a:bodyPr wrap="none" lIns="90488" tIns="44450" rIns="90488" bIns="44450" anchor="ctr"/>
            <a:lstStyle/>
            <a:p>
              <a:pPr>
                <a:spcAft>
                  <a:spcPct val="20000"/>
                </a:spcAft>
                <a:buClr>
                  <a:srgbClr val="F2C307"/>
                </a:buClr>
                <a:buSzPct val="90000"/>
                <a:buFont typeface="Wingdings" pitchFamily="2" charset="2"/>
                <a:buNone/>
              </a:pPr>
              <a:r>
                <a:rPr lang="en-GB" sz="2000">
                  <a:solidFill>
                    <a:schemeClr val="tx1"/>
                  </a:solidFill>
                </a:rPr>
                <a:t>matching menus</a:t>
              </a:r>
            </a:p>
          </p:txBody>
        </p:sp>
        <p:sp>
          <p:nvSpPr>
            <p:cNvPr id="240650" name="Rectangle 10"/>
            <p:cNvSpPr>
              <a:spLocks noChangeArrowheads="1"/>
            </p:cNvSpPr>
            <p:nvPr/>
          </p:nvSpPr>
          <p:spPr bwMode="auto">
            <a:xfrm>
              <a:off x="205" y="1797"/>
              <a:ext cx="1843" cy="345"/>
            </a:xfrm>
            <a:prstGeom prst="rect">
              <a:avLst/>
            </a:prstGeom>
            <a:gradFill rotWithShape="1">
              <a:gsLst>
                <a:gs pos="0">
                  <a:srgbClr val="FFCC00"/>
                </a:gs>
                <a:gs pos="100000">
                  <a:srgbClr val="FFFFFF"/>
                </a:gs>
              </a:gsLst>
              <a:lin ang="0" scaled="1"/>
            </a:gradFill>
            <a:ln w="12700" algn="ctr">
              <a:noFill/>
              <a:miter lim="800000"/>
              <a:headEnd/>
              <a:tailEnd/>
            </a:ln>
            <a:effectLst>
              <a:outerShdw dist="89803" dir="2700000" algn="ctr" rotWithShape="0">
                <a:schemeClr val="bg2"/>
              </a:outerShdw>
            </a:effectLst>
          </p:spPr>
          <p:txBody>
            <a:bodyPr wrap="none" lIns="90488" tIns="44450" rIns="90488" bIns="44450" anchor="ctr"/>
            <a:lstStyle/>
            <a:p>
              <a:pPr>
                <a:spcAft>
                  <a:spcPct val="20000"/>
                </a:spcAft>
                <a:buClr>
                  <a:srgbClr val="F2C307"/>
                </a:buClr>
                <a:buSzPct val="90000"/>
                <a:buFont typeface="Wingdings" pitchFamily="2" charset="2"/>
                <a:buNone/>
              </a:pPr>
              <a:r>
                <a:rPr lang="en-GB" sz="2000">
                  <a:solidFill>
                    <a:schemeClr val="tx1"/>
                  </a:solidFill>
                </a:rPr>
                <a:t>self-service</a:t>
              </a:r>
            </a:p>
          </p:txBody>
        </p:sp>
        <p:sp>
          <p:nvSpPr>
            <p:cNvPr id="240651" name="Rectangle 11"/>
            <p:cNvSpPr>
              <a:spLocks noChangeArrowheads="1"/>
            </p:cNvSpPr>
            <p:nvPr/>
          </p:nvSpPr>
          <p:spPr bwMode="auto">
            <a:xfrm>
              <a:off x="205" y="2205"/>
              <a:ext cx="1843" cy="345"/>
            </a:xfrm>
            <a:prstGeom prst="rect">
              <a:avLst/>
            </a:prstGeom>
            <a:gradFill rotWithShape="1">
              <a:gsLst>
                <a:gs pos="0">
                  <a:srgbClr val="FFCC00"/>
                </a:gs>
                <a:gs pos="100000">
                  <a:srgbClr val="FFFFFF"/>
                </a:gs>
              </a:gsLst>
              <a:lin ang="0" scaled="1"/>
            </a:gradFill>
            <a:ln w="12700" algn="ctr">
              <a:noFill/>
              <a:miter lim="800000"/>
              <a:headEnd/>
              <a:tailEnd/>
            </a:ln>
            <a:effectLst>
              <a:outerShdw dist="89803" dir="2700000" algn="ctr" rotWithShape="0">
                <a:schemeClr val="bg2"/>
              </a:outerShdw>
            </a:effectLst>
          </p:spPr>
          <p:txBody>
            <a:bodyPr wrap="none" lIns="90488" tIns="44450" rIns="90488" bIns="44450" anchor="ctr"/>
            <a:lstStyle/>
            <a:p>
              <a:pPr>
                <a:spcAft>
                  <a:spcPct val="20000"/>
                </a:spcAft>
                <a:buClr>
                  <a:srgbClr val="F2C307"/>
                </a:buClr>
                <a:buSzPct val="90000"/>
                <a:buFont typeface="Wingdings" pitchFamily="2" charset="2"/>
                <a:buNone/>
              </a:pPr>
              <a:r>
                <a:rPr lang="en-GB" sz="2000">
                  <a:solidFill>
                    <a:schemeClr val="tx1"/>
                  </a:solidFill>
                </a:rPr>
                <a:t>e-learning</a:t>
              </a:r>
            </a:p>
          </p:txBody>
        </p:sp>
        <p:sp>
          <p:nvSpPr>
            <p:cNvPr id="240652" name="Rectangle 12"/>
            <p:cNvSpPr>
              <a:spLocks noChangeArrowheads="1"/>
            </p:cNvSpPr>
            <p:nvPr/>
          </p:nvSpPr>
          <p:spPr bwMode="auto">
            <a:xfrm>
              <a:off x="204" y="2614"/>
              <a:ext cx="1843" cy="345"/>
            </a:xfrm>
            <a:prstGeom prst="rect">
              <a:avLst/>
            </a:prstGeom>
            <a:gradFill rotWithShape="1">
              <a:gsLst>
                <a:gs pos="0">
                  <a:srgbClr val="FFCC00"/>
                </a:gs>
                <a:gs pos="100000">
                  <a:srgbClr val="FFFFFF"/>
                </a:gs>
              </a:gsLst>
              <a:lin ang="0" scaled="1"/>
            </a:gradFill>
            <a:ln w="12700" algn="ctr">
              <a:noFill/>
              <a:miter lim="800000"/>
              <a:headEnd/>
              <a:tailEnd/>
            </a:ln>
            <a:effectLst>
              <a:outerShdw dist="89803" dir="2700000" algn="ctr" rotWithShape="0">
                <a:schemeClr val="bg2"/>
              </a:outerShdw>
            </a:effectLst>
          </p:spPr>
          <p:txBody>
            <a:bodyPr wrap="none" lIns="90488" tIns="44450" rIns="90488" bIns="44450" anchor="ctr"/>
            <a:lstStyle/>
            <a:p>
              <a:pPr>
                <a:spcAft>
                  <a:spcPct val="20000"/>
                </a:spcAft>
                <a:buClr>
                  <a:srgbClr val="F2C307"/>
                </a:buClr>
                <a:buSzPct val="90000"/>
                <a:buFont typeface="Wingdings" pitchFamily="2" charset="2"/>
                <a:buNone/>
              </a:pPr>
              <a:r>
                <a:rPr lang="en-GB" sz="2000">
                  <a:solidFill>
                    <a:schemeClr val="tx1"/>
                  </a:solidFill>
                </a:rPr>
                <a:t>technical </a:t>
              </a:r>
              <a:r>
                <a:rPr lang="en-GB" sz="2000" i="1">
                  <a:solidFill>
                    <a:schemeClr val="tx1"/>
                  </a:solidFill>
                </a:rPr>
                <a:t>or</a:t>
              </a:r>
              <a:r>
                <a:rPr lang="en-GB" sz="2000">
                  <a:solidFill>
                    <a:schemeClr val="tx1"/>
                  </a:solidFill>
                </a:rPr>
                <a:t> generic</a:t>
              </a:r>
            </a:p>
          </p:txBody>
        </p:sp>
      </p:grpSp>
      <p:grpSp>
        <p:nvGrpSpPr>
          <p:cNvPr id="240653" name="Group 13"/>
          <p:cNvGrpSpPr>
            <a:grpSpLocks/>
          </p:cNvGrpSpPr>
          <p:nvPr/>
        </p:nvGrpSpPr>
        <p:grpSpPr bwMode="auto">
          <a:xfrm>
            <a:off x="4787900" y="1557338"/>
            <a:ext cx="2927350" cy="4668837"/>
            <a:chOff x="3016" y="981"/>
            <a:chExt cx="1844" cy="2941"/>
          </a:xfrm>
        </p:grpSpPr>
        <p:sp>
          <p:nvSpPr>
            <p:cNvPr id="240654" name="Text Box 14"/>
            <p:cNvSpPr txBox="1">
              <a:spLocks noChangeArrowheads="1"/>
            </p:cNvSpPr>
            <p:nvPr/>
          </p:nvSpPr>
          <p:spPr bwMode="auto">
            <a:xfrm>
              <a:off x="3016" y="3022"/>
              <a:ext cx="1814" cy="900"/>
            </a:xfrm>
            <a:prstGeom prst="rect">
              <a:avLst/>
            </a:prstGeom>
            <a:noFill/>
            <a:ln w="12700" algn="ctr">
              <a:noFill/>
              <a:miter lim="800000"/>
              <a:headEnd/>
              <a:tailEnd/>
            </a:ln>
            <a:effectLst/>
          </p:spPr>
          <p:txBody>
            <a:bodyPr lIns="90488" tIns="44450" rIns="90488" bIns="44450">
              <a:spAutoFit/>
            </a:bodyPr>
            <a:lstStyle/>
            <a:p>
              <a:pPr marL="231775" indent="-231775" algn="l">
                <a:lnSpc>
                  <a:spcPct val="110000"/>
                </a:lnSpc>
                <a:buClr>
                  <a:srgbClr val="F2C307"/>
                </a:buClr>
                <a:buSzPct val="90000"/>
                <a:buFont typeface="Wingdings" pitchFamily="2" charset="2"/>
                <a:buChar char="l"/>
              </a:pPr>
              <a:r>
                <a:rPr lang="en-GB" sz="2000" b="1">
                  <a:solidFill>
                    <a:srgbClr val="063CE8"/>
                  </a:solidFill>
                </a:rPr>
                <a:t>Social &amp; cultural</a:t>
              </a:r>
            </a:p>
            <a:p>
              <a:pPr marL="231775" indent="-231775" algn="l">
                <a:lnSpc>
                  <a:spcPct val="110000"/>
                </a:lnSpc>
                <a:buClr>
                  <a:srgbClr val="F2C307"/>
                </a:buClr>
                <a:buSzPct val="90000"/>
                <a:buFont typeface="Wingdings" pitchFamily="2" charset="2"/>
                <a:buChar char="l"/>
              </a:pPr>
              <a:r>
                <a:rPr lang="en-GB" sz="2000" b="1">
                  <a:solidFill>
                    <a:srgbClr val="063CE8"/>
                  </a:solidFill>
                </a:rPr>
                <a:t>Transfer into job</a:t>
              </a:r>
            </a:p>
            <a:p>
              <a:pPr marL="231775" indent="-231775" algn="l">
                <a:lnSpc>
                  <a:spcPct val="110000"/>
                </a:lnSpc>
                <a:buClr>
                  <a:srgbClr val="F2C307"/>
                </a:buClr>
                <a:buSzPct val="90000"/>
                <a:buFont typeface="Wingdings" pitchFamily="2" charset="2"/>
                <a:buChar char="l"/>
              </a:pPr>
              <a:r>
                <a:rPr lang="en-GB" sz="2000" b="1">
                  <a:solidFill>
                    <a:srgbClr val="063CE8"/>
                  </a:solidFill>
                </a:rPr>
                <a:t>Hard to bulk deliver</a:t>
              </a:r>
            </a:p>
            <a:p>
              <a:pPr marL="231775" indent="-231775" algn="l">
                <a:lnSpc>
                  <a:spcPct val="110000"/>
                </a:lnSpc>
                <a:buClr>
                  <a:srgbClr val="F2C307"/>
                </a:buClr>
                <a:buSzPct val="90000"/>
                <a:buFont typeface="Wingdings" pitchFamily="2" charset="2"/>
                <a:buChar char="l"/>
              </a:pPr>
              <a:r>
                <a:rPr lang="en-GB" sz="2000" b="1">
                  <a:solidFill>
                    <a:srgbClr val="063CE8"/>
                  </a:solidFill>
                </a:rPr>
                <a:t>Higher impact?</a:t>
              </a:r>
            </a:p>
          </p:txBody>
        </p:sp>
        <p:sp>
          <p:nvSpPr>
            <p:cNvPr id="240655" name="Rectangle 15"/>
            <p:cNvSpPr>
              <a:spLocks noChangeArrowheads="1"/>
            </p:cNvSpPr>
            <p:nvPr/>
          </p:nvSpPr>
          <p:spPr bwMode="auto">
            <a:xfrm>
              <a:off x="3017" y="981"/>
              <a:ext cx="1843" cy="345"/>
            </a:xfrm>
            <a:prstGeom prst="rect">
              <a:avLst/>
            </a:prstGeom>
            <a:gradFill rotWithShape="1">
              <a:gsLst>
                <a:gs pos="0">
                  <a:srgbClr val="FFCC00"/>
                </a:gs>
                <a:gs pos="100000">
                  <a:srgbClr val="FFFFFF"/>
                </a:gs>
              </a:gsLst>
              <a:lin ang="0" scaled="1"/>
            </a:gradFill>
            <a:ln w="12700" algn="ctr">
              <a:noFill/>
              <a:miter lim="800000"/>
              <a:headEnd/>
              <a:tailEnd/>
            </a:ln>
            <a:effectLst>
              <a:outerShdw dist="89803" dir="2700000" algn="ctr" rotWithShape="0">
                <a:schemeClr val="bg2"/>
              </a:outerShdw>
            </a:effectLst>
          </p:spPr>
          <p:txBody>
            <a:bodyPr wrap="none" lIns="90488" tIns="44450" rIns="90488" bIns="44450" anchor="ctr"/>
            <a:lstStyle/>
            <a:p>
              <a:pPr>
                <a:spcAft>
                  <a:spcPct val="20000"/>
                </a:spcAft>
                <a:buClr>
                  <a:srgbClr val="F2C307"/>
                </a:buClr>
                <a:buSzPct val="90000"/>
                <a:buFont typeface="Wingdings" pitchFamily="2" charset="2"/>
                <a:buNone/>
              </a:pPr>
              <a:r>
                <a:rPr lang="en-GB" sz="2000">
                  <a:solidFill>
                    <a:schemeClr val="tx1"/>
                  </a:solidFill>
                </a:rPr>
                <a:t>integrated ‘programmes’</a:t>
              </a:r>
            </a:p>
          </p:txBody>
        </p:sp>
        <p:sp>
          <p:nvSpPr>
            <p:cNvPr id="240656" name="Rectangle 16"/>
            <p:cNvSpPr>
              <a:spLocks noChangeArrowheads="1"/>
            </p:cNvSpPr>
            <p:nvPr/>
          </p:nvSpPr>
          <p:spPr bwMode="auto">
            <a:xfrm>
              <a:off x="3017" y="1389"/>
              <a:ext cx="1843" cy="345"/>
            </a:xfrm>
            <a:prstGeom prst="rect">
              <a:avLst/>
            </a:prstGeom>
            <a:gradFill rotWithShape="1">
              <a:gsLst>
                <a:gs pos="0">
                  <a:srgbClr val="FFCC00"/>
                </a:gs>
                <a:gs pos="100000">
                  <a:srgbClr val="FFFFFF"/>
                </a:gs>
              </a:gsLst>
              <a:lin ang="0" scaled="1"/>
            </a:gradFill>
            <a:ln w="12700" algn="ctr">
              <a:noFill/>
              <a:miter lim="800000"/>
              <a:headEnd/>
              <a:tailEnd/>
            </a:ln>
            <a:effectLst>
              <a:outerShdw dist="89803" dir="2700000" algn="ctr" rotWithShape="0">
                <a:schemeClr val="bg2"/>
              </a:outerShdw>
            </a:effectLst>
          </p:spPr>
          <p:txBody>
            <a:bodyPr wrap="none" lIns="90488" tIns="44450" rIns="90488" bIns="44450" anchor="ctr"/>
            <a:lstStyle/>
            <a:p>
              <a:pPr>
                <a:spcAft>
                  <a:spcPct val="20000"/>
                </a:spcAft>
                <a:buClr>
                  <a:srgbClr val="F2C307"/>
                </a:buClr>
                <a:buSzPct val="90000"/>
                <a:buFont typeface="Wingdings" pitchFamily="2" charset="2"/>
                <a:buNone/>
              </a:pPr>
              <a:r>
                <a:rPr lang="en-GB" sz="2000">
                  <a:solidFill>
                    <a:schemeClr val="tx1"/>
                  </a:solidFill>
                </a:rPr>
                <a:t>mentoring &amp; coaching</a:t>
              </a:r>
            </a:p>
          </p:txBody>
        </p:sp>
        <p:sp>
          <p:nvSpPr>
            <p:cNvPr id="240657" name="Rectangle 17"/>
            <p:cNvSpPr>
              <a:spLocks noChangeArrowheads="1"/>
            </p:cNvSpPr>
            <p:nvPr/>
          </p:nvSpPr>
          <p:spPr bwMode="auto">
            <a:xfrm>
              <a:off x="3017" y="1797"/>
              <a:ext cx="1843" cy="345"/>
            </a:xfrm>
            <a:prstGeom prst="rect">
              <a:avLst/>
            </a:prstGeom>
            <a:gradFill rotWithShape="1">
              <a:gsLst>
                <a:gs pos="0">
                  <a:srgbClr val="FFCC00"/>
                </a:gs>
                <a:gs pos="100000">
                  <a:srgbClr val="FFFFFF"/>
                </a:gs>
              </a:gsLst>
              <a:lin ang="0" scaled="1"/>
            </a:gradFill>
            <a:ln w="12700" algn="ctr">
              <a:noFill/>
              <a:miter lim="800000"/>
              <a:headEnd/>
              <a:tailEnd/>
            </a:ln>
            <a:effectLst>
              <a:outerShdw dist="89803" dir="2700000" algn="ctr" rotWithShape="0">
                <a:schemeClr val="bg2"/>
              </a:outerShdw>
            </a:effectLst>
          </p:spPr>
          <p:txBody>
            <a:bodyPr wrap="none" lIns="90488" tIns="44450" rIns="90488" bIns="44450" anchor="ctr"/>
            <a:lstStyle/>
            <a:p>
              <a:pPr>
                <a:spcAft>
                  <a:spcPct val="20000"/>
                </a:spcAft>
                <a:buClr>
                  <a:srgbClr val="F2C307"/>
                </a:buClr>
                <a:buSzPct val="90000"/>
                <a:buFont typeface="Wingdings" pitchFamily="2" charset="2"/>
                <a:buNone/>
              </a:pPr>
              <a:r>
                <a:rPr lang="en-GB" sz="2000">
                  <a:solidFill>
                    <a:schemeClr val="tx1"/>
                  </a:solidFill>
                </a:rPr>
                <a:t>experiential learning</a:t>
              </a:r>
            </a:p>
          </p:txBody>
        </p:sp>
        <p:sp>
          <p:nvSpPr>
            <p:cNvPr id="240658" name="Rectangle 18"/>
            <p:cNvSpPr>
              <a:spLocks noChangeArrowheads="1"/>
            </p:cNvSpPr>
            <p:nvPr/>
          </p:nvSpPr>
          <p:spPr bwMode="auto">
            <a:xfrm>
              <a:off x="3017" y="2205"/>
              <a:ext cx="1843" cy="345"/>
            </a:xfrm>
            <a:prstGeom prst="rect">
              <a:avLst/>
            </a:prstGeom>
            <a:gradFill rotWithShape="1">
              <a:gsLst>
                <a:gs pos="0">
                  <a:srgbClr val="FFCC00"/>
                </a:gs>
                <a:gs pos="100000">
                  <a:srgbClr val="FFFFFF"/>
                </a:gs>
              </a:gsLst>
              <a:lin ang="0" scaled="1"/>
            </a:gradFill>
            <a:ln w="12700" algn="ctr">
              <a:noFill/>
              <a:miter lim="800000"/>
              <a:headEnd/>
              <a:tailEnd/>
            </a:ln>
            <a:effectLst>
              <a:outerShdw dist="89803" dir="2700000" algn="ctr" rotWithShape="0">
                <a:schemeClr val="bg2"/>
              </a:outerShdw>
            </a:effectLst>
          </p:spPr>
          <p:txBody>
            <a:bodyPr wrap="none" lIns="90488" tIns="44450" rIns="90488" bIns="44450" anchor="ctr"/>
            <a:lstStyle/>
            <a:p>
              <a:pPr>
                <a:spcAft>
                  <a:spcPct val="20000"/>
                </a:spcAft>
                <a:buClr>
                  <a:srgbClr val="F2C307"/>
                </a:buClr>
                <a:buSzPct val="90000"/>
                <a:buFont typeface="Wingdings" pitchFamily="2" charset="2"/>
                <a:buNone/>
              </a:pPr>
              <a:r>
                <a:rPr lang="en-GB" sz="2000">
                  <a:solidFill>
                    <a:schemeClr val="tx1"/>
                  </a:solidFill>
                </a:rPr>
                <a:t>team learning</a:t>
              </a:r>
            </a:p>
          </p:txBody>
        </p:sp>
        <p:sp>
          <p:nvSpPr>
            <p:cNvPr id="240659" name="Rectangle 19"/>
            <p:cNvSpPr>
              <a:spLocks noChangeArrowheads="1"/>
            </p:cNvSpPr>
            <p:nvPr/>
          </p:nvSpPr>
          <p:spPr bwMode="auto">
            <a:xfrm>
              <a:off x="3016" y="2614"/>
              <a:ext cx="1843" cy="345"/>
            </a:xfrm>
            <a:prstGeom prst="rect">
              <a:avLst/>
            </a:prstGeom>
            <a:gradFill rotWithShape="1">
              <a:gsLst>
                <a:gs pos="0">
                  <a:srgbClr val="FFCC00"/>
                </a:gs>
                <a:gs pos="100000">
                  <a:srgbClr val="FFFFFF"/>
                </a:gs>
              </a:gsLst>
              <a:lin ang="0" scaled="1"/>
            </a:gradFill>
            <a:ln w="12700" algn="ctr">
              <a:noFill/>
              <a:miter lim="800000"/>
              <a:headEnd/>
              <a:tailEnd/>
            </a:ln>
            <a:effectLst>
              <a:outerShdw dist="89803" dir="2700000" algn="ctr" rotWithShape="0">
                <a:schemeClr val="bg2"/>
              </a:outerShdw>
            </a:effectLst>
          </p:spPr>
          <p:txBody>
            <a:bodyPr wrap="none" lIns="90488" tIns="44450" rIns="90488" bIns="44450" anchor="ctr"/>
            <a:lstStyle/>
            <a:p>
              <a:pPr>
                <a:spcAft>
                  <a:spcPct val="20000"/>
                </a:spcAft>
                <a:buClr>
                  <a:srgbClr val="F2C307"/>
                </a:buClr>
                <a:buSzPct val="90000"/>
                <a:buFont typeface="Wingdings" pitchFamily="2" charset="2"/>
                <a:buNone/>
              </a:pPr>
              <a:r>
                <a:rPr lang="en-GB" sz="2000">
                  <a:solidFill>
                    <a:schemeClr val="tx1"/>
                  </a:solidFill>
                </a:rPr>
                <a:t>communities of practice</a:t>
              </a:r>
            </a:p>
          </p:txBody>
        </p:sp>
      </p:grpSp>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40643"/>
                                        </p:tgtEl>
                                        <p:attrNameLst>
                                          <p:attrName>style.visibility</p:attrName>
                                        </p:attrNameLst>
                                      </p:cBhvr>
                                      <p:to>
                                        <p:strVal val="visible"/>
                                      </p:to>
                                    </p:set>
                                    <p:animEffect transition="in" filter="barn(outVertical)">
                                      <p:cBhvr>
                                        <p:cTn id="7" dur="500"/>
                                        <p:tgtEl>
                                          <p:spTgt spid="2406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40646"/>
                                        </p:tgtEl>
                                        <p:attrNameLst>
                                          <p:attrName>style.visibility</p:attrName>
                                        </p:attrNameLst>
                                      </p:cBhvr>
                                      <p:to>
                                        <p:strVal val="visible"/>
                                      </p:to>
                                    </p:set>
                                    <p:animEffect transition="in" filter="wipe(up)">
                                      <p:cBhvr>
                                        <p:cTn id="12" dur="1000"/>
                                        <p:tgtEl>
                                          <p:spTgt spid="24064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40653"/>
                                        </p:tgtEl>
                                        <p:attrNameLst>
                                          <p:attrName>style.visibility</p:attrName>
                                        </p:attrNameLst>
                                      </p:cBhvr>
                                      <p:to>
                                        <p:strVal val="visible"/>
                                      </p:to>
                                    </p:set>
                                    <p:animEffect transition="in" filter="wipe(up)">
                                      <p:cBhvr>
                                        <p:cTn id="17" dur="1000"/>
                                        <p:tgtEl>
                                          <p:spTgt spid="240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en-GB"/>
              <a:t>What is happening in HR? Structure!</a:t>
            </a:r>
          </a:p>
        </p:txBody>
      </p:sp>
      <p:sp>
        <p:nvSpPr>
          <p:cNvPr id="247811" name="Rectangle 3"/>
          <p:cNvSpPr>
            <a:spLocks noGrp="1" noChangeArrowheads="1"/>
          </p:cNvSpPr>
          <p:nvPr>
            <p:ph type="body" sz="half" idx="1"/>
          </p:nvPr>
        </p:nvSpPr>
        <p:spPr>
          <a:xfrm>
            <a:off x="250825" y="1628775"/>
            <a:ext cx="3816350" cy="4824413"/>
          </a:xfrm>
        </p:spPr>
        <p:txBody>
          <a:bodyPr/>
          <a:lstStyle/>
          <a:p>
            <a:pPr>
              <a:lnSpc>
                <a:spcPct val="80000"/>
              </a:lnSpc>
              <a:spcAft>
                <a:spcPct val="50000"/>
              </a:spcAft>
            </a:pPr>
            <a:r>
              <a:rPr lang="en-GB" sz="2200"/>
              <a:t>The Ulrich model </a:t>
            </a:r>
            <a:br>
              <a:rPr lang="en-GB" sz="2200"/>
            </a:br>
            <a:r>
              <a:rPr lang="en-GB" sz="2200"/>
              <a:t>is not the Ulrich model</a:t>
            </a:r>
          </a:p>
          <a:p>
            <a:pPr>
              <a:lnSpc>
                <a:spcPct val="80000"/>
              </a:lnSpc>
              <a:spcAft>
                <a:spcPct val="50000"/>
              </a:spcAft>
            </a:pPr>
            <a:r>
              <a:rPr lang="en-GB" sz="2200"/>
              <a:t>It does not have </a:t>
            </a:r>
            <a:br>
              <a:rPr lang="en-GB" sz="2200"/>
            </a:br>
            <a:r>
              <a:rPr lang="en-GB" sz="2200"/>
              <a:t>3 ‘legs’… but 4, even 5</a:t>
            </a:r>
          </a:p>
          <a:p>
            <a:pPr>
              <a:lnSpc>
                <a:spcPct val="80000"/>
              </a:lnSpc>
              <a:spcAft>
                <a:spcPct val="50000"/>
              </a:spcAft>
            </a:pPr>
            <a:r>
              <a:rPr lang="en-GB" sz="2200"/>
              <a:t>Whatever the name, the ‘new’ structure </a:t>
            </a:r>
            <a:br>
              <a:rPr lang="en-GB" sz="2200"/>
            </a:br>
            <a:r>
              <a:rPr lang="en-GB" sz="2200"/>
              <a:t>is less prevalent </a:t>
            </a:r>
            <a:br>
              <a:rPr lang="en-GB" sz="2200"/>
            </a:br>
            <a:r>
              <a:rPr lang="en-GB" sz="2200"/>
              <a:t>than claimed</a:t>
            </a:r>
          </a:p>
          <a:p>
            <a:pPr>
              <a:lnSpc>
                <a:spcPct val="80000"/>
              </a:lnSpc>
              <a:spcAft>
                <a:spcPct val="50000"/>
              </a:spcAft>
            </a:pPr>
            <a:r>
              <a:rPr lang="en-GB" sz="2200"/>
              <a:t>Where it appears, </a:t>
            </a:r>
            <a:br>
              <a:rPr lang="en-GB" sz="2200"/>
            </a:br>
            <a:r>
              <a:rPr lang="en-GB" sz="2200"/>
              <a:t>it does so in lots </a:t>
            </a:r>
            <a:br>
              <a:rPr lang="en-GB" sz="2200"/>
            </a:br>
            <a:r>
              <a:rPr lang="en-GB" sz="2200"/>
              <a:t>of different forms</a:t>
            </a:r>
          </a:p>
          <a:p>
            <a:pPr>
              <a:lnSpc>
                <a:spcPct val="80000"/>
              </a:lnSpc>
            </a:pPr>
            <a:r>
              <a:rPr lang="en-GB" sz="2200"/>
              <a:t>More traditional models still widely used </a:t>
            </a:r>
            <a:br>
              <a:rPr lang="en-GB" sz="2200"/>
            </a:br>
            <a:r>
              <a:rPr lang="en-GB" sz="2200" i="1"/>
              <a:t>eg</a:t>
            </a:r>
            <a:r>
              <a:rPr lang="en-GB" sz="2200"/>
              <a:t> single HR team</a:t>
            </a:r>
          </a:p>
        </p:txBody>
      </p:sp>
      <p:graphicFrame>
        <p:nvGraphicFramePr>
          <p:cNvPr id="247812" name="Organization Chart 4"/>
          <p:cNvGraphicFramePr>
            <a:graphicFrameLocks/>
          </p:cNvGraphicFramePr>
          <p:nvPr>
            <p:ph sz="half" idx="2"/>
          </p:nvPr>
        </p:nvGraphicFramePr>
        <p:xfrm>
          <a:off x="4692650" y="1412875"/>
          <a:ext cx="4268788" cy="4679950"/>
        </p:xfrm>
        <a:graphic>
          <a:graphicData uri="http://schemas.openxmlformats.org/drawingml/2006/compatibility">
            <com:legacyDrawing xmlns:com="http://schemas.openxmlformats.org/drawingml/2006/compatibility" spid="_x0000_s247812"/>
          </a:graphicData>
        </a:graphic>
      </p:graphicFrame>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22" presetClass="entr" presetSubtype="1" fill="hold" grpId="0" nodeType="afterEffect">
                                  <p:stCondLst>
                                    <p:cond delay="0"/>
                                  </p:stCondLst>
                                  <p:childTnLst>
                                    <p:set>
                                      <p:cBhvr>
                                        <p:cTn id="6" dur="1" fill="hold">
                                          <p:stCondLst>
                                            <p:cond delay="0"/>
                                          </p:stCondLst>
                                        </p:cTn>
                                        <p:tgtEl>
                                          <p:spTgt spid="247811">
                                            <p:txEl>
                                              <p:pRg st="0" end="0"/>
                                            </p:txEl>
                                          </p:spTgt>
                                        </p:tgtEl>
                                        <p:attrNameLst>
                                          <p:attrName>style.visibility</p:attrName>
                                        </p:attrNameLst>
                                      </p:cBhvr>
                                      <p:to>
                                        <p:strVal val="visible"/>
                                      </p:to>
                                    </p:set>
                                    <p:animEffect transition="in" filter="wipe(up)">
                                      <p:cBhvr>
                                        <p:cTn id="7" dur="1000"/>
                                        <p:tgtEl>
                                          <p:spTgt spid="247811">
                                            <p:txEl>
                                              <p:pRg st="0" end="0"/>
                                            </p:txEl>
                                          </p:spTgt>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247811">
                                            <p:txEl>
                                              <p:pRg st="1" end="1"/>
                                            </p:txEl>
                                          </p:spTgt>
                                        </p:tgtEl>
                                        <p:attrNameLst>
                                          <p:attrName>style.visibility</p:attrName>
                                        </p:attrNameLst>
                                      </p:cBhvr>
                                      <p:to>
                                        <p:strVal val="visible"/>
                                      </p:to>
                                    </p:set>
                                    <p:animEffect transition="in" filter="wipe(up)">
                                      <p:cBhvr>
                                        <p:cTn id="11" dur="1000"/>
                                        <p:tgtEl>
                                          <p:spTgt spid="247811">
                                            <p:txEl>
                                              <p:pRg st="1" end="1"/>
                                            </p:txEl>
                                          </p:spTgt>
                                        </p:tgtEl>
                                      </p:cBhvr>
                                    </p:animEffect>
                                  </p:childTnLst>
                                </p:cTn>
                              </p:par>
                            </p:childTnLst>
                          </p:cTn>
                        </p:par>
                        <p:par>
                          <p:cTn id="12" fill="hold">
                            <p:stCondLst>
                              <p:cond delay="3000"/>
                            </p:stCondLst>
                            <p:childTnLst>
                              <p:par>
                                <p:cTn id="13" presetID="22" presetClass="entr" presetSubtype="1" fill="hold" grpId="0" nodeType="afterEffect">
                                  <p:stCondLst>
                                    <p:cond delay="0"/>
                                  </p:stCondLst>
                                  <p:childTnLst>
                                    <p:set>
                                      <p:cBhvr>
                                        <p:cTn id="14" dur="1" fill="hold">
                                          <p:stCondLst>
                                            <p:cond delay="0"/>
                                          </p:stCondLst>
                                        </p:cTn>
                                        <p:tgtEl>
                                          <p:spTgt spid="247811">
                                            <p:txEl>
                                              <p:pRg st="2" end="2"/>
                                            </p:txEl>
                                          </p:spTgt>
                                        </p:tgtEl>
                                        <p:attrNameLst>
                                          <p:attrName>style.visibility</p:attrName>
                                        </p:attrNameLst>
                                      </p:cBhvr>
                                      <p:to>
                                        <p:strVal val="visible"/>
                                      </p:to>
                                    </p:set>
                                    <p:animEffect transition="in" filter="wipe(up)">
                                      <p:cBhvr>
                                        <p:cTn id="15" dur="1000"/>
                                        <p:tgtEl>
                                          <p:spTgt spid="247811">
                                            <p:txEl>
                                              <p:pRg st="2" end="2"/>
                                            </p:txEl>
                                          </p:spTgt>
                                        </p:tgtEl>
                                      </p:cBhvr>
                                    </p:animEffect>
                                  </p:childTnLst>
                                </p:cTn>
                              </p:par>
                            </p:childTnLst>
                          </p:cTn>
                        </p:par>
                        <p:par>
                          <p:cTn id="16" fill="hold">
                            <p:stCondLst>
                              <p:cond delay="4000"/>
                            </p:stCondLst>
                            <p:childTnLst>
                              <p:par>
                                <p:cTn id="17" presetID="22" presetClass="entr" presetSubtype="1" fill="hold" grpId="0" nodeType="afterEffect">
                                  <p:stCondLst>
                                    <p:cond delay="0"/>
                                  </p:stCondLst>
                                  <p:childTnLst>
                                    <p:set>
                                      <p:cBhvr>
                                        <p:cTn id="18" dur="1" fill="hold">
                                          <p:stCondLst>
                                            <p:cond delay="0"/>
                                          </p:stCondLst>
                                        </p:cTn>
                                        <p:tgtEl>
                                          <p:spTgt spid="247811">
                                            <p:txEl>
                                              <p:pRg st="3" end="3"/>
                                            </p:txEl>
                                          </p:spTgt>
                                        </p:tgtEl>
                                        <p:attrNameLst>
                                          <p:attrName>style.visibility</p:attrName>
                                        </p:attrNameLst>
                                      </p:cBhvr>
                                      <p:to>
                                        <p:strVal val="visible"/>
                                      </p:to>
                                    </p:set>
                                    <p:animEffect transition="in" filter="wipe(up)">
                                      <p:cBhvr>
                                        <p:cTn id="19" dur="1000"/>
                                        <p:tgtEl>
                                          <p:spTgt spid="247811">
                                            <p:txEl>
                                              <p:pRg st="3" end="3"/>
                                            </p:txEl>
                                          </p:spTgt>
                                        </p:tgtEl>
                                      </p:cBhvr>
                                    </p:animEffect>
                                  </p:childTnLst>
                                </p:cTn>
                              </p:par>
                            </p:childTnLst>
                          </p:cTn>
                        </p:par>
                        <p:par>
                          <p:cTn id="20" fill="hold">
                            <p:stCondLst>
                              <p:cond delay="5000"/>
                            </p:stCondLst>
                            <p:childTnLst>
                              <p:par>
                                <p:cTn id="21" presetID="22" presetClass="entr" presetSubtype="1" fill="hold" grpId="0" nodeType="afterEffect">
                                  <p:stCondLst>
                                    <p:cond delay="0"/>
                                  </p:stCondLst>
                                  <p:childTnLst>
                                    <p:set>
                                      <p:cBhvr>
                                        <p:cTn id="22" dur="1" fill="hold">
                                          <p:stCondLst>
                                            <p:cond delay="0"/>
                                          </p:stCondLst>
                                        </p:cTn>
                                        <p:tgtEl>
                                          <p:spTgt spid="247811">
                                            <p:txEl>
                                              <p:pRg st="4" end="4"/>
                                            </p:txEl>
                                          </p:spTgt>
                                        </p:tgtEl>
                                        <p:attrNameLst>
                                          <p:attrName>style.visibility</p:attrName>
                                        </p:attrNameLst>
                                      </p:cBhvr>
                                      <p:to>
                                        <p:strVal val="visible"/>
                                      </p:to>
                                    </p:set>
                                    <p:animEffect transition="in" filter="wipe(up)">
                                      <p:cBhvr>
                                        <p:cTn id="23" dur="1000"/>
                                        <p:tgtEl>
                                          <p:spTgt spid="247811">
                                            <p:txEl>
                                              <p:pRg st="4" end="4"/>
                                            </p:txEl>
                                          </p:spTgt>
                                        </p:tgtEl>
                                      </p:cBhvr>
                                    </p:animEffect>
                                  </p:childTnLst>
                                </p:cTn>
                              </p:par>
                            </p:childTnLst>
                          </p:cTn>
                        </p:par>
                        <p:par>
                          <p:cTn id="24" fill="hold">
                            <p:stCondLst>
                              <p:cond delay="6000"/>
                            </p:stCondLst>
                            <p:childTnLst>
                              <p:par>
                                <p:cTn id="25" presetID="4" presetClass="entr" presetSubtype="32" fill="hold" grpId="0" nodeType="afterEffect">
                                  <p:stCondLst>
                                    <p:cond delay="0"/>
                                  </p:stCondLst>
                                  <p:childTnLst>
                                    <p:set>
                                      <p:cBhvr>
                                        <p:cTn id="26" dur="1" fill="hold">
                                          <p:stCondLst>
                                            <p:cond delay="0"/>
                                          </p:stCondLst>
                                        </p:cTn>
                                        <p:tgtEl>
                                          <p:spTgt spid="247812"/>
                                        </p:tgtEl>
                                        <p:attrNameLst>
                                          <p:attrName>style.visibility</p:attrName>
                                        </p:attrNameLst>
                                      </p:cBhvr>
                                      <p:to>
                                        <p:strVal val="visible"/>
                                      </p:to>
                                    </p:set>
                                    <p:animEffect transition="in" filter="box(out)">
                                      <p:cBhvr>
                                        <p:cTn id="27" dur="1000"/>
                                        <p:tgtEl>
                                          <p:spTgt spid="247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1" grpId="0" build="p"/>
      <p:bldDgm spid="247812"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p:txBody>
          <a:bodyPr/>
          <a:lstStyle/>
          <a:p>
            <a:r>
              <a:rPr lang="en-GB"/>
              <a:t>Structures and Roles in HR</a:t>
            </a:r>
          </a:p>
        </p:txBody>
      </p:sp>
      <p:sp>
        <p:nvSpPr>
          <p:cNvPr id="248835" name="Rectangle 3"/>
          <p:cNvSpPr>
            <a:spLocks noGrp="1" noChangeArrowheads="1"/>
          </p:cNvSpPr>
          <p:nvPr>
            <p:ph type="body" idx="1"/>
          </p:nvPr>
        </p:nvSpPr>
        <p:spPr>
          <a:xfrm>
            <a:off x="365125" y="1484313"/>
            <a:ext cx="7558088" cy="4968875"/>
          </a:xfrm>
        </p:spPr>
        <p:txBody>
          <a:bodyPr/>
          <a:lstStyle/>
          <a:p>
            <a:pPr>
              <a:spcAft>
                <a:spcPct val="50000"/>
              </a:spcAft>
            </a:pPr>
            <a:r>
              <a:rPr lang="en-GB" sz="2600"/>
              <a:t>Shared services – outsourced, insourced; single or cross-functional</a:t>
            </a:r>
          </a:p>
          <a:p>
            <a:r>
              <a:rPr lang="en-GB" sz="2600"/>
              <a:t>Range of centres of expertise </a:t>
            </a:r>
          </a:p>
          <a:p>
            <a:pPr lvl="1">
              <a:spcAft>
                <a:spcPct val="50000"/>
              </a:spcAft>
            </a:pPr>
            <a:r>
              <a:rPr lang="en-GB" sz="2400"/>
              <a:t>otherwise work done in business units </a:t>
            </a:r>
            <a:br>
              <a:rPr lang="en-GB" sz="2400"/>
            </a:br>
            <a:r>
              <a:rPr lang="en-GB" sz="2400"/>
              <a:t>or corporate centre</a:t>
            </a:r>
          </a:p>
          <a:p>
            <a:r>
              <a:rPr lang="en-GB" sz="2600"/>
              <a:t>Business partners widespread</a:t>
            </a:r>
          </a:p>
          <a:p>
            <a:pPr lvl="1"/>
            <a:r>
              <a:rPr lang="en-GB" sz="2400"/>
              <a:t>may be solo operators or in teams</a:t>
            </a:r>
          </a:p>
          <a:p>
            <a:pPr lvl="1"/>
            <a:r>
              <a:rPr lang="en-GB" sz="2400"/>
              <a:t>do a lot of operational work, or not</a:t>
            </a:r>
          </a:p>
          <a:p>
            <a:pPr lvl="1">
              <a:spcAft>
                <a:spcPct val="50000"/>
              </a:spcAft>
            </a:pPr>
            <a:r>
              <a:rPr lang="en-GB" sz="2400"/>
              <a:t>report to business unit heads or HR</a:t>
            </a:r>
          </a:p>
          <a:p>
            <a:r>
              <a:rPr lang="en-GB" sz="2600"/>
              <a:t>The corporate centre is the fourth leg</a:t>
            </a:r>
          </a:p>
        </p:txBody>
      </p:sp>
    </p:spTree>
  </p:cSld>
  <p:clrMapOvr>
    <a:masterClrMapping/>
  </p:clrMapOvr>
  <p:transition spd="med">
    <p:strips dir="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r>
              <a:rPr lang="en-GB"/>
              <a:t>L&amp;D function: types of organisation</a:t>
            </a:r>
            <a:endParaRPr lang="en-US"/>
          </a:p>
        </p:txBody>
      </p:sp>
      <p:grpSp>
        <p:nvGrpSpPr>
          <p:cNvPr id="261123" name="Group 3"/>
          <p:cNvGrpSpPr>
            <a:grpSpLocks/>
          </p:cNvGrpSpPr>
          <p:nvPr/>
        </p:nvGrpSpPr>
        <p:grpSpPr bwMode="auto">
          <a:xfrm>
            <a:off x="1298575" y="1990725"/>
            <a:ext cx="7234238" cy="3382963"/>
            <a:chOff x="2044" y="3136"/>
            <a:chExt cx="8454" cy="3105"/>
          </a:xfrm>
        </p:grpSpPr>
        <p:sp>
          <p:nvSpPr>
            <p:cNvPr id="261124" name="Text Box 4"/>
            <p:cNvSpPr txBox="1">
              <a:spLocks noChangeArrowheads="1"/>
            </p:cNvSpPr>
            <p:nvPr/>
          </p:nvSpPr>
          <p:spPr bwMode="auto">
            <a:xfrm>
              <a:off x="2044" y="3136"/>
              <a:ext cx="1461" cy="1196"/>
            </a:xfrm>
            <a:prstGeom prst="rect">
              <a:avLst/>
            </a:prstGeom>
            <a:solidFill>
              <a:srgbClr val="FFFFFF"/>
            </a:solidFill>
            <a:ln w="9525">
              <a:solidFill>
                <a:srgbClr val="000000"/>
              </a:solidFill>
              <a:miter lim="800000"/>
              <a:headEnd/>
              <a:tailEnd/>
            </a:ln>
          </p:spPr>
          <p:txBody>
            <a:bodyPr/>
            <a:lstStyle/>
            <a:p>
              <a:pPr>
                <a:spcBef>
                  <a:spcPts val="600"/>
                </a:spcBef>
              </a:pPr>
              <a:r>
                <a:rPr lang="en-GB" sz="1600">
                  <a:solidFill>
                    <a:schemeClr val="tx2"/>
                  </a:solidFill>
                </a:rPr>
                <a:t>In-house service provider</a:t>
              </a:r>
              <a:endParaRPr lang="en-US" sz="1600">
                <a:solidFill>
                  <a:schemeClr val="tx2"/>
                </a:solidFill>
              </a:endParaRPr>
            </a:p>
          </p:txBody>
        </p:sp>
        <p:sp>
          <p:nvSpPr>
            <p:cNvPr id="261125" name="Text Box 5"/>
            <p:cNvSpPr txBox="1">
              <a:spLocks noChangeArrowheads="1"/>
            </p:cNvSpPr>
            <p:nvPr/>
          </p:nvSpPr>
          <p:spPr bwMode="auto">
            <a:xfrm>
              <a:off x="3712" y="3137"/>
              <a:ext cx="1431" cy="1194"/>
            </a:xfrm>
            <a:prstGeom prst="rect">
              <a:avLst/>
            </a:prstGeom>
            <a:solidFill>
              <a:srgbClr val="FFFFFF"/>
            </a:solidFill>
            <a:ln w="9525">
              <a:solidFill>
                <a:srgbClr val="000000"/>
              </a:solidFill>
              <a:miter lim="800000"/>
              <a:headEnd/>
              <a:tailEnd/>
            </a:ln>
          </p:spPr>
          <p:txBody>
            <a:bodyPr/>
            <a:lstStyle/>
            <a:p>
              <a:pPr>
                <a:spcBef>
                  <a:spcPts val="600"/>
                </a:spcBef>
              </a:pPr>
              <a:r>
                <a:rPr lang="en-GB" sz="1600">
                  <a:solidFill>
                    <a:schemeClr val="tx2"/>
                  </a:solidFill>
                </a:rPr>
                <a:t>Income generating business unit</a:t>
              </a:r>
              <a:endParaRPr lang="en-US" sz="1600">
                <a:solidFill>
                  <a:schemeClr val="tx2"/>
                </a:solidFill>
              </a:endParaRPr>
            </a:p>
          </p:txBody>
        </p:sp>
        <p:sp>
          <p:nvSpPr>
            <p:cNvPr id="261126" name="Text Box 6"/>
            <p:cNvSpPr txBox="1">
              <a:spLocks noChangeArrowheads="1"/>
            </p:cNvSpPr>
            <p:nvPr/>
          </p:nvSpPr>
          <p:spPr bwMode="auto">
            <a:xfrm>
              <a:off x="5374" y="3136"/>
              <a:ext cx="1464" cy="1196"/>
            </a:xfrm>
            <a:prstGeom prst="rect">
              <a:avLst/>
            </a:prstGeom>
            <a:solidFill>
              <a:srgbClr val="FFFFFF"/>
            </a:solidFill>
            <a:ln w="9525">
              <a:solidFill>
                <a:srgbClr val="000000"/>
              </a:solidFill>
              <a:miter lim="800000"/>
              <a:headEnd/>
              <a:tailEnd/>
            </a:ln>
          </p:spPr>
          <p:txBody>
            <a:bodyPr/>
            <a:lstStyle/>
            <a:p>
              <a:pPr>
                <a:spcBef>
                  <a:spcPts val="600"/>
                </a:spcBef>
              </a:pPr>
              <a:r>
                <a:rPr lang="en-GB" sz="1600">
                  <a:solidFill>
                    <a:schemeClr val="tx2"/>
                  </a:solidFill>
                </a:rPr>
                <a:t>Wholly</a:t>
              </a:r>
              <a:br>
                <a:rPr lang="en-GB" sz="1600">
                  <a:solidFill>
                    <a:schemeClr val="tx2"/>
                  </a:solidFill>
                </a:rPr>
              </a:br>
              <a:r>
                <a:rPr lang="en-GB" sz="1600">
                  <a:solidFill>
                    <a:schemeClr val="tx2"/>
                  </a:solidFill>
                </a:rPr>
                <a:t>owned</a:t>
              </a:r>
              <a:br>
                <a:rPr lang="en-GB" sz="1600">
                  <a:solidFill>
                    <a:schemeClr val="tx2"/>
                  </a:solidFill>
                </a:rPr>
              </a:br>
              <a:r>
                <a:rPr lang="en-GB" sz="1600">
                  <a:solidFill>
                    <a:schemeClr val="tx2"/>
                  </a:solidFill>
                </a:rPr>
                <a:t>subsidiary</a:t>
              </a:r>
              <a:endParaRPr lang="en-US" sz="1600">
                <a:solidFill>
                  <a:schemeClr val="tx2"/>
                </a:solidFill>
              </a:endParaRPr>
            </a:p>
          </p:txBody>
        </p:sp>
        <p:sp>
          <p:nvSpPr>
            <p:cNvPr id="261127" name="Text Box 7"/>
            <p:cNvSpPr txBox="1">
              <a:spLocks noChangeArrowheads="1"/>
            </p:cNvSpPr>
            <p:nvPr/>
          </p:nvSpPr>
          <p:spPr bwMode="auto">
            <a:xfrm>
              <a:off x="7012" y="3136"/>
              <a:ext cx="1494" cy="1196"/>
            </a:xfrm>
            <a:prstGeom prst="rect">
              <a:avLst/>
            </a:prstGeom>
            <a:solidFill>
              <a:srgbClr val="FFFFFF"/>
            </a:solidFill>
            <a:ln w="9525">
              <a:solidFill>
                <a:srgbClr val="000000"/>
              </a:solidFill>
              <a:miter lim="800000"/>
              <a:headEnd/>
              <a:tailEnd/>
            </a:ln>
          </p:spPr>
          <p:txBody>
            <a:bodyPr/>
            <a:lstStyle/>
            <a:p>
              <a:pPr>
                <a:spcBef>
                  <a:spcPts val="600"/>
                </a:spcBef>
              </a:pPr>
              <a:r>
                <a:rPr lang="en-GB" sz="1600">
                  <a:solidFill>
                    <a:schemeClr val="tx2"/>
                  </a:solidFill>
                </a:rPr>
                <a:t>Manage-ment</a:t>
              </a:r>
              <a:br>
                <a:rPr lang="en-GB" sz="1600">
                  <a:solidFill>
                    <a:schemeClr val="tx2"/>
                  </a:solidFill>
                </a:rPr>
              </a:br>
              <a:r>
                <a:rPr lang="en-GB" sz="1600">
                  <a:solidFill>
                    <a:schemeClr val="tx2"/>
                  </a:solidFill>
                </a:rPr>
                <a:t>buy-out</a:t>
              </a:r>
              <a:endParaRPr lang="en-US" sz="1600">
                <a:solidFill>
                  <a:schemeClr val="tx2"/>
                </a:solidFill>
              </a:endParaRPr>
            </a:p>
          </p:txBody>
        </p:sp>
        <p:sp>
          <p:nvSpPr>
            <p:cNvPr id="261128" name="Text Box 8"/>
            <p:cNvSpPr txBox="1">
              <a:spLocks noChangeArrowheads="1"/>
            </p:cNvSpPr>
            <p:nvPr/>
          </p:nvSpPr>
          <p:spPr bwMode="auto">
            <a:xfrm>
              <a:off x="8662" y="3136"/>
              <a:ext cx="1446" cy="1196"/>
            </a:xfrm>
            <a:prstGeom prst="rect">
              <a:avLst/>
            </a:prstGeom>
            <a:solidFill>
              <a:srgbClr val="FFFFFF"/>
            </a:solidFill>
            <a:ln w="9525">
              <a:solidFill>
                <a:srgbClr val="000000"/>
              </a:solidFill>
              <a:miter lim="800000"/>
              <a:headEnd/>
              <a:tailEnd/>
            </a:ln>
          </p:spPr>
          <p:txBody>
            <a:bodyPr/>
            <a:lstStyle/>
            <a:p>
              <a:pPr>
                <a:spcBef>
                  <a:spcPts val="600"/>
                </a:spcBef>
              </a:pPr>
              <a:r>
                <a:rPr lang="en-GB" sz="1600">
                  <a:solidFill>
                    <a:schemeClr val="tx2"/>
                  </a:solidFill>
                </a:rPr>
                <a:t>Outsourced to third</a:t>
              </a:r>
              <a:br>
                <a:rPr lang="en-GB" sz="1600">
                  <a:solidFill>
                    <a:schemeClr val="tx2"/>
                  </a:solidFill>
                </a:rPr>
              </a:br>
              <a:r>
                <a:rPr lang="en-GB" sz="1600">
                  <a:solidFill>
                    <a:schemeClr val="tx2"/>
                  </a:solidFill>
                </a:rPr>
                <a:t>party</a:t>
              </a:r>
              <a:endParaRPr lang="en-US" sz="1600">
                <a:solidFill>
                  <a:schemeClr val="tx2"/>
                </a:solidFill>
              </a:endParaRPr>
            </a:p>
          </p:txBody>
        </p:sp>
        <p:sp>
          <p:nvSpPr>
            <p:cNvPr id="261129" name="Line 9"/>
            <p:cNvSpPr>
              <a:spLocks noChangeShapeType="1"/>
            </p:cNvSpPr>
            <p:nvPr/>
          </p:nvSpPr>
          <p:spPr bwMode="auto">
            <a:xfrm>
              <a:off x="2758" y="4330"/>
              <a:ext cx="0" cy="660"/>
            </a:xfrm>
            <a:prstGeom prst="line">
              <a:avLst/>
            </a:prstGeom>
            <a:noFill/>
            <a:ln w="12700">
              <a:solidFill>
                <a:srgbClr val="000000"/>
              </a:solidFill>
              <a:round/>
              <a:headEnd/>
              <a:tailEnd/>
            </a:ln>
          </p:spPr>
          <p:txBody>
            <a:bodyPr/>
            <a:lstStyle/>
            <a:p>
              <a:endParaRPr lang="en-US"/>
            </a:p>
          </p:txBody>
        </p:sp>
        <p:sp>
          <p:nvSpPr>
            <p:cNvPr id="261130" name="Line 10"/>
            <p:cNvSpPr>
              <a:spLocks noChangeShapeType="1"/>
            </p:cNvSpPr>
            <p:nvPr/>
          </p:nvSpPr>
          <p:spPr bwMode="auto">
            <a:xfrm>
              <a:off x="4438" y="4324"/>
              <a:ext cx="0" cy="660"/>
            </a:xfrm>
            <a:prstGeom prst="line">
              <a:avLst/>
            </a:prstGeom>
            <a:noFill/>
            <a:ln w="12700">
              <a:solidFill>
                <a:srgbClr val="000000"/>
              </a:solidFill>
              <a:round/>
              <a:headEnd/>
              <a:tailEnd/>
            </a:ln>
          </p:spPr>
          <p:txBody>
            <a:bodyPr/>
            <a:lstStyle/>
            <a:p>
              <a:endParaRPr lang="en-US"/>
            </a:p>
          </p:txBody>
        </p:sp>
        <p:sp>
          <p:nvSpPr>
            <p:cNvPr id="261131" name="Line 11"/>
            <p:cNvSpPr>
              <a:spLocks noChangeShapeType="1"/>
            </p:cNvSpPr>
            <p:nvPr/>
          </p:nvSpPr>
          <p:spPr bwMode="auto">
            <a:xfrm>
              <a:off x="6124" y="4330"/>
              <a:ext cx="0" cy="660"/>
            </a:xfrm>
            <a:prstGeom prst="line">
              <a:avLst/>
            </a:prstGeom>
            <a:noFill/>
            <a:ln w="12700">
              <a:solidFill>
                <a:srgbClr val="000000"/>
              </a:solidFill>
              <a:round/>
              <a:headEnd/>
              <a:tailEnd/>
            </a:ln>
          </p:spPr>
          <p:txBody>
            <a:bodyPr/>
            <a:lstStyle/>
            <a:p>
              <a:endParaRPr lang="en-US"/>
            </a:p>
          </p:txBody>
        </p:sp>
        <p:sp>
          <p:nvSpPr>
            <p:cNvPr id="261132" name="Line 12"/>
            <p:cNvSpPr>
              <a:spLocks noChangeShapeType="1"/>
            </p:cNvSpPr>
            <p:nvPr/>
          </p:nvSpPr>
          <p:spPr bwMode="auto">
            <a:xfrm>
              <a:off x="7774" y="4336"/>
              <a:ext cx="0" cy="660"/>
            </a:xfrm>
            <a:prstGeom prst="line">
              <a:avLst/>
            </a:prstGeom>
            <a:noFill/>
            <a:ln w="12700">
              <a:solidFill>
                <a:srgbClr val="000000"/>
              </a:solidFill>
              <a:round/>
              <a:headEnd/>
              <a:tailEnd/>
            </a:ln>
          </p:spPr>
          <p:txBody>
            <a:bodyPr/>
            <a:lstStyle/>
            <a:p>
              <a:endParaRPr lang="en-US"/>
            </a:p>
          </p:txBody>
        </p:sp>
        <p:sp>
          <p:nvSpPr>
            <p:cNvPr id="261133" name="Line 13"/>
            <p:cNvSpPr>
              <a:spLocks noChangeShapeType="1"/>
            </p:cNvSpPr>
            <p:nvPr/>
          </p:nvSpPr>
          <p:spPr bwMode="auto">
            <a:xfrm>
              <a:off x="9418" y="4336"/>
              <a:ext cx="0" cy="660"/>
            </a:xfrm>
            <a:prstGeom prst="line">
              <a:avLst/>
            </a:prstGeom>
            <a:noFill/>
            <a:ln w="12700">
              <a:solidFill>
                <a:srgbClr val="000000"/>
              </a:solidFill>
              <a:round/>
              <a:headEnd/>
              <a:tailEnd/>
            </a:ln>
          </p:spPr>
          <p:txBody>
            <a:bodyPr/>
            <a:lstStyle/>
            <a:p>
              <a:endParaRPr lang="en-US"/>
            </a:p>
          </p:txBody>
        </p:sp>
        <p:sp>
          <p:nvSpPr>
            <p:cNvPr id="261134" name="Line 14"/>
            <p:cNvSpPr>
              <a:spLocks noChangeShapeType="1"/>
            </p:cNvSpPr>
            <p:nvPr/>
          </p:nvSpPr>
          <p:spPr bwMode="auto">
            <a:xfrm>
              <a:off x="2758" y="4990"/>
              <a:ext cx="6660" cy="0"/>
            </a:xfrm>
            <a:prstGeom prst="line">
              <a:avLst/>
            </a:prstGeom>
            <a:noFill/>
            <a:ln w="12700">
              <a:solidFill>
                <a:srgbClr val="000000"/>
              </a:solidFill>
              <a:round/>
              <a:headEnd/>
              <a:tailEnd/>
            </a:ln>
          </p:spPr>
          <p:txBody>
            <a:bodyPr/>
            <a:lstStyle/>
            <a:p>
              <a:endParaRPr lang="en-US"/>
            </a:p>
          </p:txBody>
        </p:sp>
        <p:sp>
          <p:nvSpPr>
            <p:cNvPr id="261135" name="Line 15"/>
            <p:cNvSpPr>
              <a:spLocks noChangeShapeType="1"/>
            </p:cNvSpPr>
            <p:nvPr/>
          </p:nvSpPr>
          <p:spPr bwMode="auto">
            <a:xfrm flipH="1">
              <a:off x="8896" y="4990"/>
              <a:ext cx="510" cy="870"/>
            </a:xfrm>
            <a:prstGeom prst="line">
              <a:avLst/>
            </a:prstGeom>
            <a:noFill/>
            <a:ln w="12700">
              <a:solidFill>
                <a:srgbClr val="000000"/>
              </a:solidFill>
              <a:round/>
              <a:headEnd/>
              <a:tailEnd/>
            </a:ln>
          </p:spPr>
          <p:txBody>
            <a:bodyPr/>
            <a:lstStyle/>
            <a:p>
              <a:endParaRPr lang="en-US"/>
            </a:p>
          </p:txBody>
        </p:sp>
        <p:sp>
          <p:nvSpPr>
            <p:cNvPr id="261136" name="Line 16"/>
            <p:cNvSpPr>
              <a:spLocks noChangeShapeType="1"/>
            </p:cNvSpPr>
            <p:nvPr/>
          </p:nvSpPr>
          <p:spPr bwMode="auto">
            <a:xfrm>
              <a:off x="9394" y="4978"/>
              <a:ext cx="600" cy="822"/>
            </a:xfrm>
            <a:prstGeom prst="line">
              <a:avLst/>
            </a:prstGeom>
            <a:noFill/>
            <a:ln w="12700">
              <a:solidFill>
                <a:srgbClr val="000000"/>
              </a:solidFill>
              <a:round/>
              <a:headEnd/>
              <a:tailEnd/>
            </a:ln>
          </p:spPr>
          <p:txBody>
            <a:bodyPr/>
            <a:lstStyle/>
            <a:p>
              <a:endParaRPr lang="en-US"/>
            </a:p>
          </p:txBody>
        </p:sp>
        <p:sp>
          <p:nvSpPr>
            <p:cNvPr id="261137" name="Text Box 17"/>
            <p:cNvSpPr txBox="1">
              <a:spLocks noChangeArrowheads="1"/>
            </p:cNvSpPr>
            <p:nvPr/>
          </p:nvSpPr>
          <p:spPr bwMode="auto">
            <a:xfrm>
              <a:off x="8146" y="5803"/>
              <a:ext cx="954" cy="438"/>
            </a:xfrm>
            <a:prstGeom prst="rect">
              <a:avLst/>
            </a:prstGeom>
            <a:solidFill>
              <a:srgbClr val="FFFFFF"/>
            </a:solidFill>
            <a:ln w="9525">
              <a:noFill/>
              <a:miter lim="800000"/>
              <a:headEnd/>
              <a:tailEnd/>
            </a:ln>
          </p:spPr>
          <p:txBody>
            <a:bodyPr/>
            <a:lstStyle/>
            <a:p>
              <a:r>
                <a:rPr lang="en-GB" sz="1600">
                  <a:solidFill>
                    <a:schemeClr val="tx2"/>
                  </a:solidFill>
                </a:rPr>
                <a:t>partial</a:t>
              </a:r>
              <a:endParaRPr lang="en-US" sz="1600">
                <a:solidFill>
                  <a:schemeClr val="tx2"/>
                </a:solidFill>
              </a:endParaRPr>
            </a:p>
          </p:txBody>
        </p:sp>
        <p:sp>
          <p:nvSpPr>
            <p:cNvPr id="261138" name="Text Box 18"/>
            <p:cNvSpPr txBox="1">
              <a:spLocks noChangeArrowheads="1"/>
            </p:cNvSpPr>
            <p:nvPr/>
          </p:nvSpPr>
          <p:spPr bwMode="auto">
            <a:xfrm>
              <a:off x="9274" y="5803"/>
              <a:ext cx="1224" cy="438"/>
            </a:xfrm>
            <a:prstGeom prst="rect">
              <a:avLst/>
            </a:prstGeom>
            <a:solidFill>
              <a:srgbClr val="FFFFFF"/>
            </a:solidFill>
            <a:ln w="9525">
              <a:noFill/>
              <a:miter lim="800000"/>
              <a:headEnd/>
              <a:tailEnd/>
            </a:ln>
          </p:spPr>
          <p:txBody>
            <a:bodyPr/>
            <a:lstStyle/>
            <a:p>
              <a:r>
                <a:rPr lang="en-GB" sz="1600">
                  <a:solidFill>
                    <a:schemeClr val="tx2"/>
                  </a:solidFill>
                </a:rPr>
                <a:t>complete</a:t>
              </a:r>
              <a:endParaRPr lang="en-US" sz="1600">
                <a:solidFill>
                  <a:schemeClr val="tx2"/>
                </a:solidFill>
              </a:endParaRPr>
            </a:p>
          </p:txBody>
        </p:sp>
      </p:grpSp>
    </p:spTree>
  </p:cSld>
  <p:clrMapOvr>
    <a:masterClrMapping/>
  </p:clrMapOvr>
  <p:transition spd="med">
    <p:strips dir="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r>
              <a:rPr lang="en-GB"/>
              <a:t>Variables features of L&amp;D structures</a:t>
            </a:r>
            <a:endParaRPr lang="en-US"/>
          </a:p>
        </p:txBody>
      </p:sp>
      <p:sp>
        <p:nvSpPr>
          <p:cNvPr id="215043" name="Rectangle 3"/>
          <p:cNvSpPr>
            <a:spLocks noGrp="1" noChangeArrowheads="1"/>
          </p:cNvSpPr>
          <p:nvPr>
            <p:ph type="body" idx="1"/>
          </p:nvPr>
        </p:nvSpPr>
        <p:spPr/>
        <p:txBody>
          <a:bodyPr/>
          <a:lstStyle/>
          <a:p>
            <a:pPr>
              <a:lnSpc>
                <a:spcPct val="90000"/>
              </a:lnSpc>
            </a:pPr>
            <a:r>
              <a:rPr lang="en-GB"/>
              <a:t>Shared services in HR and/or L&amp;D</a:t>
            </a:r>
          </a:p>
          <a:p>
            <a:pPr>
              <a:lnSpc>
                <a:spcPct val="90000"/>
              </a:lnSpc>
            </a:pPr>
            <a:r>
              <a:rPr lang="en-GB"/>
              <a:t>Business partners in HR – &amp; how linked to L&amp;D</a:t>
            </a:r>
          </a:p>
          <a:p>
            <a:pPr>
              <a:lnSpc>
                <a:spcPct val="90000"/>
              </a:lnSpc>
            </a:pPr>
            <a:r>
              <a:rPr lang="en-GB"/>
              <a:t>Outsourced provision versus in-house delivery</a:t>
            </a:r>
          </a:p>
          <a:p>
            <a:pPr>
              <a:lnSpc>
                <a:spcPct val="90000"/>
              </a:lnSpc>
            </a:pPr>
            <a:r>
              <a:rPr lang="en-GB"/>
              <a:t>Suppliers on framework agreements</a:t>
            </a:r>
          </a:p>
          <a:p>
            <a:pPr>
              <a:lnSpc>
                <a:spcPct val="90000"/>
              </a:lnSpc>
            </a:pPr>
            <a:r>
              <a:rPr lang="en-GB"/>
              <a:t>L&amp;D may or may not sit with HR function </a:t>
            </a:r>
          </a:p>
          <a:p>
            <a:pPr>
              <a:lnSpc>
                <a:spcPct val="90000"/>
              </a:lnSpc>
            </a:pPr>
            <a:r>
              <a:rPr lang="en-GB"/>
              <a:t>M&amp;L development sometimes separate, also OD</a:t>
            </a:r>
          </a:p>
          <a:p>
            <a:pPr>
              <a:lnSpc>
                <a:spcPct val="90000"/>
              </a:lnSpc>
            </a:pPr>
            <a:r>
              <a:rPr lang="en-GB"/>
              <a:t>Location of L&amp;D budgets – line v L&amp;D, central v local v functional</a:t>
            </a:r>
          </a:p>
          <a:p>
            <a:pPr>
              <a:lnSpc>
                <a:spcPct val="90000"/>
              </a:lnSpc>
            </a:pPr>
            <a:r>
              <a:rPr lang="en-GB"/>
              <a:t>Physical training centres</a:t>
            </a:r>
          </a:p>
        </p:txBody>
      </p:sp>
    </p:spTree>
  </p:cSld>
  <p:clrMapOvr>
    <a:masterClrMapping/>
  </p:clrMapOvr>
  <p:transition spd="med">
    <p:strips dir="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en-GB"/>
              <a:t>Who delivers learning?</a:t>
            </a:r>
          </a:p>
        </p:txBody>
      </p:sp>
      <p:grpSp>
        <p:nvGrpSpPr>
          <p:cNvPr id="191491" name="Group 3"/>
          <p:cNvGrpSpPr>
            <a:grpSpLocks/>
          </p:cNvGrpSpPr>
          <p:nvPr/>
        </p:nvGrpSpPr>
        <p:grpSpPr bwMode="auto">
          <a:xfrm>
            <a:off x="266700" y="1484313"/>
            <a:ext cx="7761288" cy="4357687"/>
            <a:chOff x="168" y="935"/>
            <a:chExt cx="4889" cy="2745"/>
          </a:xfrm>
        </p:grpSpPr>
        <p:pic>
          <p:nvPicPr>
            <p:cNvPr id="191492" name="Picture 4" descr="Diagrams each page_Page_5"/>
            <p:cNvPicPr>
              <a:picLocks noChangeAspect="1" noChangeArrowheads="1"/>
            </p:cNvPicPr>
            <p:nvPr/>
          </p:nvPicPr>
          <p:blipFill>
            <a:blip r:embed="rId2"/>
            <a:srcRect/>
            <a:stretch>
              <a:fillRect/>
            </a:stretch>
          </p:blipFill>
          <p:spPr bwMode="gray">
            <a:xfrm>
              <a:off x="168" y="935"/>
              <a:ext cx="4889" cy="2745"/>
            </a:xfrm>
            <a:prstGeom prst="rect">
              <a:avLst/>
            </a:prstGeom>
            <a:noFill/>
            <a:ln w="12700">
              <a:noFill/>
              <a:miter lim="800000"/>
              <a:headEnd/>
              <a:tailEnd/>
            </a:ln>
            <a:effectLst/>
          </p:spPr>
        </p:pic>
        <p:sp>
          <p:nvSpPr>
            <p:cNvPr id="191493" name="Text Box 5"/>
            <p:cNvSpPr txBox="1">
              <a:spLocks noChangeArrowheads="1"/>
            </p:cNvSpPr>
            <p:nvPr/>
          </p:nvSpPr>
          <p:spPr bwMode="gray">
            <a:xfrm>
              <a:off x="295" y="2363"/>
              <a:ext cx="3447" cy="682"/>
            </a:xfrm>
            <a:prstGeom prst="rect">
              <a:avLst/>
            </a:prstGeom>
            <a:noFill/>
            <a:ln w="9525">
              <a:noFill/>
              <a:miter lim="800000"/>
              <a:headEnd/>
              <a:tailEnd/>
            </a:ln>
            <a:effectLst/>
          </p:spPr>
          <p:txBody>
            <a:bodyPr>
              <a:spAutoFit/>
            </a:bodyPr>
            <a:lstStyle/>
            <a:p>
              <a:pPr eaLnBrk="1" hangingPunct="1">
                <a:lnSpc>
                  <a:spcPct val="120000"/>
                </a:lnSpc>
                <a:spcBef>
                  <a:spcPct val="50000"/>
                </a:spcBef>
              </a:pPr>
              <a:r>
                <a:rPr lang="en-US" sz="1800" b="1"/>
                <a:t>Internal L&amp;D people</a:t>
              </a:r>
            </a:p>
            <a:p>
              <a:pPr eaLnBrk="1" hangingPunct="1">
                <a:lnSpc>
                  <a:spcPct val="120000"/>
                </a:lnSpc>
              </a:pPr>
              <a:r>
                <a:rPr lang="en-US" sz="1800" b="1"/>
                <a:t>Internal managers and technical experts</a:t>
              </a:r>
            </a:p>
            <a:p>
              <a:pPr eaLnBrk="1" hangingPunct="1">
                <a:lnSpc>
                  <a:spcPct val="120000"/>
                </a:lnSpc>
              </a:pPr>
              <a:r>
                <a:rPr lang="en-US" sz="1800" b="1"/>
                <a:t>External suppliers</a:t>
              </a:r>
            </a:p>
          </p:txBody>
        </p:sp>
        <p:sp>
          <p:nvSpPr>
            <p:cNvPr id="191494" name="Text Box 6"/>
            <p:cNvSpPr txBox="1">
              <a:spLocks noChangeArrowheads="1"/>
            </p:cNvSpPr>
            <p:nvPr/>
          </p:nvSpPr>
          <p:spPr bwMode="gray">
            <a:xfrm>
              <a:off x="248" y="1671"/>
              <a:ext cx="863" cy="366"/>
            </a:xfrm>
            <a:prstGeom prst="rect">
              <a:avLst/>
            </a:prstGeom>
            <a:noFill/>
            <a:ln w="9525">
              <a:noFill/>
              <a:miter lim="800000"/>
              <a:headEnd/>
              <a:tailEnd/>
            </a:ln>
            <a:effectLst/>
          </p:spPr>
          <p:txBody>
            <a:bodyPr>
              <a:spAutoFit/>
            </a:bodyPr>
            <a:lstStyle/>
            <a:p>
              <a:pPr eaLnBrk="1" hangingPunct="1"/>
              <a:r>
                <a:rPr lang="en-US" sz="1600" b="1">
                  <a:solidFill>
                    <a:schemeClr val="tx1"/>
                  </a:solidFill>
                </a:rPr>
                <a:t>Corporate  programmes</a:t>
              </a:r>
            </a:p>
          </p:txBody>
        </p:sp>
        <p:sp>
          <p:nvSpPr>
            <p:cNvPr id="191495" name="Text Box 7"/>
            <p:cNvSpPr txBox="1">
              <a:spLocks noChangeArrowheads="1"/>
            </p:cNvSpPr>
            <p:nvPr/>
          </p:nvSpPr>
          <p:spPr bwMode="gray">
            <a:xfrm>
              <a:off x="1221" y="1671"/>
              <a:ext cx="797" cy="520"/>
            </a:xfrm>
            <a:prstGeom prst="rect">
              <a:avLst/>
            </a:prstGeom>
            <a:noFill/>
            <a:ln w="9525">
              <a:noFill/>
              <a:miter lim="800000"/>
              <a:headEnd/>
              <a:tailEnd/>
            </a:ln>
            <a:effectLst/>
          </p:spPr>
          <p:txBody>
            <a:bodyPr>
              <a:spAutoFit/>
            </a:bodyPr>
            <a:lstStyle/>
            <a:p>
              <a:pPr eaLnBrk="1" hangingPunct="1"/>
              <a:r>
                <a:rPr lang="en-US" sz="1600" b="1">
                  <a:solidFill>
                    <a:schemeClr val="tx1"/>
                  </a:solidFill>
                </a:rPr>
                <a:t>Self-help  &amp;</a:t>
              </a:r>
            </a:p>
            <a:p>
              <a:pPr eaLnBrk="1" hangingPunct="1"/>
              <a:r>
                <a:rPr lang="en-US" sz="1600" b="1">
                  <a:solidFill>
                    <a:schemeClr val="tx1"/>
                  </a:solidFill>
                </a:rPr>
                <a:t> e-learning</a:t>
              </a:r>
            </a:p>
          </p:txBody>
        </p:sp>
        <p:sp>
          <p:nvSpPr>
            <p:cNvPr id="191496" name="Text Box 8"/>
            <p:cNvSpPr txBox="1">
              <a:spLocks noChangeArrowheads="1"/>
            </p:cNvSpPr>
            <p:nvPr/>
          </p:nvSpPr>
          <p:spPr bwMode="gray">
            <a:xfrm>
              <a:off x="2018" y="1584"/>
              <a:ext cx="862" cy="520"/>
            </a:xfrm>
            <a:prstGeom prst="rect">
              <a:avLst/>
            </a:prstGeom>
            <a:noFill/>
            <a:ln w="9525">
              <a:noFill/>
              <a:miter lim="800000"/>
              <a:headEnd/>
              <a:tailEnd/>
            </a:ln>
            <a:effectLst/>
          </p:spPr>
          <p:txBody>
            <a:bodyPr>
              <a:spAutoFit/>
            </a:bodyPr>
            <a:lstStyle/>
            <a:p>
              <a:pPr eaLnBrk="1" hangingPunct="1"/>
              <a:r>
                <a:rPr lang="en-US" sz="1600" b="1">
                  <a:solidFill>
                    <a:schemeClr val="tx1"/>
                  </a:solidFill>
                </a:rPr>
                <a:t>Short standard courses </a:t>
              </a:r>
            </a:p>
          </p:txBody>
        </p:sp>
        <p:sp>
          <p:nvSpPr>
            <p:cNvPr id="191497" name="Text Box 9"/>
            <p:cNvSpPr txBox="1">
              <a:spLocks noChangeArrowheads="1"/>
            </p:cNvSpPr>
            <p:nvPr/>
          </p:nvSpPr>
          <p:spPr bwMode="gray">
            <a:xfrm>
              <a:off x="2971" y="1584"/>
              <a:ext cx="771" cy="520"/>
            </a:xfrm>
            <a:prstGeom prst="rect">
              <a:avLst/>
            </a:prstGeom>
            <a:noFill/>
            <a:ln w="9525">
              <a:noFill/>
              <a:miter lim="800000"/>
              <a:headEnd/>
              <a:tailEnd/>
            </a:ln>
            <a:effectLst/>
          </p:spPr>
          <p:txBody>
            <a:bodyPr>
              <a:spAutoFit/>
            </a:bodyPr>
            <a:lstStyle/>
            <a:p>
              <a:pPr eaLnBrk="1" hangingPunct="1"/>
              <a:r>
                <a:rPr lang="en-US" sz="1600" b="1">
                  <a:solidFill>
                    <a:schemeClr val="tx1"/>
                  </a:solidFill>
                </a:rPr>
                <a:t>Functional technical  regulatory </a:t>
              </a:r>
            </a:p>
          </p:txBody>
        </p:sp>
        <p:sp>
          <p:nvSpPr>
            <p:cNvPr id="191498" name="Text Box 10"/>
            <p:cNvSpPr txBox="1">
              <a:spLocks noChangeArrowheads="1"/>
            </p:cNvSpPr>
            <p:nvPr/>
          </p:nvSpPr>
          <p:spPr bwMode="gray">
            <a:xfrm>
              <a:off x="3742" y="1584"/>
              <a:ext cx="997" cy="520"/>
            </a:xfrm>
            <a:prstGeom prst="rect">
              <a:avLst/>
            </a:prstGeom>
            <a:noFill/>
            <a:ln w="9525">
              <a:noFill/>
              <a:miter lim="800000"/>
              <a:headEnd/>
              <a:tailEnd/>
            </a:ln>
            <a:effectLst/>
          </p:spPr>
          <p:txBody>
            <a:bodyPr>
              <a:spAutoFit/>
            </a:bodyPr>
            <a:lstStyle/>
            <a:p>
              <a:pPr eaLnBrk="1" hangingPunct="1"/>
              <a:r>
                <a:rPr lang="en-US" sz="1600" b="1">
                  <a:solidFill>
                    <a:schemeClr val="tx1"/>
                  </a:solidFill>
                </a:rPr>
                <a:t>Bespoke &amp; team interventions</a:t>
              </a:r>
              <a:r>
                <a:rPr lang="en-US" sz="1600">
                  <a:solidFill>
                    <a:schemeClr val="tx1"/>
                  </a:solidFill>
                </a:rPr>
                <a:t> </a:t>
              </a:r>
            </a:p>
          </p:txBody>
        </p:sp>
        <p:sp>
          <p:nvSpPr>
            <p:cNvPr id="191499" name="Text Box 11"/>
            <p:cNvSpPr txBox="1">
              <a:spLocks noChangeArrowheads="1"/>
            </p:cNvSpPr>
            <p:nvPr/>
          </p:nvSpPr>
          <p:spPr bwMode="gray">
            <a:xfrm>
              <a:off x="3787" y="2428"/>
              <a:ext cx="817" cy="577"/>
            </a:xfrm>
            <a:prstGeom prst="rect">
              <a:avLst/>
            </a:prstGeom>
            <a:noFill/>
            <a:ln w="9525">
              <a:noFill/>
              <a:miter lim="800000"/>
              <a:headEnd/>
              <a:tailEnd/>
            </a:ln>
            <a:effectLst/>
          </p:spPr>
          <p:txBody>
            <a:bodyPr>
              <a:spAutoFit/>
            </a:bodyPr>
            <a:lstStyle/>
            <a:p>
              <a:pPr eaLnBrk="1" hangingPunct="1"/>
              <a:r>
                <a:rPr lang="en-US" sz="1800" b="1"/>
                <a:t>Business partners </a:t>
              </a:r>
            </a:p>
            <a:p>
              <a:pPr eaLnBrk="1" hangingPunct="1"/>
              <a:r>
                <a:rPr lang="en-US" sz="1800" b="1"/>
                <a:t>Local L&amp;D </a:t>
              </a:r>
            </a:p>
          </p:txBody>
        </p:sp>
        <p:sp>
          <p:nvSpPr>
            <p:cNvPr id="191500" name="Text Box 12"/>
            <p:cNvSpPr txBox="1">
              <a:spLocks noChangeArrowheads="1"/>
            </p:cNvSpPr>
            <p:nvPr/>
          </p:nvSpPr>
          <p:spPr bwMode="gray">
            <a:xfrm>
              <a:off x="249" y="1104"/>
              <a:ext cx="4309" cy="288"/>
            </a:xfrm>
            <a:prstGeom prst="rect">
              <a:avLst/>
            </a:prstGeom>
            <a:noFill/>
            <a:ln w="9525">
              <a:noFill/>
              <a:miter lim="800000"/>
              <a:headEnd/>
              <a:tailEnd/>
            </a:ln>
            <a:effectLst/>
          </p:spPr>
          <p:txBody>
            <a:bodyPr>
              <a:spAutoFit/>
            </a:bodyPr>
            <a:lstStyle/>
            <a:p>
              <a:pPr eaLnBrk="1" hangingPunct="1">
                <a:lnSpc>
                  <a:spcPct val="120000"/>
                </a:lnSpc>
                <a:spcBef>
                  <a:spcPct val="50000"/>
                </a:spcBef>
              </a:pPr>
              <a:r>
                <a:rPr lang="en-US" sz="2000" b="1">
                  <a:solidFill>
                    <a:schemeClr val="tx1"/>
                  </a:solidFill>
                </a:rPr>
                <a:t>Learning priorities</a:t>
              </a:r>
              <a:endParaRPr lang="en-US" sz="2000" b="1">
                <a:solidFill>
                  <a:schemeClr val="bg1"/>
                </a:solidFill>
              </a:endParaRPr>
            </a:p>
          </p:txBody>
        </p:sp>
        <p:sp>
          <p:nvSpPr>
            <p:cNvPr id="191501" name="Text Box 13"/>
            <p:cNvSpPr txBox="1">
              <a:spLocks noChangeArrowheads="1"/>
            </p:cNvSpPr>
            <p:nvPr/>
          </p:nvSpPr>
          <p:spPr bwMode="gray">
            <a:xfrm>
              <a:off x="295" y="3113"/>
              <a:ext cx="4263" cy="288"/>
            </a:xfrm>
            <a:prstGeom prst="rect">
              <a:avLst/>
            </a:prstGeom>
            <a:noFill/>
            <a:ln w="9525">
              <a:noFill/>
              <a:miter lim="800000"/>
              <a:headEnd/>
              <a:tailEnd/>
            </a:ln>
            <a:effectLst/>
          </p:spPr>
          <p:txBody>
            <a:bodyPr>
              <a:spAutoFit/>
            </a:bodyPr>
            <a:lstStyle/>
            <a:p>
              <a:pPr eaLnBrk="1" hangingPunct="1">
                <a:lnSpc>
                  <a:spcPct val="120000"/>
                </a:lnSpc>
                <a:spcBef>
                  <a:spcPct val="50000"/>
                </a:spcBef>
              </a:pPr>
              <a:r>
                <a:rPr lang="en-US" sz="2000" b="1">
                  <a:solidFill>
                    <a:schemeClr val="tx1"/>
                  </a:solidFill>
                </a:rPr>
                <a:t>Customer demand from the business</a:t>
              </a:r>
              <a:endParaRPr lang="en-US" sz="2000" b="1">
                <a:solidFill>
                  <a:schemeClr val="bg1"/>
                </a:solidFill>
              </a:endParaRPr>
            </a:p>
          </p:txBody>
        </p:sp>
      </p:grpSp>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91491"/>
                                        </p:tgtEl>
                                        <p:attrNameLst>
                                          <p:attrName>style.visibility</p:attrName>
                                        </p:attrNameLst>
                                      </p:cBhvr>
                                      <p:to>
                                        <p:strVal val="visible"/>
                                      </p:to>
                                    </p:set>
                                    <p:animEffect transition="in" filter="strips(downRight)">
                                      <p:cBhvr>
                                        <p:cTn id="7" dur="500"/>
                                        <p:tgtEl>
                                          <p:spTgt spid="191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9858" name="Rectangle 2"/>
          <p:cNvSpPr>
            <a:spLocks noGrp="1" noChangeArrowheads="1"/>
          </p:cNvSpPr>
          <p:nvPr>
            <p:ph type="ctrTitle"/>
          </p:nvPr>
        </p:nvSpPr>
        <p:spPr/>
        <p:txBody>
          <a:bodyPr/>
          <a:lstStyle/>
          <a:p>
            <a:r>
              <a:rPr lang="en-GB" sz="3400"/>
              <a:t>What do people in organisations want from HR and L&amp;D?</a:t>
            </a:r>
            <a:br>
              <a:rPr lang="en-GB" sz="3400"/>
            </a:br>
            <a:endParaRPr lang="en-US" sz="3400"/>
          </a:p>
        </p:txBody>
      </p:sp>
      <p:sp>
        <p:nvSpPr>
          <p:cNvPr id="249859" name="Rectangle 3"/>
          <p:cNvSpPr>
            <a:spLocks noGrp="1" noChangeArrowheads="1"/>
          </p:cNvSpPr>
          <p:nvPr>
            <p:ph type="subTitle" idx="1"/>
          </p:nvPr>
        </p:nvSpPr>
        <p:spPr/>
        <p:txBody>
          <a:bodyPr/>
          <a:lstStyle/>
          <a:p>
            <a:endParaRPr lang="en-US"/>
          </a:p>
        </p:txBody>
      </p:sp>
    </p:spTree>
  </p:cSld>
  <p:clrMapOvr>
    <a:masterClrMapping/>
  </p:clrMapOvr>
  <p:transition>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lstStyle/>
          <a:p>
            <a:r>
              <a:rPr lang="en-GB"/>
              <a:t>Key messages about the role of HR</a:t>
            </a:r>
            <a:endParaRPr lang="en-US"/>
          </a:p>
        </p:txBody>
      </p:sp>
      <p:sp>
        <p:nvSpPr>
          <p:cNvPr id="250883" name="Rectangle 3"/>
          <p:cNvSpPr>
            <a:spLocks noGrp="1" noChangeArrowheads="1"/>
          </p:cNvSpPr>
          <p:nvPr>
            <p:ph type="body" idx="1"/>
          </p:nvPr>
        </p:nvSpPr>
        <p:spPr/>
        <p:txBody>
          <a:bodyPr/>
          <a:lstStyle/>
          <a:p>
            <a:pPr>
              <a:lnSpc>
                <a:spcPct val="90000"/>
              </a:lnSpc>
            </a:pPr>
            <a:r>
              <a:rPr lang="en-GB" sz="2600"/>
              <a:t>HR is there to </a:t>
            </a:r>
            <a:r>
              <a:rPr lang="en-GB" sz="2600" i="1"/>
              <a:t>support</a:t>
            </a:r>
            <a:r>
              <a:rPr lang="en-GB" sz="2600"/>
              <a:t> the business to </a:t>
            </a:r>
            <a:r>
              <a:rPr lang="en-GB" sz="2600" i="1"/>
              <a:t>perform</a:t>
            </a:r>
            <a:endParaRPr lang="en-GB" sz="2600"/>
          </a:p>
          <a:p>
            <a:pPr>
              <a:lnSpc>
                <a:spcPct val="90000"/>
              </a:lnSpc>
            </a:pPr>
            <a:r>
              <a:rPr lang="en-GB" sz="2600"/>
              <a:t>Keeping within the law</a:t>
            </a:r>
          </a:p>
          <a:p>
            <a:pPr>
              <a:lnSpc>
                <a:spcPct val="90000"/>
              </a:lnSpc>
            </a:pPr>
            <a:r>
              <a:rPr lang="en-GB" sz="2600"/>
              <a:t>Paying people, recruiting, developing people</a:t>
            </a:r>
          </a:p>
          <a:p>
            <a:pPr>
              <a:lnSpc>
                <a:spcPct val="90000"/>
              </a:lnSpc>
            </a:pPr>
            <a:r>
              <a:rPr lang="en-GB" sz="2600"/>
              <a:t>Not all leaders involve HR on ‘demand’ side issues</a:t>
            </a:r>
          </a:p>
          <a:p>
            <a:pPr>
              <a:lnSpc>
                <a:spcPct val="90000"/>
              </a:lnSpc>
            </a:pPr>
            <a:r>
              <a:rPr lang="en-GB" sz="2600"/>
              <a:t>Looking ahead to avoid problems</a:t>
            </a:r>
          </a:p>
          <a:p>
            <a:pPr>
              <a:lnSpc>
                <a:spcPct val="90000"/>
              </a:lnSpc>
            </a:pPr>
            <a:r>
              <a:rPr lang="en-GB" sz="2600"/>
              <a:t>HR needs to both serve management and support employees &amp; balance these interests </a:t>
            </a:r>
          </a:p>
          <a:p>
            <a:pPr>
              <a:lnSpc>
                <a:spcPct val="90000"/>
              </a:lnSpc>
            </a:pPr>
            <a:r>
              <a:rPr lang="en-GB" sz="2600"/>
              <a:t>Advising and equipping the line – more intimately linked to how managers work than other corporate functions </a:t>
            </a:r>
          </a:p>
          <a:p>
            <a:pPr>
              <a:lnSpc>
                <a:spcPct val="90000"/>
              </a:lnSpc>
              <a:buFont typeface="Wingdings" pitchFamily="2" charset="2"/>
              <a:buNone/>
            </a:pPr>
            <a:r>
              <a:rPr lang="en-GB" sz="2000" i="1"/>
              <a:t>Source: What Customers Want from HR, IES</a:t>
            </a:r>
          </a:p>
          <a:p>
            <a:pPr>
              <a:lnSpc>
                <a:spcPct val="90000"/>
              </a:lnSpc>
            </a:pPr>
            <a:endParaRPr lang="en-GB" sz="2000"/>
          </a:p>
          <a:p>
            <a:pPr>
              <a:lnSpc>
                <a:spcPct val="90000"/>
              </a:lnSpc>
            </a:pPr>
            <a:endParaRPr lang="en-GB" sz="2600"/>
          </a:p>
        </p:txBody>
      </p:sp>
    </p:spTree>
  </p:cSld>
  <p:clrMapOvr>
    <a:masterClrMapping/>
  </p:clrMapOvr>
  <p:transition spd="med">
    <p:strips dir="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a:lstStyle/>
          <a:p>
            <a:r>
              <a:rPr lang="en-GB" sz="3400" dirty="0"/>
              <a:t>Messages about service &amp; relationships</a:t>
            </a:r>
          </a:p>
        </p:txBody>
      </p:sp>
      <p:sp>
        <p:nvSpPr>
          <p:cNvPr id="251907" name="Rectangle 3"/>
          <p:cNvSpPr>
            <a:spLocks noGrp="1" noChangeArrowheads="1"/>
          </p:cNvSpPr>
          <p:nvPr>
            <p:ph type="body" idx="1"/>
          </p:nvPr>
        </p:nvSpPr>
        <p:spPr>
          <a:xfrm>
            <a:off x="250825" y="1376363"/>
            <a:ext cx="8713788" cy="4679950"/>
          </a:xfrm>
        </p:spPr>
        <p:txBody>
          <a:bodyPr/>
          <a:lstStyle/>
          <a:p>
            <a:r>
              <a:rPr lang="en-GB" sz="2800" dirty="0"/>
              <a:t>Seriously </a:t>
            </a:r>
            <a:r>
              <a:rPr lang="en-GB" sz="2800" i="1" dirty="0"/>
              <a:t>engaged</a:t>
            </a:r>
            <a:r>
              <a:rPr lang="en-GB" sz="2800" dirty="0"/>
              <a:t> with its customers’ needs</a:t>
            </a:r>
          </a:p>
          <a:p>
            <a:r>
              <a:rPr lang="en-GB" sz="2800" i="1" dirty="0"/>
              <a:t>Responsive </a:t>
            </a:r>
            <a:r>
              <a:rPr lang="en-GB" sz="2800" dirty="0"/>
              <a:t>HR, which gets the basics right</a:t>
            </a:r>
            <a:endParaRPr lang="en-GB" sz="2800" i="1" dirty="0"/>
          </a:p>
          <a:p>
            <a:r>
              <a:rPr lang="en-GB" sz="2800" dirty="0"/>
              <a:t>An </a:t>
            </a:r>
            <a:r>
              <a:rPr lang="en-GB" sz="2800" i="1" dirty="0"/>
              <a:t>independent-minded</a:t>
            </a:r>
            <a:r>
              <a:rPr lang="en-GB" sz="2800" dirty="0"/>
              <a:t> HR function</a:t>
            </a:r>
          </a:p>
          <a:p>
            <a:r>
              <a:rPr lang="en-GB" sz="2800" dirty="0">
                <a:solidFill>
                  <a:srgbClr val="003366"/>
                </a:solidFill>
              </a:rPr>
              <a:t>HR </a:t>
            </a:r>
            <a:r>
              <a:rPr lang="en-GB" sz="2800" i="1" dirty="0">
                <a:solidFill>
                  <a:srgbClr val="003366"/>
                </a:solidFill>
              </a:rPr>
              <a:t>solving problems that are strategically important </a:t>
            </a:r>
            <a:r>
              <a:rPr lang="en-GB" sz="2800" dirty="0">
                <a:solidFill>
                  <a:srgbClr val="003366"/>
                </a:solidFill>
              </a:rPr>
              <a:t>for the business</a:t>
            </a:r>
            <a:r>
              <a:rPr lang="en-GB" sz="2800" dirty="0"/>
              <a:t> </a:t>
            </a:r>
            <a:endParaRPr lang="en-GB" sz="2800" i="1" dirty="0"/>
          </a:p>
          <a:p>
            <a:r>
              <a:rPr lang="en-GB" sz="2800" dirty="0"/>
              <a:t>A ‘</a:t>
            </a:r>
            <a:r>
              <a:rPr lang="en-GB" sz="2800" i="1" dirty="0"/>
              <a:t>proactive</a:t>
            </a:r>
            <a:r>
              <a:rPr lang="en-GB" sz="2800" dirty="0"/>
              <a:t>’ HR function, helping managers look ahead</a:t>
            </a:r>
          </a:p>
          <a:p>
            <a:r>
              <a:rPr lang="en-GB" sz="2800" i="1" dirty="0"/>
              <a:t>Professional</a:t>
            </a:r>
            <a:r>
              <a:rPr lang="en-GB" sz="2800" dirty="0"/>
              <a:t> HR ― real ‘people partners’</a:t>
            </a:r>
          </a:p>
        </p:txBody>
      </p:sp>
      <p:sp>
        <p:nvSpPr>
          <p:cNvPr id="251908" name="Text Box 4"/>
          <p:cNvSpPr txBox="1">
            <a:spLocks noChangeArrowheads="1"/>
          </p:cNvSpPr>
          <p:nvPr/>
        </p:nvSpPr>
        <p:spPr bwMode="auto">
          <a:xfrm>
            <a:off x="1584325" y="6129338"/>
            <a:ext cx="2046288" cy="546100"/>
          </a:xfrm>
          <a:prstGeom prst="rect">
            <a:avLst/>
          </a:prstGeom>
          <a:noFill/>
          <a:ln w="25400" algn="ctr">
            <a:noFill/>
            <a:miter lim="800000"/>
            <a:headEnd/>
            <a:tailEnd type="none" w="med" len="lg"/>
          </a:ln>
          <a:effectLst/>
        </p:spPr>
        <p:txBody>
          <a:bodyPr wrap="none" lIns="90488" tIns="44450" rIns="90488" bIns="44450">
            <a:spAutoFit/>
          </a:bodyPr>
          <a:lstStyle/>
          <a:p>
            <a:pPr algn="l"/>
            <a:r>
              <a:rPr lang="en-GB" sz="3000">
                <a:solidFill>
                  <a:srgbClr val="A50021"/>
                </a:solidFill>
                <a:latin typeface="Comic Sans MS" pitchFamily="66" charset="0"/>
              </a:rPr>
              <a:t>responsive</a:t>
            </a:r>
          </a:p>
        </p:txBody>
      </p:sp>
      <p:sp>
        <p:nvSpPr>
          <p:cNvPr id="251909" name="AutoShape 5"/>
          <p:cNvSpPr>
            <a:spLocks noChangeAspect="1" noChangeArrowheads="1"/>
          </p:cNvSpPr>
          <p:nvPr/>
        </p:nvSpPr>
        <p:spPr bwMode="auto">
          <a:xfrm rot="5400000">
            <a:off x="1389063" y="6359525"/>
            <a:ext cx="207962" cy="179388"/>
          </a:xfrm>
          <a:prstGeom prst="triangle">
            <a:avLst>
              <a:gd name="adj" fmla="val 50000"/>
            </a:avLst>
          </a:prstGeom>
          <a:solidFill>
            <a:srgbClr val="A50021"/>
          </a:solidFill>
          <a:ln w="25400" algn="ctr">
            <a:solidFill>
              <a:srgbClr val="A50021"/>
            </a:solidFill>
            <a:miter lim="800000"/>
            <a:headEnd/>
            <a:tailEnd type="none" w="med" len="lg"/>
          </a:ln>
          <a:effectLst/>
        </p:spPr>
        <p:txBody>
          <a:bodyPr wrap="none" lIns="90488" tIns="44450" rIns="90488" bIns="44450" anchor="ctr"/>
          <a:lstStyle/>
          <a:p>
            <a:endParaRPr lang="en-US"/>
          </a:p>
        </p:txBody>
      </p:sp>
      <p:sp>
        <p:nvSpPr>
          <p:cNvPr id="251910" name="Text Box 6"/>
          <p:cNvSpPr txBox="1">
            <a:spLocks noChangeArrowheads="1"/>
          </p:cNvSpPr>
          <p:nvPr/>
        </p:nvSpPr>
        <p:spPr bwMode="auto">
          <a:xfrm>
            <a:off x="3959225" y="6129338"/>
            <a:ext cx="1836738" cy="546100"/>
          </a:xfrm>
          <a:prstGeom prst="rect">
            <a:avLst/>
          </a:prstGeom>
          <a:noFill/>
          <a:ln w="25400" algn="ctr">
            <a:noFill/>
            <a:miter lim="800000"/>
            <a:headEnd/>
            <a:tailEnd type="none" w="med" len="lg"/>
          </a:ln>
          <a:effectLst/>
        </p:spPr>
        <p:txBody>
          <a:bodyPr wrap="none" lIns="90488" tIns="44450" rIns="90488" bIns="44450">
            <a:spAutoFit/>
          </a:bodyPr>
          <a:lstStyle/>
          <a:p>
            <a:pPr algn="l"/>
            <a:r>
              <a:rPr lang="en-GB" sz="3000">
                <a:solidFill>
                  <a:srgbClr val="A50021"/>
                </a:solidFill>
                <a:latin typeface="Comic Sans MS" pitchFamily="66" charset="0"/>
              </a:rPr>
              <a:t>proactive</a:t>
            </a:r>
          </a:p>
        </p:txBody>
      </p:sp>
      <p:sp>
        <p:nvSpPr>
          <p:cNvPr id="251911" name="AutoShape 7"/>
          <p:cNvSpPr>
            <a:spLocks noChangeAspect="1" noChangeArrowheads="1"/>
          </p:cNvSpPr>
          <p:nvPr/>
        </p:nvSpPr>
        <p:spPr bwMode="auto">
          <a:xfrm rot="5400000">
            <a:off x="3735388" y="6359525"/>
            <a:ext cx="207962" cy="179388"/>
          </a:xfrm>
          <a:prstGeom prst="triangle">
            <a:avLst>
              <a:gd name="adj" fmla="val 50000"/>
            </a:avLst>
          </a:prstGeom>
          <a:solidFill>
            <a:srgbClr val="A50021"/>
          </a:solidFill>
          <a:ln w="25400" algn="ctr">
            <a:solidFill>
              <a:srgbClr val="A50021"/>
            </a:solidFill>
            <a:miter lim="800000"/>
            <a:headEnd/>
            <a:tailEnd type="none" w="med" len="lg"/>
          </a:ln>
          <a:effectLst/>
        </p:spPr>
        <p:txBody>
          <a:bodyPr wrap="none" lIns="90488" tIns="44450" rIns="90488" bIns="44450" anchor="ctr"/>
          <a:lstStyle/>
          <a:p>
            <a:endParaRPr lang="en-US"/>
          </a:p>
        </p:txBody>
      </p:sp>
      <p:sp>
        <p:nvSpPr>
          <p:cNvPr id="251912" name="Text Box 8"/>
          <p:cNvSpPr txBox="1">
            <a:spLocks noChangeArrowheads="1"/>
          </p:cNvSpPr>
          <p:nvPr/>
        </p:nvSpPr>
        <p:spPr bwMode="auto">
          <a:xfrm>
            <a:off x="6192838" y="6129338"/>
            <a:ext cx="2346325" cy="546100"/>
          </a:xfrm>
          <a:prstGeom prst="rect">
            <a:avLst/>
          </a:prstGeom>
          <a:noFill/>
          <a:ln w="25400" algn="ctr">
            <a:noFill/>
            <a:miter lim="800000"/>
            <a:headEnd/>
            <a:tailEnd type="none" w="med" len="lg"/>
          </a:ln>
          <a:effectLst/>
        </p:spPr>
        <p:txBody>
          <a:bodyPr wrap="none" lIns="90488" tIns="44450" rIns="90488" bIns="44450">
            <a:spAutoFit/>
          </a:bodyPr>
          <a:lstStyle/>
          <a:p>
            <a:pPr algn="l"/>
            <a:r>
              <a:rPr lang="en-GB" sz="3000">
                <a:solidFill>
                  <a:srgbClr val="A50021"/>
                </a:solidFill>
                <a:latin typeface="Comic Sans MS" pitchFamily="66" charset="0"/>
              </a:rPr>
              <a:t>professional</a:t>
            </a:r>
          </a:p>
        </p:txBody>
      </p:sp>
      <p:sp>
        <p:nvSpPr>
          <p:cNvPr id="251913" name="AutoShape 9"/>
          <p:cNvSpPr>
            <a:spLocks noChangeAspect="1" noChangeArrowheads="1"/>
          </p:cNvSpPr>
          <p:nvPr/>
        </p:nvSpPr>
        <p:spPr bwMode="auto">
          <a:xfrm rot="5400000">
            <a:off x="5962651" y="6359525"/>
            <a:ext cx="207962" cy="179387"/>
          </a:xfrm>
          <a:prstGeom prst="triangle">
            <a:avLst>
              <a:gd name="adj" fmla="val 50000"/>
            </a:avLst>
          </a:prstGeom>
          <a:solidFill>
            <a:srgbClr val="A50021"/>
          </a:solidFill>
          <a:ln w="25400" algn="ctr">
            <a:solidFill>
              <a:srgbClr val="A50021"/>
            </a:solidFill>
            <a:miter lim="800000"/>
            <a:headEnd/>
            <a:tailEnd type="none" w="med" len="lg"/>
          </a:ln>
          <a:effectLst/>
        </p:spPr>
        <p:txBody>
          <a:bodyPr wrap="none" lIns="90488" tIns="44450" rIns="90488" bIns="44450" anchor="ctr"/>
          <a:lstStyle/>
          <a:p>
            <a:endParaRPr lang="en-US"/>
          </a:p>
        </p:txBody>
      </p:sp>
    </p:spTree>
  </p:cSld>
  <p:clrMapOvr>
    <a:masterClrMapping/>
  </p:clrMapOvr>
  <p:transition spd="med">
    <p:strips dir="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250825" y="44450"/>
            <a:ext cx="8893175" cy="1009650"/>
          </a:xfrm>
        </p:spPr>
        <p:txBody>
          <a:bodyPr/>
          <a:lstStyle/>
          <a:p>
            <a:r>
              <a:rPr lang="en-GB" sz="3200"/>
              <a:t>What do customers mean by ‘Proactive’ HR?</a:t>
            </a:r>
          </a:p>
        </p:txBody>
      </p:sp>
      <p:sp>
        <p:nvSpPr>
          <p:cNvPr id="252931" name="Rectangle 3"/>
          <p:cNvSpPr>
            <a:spLocks noChangeArrowheads="1"/>
          </p:cNvSpPr>
          <p:nvPr/>
        </p:nvSpPr>
        <p:spPr bwMode="auto">
          <a:xfrm>
            <a:off x="250825" y="1398588"/>
            <a:ext cx="8710613" cy="4645025"/>
          </a:xfrm>
          <a:prstGeom prst="rect">
            <a:avLst/>
          </a:prstGeom>
          <a:noFill/>
          <a:ln w="12700">
            <a:noFill/>
            <a:miter lim="800000"/>
            <a:headEnd/>
            <a:tailEnd/>
          </a:ln>
          <a:effectLst/>
        </p:spPr>
        <p:txBody>
          <a:bodyPr lIns="90488" tIns="44450" rIns="90488" bIns="44450"/>
          <a:lstStyle/>
          <a:p>
            <a:pPr marL="365125" indent="-365125" algn="l">
              <a:spcAft>
                <a:spcPct val="20000"/>
              </a:spcAft>
              <a:buClr>
                <a:srgbClr val="2A386C"/>
              </a:buClr>
              <a:buSzPct val="90000"/>
              <a:buFont typeface="Wingdings" pitchFamily="2" charset="2"/>
              <a:buChar char="l"/>
            </a:pPr>
            <a:r>
              <a:rPr lang="en-GB" sz="2600" b="1">
                <a:solidFill>
                  <a:srgbClr val="008080"/>
                </a:solidFill>
              </a:rPr>
              <a:t>enables managers and employees to do business better by being more closely involved </a:t>
            </a:r>
          </a:p>
          <a:p>
            <a:pPr marL="365125" indent="-365125" algn="l">
              <a:spcAft>
                <a:spcPct val="20000"/>
              </a:spcAft>
              <a:buClr>
                <a:srgbClr val="2A386C"/>
              </a:buClr>
              <a:buSzPct val="90000"/>
              <a:buFont typeface="Wingdings" pitchFamily="2" charset="2"/>
              <a:buChar char="l"/>
            </a:pPr>
            <a:r>
              <a:rPr lang="en-GB" sz="2600" b="1">
                <a:solidFill>
                  <a:srgbClr val="008080"/>
                </a:solidFill>
              </a:rPr>
              <a:t>helps ‘</a:t>
            </a:r>
            <a:r>
              <a:rPr lang="en-GB" sz="2600" b="1" i="1">
                <a:solidFill>
                  <a:srgbClr val="008080"/>
                </a:solidFill>
              </a:rPr>
              <a:t>nip problems in the bud’</a:t>
            </a:r>
            <a:r>
              <a:rPr lang="en-GB" sz="2600" b="1">
                <a:solidFill>
                  <a:srgbClr val="008080"/>
                </a:solidFill>
              </a:rPr>
              <a:t> by spotting early </a:t>
            </a:r>
          </a:p>
          <a:p>
            <a:pPr marL="365125" indent="-365125" algn="l">
              <a:spcAft>
                <a:spcPct val="20000"/>
              </a:spcAft>
              <a:buClr>
                <a:srgbClr val="2A386C"/>
              </a:buClr>
              <a:buSzPct val="90000"/>
              <a:buFont typeface="Wingdings" pitchFamily="2" charset="2"/>
              <a:buChar char="l"/>
            </a:pPr>
            <a:r>
              <a:rPr lang="en-GB" sz="2600" b="1">
                <a:solidFill>
                  <a:srgbClr val="008080"/>
                </a:solidFill>
              </a:rPr>
              <a:t>brings in good ideas from outside the business </a:t>
            </a:r>
          </a:p>
          <a:p>
            <a:pPr marL="365125" indent="-365125" algn="l">
              <a:spcAft>
                <a:spcPct val="20000"/>
              </a:spcAft>
              <a:buClr>
                <a:srgbClr val="2A386C"/>
              </a:buClr>
              <a:buSzPct val="90000"/>
              <a:buFont typeface="Wingdings" pitchFamily="2" charset="2"/>
              <a:buChar char="l"/>
            </a:pPr>
            <a:r>
              <a:rPr lang="en-GB" sz="2600" b="1">
                <a:solidFill>
                  <a:srgbClr val="008080"/>
                </a:solidFill>
              </a:rPr>
              <a:t>assertive if managers are flouting policies or codes of behaviour </a:t>
            </a:r>
          </a:p>
          <a:p>
            <a:pPr marL="365125" indent="-365125" algn="l">
              <a:spcAft>
                <a:spcPct val="20000"/>
              </a:spcAft>
              <a:buClr>
                <a:srgbClr val="2A386C"/>
              </a:buClr>
              <a:buSzPct val="90000"/>
              <a:buFont typeface="Wingdings" pitchFamily="2" charset="2"/>
              <a:buChar char="l"/>
            </a:pPr>
            <a:r>
              <a:rPr lang="en-GB" sz="2600" b="1">
                <a:solidFill>
                  <a:srgbClr val="008080"/>
                </a:solidFill>
              </a:rPr>
              <a:t>coaching and training managers to manage and motivate their people better </a:t>
            </a:r>
          </a:p>
          <a:p>
            <a:pPr marL="365125" indent="-365125" algn="l">
              <a:spcAft>
                <a:spcPct val="20000"/>
              </a:spcAft>
              <a:buClr>
                <a:srgbClr val="2A386C"/>
              </a:buClr>
              <a:buSzPct val="90000"/>
              <a:buFont typeface="Wingdings" pitchFamily="2" charset="2"/>
              <a:buChar char="l"/>
            </a:pPr>
            <a:r>
              <a:rPr lang="en-GB" sz="2600" b="1">
                <a:solidFill>
                  <a:srgbClr val="008080"/>
                </a:solidFill>
              </a:rPr>
              <a:t>working ‘</a:t>
            </a:r>
            <a:r>
              <a:rPr lang="en-GB" sz="2600" b="1" i="1">
                <a:solidFill>
                  <a:srgbClr val="008080"/>
                </a:solidFill>
              </a:rPr>
              <a:t>across the business’</a:t>
            </a:r>
            <a:r>
              <a:rPr lang="en-GB" sz="2600" b="1">
                <a:solidFill>
                  <a:srgbClr val="008080"/>
                </a:solidFill>
              </a:rPr>
              <a:t> for more consistency of people management, and better use of skills</a:t>
            </a:r>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2930"/>
                                        </p:tgtEl>
                                        <p:attrNameLst>
                                          <p:attrName>style.visibility</p:attrName>
                                        </p:attrNameLst>
                                      </p:cBhvr>
                                      <p:to>
                                        <p:strVal val="visible"/>
                                      </p:to>
                                    </p:set>
                                    <p:animEffect transition="in" filter="fade">
                                      <p:cBhvr>
                                        <p:cTn id="7" dur="500"/>
                                        <p:tgtEl>
                                          <p:spTgt spid="2529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2931"/>
                                        </p:tgtEl>
                                        <p:attrNameLst>
                                          <p:attrName>style.visibility</p:attrName>
                                        </p:attrNameLst>
                                      </p:cBhvr>
                                      <p:to>
                                        <p:strVal val="visible"/>
                                      </p:to>
                                    </p:set>
                                    <p:animEffect transition="in" filter="fade">
                                      <p:cBhvr>
                                        <p:cTn id="11" dur="500"/>
                                        <p:tgtEl>
                                          <p:spTgt spid="2529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0" grpId="0"/>
      <p:bldP spid="252931"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250825" y="44450"/>
            <a:ext cx="8893175" cy="1009650"/>
          </a:xfrm>
        </p:spPr>
        <p:txBody>
          <a:bodyPr/>
          <a:lstStyle/>
          <a:p>
            <a:r>
              <a:rPr lang="en-GB" sz="3400"/>
              <a:t>What correlates with satisfaction with HR?</a:t>
            </a:r>
            <a:endParaRPr lang="en-US" sz="3400"/>
          </a:p>
        </p:txBody>
      </p:sp>
      <p:sp>
        <p:nvSpPr>
          <p:cNvPr id="253955" name="Rectangle 3"/>
          <p:cNvSpPr>
            <a:spLocks noGrp="1" noChangeArrowheads="1"/>
          </p:cNvSpPr>
          <p:nvPr>
            <p:ph type="body" idx="1"/>
          </p:nvPr>
        </p:nvSpPr>
        <p:spPr/>
        <p:txBody>
          <a:bodyPr/>
          <a:lstStyle/>
          <a:p>
            <a:r>
              <a:rPr lang="en-GB" sz="2600" dirty="0"/>
              <a:t>31% managers and 24% non-managers satisfied or very satisfied with HR services</a:t>
            </a:r>
          </a:p>
          <a:p>
            <a:r>
              <a:rPr lang="en-GB" sz="2600" dirty="0"/>
              <a:t>About as many think it is getting better &amp; worse</a:t>
            </a:r>
          </a:p>
          <a:p>
            <a:r>
              <a:rPr lang="en-GB" sz="2600" dirty="0"/>
              <a:t>Satisfaction with HR correlates with:</a:t>
            </a:r>
          </a:p>
          <a:p>
            <a:pPr lvl="1"/>
            <a:r>
              <a:rPr lang="en-GB" sz="2400" dirty="0"/>
              <a:t>Being well supported in times of change</a:t>
            </a:r>
          </a:p>
          <a:p>
            <a:pPr lvl="1"/>
            <a:r>
              <a:rPr lang="en-GB" sz="2400" dirty="0"/>
              <a:t>Good advice for employees and for the line</a:t>
            </a:r>
          </a:p>
          <a:p>
            <a:pPr lvl="1"/>
            <a:r>
              <a:rPr lang="en-GB" sz="2400" dirty="0"/>
              <a:t>Well supported with difficult people/ situations</a:t>
            </a:r>
          </a:p>
          <a:p>
            <a:pPr lvl="1"/>
            <a:r>
              <a:rPr lang="en-GB" sz="2400" dirty="0"/>
              <a:t>HR getting the basics right</a:t>
            </a:r>
          </a:p>
          <a:p>
            <a:pPr lvl="1"/>
            <a:r>
              <a:rPr lang="en-GB" sz="2400" dirty="0"/>
              <a:t>Also the expertise of HR staff, understanding employee needs, reliability, responsiveness</a:t>
            </a:r>
            <a:endParaRPr lang="en-US" sz="2400" dirty="0"/>
          </a:p>
        </p:txBody>
      </p:sp>
    </p:spTree>
  </p:cSld>
  <p:clrMapOvr>
    <a:masterClrMapping/>
  </p:clrMapOvr>
  <p:transition spd="med">
    <p:strips dir="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lstStyle/>
          <a:p>
            <a:r>
              <a:rPr lang="en-GB"/>
              <a:t>L&amp;D relative to other areas of HR</a:t>
            </a:r>
            <a:endParaRPr lang="en-US"/>
          </a:p>
        </p:txBody>
      </p:sp>
      <p:sp>
        <p:nvSpPr>
          <p:cNvPr id="254979" name="Rectangle 3"/>
          <p:cNvSpPr>
            <a:spLocks noGrp="1" noChangeArrowheads="1"/>
          </p:cNvSpPr>
          <p:nvPr>
            <p:ph type="body" idx="1"/>
          </p:nvPr>
        </p:nvSpPr>
        <p:spPr/>
        <p:txBody>
          <a:bodyPr/>
          <a:lstStyle/>
          <a:p>
            <a:r>
              <a:rPr lang="en-GB" sz="2600"/>
              <a:t>L&amp;D often used by managers along with recruitment and performance/reward</a:t>
            </a:r>
          </a:p>
          <a:p>
            <a:r>
              <a:rPr lang="en-GB" sz="2600"/>
              <a:t>Most used aspect of HR by non-managers along with performance/ reward</a:t>
            </a:r>
          </a:p>
          <a:p>
            <a:r>
              <a:rPr lang="en-GB" sz="2600"/>
              <a:t>Non-managers see it as more effective (17% very) than managers do (13% very)</a:t>
            </a:r>
          </a:p>
          <a:p>
            <a:r>
              <a:rPr lang="en-GB" sz="2600"/>
              <a:t>High value service to customers – 63% managers see it as potentially very high value, 57% non-managers</a:t>
            </a:r>
          </a:p>
          <a:p>
            <a:r>
              <a:rPr lang="en-GB" sz="2600"/>
              <a:t>L&amp;D satisfaction does not correlate very strongly with overall satisfaction with HR services</a:t>
            </a:r>
            <a:endParaRPr lang="en-US" sz="2600"/>
          </a:p>
        </p:txBody>
      </p:sp>
    </p:spTree>
  </p:cSld>
  <p:clrMapOvr>
    <a:masterClrMapping/>
  </p:clrMapOvr>
  <p:transition spd="med">
    <p:strips dir="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r>
              <a:rPr lang="en-GB"/>
              <a:t>What customers want from L&amp;D</a:t>
            </a:r>
            <a:endParaRPr lang="en-US"/>
          </a:p>
        </p:txBody>
      </p:sp>
      <p:sp>
        <p:nvSpPr>
          <p:cNvPr id="256003" name="Rectangle 3"/>
          <p:cNvSpPr>
            <a:spLocks noGrp="1" noChangeArrowheads="1"/>
          </p:cNvSpPr>
          <p:nvPr>
            <p:ph type="body" idx="1"/>
          </p:nvPr>
        </p:nvSpPr>
        <p:spPr>
          <a:xfrm>
            <a:off x="179388" y="1412875"/>
            <a:ext cx="8782050" cy="4895850"/>
          </a:xfrm>
        </p:spPr>
        <p:txBody>
          <a:bodyPr/>
          <a:lstStyle/>
          <a:p>
            <a:pPr>
              <a:lnSpc>
                <a:spcPct val="90000"/>
              </a:lnSpc>
            </a:pPr>
            <a:r>
              <a:rPr lang="en-GB" sz="2100"/>
              <a:t>Quick access to technical training key for knowledge workers &amp; basic management training for new managers</a:t>
            </a:r>
          </a:p>
          <a:p>
            <a:pPr>
              <a:lnSpc>
                <a:spcPct val="90000"/>
              </a:lnSpc>
            </a:pPr>
            <a:r>
              <a:rPr lang="en-GB" sz="2100"/>
              <a:t>Clear service offer &amp; targetted info</a:t>
            </a:r>
          </a:p>
          <a:p>
            <a:pPr>
              <a:lnSpc>
                <a:spcPct val="90000"/>
              </a:lnSpc>
            </a:pPr>
            <a:r>
              <a:rPr lang="en-GB" sz="2100"/>
              <a:t>Employees want clear budgets once agreed with managers – sometimes as ‘battlefield’</a:t>
            </a:r>
          </a:p>
          <a:p>
            <a:pPr>
              <a:lnSpc>
                <a:spcPct val="90000"/>
              </a:lnSpc>
            </a:pPr>
            <a:r>
              <a:rPr lang="en-GB" sz="2100"/>
              <a:t>Managers want tailored development for their teams but not sure who provides this</a:t>
            </a:r>
          </a:p>
          <a:p>
            <a:pPr>
              <a:lnSpc>
                <a:spcPct val="90000"/>
              </a:lnSpc>
            </a:pPr>
            <a:r>
              <a:rPr lang="en-GB" sz="2100"/>
              <a:t>Talent and OD of interest but offer not clear</a:t>
            </a:r>
          </a:p>
          <a:p>
            <a:pPr>
              <a:lnSpc>
                <a:spcPct val="90000"/>
              </a:lnSpc>
            </a:pPr>
            <a:r>
              <a:rPr lang="en-GB" sz="2100"/>
              <a:t>Career development important &amp; neglected – gap between HR/L&amp;D</a:t>
            </a:r>
          </a:p>
          <a:p>
            <a:pPr>
              <a:lnSpc>
                <a:spcPct val="90000"/>
              </a:lnSpc>
            </a:pPr>
            <a:r>
              <a:rPr lang="en-GB" sz="2100"/>
              <a:t>Lack of close enough dialogue with unit/ function managers on needs for groups of staff</a:t>
            </a:r>
          </a:p>
          <a:p>
            <a:pPr>
              <a:lnSpc>
                <a:spcPct val="90000"/>
              </a:lnSpc>
            </a:pPr>
            <a:r>
              <a:rPr lang="en-GB" sz="2100"/>
              <a:t>Coaching by line/ peers needs to be built into resources/ time</a:t>
            </a:r>
          </a:p>
          <a:p>
            <a:pPr>
              <a:lnSpc>
                <a:spcPct val="90000"/>
              </a:lnSpc>
            </a:pPr>
            <a:r>
              <a:rPr lang="en-GB" sz="2100"/>
              <a:t>Danger of L&amp;D ‘nice’ and HR ‘nasty’</a:t>
            </a:r>
            <a:endParaRPr lang="en-US" sz="2100"/>
          </a:p>
        </p:txBody>
      </p:sp>
    </p:spTree>
  </p:cSld>
  <p:clrMapOvr>
    <a:masterClrMapping/>
  </p:clrMapOvr>
  <p:transition spd="med">
    <p:strips dir="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7026" name="Rectangle 2"/>
          <p:cNvSpPr>
            <a:spLocks noGrp="1" noChangeArrowheads="1"/>
          </p:cNvSpPr>
          <p:nvPr>
            <p:ph type="ctrTitle"/>
          </p:nvPr>
        </p:nvSpPr>
        <p:spPr/>
        <p:txBody>
          <a:bodyPr/>
          <a:lstStyle/>
          <a:p>
            <a:r>
              <a:rPr lang="en-GB"/>
              <a:t>A bit of a SWOT</a:t>
            </a:r>
            <a:endParaRPr lang="en-US"/>
          </a:p>
        </p:txBody>
      </p:sp>
      <p:sp>
        <p:nvSpPr>
          <p:cNvPr id="257027" name="Rectangle 3"/>
          <p:cNvSpPr>
            <a:spLocks noGrp="1" noChangeArrowheads="1"/>
          </p:cNvSpPr>
          <p:nvPr>
            <p:ph type="subTitle" idx="1"/>
          </p:nvPr>
        </p:nvSpPr>
        <p:spPr/>
        <p:txBody>
          <a:bodyPr/>
          <a:lstStyle/>
          <a:p>
            <a:endParaRPr lang="en-US"/>
          </a:p>
        </p:txBody>
      </p:sp>
    </p:spTree>
  </p:cSld>
  <p:clrMapOvr>
    <a:masterClrMapping/>
  </p:clrMapOvr>
  <p:transition>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r>
              <a:rPr lang="en-GB" sz="3400"/>
              <a:t>Some big assumptions in the L&amp;D vision</a:t>
            </a:r>
          </a:p>
        </p:txBody>
      </p:sp>
      <p:grpSp>
        <p:nvGrpSpPr>
          <p:cNvPr id="258051" name="Group 3"/>
          <p:cNvGrpSpPr>
            <a:grpSpLocks/>
          </p:cNvGrpSpPr>
          <p:nvPr/>
        </p:nvGrpSpPr>
        <p:grpSpPr bwMode="auto">
          <a:xfrm>
            <a:off x="5651500" y="1557338"/>
            <a:ext cx="2879725" cy="2087562"/>
            <a:chOff x="3560" y="981"/>
            <a:chExt cx="1814" cy="1315"/>
          </a:xfrm>
        </p:grpSpPr>
        <p:sp>
          <p:nvSpPr>
            <p:cNvPr id="258052" name="AutoShape 4"/>
            <p:cNvSpPr>
              <a:spLocks noChangeArrowheads="1"/>
            </p:cNvSpPr>
            <p:nvPr/>
          </p:nvSpPr>
          <p:spPr bwMode="gray">
            <a:xfrm>
              <a:off x="3560" y="981"/>
              <a:ext cx="1814" cy="1315"/>
            </a:xfrm>
            <a:prstGeom prst="irregularSeal2">
              <a:avLst/>
            </a:prstGeom>
            <a:solidFill>
              <a:schemeClr val="accent2"/>
            </a:solidFill>
            <a:ln w="12700">
              <a:solidFill>
                <a:schemeClr val="tx1"/>
              </a:solidFill>
              <a:miter lim="800000"/>
              <a:headEnd/>
              <a:tailEnd/>
            </a:ln>
            <a:effectLst/>
          </p:spPr>
          <p:txBody>
            <a:bodyPr wrap="none" anchor="ctr"/>
            <a:lstStyle/>
            <a:p>
              <a:endParaRPr lang="en-US"/>
            </a:p>
          </p:txBody>
        </p:sp>
        <p:sp>
          <p:nvSpPr>
            <p:cNvPr id="258053" name="Text Box 5"/>
            <p:cNvSpPr txBox="1">
              <a:spLocks noChangeArrowheads="1"/>
            </p:cNvSpPr>
            <p:nvPr/>
          </p:nvSpPr>
          <p:spPr bwMode="gray">
            <a:xfrm>
              <a:off x="3815" y="1435"/>
              <a:ext cx="1089" cy="518"/>
            </a:xfrm>
            <a:prstGeom prst="rect">
              <a:avLst/>
            </a:prstGeom>
            <a:noFill/>
            <a:ln w="12700">
              <a:noFill/>
              <a:miter lim="800000"/>
              <a:headEnd/>
              <a:tailEnd/>
            </a:ln>
            <a:effectLst/>
          </p:spPr>
          <p:txBody>
            <a:bodyPr>
              <a:spAutoFit/>
            </a:bodyPr>
            <a:lstStyle/>
            <a:p>
              <a:pPr>
                <a:spcBef>
                  <a:spcPct val="50000"/>
                </a:spcBef>
              </a:pPr>
              <a:r>
                <a:rPr lang="en-GB">
                  <a:latin typeface="Tahoma" pitchFamily="34" charset="0"/>
                </a:rPr>
                <a:t>Manager as coach</a:t>
              </a:r>
              <a:endParaRPr lang="en-US">
                <a:latin typeface="Tahoma" pitchFamily="34" charset="0"/>
              </a:endParaRPr>
            </a:p>
          </p:txBody>
        </p:sp>
      </p:grpSp>
      <p:grpSp>
        <p:nvGrpSpPr>
          <p:cNvPr id="258054" name="Group 6"/>
          <p:cNvGrpSpPr>
            <a:grpSpLocks/>
          </p:cNvGrpSpPr>
          <p:nvPr/>
        </p:nvGrpSpPr>
        <p:grpSpPr bwMode="auto">
          <a:xfrm>
            <a:off x="5005388" y="3933825"/>
            <a:ext cx="2879725" cy="2519363"/>
            <a:chOff x="3153" y="2478"/>
            <a:chExt cx="1814" cy="1587"/>
          </a:xfrm>
        </p:grpSpPr>
        <p:sp>
          <p:nvSpPr>
            <p:cNvPr id="258055" name="AutoShape 7"/>
            <p:cNvSpPr>
              <a:spLocks noChangeArrowheads="1"/>
            </p:cNvSpPr>
            <p:nvPr/>
          </p:nvSpPr>
          <p:spPr bwMode="gray">
            <a:xfrm>
              <a:off x="3153" y="2478"/>
              <a:ext cx="1814" cy="1587"/>
            </a:xfrm>
            <a:prstGeom prst="irregularSeal2">
              <a:avLst/>
            </a:prstGeom>
            <a:solidFill>
              <a:schemeClr val="hlink"/>
            </a:solidFill>
            <a:ln w="12700">
              <a:solidFill>
                <a:schemeClr val="tx1"/>
              </a:solidFill>
              <a:miter lim="800000"/>
              <a:headEnd/>
              <a:tailEnd/>
            </a:ln>
            <a:effectLst/>
          </p:spPr>
          <p:txBody>
            <a:bodyPr wrap="none" anchor="ctr"/>
            <a:lstStyle/>
            <a:p>
              <a:endParaRPr lang="en-US"/>
            </a:p>
          </p:txBody>
        </p:sp>
        <p:sp>
          <p:nvSpPr>
            <p:cNvPr id="258056" name="Text Box 8"/>
            <p:cNvSpPr txBox="1">
              <a:spLocks noChangeArrowheads="1"/>
            </p:cNvSpPr>
            <p:nvPr/>
          </p:nvSpPr>
          <p:spPr bwMode="gray">
            <a:xfrm>
              <a:off x="3470" y="2931"/>
              <a:ext cx="952" cy="748"/>
            </a:xfrm>
            <a:prstGeom prst="rect">
              <a:avLst/>
            </a:prstGeom>
            <a:noFill/>
            <a:ln w="12700">
              <a:noFill/>
              <a:miter lim="800000"/>
              <a:headEnd/>
              <a:tailEnd/>
            </a:ln>
            <a:effectLst/>
          </p:spPr>
          <p:txBody>
            <a:bodyPr>
              <a:spAutoFit/>
            </a:bodyPr>
            <a:lstStyle/>
            <a:p>
              <a:pPr>
                <a:spcBef>
                  <a:spcPct val="50000"/>
                </a:spcBef>
              </a:pPr>
              <a:r>
                <a:rPr lang="en-GB">
                  <a:latin typeface="Tahoma" pitchFamily="34" charset="0"/>
                </a:rPr>
                <a:t>Self-managed learners</a:t>
              </a:r>
              <a:endParaRPr lang="en-US">
                <a:latin typeface="Tahoma" pitchFamily="34" charset="0"/>
              </a:endParaRPr>
            </a:p>
          </p:txBody>
        </p:sp>
      </p:grpSp>
      <p:grpSp>
        <p:nvGrpSpPr>
          <p:cNvPr id="258057" name="Group 9"/>
          <p:cNvGrpSpPr>
            <a:grpSpLocks/>
          </p:cNvGrpSpPr>
          <p:nvPr/>
        </p:nvGrpSpPr>
        <p:grpSpPr bwMode="auto">
          <a:xfrm>
            <a:off x="395288" y="1628775"/>
            <a:ext cx="2879725" cy="2087563"/>
            <a:chOff x="249" y="1026"/>
            <a:chExt cx="1814" cy="1315"/>
          </a:xfrm>
        </p:grpSpPr>
        <p:sp>
          <p:nvSpPr>
            <p:cNvPr id="258058" name="AutoShape 10"/>
            <p:cNvSpPr>
              <a:spLocks noChangeArrowheads="1"/>
            </p:cNvSpPr>
            <p:nvPr/>
          </p:nvSpPr>
          <p:spPr bwMode="gray">
            <a:xfrm>
              <a:off x="249" y="1026"/>
              <a:ext cx="1814" cy="1315"/>
            </a:xfrm>
            <a:prstGeom prst="irregularSeal2">
              <a:avLst/>
            </a:prstGeom>
            <a:solidFill>
              <a:schemeClr val="accent1"/>
            </a:solidFill>
            <a:ln w="12700">
              <a:solidFill>
                <a:schemeClr val="tx1"/>
              </a:solidFill>
              <a:miter lim="800000"/>
              <a:headEnd/>
              <a:tailEnd/>
            </a:ln>
            <a:effectLst/>
          </p:spPr>
          <p:txBody>
            <a:bodyPr wrap="none" anchor="ctr"/>
            <a:lstStyle/>
            <a:p>
              <a:endParaRPr lang="en-US"/>
            </a:p>
          </p:txBody>
        </p:sp>
        <p:sp>
          <p:nvSpPr>
            <p:cNvPr id="258059" name="Text Box 11"/>
            <p:cNvSpPr txBox="1">
              <a:spLocks noChangeArrowheads="1"/>
            </p:cNvSpPr>
            <p:nvPr/>
          </p:nvSpPr>
          <p:spPr bwMode="gray">
            <a:xfrm>
              <a:off x="612" y="1425"/>
              <a:ext cx="952" cy="518"/>
            </a:xfrm>
            <a:prstGeom prst="rect">
              <a:avLst/>
            </a:prstGeom>
            <a:noFill/>
            <a:ln w="12700">
              <a:noFill/>
              <a:miter lim="800000"/>
              <a:headEnd/>
              <a:tailEnd/>
            </a:ln>
            <a:effectLst/>
          </p:spPr>
          <p:txBody>
            <a:bodyPr>
              <a:spAutoFit/>
            </a:bodyPr>
            <a:lstStyle/>
            <a:p>
              <a:pPr>
                <a:spcBef>
                  <a:spcPct val="50000"/>
                </a:spcBef>
              </a:pPr>
              <a:r>
                <a:rPr lang="en-GB">
                  <a:latin typeface="Tahoma" pitchFamily="34" charset="0"/>
                </a:rPr>
                <a:t>Work context</a:t>
              </a:r>
              <a:endParaRPr lang="en-US">
                <a:latin typeface="Tahoma" pitchFamily="34" charset="0"/>
              </a:endParaRPr>
            </a:p>
          </p:txBody>
        </p:sp>
      </p:grpSp>
      <p:grpSp>
        <p:nvGrpSpPr>
          <p:cNvPr id="258060" name="Group 12"/>
          <p:cNvGrpSpPr>
            <a:grpSpLocks/>
          </p:cNvGrpSpPr>
          <p:nvPr/>
        </p:nvGrpSpPr>
        <p:grpSpPr bwMode="auto">
          <a:xfrm>
            <a:off x="292100" y="3873500"/>
            <a:ext cx="4149725" cy="2665413"/>
            <a:chOff x="184" y="2440"/>
            <a:chExt cx="2614" cy="1679"/>
          </a:xfrm>
        </p:grpSpPr>
        <p:sp>
          <p:nvSpPr>
            <p:cNvPr id="258061" name="AutoShape 13"/>
            <p:cNvSpPr>
              <a:spLocks noChangeArrowheads="1"/>
            </p:cNvSpPr>
            <p:nvPr/>
          </p:nvSpPr>
          <p:spPr bwMode="gray">
            <a:xfrm>
              <a:off x="184" y="2440"/>
              <a:ext cx="2614" cy="1679"/>
            </a:xfrm>
            <a:prstGeom prst="irregularSeal2">
              <a:avLst/>
            </a:prstGeom>
            <a:solidFill>
              <a:srgbClr val="FF6600"/>
            </a:solidFill>
            <a:ln w="12700">
              <a:solidFill>
                <a:schemeClr val="tx1"/>
              </a:solidFill>
              <a:miter lim="800000"/>
              <a:headEnd/>
              <a:tailEnd/>
            </a:ln>
            <a:effectLst/>
          </p:spPr>
          <p:txBody>
            <a:bodyPr wrap="none" anchor="ctr"/>
            <a:lstStyle/>
            <a:p>
              <a:endParaRPr lang="en-US"/>
            </a:p>
          </p:txBody>
        </p:sp>
        <p:sp>
          <p:nvSpPr>
            <p:cNvPr id="258062" name="Text Box 14"/>
            <p:cNvSpPr txBox="1">
              <a:spLocks noChangeArrowheads="1"/>
            </p:cNvSpPr>
            <p:nvPr/>
          </p:nvSpPr>
          <p:spPr bwMode="gray">
            <a:xfrm>
              <a:off x="497" y="3017"/>
              <a:ext cx="1587" cy="748"/>
            </a:xfrm>
            <a:prstGeom prst="rect">
              <a:avLst/>
            </a:prstGeom>
            <a:noFill/>
            <a:ln w="12700">
              <a:noFill/>
              <a:miter lim="800000"/>
              <a:headEnd/>
              <a:tailEnd/>
            </a:ln>
            <a:effectLst/>
          </p:spPr>
          <p:txBody>
            <a:bodyPr>
              <a:spAutoFit/>
            </a:bodyPr>
            <a:lstStyle/>
            <a:p>
              <a:pPr>
                <a:spcBef>
                  <a:spcPct val="50000"/>
                </a:spcBef>
              </a:pPr>
              <a:r>
                <a:rPr lang="en-GB">
                  <a:latin typeface="Tahoma" pitchFamily="34" charset="0"/>
                </a:rPr>
                <a:t>Personal support + experiential learning</a:t>
              </a:r>
              <a:endParaRPr lang="en-US">
                <a:latin typeface="Tahoma" pitchFamily="34" charset="0"/>
              </a:endParaRPr>
            </a:p>
          </p:txBody>
        </p:sp>
      </p:grpSp>
      <p:grpSp>
        <p:nvGrpSpPr>
          <p:cNvPr id="258063" name="Group 15"/>
          <p:cNvGrpSpPr>
            <a:grpSpLocks/>
          </p:cNvGrpSpPr>
          <p:nvPr/>
        </p:nvGrpSpPr>
        <p:grpSpPr bwMode="auto">
          <a:xfrm>
            <a:off x="2916238" y="1916113"/>
            <a:ext cx="2879725" cy="2232025"/>
            <a:chOff x="1837" y="1207"/>
            <a:chExt cx="1814" cy="1406"/>
          </a:xfrm>
        </p:grpSpPr>
        <p:sp>
          <p:nvSpPr>
            <p:cNvPr id="258064" name="AutoShape 16"/>
            <p:cNvSpPr>
              <a:spLocks noChangeArrowheads="1"/>
            </p:cNvSpPr>
            <p:nvPr/>
          </p:nvSpPr>
          <p:spPr bwMode="gray">
            <a:xfrm>
              <a:off x="1837" y="1207"/>
              <a:ext cx="1814" cy="1406"/>
            </a:xfrm>
            <a:prstGeom prst="irregularSeal2">
              <a:avLst/>
            </a:prstGeom>
            <a:solidFill>
              <a:srgbClr val="D60093"/>
            </a:solidFill>
            <a:ln w="12700">
              <a:solidFill>
                <a:schemeClr val="tx1"/>
              </a:solidFill>
              <a:miter lim="800000"/>
              <a:headEnd/>
              <a:tailEnd/>
            </a:ln>
            <a:effectLst/>
          </p:spPr>
          <p:txBody>
            <a:bodyPr wrap="none" anchor="ctr"/>
            <a:lstStyle/>
            <a:p>
              <a:endParaRPr lang="en-US"/>
            </a:p>
          </p:txBody>
        </p:sp>
        <p:sp>
          <p:nvSpPr>
            <p:cNvPr id="258065" name="Text Box 17"/>
            <p:cNvSpPr txBox="1">
              <a:spLocks noChangeArrowheads="1"/>
            </p:cNvSpPr>
            <p:nvPr/>
          </p:nvSpPr>
          <p:spPr bwMode="gray">
            <a:xfrm>
              <a:off x="2200" y="1642"/>
              <a:ext cx="952" cy="518"/>
            </a:xfrm>
            <a:prstGeom prst="rect">
              <a:avLst/>
            </a:prstGeom>
            <a:noFill/>
            <a:ln w="12700">
              <a:noFill/>
              <a:miter lim="800000"/>
              <a:headEnd/>
              <a:tailEnd/>
            </a:ln>
            <a:effectLst/>
          </p:spPr>
          <p:txBody>
            <a:bodyPr>
              <a:spAutoFit/>
            </a:bodyPr>
            <a:lstStyle/>
            <a:p>
              <a:pPr>
                <a:spcBef>
                  <a:spcPct val="50000"/>
                </a:spcBef>
              </a:pPr>
              <a:r>
                <a:rPr lang="en-GB">
                  <a:latin typeface="Tahoma" pitchFamily="34" charset="0"/>
                </a:rPr>
                <a:t>Culture change</a:t>
              </a:r>
              <a:endParaRPr lang="en-US">
                <a:latin typeface="Tahoma" pitchFamily="34" charset="0"/>
              </a:endParaRPr>
            </a:p>
          </p:txBody>
        </p:sp>
      </p:grpSp>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58057"/>
                                        </p:tgtEl>
                                        <p:attrNameLst>
                                          <p:attrName>style.visibility</p:attrName>
                                        </p:attrNameLst>
                                      </p:cBhvr>
                                      <p:to>
                                        <p:strVal val="visible"/>
                                      </p:to>
                                    </p:set>
                                    <p:anim calcmode="lin" valueType="num">
                                      <p:cBhvr>
                                        <p:cTn id="7" dur="500" fill="hold"/>
                                        <p:tgtEl>
                                          <p:spTgt spid="258057"/>
                                        </p:tgtEl>
                                        <p:attrNameLst>
                                          <p:attrName>ppt_w</p:attrName>
                                        </p:attrNameLst>
                                      </p:cBhvr>
                                      <p:tavLst>
                                        <p:tav tm="0">
                                          <p:val>
                                            <p:fltVal val="0"/>
                                          </p:val>
                                        </p:tav>
                                        <p:tav tm="100000">
                                          <p:val>
                                            <p:strVal val="#ppt_w"/>
                                          </p:val>
                                        </p:tav>
                                      </p:tavLst>
                                    </p:anim>
                                    <p:anim calcmode="lin" valueType="num">
                                      <p:cBhvr>
                                        <p:cTn id="8" dur="500" fill="hold"/>
                                        <p:tgtEl>
                                          <p:spTgt spid="25805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58051"/>
                                        </p:tgtEl>
                                        <p:attrNameLst>
                                          <p:attrName>style.visibility</p:attrName>
                                        </p:attrNameLst>
                                      </p:cBhvr>
                                      <p:to>
                                        <p:strVal val="visible"/>
                                      </p:to>
                                    </p:set>
                                    <p:anim calcmode="lin" valueType="num">
                                      <p:cBhvr>
                                        <p:cTn id="13" dur="500" fill="hold"/>
                                        <p:tgtEl>
                                          <p:spTgt spid="258051"/>
                                        </p:tgtEl>
                                        <p:attrNameLst>
                                          <p:attrName>ppt_w</p:attrName>
                                        </p:attrNameLst>
                                      </p:cBhvr>
                                      <p:tavLst>
                                        <p:tav tm="0">
                                          <p:val>
                                            <p:fltVal val="0"/>
                                          </p:val>
                                        </p:tav>
                                        <p:tav tm="100000">
                                          <p:val>
                                            <p:strVal val="#ppt_w"/>
                                          </p:val>
                                        </p:tav>
                                      </p:tavLst>
                                    </p:anim>
                                    <p:anim calcmode="lin" valueType="num">
                                      <p:cBhvr>
                                        <p:cTn id="14" dur="500" fill="hold"/>
                                        <p:tgtEl>
                                          <p:spTgt spid="258051"/>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258054"/>
                                        </p:tgtEl>
                                        <p:attrNameLst>
                                          <p:attrName>style.visibility</p:attrName>
                                        </p:attrNameLst>
                                      </p:cBhvr>
                                      <p:to>
                                        <p:strVal val="visible"/>
                                      </p:to>
                                    </p:set>
                                    <p:anim calcmode="lin" valueType="num">
                                      <p:cBhvr>
                                        <p:cTn id="19" dur="500" fill="hold"/>
                                        <p:tgtEl>
                                          <p:spTgt spid="258054"/>
                                        </p:tgtEl>
                                        <p:attrNameLst>
                                          <p:attrName>ppt_w</p:attrName>
                                        </p:attrNameLst>
                                      </p:cBhvr>
                                      <p:tavLst>
                                        <p:tav tm="0">
                                          <p:val>
                                            <p:fltVal val="0"/>
                                          </p:val>
                                        </p:tav>
                                        <p:tav tm="100000">
                                          <p:val>
                                            <p:strVal val="#ppt_w"/>
                                          </p:val>
                                        </p:tav>
                                      </p:tavLst>
                                    </p:anim>
                                    <p:anim calcmode="lin" valueType="num">
                                      <p:cBhvr>
                                        <p:cTn id="20" dur="500" fill="hold"/>
                                        <p:tgtEl>
                                          <p:spTgt spid="258054"/>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258060"/>
                                        </p:tgtEl>
                                        <p:attrNameLst>
                                          <p:attrName>style.visibility</p:attrName>
                                        </p:attrNameLst>
                                      </p:cBhvr>
                                      <p:to>
                                        <p:strVal val="visible"/>
                                      </p:to>
                                    </p:set>
                                    <p:anim calcmode="lin" valueType="num">
                                      <p:cBhvr>
                                        <p:cTn id="25" dur="500" fill="hold"/>
                                        <p:tgtEl>
                                          <p:spTgt spid="258060"/>
                                        </p:tgtEl>
                                        <p:attrNameLst>
                                          <p:attrName>ppt_w</p:attrName>
                                        </p:attrNameLst>
                                      </p:cBhvr>
                                      <p:tavLst>
                                        <p:tav tm="0">
                                          <p:val>
                                            <p:fltVal val="0"/>
                                          </p:val>
                                        </p:tav>
                                        <p:tav tm="100000">
                                          <p:val>
                                            <p:strVal val="#ppt_w"/>
                                          </p:val>
                                        </p:tav>
                                      </p:tavLst>
                                    </p:anim>
                                    <p:anim calcmode="lin" valueType="num">
                                      <p:cBhvr>
                                        <p:cTn id="26" dur="500" fill="hold"/>
                                        <p:tgtEl>
                                          <p:spTgt spid="258060"/>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258063"/>
                                        </p:tgtEl>
                                        <p:attrNameLst>
                                          <p:attrName>style.visibility</p:attrName>
                                        </p:attrNameLst>
                                      </p:cBhvr>
                                      <p:to>
                                        <p:strVal val="visible"/>
                                      </p:to>
                                    </p:set>
                                    <p:anim calcmode="lin" valueType="num">
                                      <p:cBhvr>
                                        <p:cTn id="31" dur="500" fill="hold"/>
                                        <p:tgtEl>
                                          <p:spTgt spid="258063"/>
                                        </p:tgtEl>
                                        <p:attrNameLst>
                                          <p:attrName>ppt_w</p:attrName>
                                        </p:attrNameLst>
                                      </p:cBhvr>
                                      <p:tavLst>
                                        <p:tav tm="0">
                                          <p:val>
                                            <p:fltVal val="0"/>
                                          </p:val>
                                        </p:tav>
                                        <p:tav tm="100000">
                                          <p:val>
                                            <p:strVal val="#ppt_w"/>
                                          </p:val>
                                        </p:tav>
                                      </p:tavLst>
                                    </p:anim>
                                    <p:anim calcmode="lin" valueType="num">
                                      <p:cBhvr>
                                        <p:cTn id="32" dur="500" fill="hold"/>
                                        <p:tgtEl>
                                          <p:spTgt spid="25806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395288" y="188913"/>
            <a:ext cx="8528050" cy="1079500"/>
          </a:xfrm>
        </p:spPr>
        <p:txBody>
          <a:bodyPr/>
          <a:lstStyle/>
          <a:p>
            <a:r>
              <a:rPr lang="en-GB" sz="4300"/>
              <a:t>How do you see an L&amp;D SWOT?</a:t>
            </a:r>
            <a:r>
              <a:rPr lang="en-GB"/>
              <a:t> </a:t>
            </a:r>
          </a:p>
        </p:txBody>
      </p:sp>
      <p:grpSp>
        <p:nvGrpSpPr>
          <p:cNvPr id="235524" name="Group 4"/>
          <p:cNvGrpSpPr>
            <a:grpSpLocks/>
          </p:cNvGrpSpPr>
          <p:nvPr/>
        </p:nvGrpSpPr>
        <p:grpSpPr bwMode="auto">
          <a:xfrm>
            <a:off x="1476375" y="2205038"/>
            <a:ext cx="6815138" cy="4248150"/>
            <a:chOff x="356" y="1525"/>
            <a:chExt cx="4293" cy="2540"/>
          </a:xfrm>
        </p:grpSpPr>
        <p:sp>
          <p:nvSpPr>
            <p:cNvPr id="235525" name="AutoShape 5"/>
            <p:cNvSpPr>
              <a:spLocks noChangeArrowheads="1"/>
            </p:cNvSpPr>
            <p:nvPr/>
          </p:nvSpPr>
          <p:spPr bwMode="blackWhite">
            <a:xfrm>
              <a:off x="356" y="1525"/>
              <a:ext cx="2041" cy="1179"/>
            </a:xfrm>
            <a:prstGeom prst="roundRect">
              <a:avLst>
                <a:gd name="adj" fmla="val 16667"/>
              </a:avLst>
            </a:prstGeom>
            <a:solidFill>
              <a:srgbClr val="0000CC"/>
            </a:solidFill>
            <a:ln w="25400" algn="ctr">
              <a:solidFill>
                <a:srgbClr val="FFFFFF"/>
              </a:solidFill>
              <a:round/>
              <a:headEnd/>
              <a:tailEnd/>
            </a:ln>
            <a:effectLst/>
          </p:spPr>
          <p:txBody>
            <a:bodyPr lIns="36000" tIns="36000"/>
            <a:lstStyle/>
            <a:p>
              <a:pPr marL="261938" indent="-261938"/>
              <a:r>
                <a:rPr lang="en-GB" sz="1800" b="1"/>
                <a:t>Strengths</a:t>
              </a:r>
            </a:p>
            <a:p>
              <a:pPr marL="261938" indent="-261938" algn="l">
                <a:spcBef>
                  <a:spcPct val="25000"/>
                </a:spcBef>
                <a:buClr>
                  <a:srgbClr val="FF9933"/>
                </a:buClr>
                <a:buFontTx/>
                <a:buChar char="•"/>
              </a:pPr>
              <a:r>
                <a:rPr lang="en-GB" sz="1800"/>
                <a:t>Demand is there</a:t>
              </a:r>
            </a:p>
            <a:p>
              <a:pPr marL="261938" indent="-261938" algn="l">
                <a:spcBef>
                  <a:spcPct val="25000"/>
                </a:spcBef>
                <a:buClr>
                  <a:srgbClr val="FF9933"/>
                </a:buClr>
                <a:buFontTx/>
                <a:buChar char="•"/>
              </a:pPr>
              <a:r>
                <a:rPr lang="en-GB" sz="1800"/>
                <a:t>A fresh vision &amp; some theory</a:t>
              </a:r>
            </a:p>
            <a:p>
              <a:pPr marL="261938" indent="-261938" algn="l">
                <a:spcBef>
                  <a:spcPct val="25000"/>
                </a:spcBef>
                <a:buClr>
                  <a:srgbClr val="FF9933"/>
                </a:buClr>
                <a:buFontTx/>
                <a:buChar char="•"/>
              </a:pPr>
              <a:r>
                <a:rPr lang="en-GB" sz="1800"/>
                <a:t>Some good people in L&amp;D</a:t>
              </a:r>
            </a:p>
            <a:p>
              <a:pPr marL="261938" indent="-261938" algn="l">
                <a:spcBef>
                  <a:spcPct val="25000"/>
                </a:spcBef>
                <a:buClr>
                  <a:srgbClr val="FF9933"/>
                </a:buClr>
                <a:buFontTx/>
                <a:buChar char="•"/>
              </a:pPr>
              <a:endParaRPr lang="en-GB" sz="1800"/>
            </a:p>
          </p:txBody>
        </p:sp>
        <p:sp>
          <p:nvSpPr>
            <p:cNvPr id="235526" name="AutoShape 6"/>
            <p:cNvSpPr>
              <a:spLocks noChangeArrowheads="1"/>
            </p:cNvSpPr>
            <p:nvPr/>
          </p:nvSpPr>
          <p:spPr bwMode="blackWhite">
            <a:xfrm>
              <a:off x="356" y="2886"/>
              <a:ext cx="2041" cy="1179"/>
            </a:xfrm>
            <a:prstGeom prst="roundRect">
              <a:avLst>
                <a:gd name="adj" fmla="val 16667"/>
              </a:avLst>
            </a:prstGeom>
            <a:solidFill>
              <a:srgbClr val="0000CC"/>
            </a:solidFill>
            <a:ln w="25400" algn="ctr">
              <a:solidFill>
                <a:srgbClr val="FFFFFF"/>
              </a:solidFill>
              <a:round/>
              <a:headEnd/>
              <a:tailEnd/>
            </a:ln>
            <a:effectLst/>
          </p:spPr>
          <p:txBody>
            <a:bodyPr lIns="36000" tIns="36000"/>
            <a:lstStyle/>
            <a:p>
              <a:pPr marL="261938" indent="-261938">
                <a:spcBef>
                  <a:spcPct val="25000"/>
                </a:spcBef>
              </a:pPr>
              <a:r>
                <a:rPr lang="en-GB" sz="1800" b="1"/>
                <a:t>Opportunities</a:t>
              </a:r>
            </a:p>
            <a:p>
              <a:pPr marL="261938" indent="-261938" algn="l">
                <a:spcBef>
                  <a:spcPct val="25000"/>
                </a:spcBef>
                <a:buClr>
                  <a:srgbClr val="FF9933"/>
                </a:buClr>
                <a:buFontTx/>
                <a:buChar char="•"/>
              </a:pPr>
              <a:r>
                <a:rPr lang="en-GB" sz="1800"/>
                <a:t>Business need accepted</a:t>
              </a:r>
            </a:p>
            <a:p>
              <a:pPr marL="261938" indent="-261938" algn="l">
                <a:spcBef>
                  <a:spcPct val="25000"/>
                </a:spcBef>
                <a:buClr>
                  <a:srgbClr val="FF9933"/>
                </a:buClr>
                <a:buFontTx/>
                <a:buChar char="•"/>
              </a:pPr>
              <a:r>
                <a:rPr lang="en-GB" sz="1800"/>
                <a:t>Exciting technology</a:t>
              </a:r>
            </a:p>
            <a:p>
              <a:pPr marL="261938" indent="-261938" algn="l">
                <a:spcBef>
                  <a:spcPct val="25000"/>
                </a:spcBef>
                <a:buClr>
                  <a:srgbClr val="FF9933"/>
                </a:buClr>
                <a:buFontTx/>
                <a:buChar char="•"/>
              </a:pPr>
              <a:r>
                <a:rPr lang="en-GB" sz="1800"/>
                <a:t>Talent, careers, OD, change – latent demand</a:t>
              </a:r>
            </a:p>
          </p:txBody>
        </p:sp>
        <p:sp>
          <p:nvSpPr>
            <p:cNvPr id="235527" name="AutoShape 7"/>
            <p:cNvSpPr>
              <a:spLocks noChangeArrowheads="1"/>
            </p:cNvSpPr>
            <p:nvPr/>
          </p:nvSpPr>
          <p:spPr bwMode="blackWhite">
            <a:xfrm>
              <a:off x="2608" y="1525"/>
              <a:ext cx="2041" cy="1179"/>
            </a:xfrm>
            <a:prstGeom prst="roundRect">
              <a:avLst>
                <a:gd name="adj" fmla="val 16667"/>
              </a:avLst>
            </a:prstGeom>
            <a:solidFill>
              <a:srgbClr val="0000CC"/>
            </a:solidFill>
            <a:ln w="25400" algn="ctr">
              <a:solidFill>
                <a:srgbClr val="FFFFFF"/>
              </a:solidFill>
              <a:round/>
              <a:headEnd/>
              <a:tailEnd/>
            </a:ln>
            <a:effectLst/>
          </p:spPr>
          <p:txBody>
            <a:bodyPr lIns="36000" tIns="36000"/>
            <a:lstStyle/>
            <a:p>
              <a:pPr marL="261938" indent="-261938">
                <a:spcBef>
                  <a:spcPct val="25000"/>
                </a:spcBef>
              </a:pPr>
              <a:r>
                <a:rPr lang="en-GB" sz="1800" b="1"/>
                <a:t>Weaknesses</a:t>
              </a:r>
            </a:p>
            <a:p>
              <a:pPr marL="261938" indent="-261938" algn="l">
                <a:spcBef>
                  <a:spcPct val="25000"/>
                </a:spcBef>
                <a:buClr>
                  <a:srgbClr val="FF9933"/>
                </a:buClr>
                <a:buFontTx/>
                <a:buChar char="•"/>
              </a:pPr>
              <a:r>
                <a:rPr lang="en-GB" sz="1800"/>
                <a:t>Prioritising needs – lack business focus</a:t>
              </a:r>
            </a:p>
            <a:p>
              <a:pPr marL="261938" indent="-261938" algn="l">
                <a:spcBef>
                  <a:spcPct val="25000"/>
                </a:spcBef>
                <a:buClr>
                  <a:srgbClr val="FF9933"/>
                </a:buClr>
                <a:buFontTx/>
                <a:buChar char="•"/>
              </a:pPr>
              <a:r>
                <a:rPr lang="en-GB" sz="1800"/>
                <a:t>Timing &amp; quality control</a:t>
              </a:r>
            </a:p>
            <a:p>
              <a:pPr marL="261938" indent="-261938" algn="l">
                <a:spcBef>
                  <a:spcPct val="25000"/>
                </a:spcBef>
                <a:buClr>
                  <a:srgbClr val="FF9933"/>
                </a:buClr>
                <a:buFontTx/>
                <a:buChar char="•"/>
              </a:pPr>
              <a:r>
                <a:rPr lang="en-GB" sz="1800"/>
                <a:t>Bespoke not delivered</a:t>
              </a:r>
            </a:p>
          </p:txBody>
        </p:sp>
        <p:sp>
          <p:nvSpPr>
            <p:cNvPr id="235528" name="AutoShape 8"/>
            <p:cNvSpPr>
              <a:spLocks noChangeArrowheads="1"/>
            </p:cNvSpPr>
            <p:nvPr/>
          </p:nvSpPr>
          <p:spPr bwMode="blackWhite">
            <a:xfrm>
              <a:off x="2608" y="2886"/>
              <a:ext cx="2041" cy="1179"/>
            </a:xfrm>
            <a:prstGeom prst="roundRect">
              <a:avLst>
                <a:gd name="adj" fmla="val 16667"/>
              </a:avLst>
            </a:prstGeom>
            <a:solidFill>
              <a:srgbClr val="0000CC"/>
            </a:solidFill>
            <a:ln w="25400" algn="ctr">
              <a:solidFill>
                <a:srgbClr val="FFFFFF"/>
              </a:solidFill>
              <a:round/>
              <a:headEnd/>
              <a:tailEnd/>
            </a:ln>
            <a:effectLst/>
          </p:spPr>
          <p:txBody>
            <a:bodyPr lIns="36000" tIns="36000"/>
            <a:lstStyle/>
            <a:p>
              <a:pPr marL="261938" indent="-261938">
                <a:spcBef>
                  <a:spcPct val="25000"/>
                </a:spcBef>
              </a:pPr>
              <a:r>
                <a:rPr lang="en-GB" sz="1800" b="1"/>
                <a:t>Threats</a:t>
              </a:r>
            </a:p>
            <a:p>
              <a:pPr marL="261938" indent="-261938" algn="l">
                <a:spcBef>
                  <a:spcPct val="25000"/>
                </a:spcBef>
                <a:buClr>
                  <a:srgbClr val="FF9933"/>
                </a:buClr>
                <a:buFontTx/>
                <a:buChar char="•"/>
              </a:pPr>
              <a:r>
                <a:rPr lang="en-GB" sz="1800"/>
                <a:t>Workforce passive</a:t>
              </a:r>
            </a:p>
            <a:p>
              <a:pPr marL="261938" indent="-261938" algn="l">
                <a:spcBef>
                  <a:spcPct val="25000"/>
                </a:spcBef>
                <a:buClr>
                  <a:srgbClr val="FF9933"/>
                </a:buClr>
                <a:buFontTx/>
                <a:buChar char="•"/>
              </a:pPr>
              <a:r>
                <a:rPr lang="en-GB" sz="1800"/>
                <a:t>Managers don’t coach</a:t>
              </a:r>
            </a:p>
            <a:p>
              <a:pPr marL="261938" indent="-261938" algn="l">
                <a:spcBef>
                  <a:spcPct val="25000"/>
                </a:spcBef>
                <a:buClr>
                  <a:srgbClr val="FF9933"/>
                </a:buClr>
                <a:buFontTx/>
                <a:buChar char="•"/>
              </a:pPr>
              <a:r>
                <a:rPr lang="en-GB" sz="1800"/>
                <a:t>A soft touch in recession</a:t>
              </a:r>
            </a:p>
            <a:p>
              <a:pPr marL="261938" indent="-261938" algn="l">
                <a:spcBef>
                  <a:spcPct val="25000"/>
                </a:spcBef>
                <a:buClr>
                  <a:srgbClr val="FF9933"/>
                </a:buClr>
                <a:buFontTx/>
                <a:buChar char="•"/>
              </a:pPr>
              <a:r>
                <a:rPr lang="en-GB" sz="1800"/>
                <a:t>Too separate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5522"/>
                                        </p:tgtEl>
                                        <p:attrNameLst>
                                          <p:attrName>style.visibility</p:attrName>
                                        </p:attrNameLst>
                                      </p:cBhvr>
                                      <p:to>
                                        <p:strVal val="visible"/>
                                      </p:to>
                                    </p:set>
                                    <p:animEffect transition="in" filter="wipe(left)">
                                      <p:cBhvr>
                                        <p:cTn id="7" dur="1000"/>
                                        <p:tgtEl>
                                          <p:spTgt spid="235522"/>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235524"/>
                                        </p:tgtEl>
                                        <p:attrNameLst>
                                          <p:attrName>style.visibility</p:attrName>
                                        </p:attrNameLst>
                                      </p:cBhvr>
                                      <p:to>
                                        <p:strVal val="visible"/>
                                      </p:to>
                                    </p:set>
                                    <p:animEffect transition="in" filter="fade">
                                      <p:cBhvr>
                                        <p:cTn id="11" dur="500"/>
                                        <p:tgtEl>
                                          <p:spTgt spid="2355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2"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8356" name="Rectangle 4"/>
          <p:cNvSpPr>
            <a:spLocks noGrp="1" noChangeArrowheads="1"/>
          </p:cNvSpPr>
          <p:nvPr>
            <p:ph type="ctrTitle"/>
          </p:nvPr>
        </p:nvSpPr>
        <p:spPr/>
        <p:txBody>
          <a:bodyPr/>
          <a:lstStyle/>
          <a:p>
            <a:r>
              <a:rPr lang="en-GB"/>
              <a:t>Jobs and Skills in L&amp;D </a:t>
            </a:r>
            <a:endParaRPr lang="en-US"/>
          </a:p>
        </p:txBody>
      </p:sp>
      <p:sp>
        <p:nvSpPr>
          <p:cNvPr id="228357" name="Rectangle 5"/>
          <p:cNvSpPr>
            <a:spLocks noGrp="1" noChangeArrowheads="1"/>
          </p:cNvSpPr>
          <p:nvPr>
            <p:ph type="subTitle" idx="1"/>
          </p:nvPr>
        </p:nvSpPr>
        <p:spPr/>
        <p:txBody>
          <a:bodyPr/>
          <a:lstStyle/>
          <a:p>
            <a:endParaRPr lang="en-US"/>
          </a:p>
        </p:txBody>
      </p:sp>
    </p:spTree>
  </p:cSld>
  <p:clrMapOvr>
    <a:masterClrMapping/>
  </p:clrMapOvr>
  <p:transition>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r>
              <a:rPr lang="en-GB"/>
              <a:t>Types of work in L&amp;D?</a:t>
            </a:r>
            <a:endParaRPr lang="en-US"/>
          </a:p>
        </p:txBody>
      </p:sp>
      <p:sp>
        <p:nvSpPr>
          <p:cNvPr id="210947" name="Rectangle 3"/>
          <p:cNvSpPr>
            <a:spLocks noGrp="1" noChangeArrowheads="1"/>
          </p:cNvSpPr>
          <p:nvPr>
            <p:ph type="body" idx="1"/>
          </p:nvPr>
        </p:nvSpPr>
        <p:spPr/>
        <p:txBody>
          <a:bodyPr/>
          <a:lstStyle/>
          <a:p>
            <a:pPr>
              <a:lnSpc>
                <a:spcPct val="90000"/>
              </a:lnSpc>
            </a:pPr>
            <a:r>
              <a:rPr lang="en-GB" sz="2100"/>
              <a:t>Trainer at varying levels of skill &amp; on standard or bespoke programmes </a:t>
            </a:r>
          </a:p>
          <a:p>
            <a:pPr>
              <a:lnSpc>
                <a:spcPct val="90000"/>
              </a:lnSpc>
            </a:pPr>
            <a:r>
              <a:rPr lang="en-GB" sz="2100"/>
              <a:t>Covering generic skills or also professional/ technical skills</a:t>
            </a:r>
          </a:p>
          <a:p>
            <a:pPr>
              <a:lnSpc>
                <a:spcPct val="90000"/>
              </a:lnSpc>
            </a:pPr>
            <a:r>
              <a:rPr lang="en-GB" sz="2100"/>
              <a:t>Management &amp; leadership development – often now with talent, graduates etc. </a:t>
            </a:r>
          </a:p>
          <a:p>
            <a:pPr>
              <a:lnSpc>
                <a:spcPct val="90000"/>
              </a:lnSpc>
            </a:pPr>
            <a:r>
              <a:rPr lang="en-GB" sz="2100"/>
              <a:t>Procuring/ managing L&amp;D services</a:t>
            </a:r>
          </a:p>
          <a:p>
            <a:pPr>
              <a:lnSpc>
                <a:spcPct val="90000"/>
              </a:lnSpc>
            </a:pPr>
            <a:endParaRPr lang="en-GB" sz="2100"/>
          </a:p>
          <a:p>
            <a:pPr>
              <a:lnSpc>
                <a:spcPct val="90000"/>
              </a:lnSpc>
            </a:pPr>
            <a:r>
              <a:rPr lang="en-GB" sz="2100"/>
              <a:t>Needs…. Design… Delivery… Evaluation can be cut differently</a:t>
            </a:r>
          </a:p>
          <a:p>
            <a:pPr>
              <a:lnSpc>
                <a:spcPct val="90000"/>
              </a:lnSpc>
            </a:pPr>
            <a:endParaRPr lang="en-GB" sz="2100"/>
          </a:p>
          <a:p>
            <a:pPr>
              <a:lnSpc>
                <a:spcPct val="90000"/>
              </a:lnSpc>
            </a:pPr>
            <a:r>
              <a:rPr lang="en-GB" sz="2100"/>
              <a:t>Occ pych work such as assessment etc.?</a:t>
            </a:r>
          </a:p>
          <a:p>
            <a:pPr>
              <a:lnSpc>
                <a:spcPct val="90000"/>
              </a:lnSpc>
            </a:pPr>
            <a:r>
              <a:rPr lang="en-GB" sz="2100"/>
              <a:t>Coaching/ counselling?</a:t>
            </a:r>
          </a:p>
          <a:p>
            <a:pPr>
              <a:lnSpc>
                <a:spcPct val="90000"/>
              </a:lnSpc>
            </a:pPr>
            <a:r>
              <a:rPr lang="en-GB" sz="2100"/>
              <a:t>OD – do we know what this is? Org design, org development, facilitation, change, org learning/knowledge management….</a:t>
            </a:r>
          </a:p>
          <a:p>
            <a:pPr>
              <a:lnSpc>
                <a:spcPct val="90000"/>
              </a:lnSpc>
            </a:pPr>
            <a:endParaRPr lang="en-US" sz="2100"/>
          </a:p>
        </p:txBody>
      </p:sp>
    </p:spTree>
  </p:cSld>
  <p:clrMapOvr>
    <a:masterClrMapping/>
  </p:clrMapOvr>
  <p:transition spd="med">
    <p:strips dir="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395288" y="333375"/>
            <a:ext cx="8528050" cy="1079500"/>
          </a:xfrm>
        </p:spPr>
        <p:txBody>
          <a:bodyPr/>
          <a:lstStyle/>
          <a:p>
            <a:r>
              <a:rPr lang="en-GB"/>
              <a:t>CIPD research – HR professionals </a:t>
            </a:r>
          </a:p>
        </p:txBody>
      </p:sp>
      <p:sp>
        <p:nvSpPr>
          <p:cNvPr id="175107" name="Rectangle 3"/>
          <p:cNvSpPr>
            <a:spLocks noGrp="1" noChangeArrowheads="1"/>
          </p:cNvSpPr>
          <p:nvPr>
            <p:ph type="body" idx="4294967295"/>
          </p:nvPr>
        </p:nvSpPr>
        <p:spPr>
          <a:xfrm>
            <a:off x="306388" y="1557338"/>
            <a:ext cx="7866062" cy="792162"/>
          </a:xfrm>
        </p:spPr>
        <p:txBody>
          <a:bodyPr/>
          <a:lstStyle/>
          <a:p>
            <a:pPr marL="3175" indent="-3175">
              <a:buFont typeface="Wingdings" pitchFamily="2" charset="2"/>
              <a:buNone/>
            </a:pPr>
            <a:r>
              <a:rPr lang="en-GB" sz="1900"/>
              <a:t>Most frequently listed competencies for successful international HR professionals in CIPD research:</a:t>
            </a:r>
          </a:p>
        </p:txBody>
      </p:sp>
      <p:grpSp>
        <p:nvGrpSpPr>
          <p:cNvPr id="175108" name="Group 4"/>
          <p:cNvGrpSpPr>
            <a:grpSpLocks/>
          </p:cNvGrpSpPr>
          <p:nvPr/>
        </p:nvGrpSpPr>
        <p:grpSpPr bwMode="auto">
          <a:xfrm>
            <a:off x="1501775" y="2420938"/>
            <a:ext cx="6815138" cy="4032250"/>
            <a:chOff x="356" y="1525"/>
            <a:chExt cx="4293" cy="2540"/>
          </a:xfrm>
        </p:grpSpPr>
        <p:sp>
          <p:nvSpPr>
            <p:cNvPr id="175109" name="AutoShape 5"/>
            <p:cNvSpPr>
              <a:spLocks noChangeArrowheads="1"/>
            </p:cNvSpPr>
            <p:nvPr/>
          </p:nvSpPr>
          <p:spPr bwMode="blackWhite">
            <a:xfrm>
              <a:off x="356" y="1525"/>
              <a:ext cx="2041" cy="1179"/>
            </a:xfrm>
            <a:prstGeom prst="roundRect">
              <a:avLst>
                <a:gd name="adj" fmla="val 16667"/>
              </a:avLst>
            </a:prstGeom>
            <a:solidFill>
              <a:srgbClr val="0000CC"/>
            </a:solidFill>
            <a:ln w="25400" algn="ctr">
              <a:solidFill>
                <a:srgbClr val="FFFFFF"/>
              </a:solidFill>
              <a:round/>
              <a:headEnd/>
              <a:tailEnd/>
            </a:ln>
            <a:effectLst/>
          </p:spPr>
          <p:txBody>
            <a:bodyPr lIns="36000" tIns="36000"/>
            <a:lstStyle/>
            <a:p>
              <a:pPr marL="261938" indent="-261938"/>
              <a:r>
                <a:rPr lang="en-GB" sz="1800" b="1"/>
                <a:t>Process skills</a:t>
              </a:r>
            </a:p>
            <a:p>
              <a:pPr marL="261938" indent="-261938" algn="l">
                <a:spcBef>
                  <a:spcPct val="25000"/>
                </a:spcBef>
                <a:buClr>
                  <a:srgbClr val="FF9933"/>
                </a:buClr>
                <a:buFontTx/>
                <a:buChar char="•"/>
              </a:pPr>
              <a:r>
                <a:rPr lang="en-GB" sz="1800"/>
                <a:t>providing information and advice</a:t>
              </a:r>
            </a:p>
            <a:p>
              <a:pPr marL="261938" indent="-261938" algn="l">
                <a:spcBef>
                  <a:spcPct val="25000"/>
                </a:spcBef>
                <a:buClr>
                  <a:srgbClr val="FF9933"/>
                </a:buClr>
                <a:buFontTx/>
                <a:buChar char="•"/>
              </a:pPr>
              <a:r>
                <a:rPr lang="en-GB" sz="1800"/>
                <a:t>mobilising and engaging</a:t>
              </a:r>
            </a:p>
            <a:p>
              <a:pPr marL="261938" indent="-261938" algn="l">
                <a:spcBef>
                  <a:spcPct val="25000"/>
                </a:spcBef>
                <a:buClr>
                  <a:srgbClr val="FF9933"/>
                </a:buClr>
                <a:buFontTx/>
                <a:buChar char="•"/>
              </a:pPr>
              <a:r>
                <a:rPr lang="en-GB" sz="1800"/>
                <a:t>balancing</a:t>
              </a:r>
            </a:p>
          </p:txBody>
        </p:sp>
        <p:sp>
          <p:nvSpPr>
            <p:cNvPr id="175110" name="AutoShape 6"/>
            <p:cNvSpPr>
              <a:spLocks noChangeArrowheads="1"/>
            </p:cNvSpPr>
            <p:nvPr/>
          </p:nvSpPr>
          <p:spPr bwMode="blackWhite">
            <a:xfrm>
              <a:off x="356" y="2886"/>
              <a:ext cx="2041" cy="1179"/>
            </a:xfrm>
            <a:prstGeom prst="roundRect">
              <a:avLst>
                <a:gd name="adj" fmla="val 16667"/>
              </a:avLst>
            </a:prstGeom>
            <a:solidFill>
              <a:srgbClr val="0000CC"/>
            </a:solidFill>
            <a:ln w="25400" algn="ctr">
              <a:solidFill>
                <a:srgbClr val="FFFFFF"/>
              </a:solidFill>
              <a:round/>
              <a:headEnd/>
              <a:tailEnd/>
            </a:ln>
            <a:effectLst/>
          </p:spPr>
          <p:txBody>
            <a:bodyPr lIns="36000" tIns="36000"/>
            <a:lstStyle/>
            <a:p>
              <a:pPr marL="261938" indent="-261938">
                <a:spcBef>
                  <a:spcPct val="25000"/>
                </a:spcBef>
              </a:pPr>
              <a:r>
                <a:rPr lang="en-GB" sz="1800" b="1"/>
                <a:t>Technical skills</a:t>
              </a:r>
            </a:p>
            <a:p>
              <a:pPr marL="261938" indent="-261938" algn="l">
                <a:spcBef>
                  <a:spcPct val="25000"/>
                </a:spcBef>
                <a:buClr>
                  <a:srgbClr val="FF9933"/>
                </a:buClr>
                <a:buFontTx/>
                <a:buChar char="•"/>
              </a:pPr>
              <a:r>
                <a:rPr lang="en-GB" sz="1800"/>
                <a:t>compensation</a:t>
              </a:r>
            </a:p>
            <a:p>
              <a:pPr marL="261938" indent="-261938" algn="l">
                <a:spcBef>
                  <a:spcPct val="25000"/>
                </a:spcBef>
                <a:buClr>
                  <a:srgbClr val="FF9933"/>
                </a:buClr>
                <a:buFontTx/>
                <a:buChar char="•"/>
              </a:pPr>
              <a:r>
                <a:rPr lang="en-GB" sz="1800"/>
                <a:t>training</a:t>
              </a:r>
            </a:p>
            <a:p>
              <a:pPr marL="261938" indent="-261938" algn="l">
                <a:spcBef>
                  <a:spcPct val="25000"/>
                </a:spcBef>
                <a:buClr>
                  <a:srgbClr val="FF9933"/>
                </a:buClr>
                <a:buFontTx/>
                <a:buChar char="•"/>
              </a:pPr>
              <a:r>
                <a:rPr lang="en-GB" sz="1800"/>
                <a:t>resourcing etc.</a:t>
              </a:r>
            </a:p>
          </p:txBody>
        </p:sp>
        <p:sp>
          <p:nvSpPr>
            <p:cNvPr id="175111" name="AutoShape 7"/>
            <p:cNvSpPr>
              <a:spLocks noChangeArrowheads="1"/>
            </p:cNvSpPr>
            <p:nvPr/>
          </p:nvSpPr>
          <p:spPr bwMode="blackWhite">
            <a:xfrm>
              <a:off x="2608" y="1525"/>
              <a:ext cx="2041" cy="1179"/>
            </a:xfrm>
            <a:prstGeom prst="roundRect">
              <a:avLst>
                <a:gd name="adj" fmla="val 16667"/>
              </a:avLst>
            </a:prstGeom>
            <a:solidFill>
              <a:srgbClr val="0000CC"/>
            </a:solidFill>
            <a:ln w="25400" algn="ctr">
              <a:solidFill>
                <a:srgbClr val="FFFFFF"/>
              </a:solidFill>
              <a:round/>
              <a:headEnd/>
              <a:tailEnd/>
            </a:ln>
            <a:effectLst/>
          </p:spPr>
          <p:txBody>
            <a:bodyPr lIns="36000" tIns="36000"/>
            <a:lstStyle/>
            <a:p>
              <a:pPr marL="261938" indent="-261938">
                <a:spcBef>
                  <a:spcPct val="25000"/>
                </a:spcBef>
              </a:pPr>
              <a:r>
                <a:rPr lang="en-GB" sz="1800" b="1"/>
                <a:t>Political skills</a:t>
              </a:r>
            </a:p>
            <a:p>
              <a:pPr marL="261938" indent="-261938" algn="l">
                <a:spcBef>
                  <a:spcPct val="25000"/>
                </a:spcBef>
                <a:buClr>
                  <a:srgbClr val="FF9933"/>
                </a:buClr>
                <a:buFontTx/>
                <a:buChar char="•"/>
              </a:pPr>
              <a:r>
                <a:rPr lang="en-GB" sz="1800"/>
                <a:t>facilitating</a:t>
              </a:r>
            </a:p>
            <a:p>
              <a:pPr marL="261938" indent="-261938" algn="l">
                <a:spcBef>
                  <a:spcPct val="25000"/>
                </a:spcBef>
                <a:buClr>
                  <a:srgbClr val="FF9933"/>
                </a:buClr>
                <a:buFontTx/>
                <a:buChar char="•"/>
              </a:pPr>
              <a:r>
                <a:rPr lang="en-GB" sz="1800"/>
                <a:t>cultural sensitivity</a:t>
              </a:r>
            </a:p>
            <a:p>
              <a:pPr marL="261938" indent="-261938" algn="l">
                <a:spcBef>
                  <a:spcPct val="25000"/>
                </a:spcBef>
                <a:buClr>
                  <a:srgbClr val="FF9933"/>
                </a:buClr>
                <a:buFontTx/>
                <a:buChar char="•"/>
              </a:pPr>
              <a:r>
                <a:rPr lang="en-GB" sz="1800"/>
                <a:t>ambiguity tolerance</a:t>
              </a:r>
            </a:p>
            <a:p>
              <a:pPr marL="261938" indent="-261938" algn="l">
                <a:spcBef>
                  <a:spcPct val="25000"/>
                </a:spcBef>
                <a:buClr>
                  <a:srgbClr val="FF9933"/>
                </a:buClr>
                <a:buFontTx/>
                <a:buChar char="•"/>
              </a:pPr>
              <a:r>
                <a:rPr lang="en-GB" sz="1800"/>
                <a:t>team working</a:t>
              </a:r>
            </a:p>
          </p:txBody>
        </p:sp>
        <p:sp>
          <p:nvSpPr>
            <p:cNvPr id="175112" name="AutoShape 8"/>
            <p:cNvSpPr>
              <a:spLocks noChangeArrowheads="1"/>
            </p:cNvSpPr>
            <p:nvPr/>
          </p:nvSpPr>
          <p:spPr bwMode="blackWhite">
            <a:xfrm>
              <a:off x="2608" y="2886"/>
              <a:ext cx="2041" cy="1179"/>
            </a:xfrm>
            <a:prstGeom prst="roundRect">
              <a:avLst>
                <a:gd name="adj" fmla="val 16667"/>
              </a:avLst>
            </a:prstGeom>
            <a:solidFill>
              <a:srgbClr val="0000CC"/>
            </a:solidFill>
            <a:ln w="25400" algn="ctr">
              <a:solidFill>
                <a:srgbClr val="FFFFFF"/>
              </a:solidFill>
              <a:round/>
              <a:headEnd/>
              <a:tailEnd/>
            </a:ln>
            <a:effectLst/>
          </p:spPr>
          <p:txBody>
            <a:bodyPr lIns="36000" tIns="36000"/>
            <a:lstStyle/>
            <a:p>
              <a:pPr marL="261938" indent="-261938">
                <a:spcBef>
                  <a:spcPct val="25000"/>
                </a:spcBef>
              </a:pPr>
              <a:r>
                <a:rPr lang="en-GB" sz="1800" b="1"/>
                <a:t>Business skills</a:t>
              </a:r>
            </a:p>
            <a:p>
              <a:pPr marL="261938" indent="-261938" algn="l">
                <a:spcBef>
                  <a:spcPct val="25000"/>
                </a:spcBef>
                <a:buClr>
                  <a:srgbClr val="FF9933"/>
                </a:buClr>
                <a:buFontTx/>
                <a:buChar char="•"/>
              </a:pPr>
              <a:r>
                <a:rPr lang="en-GB" sz="1800"/>
                <a:t>strategic thinking</a:t>
              </a:r>
            </a:p>
            <a:p>
              <a:pPr marL="261938" indent="-261938" algn="l">
                <a:spcBef>
                  <a:spcPct val="25000"/>
                </a:spcBef>
                <a:buClr>
                  <a:srgbClr val="FF9933"/>
                </a:buClr>
                <a:buFontTx/>
                <a:buChar char="•"/>
              </a:pPr>
              <a:r>
                <a:rPr lang="en-GB" sz="1800"/>
                <a:t>business understanding</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5106"/>
                                        </p:tgtEl>
                                        <p:attrNameLst>
                                          <p:attrName>style.visibility</p:attrName>
                                        </p:attrNameLst>
                                      </p:cBhvr>
                                      <p:to>
                                        <p:strVal val="visible"/>
                                      </p:to>
                                    </p:set>
                                    <p:animEffect transition="in" filter="wipe(left)">
                                      <p:cBhvr>
                                        <p:cTn id="7" dur="1000"/>
                                        <p:tgtEl>
                                          <p:spTgt spid="175106"/>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75107">
                                            <p:txEl>
                                              <p:pRg st="0" end="0"/>
                                            </p:txEl>
                                          </p:spTgt>
                                        </p:tgtEl>
                                        <p:attrNameLst>
                                          <p:attrName>style.visibility</p:attrName>
                                        </p:attrNameLst>
                                      </p:cBhvr>
                                      <p:to>
                                        <p:strVal val="visible"/>
                                      </p:to>
                                    </p:set>
                                    <p:animEffect transition="in" filter="wipe(up)">
                                      <p:cBhvr>
                                        <p:cTn id="11" dur="500"/>
                                        <p:tgtEl>
                                          <p:spTgt spid="175107">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500"/>
                                  </p:stCondLst>
                                  <p:childTnLst>
                                    <p:set>
                                      <p:cBhvr>
                                        <p:cTn id="14" dur="1" fill="hold">
                                          <p:stCondLst>
                                            <p:cond delay="0"/>
                                          </p:stCondLst>
                                        </p:cTn>
                                        <p:tgtEl>
                                          <p:spTgt spid="175108"/>
                                        </p:tgtEl>
                                        <p:attrNameLst>
                                          <p:attrName>style.visibility</p:attrName>
                                        </p:attrNameLst>
                                      </p:cBhvr>
                                      <p:to>
                                        <p:strVal val="visible"/>
                                      </p:to>
                                    </p:set>
                                    <p:animEffect transition="in" filter="fade">
                                      <p:cBhvr>
                                        <p:cTn id="15" dur="500"/>
                                        <p:tgtEl>
                                          <p:spTgt spid="175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p:bldP spid="175107" grpId="0" build="p" bldLvl="2"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Footer Placeholder 3"/>
          <p:cNvSpPr>
            <a:spLocks noGrp="1"/>
          </p:cNvSpPr>
          <p:nvPr>
            <p:ph type="ftr" sz="quarter" idx="10"/>
          </p:nvPr>
        </p:nvSpPr>
        <p:spPr/>
        <p:txBody>
          <a:bodyPr/>
          <a:lstStyle/>
          <a:p>
            <a:r>
              <a:rPr lang="en-US"/>
              <a:t>© Institute for Employment Studies</a:t>
            </a:r>
          </a:p>
        </p:txBody>
      </p:sp>
      <p:sp>
        <p:nvSpPr>
          <p:cNvPr id="259074" name="Rectangle 2"/>
          <p:cNvSpPr>
            <a:spLocks noChangeArrowheads="1"/>
          </p:cNvSpPr>
          <p:nvPr/>
        </p:nvSpPr>
        <p:spPr bwMode="auto">
          <a:xfrm>
            <a:off x="193675" y="4090988"/>
            <a:ext cx="4378325" cy="2578100"/>
          </a:xfrm>
          <a:prstGeom prst="rect">
            <a:avLst/>
          </a:prstGeom>
          <a:solidFill>
            <a:srgbClr val="FFFFFF"/>
          </a:solidFill>
          <a:ln w="25400" algn="ctr">
            <a:noFill/>
            <a:miter lim="800000"/>
            <a:headEnd/>
            <a:tailEnd type="none" w="med" len="lg"/>
          </a:ln>
          <a:effectLst/>
        </p:spPr>
        <p:txBody>
          <a:bodyPr wrap="none" lIns="90488" tIns="44450" rIns="90488" bIns="44450" anchor="ctr"/>
          <a:lstStyle/>
          <a:p>
            <a:endParaRPr lang="en-US"/>
          </a:p>
        </p:txBody>
      </p:sp>
      <p:sp>
        <p:nvSpPr>
          <p:cNvPr id="259075" name="Rectangle 3"/>
          <p:cNvSpPr>
            <a:spLocks noChangeArrowheads="1"/>
          </p:cNvSpPr>
          <p:nvPr/>
        </p:nvSpPr>
        <p:spPr bwMode="ltGray">
          <a:xfrm>
            <a:off x="4586288" y="4078288"/>
            <a:ext cx="4392612" cy="2578100"/>
          </a:xfrm>
          <a:prstGeom prst="rect">
            <a:avLst/>
          </a:prstGeom>
          <a:solidFill>
            <a:srgbClr val="CCFFCC"/>
          </a:solidFill>
          <a:ln w="25400" algn="ctr">
            <a:noFill/>
            <a:miter lim="800000"/>
            <a:headEnd/>
            <a:tailEnd type="none" w="med" len="lg"/>
          </a:ln>
          <a:effectLst/>
        </p:spPr>
        <p:txBody>
          <a:bodyPr wrap="none" lIns="90488" tIns="44450" rIns="90488" bIns="44450" anchor="ctr"/>
          <a:lstStyle/>
          <a:p>
            <a:endParaRPr lang="en-US"/>
          </a:p>
        </p:txBody>
      </p:sp>
      <p:sp>
        <p:nvSpPr>
          <p:cNvPr id="259076" name="Rectangle 4"/>
          <p:cNvSpPr>
            <a:spLocks noChangeArrowheads="1"/>
          </p:cNvSpPr>
          <p:nvPr/>
        </p:nvSpPr>
        <p:spPr bwMode="auto">
          <a:xfrm>
            <a:off x="4572000" y="1196975"/>
            <a:ext cx="4392613" cy="2879725"/>
          </a:xfrm>
          <a:prstGeom prst="rect">
            <a:avLst/>
          </a:prstGeom>
          <a:solidFill>
            <a:srgbClr val="CCECFF"/>
          </a:solidFill>
          <a:ln w="25400" algn="ctr">
            <a:noFill/>
            <a:miter lim="800000"/>
            <a:headEnd/>
            <a:tailEnd type="none" w="med" len="lg"/>
          </a:ln>
          <a:effectLst/>
        </p:spPr>
        <p:txBody>
          <a:bodyPr wrap="none" lIns="90488" tIns="44450" rIns="90488" bIns="44450" anchor="ctr"/>
          <a:lstStyle/>
          <a:p>
            <a:endParaRPr lang="en-US"/>
          </a:p>
        </p:txBody>
      </p:sp>
      <p:sp>
        <p:nvSpPr>
          <p:cNvPr id="259077" name="Rectangle 5"/>
          <p:cNvSpPr>
            <a:spLocks noChangeArrowheads="1"/>
          </p:cNvSpPr>
          <p:nvPr/>
        </p:nvSpPr>
        <p:spPr bwMode="auto">
          <a:xfrm>
            <a:off x="179388" y="1196975"/>
            <a:ext cx="4392612" cy="2879725"/>
          </a:xfrm>
          <a:prstGeom prst="rect">
            <a:avLst/>
          </a:prstGeom>
          <a:solidFill>
            <a:srgbClr val="FF99CC"/>
          </a:solidFill>
          <a:ln w="25400" algn="ctr">
            <a:noFill/>
            <a:miter lim="800000"/>
            <a:headEnd/>
            <a:tailEnd type="none" w="med" len="lg"/>
          </a:ln>
          <a:effectLst/>
        </p:spPr>
        <p:txBody>
          <a:bodyPr wrap="none" lIns="90488" tIns="44450" rIns="90488" bIns="44450" anchor="ctr"/>
          <a:lstStyle/>
          <a:p>
            <a:endParaRPr lang="en-US"/>
          </a:p>
        </p:txBody>
      </p:sp>
      <p:sp>
        <p:nvSpPr>
          <p:cNvPr id="259078" name="Rectangle 6"/>
          <p:cNvSpPr>
            <a:spLocks noGrp="1" noChangeArrowheads="1"/>
          </p:cNvSpPr>
          <p:nvPr>
            <p:ph type="title"/>
          </p:nvPr>
        </p:nvSpPr>
        <p:spPr/>
        <p:txBody>
          <a:bodyPr/>
          <a:lstStyle/>
          <a:p>
            <a:r>
              <a:rPr lang="en-GB" sz="3400"/>
              <a:t>Possible gaps in HR skills to overcome</a:t>
            </a:r>
          </a:p>
        </p:txBody>
      </p:sp>
      <p:graphicFrame>
        <p:nvGraphicFramePr>
          <p:cNvPr id="259079" name="Group 7"/>
          <p:cNvGraphicFramePr>
            <a:graphicFrameLocks noGrp="1"/>
          </p:cNvGraphicFramePr>
          <p:nvPr>
            <p:ph idx="1"/>
          </p:nvPr>
        </p:nvGraphicFramePr>
        <p:xfrm>
          <a:off x="179388" y="1196975"/>
          <a:ext cx="8804275" cy="5472113"/>
        </p:xfrm>
        <a:graphic>
          <a:graphicData uri="http://schemas.openxmlformats.org/drawingml/2006/table">
            <a:tbl>
              <a:tblPr/>
              <a:tblGrid>
                <a:gridCol w="4403725"/>
                <a:gridCol w="4400550"/>
              </a:tblGrid>
              <a:tr h="2878138">
                <a:tc>
                  <a:txBody>
                    <a:bodyPr/>
                    <a:lstStyle/>
                    <a:p>
                      <a:pPr marL="0" marR="0" lvl="0" indent="0" algn="l"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Customer focus</a:t>
                      </a:r>
                    </a:p>
                    <a:p>
                      <a:pPr marL="0" marR="0" lvl="0" indent="0" algn="l"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Solution focus</a:t>
                      </a:r>
                    </a:p>
                    <a:p>
                      <a:pPr marL="0" marR="0" lvl="0" indent="0" algn="l"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Risk averse </a:t>
                      </a:r>
                    </a:p>
                    <a:p>
                      <a:pPr marL="0" marR="0" lvl="0" indent="0" algn="l"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Courage to challenge </a:t>
                      </a:r>
                    </a:p>
                    <a:p>
                      <a:pPr marL="0" marR="0" lvl="0" indent="0" algn="l"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Flexibility to adapt</a:t>
                      </a:r>
                    </a:p>
                    <a:p>
                      <a:pPr marL="0" marR="0" lvl="0" indent="0" algn="l"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Motivated to improve</a:t>
                      </a:r>
                    </a:p>
                    <a:p>
                      <a:pPr marL="0" marR="0" lvl="0" indent="0" algn="l" defTabSz="914400" rtl="0" eaLnBrk="0" fontAlgn="base" latinLnBrk="0" hangingPunct="0">
                        <a:lnSpc>
                          <a:spcPct val="100000"/>
                        </a:lnSpc>
                        <a:spcBef>
                          <a:spcPct val="0"/>
                        </a:spcBef>
                        <a:spcAft>
                          <a:spcPct val="2000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Resilient to set backs</a:t>
                      </a:r>
                    </a:p>
                    <a:p>
                      <a:pPr marL="179388" marR="0" lvl="1" indent="0" algn="l" defTabSz="914400" rtl="0" eaLnBrk="0" fontAlgn="base" latinLnBrk="0" hangingPunct="0">
                        <a:lnSpc>
                          <a:spcPct val="100000"/>
                        </a:lnSpc>
                        <a:spcBef>
                          <a:spcPct val="0"/>
                        </a:spcBef>
                        <a:spcAft>
                          <a:spcPct val="40000"/>
                        </a:spcAft>
                        <a:buClr>
                          <a:srgbClr val="FF9900"/>
                        </a:buClr>
                        <a:buSzPct val="100000"/>
                        <a:buFont typeface="Verdana" pitchFamily="34" charset="0"/>
                        <a:buNone/>
                        <a:tabLst/>
                      </a:pPr>
                      <a:endParaRPr kumimoji="0" lang="en-GB" sz="2200" b="0" i="0" u="none" strike="noStrike" cap="none" normalizeH="0" baseline="0" smtClean="0">
                        <a:ln>
                          <a:noFill/>
                        </a:ln>
                        <a:solidFill>
                          <a:srgbClr val="2A386C"/>
                        </a:solidFill>
                        <a:effectLst/>
                        <a:latin typeface="Trebuchet MS" pitchFamily="34" charset="0"/>
                      </a:endParaRPr>
                    </a:p>
                  </a:txBody>
                  <a:tcPr marL="90488" marR="90488" marT="44450" marB="44450"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28575"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Influencing</a:t>
                      </a:r>
                    </a:p>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Business analysis </a:t>
                      </a:r>
                    </a:p>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Problem diagnosis</a:t>
                      </a:r>
                    </a:p>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 Measurement</a:t>
                      </a:r>
                    </a:p>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Strategic focus</a:t>
                      </a:r>
                    </a:p>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Political sensitivity </a:t>
                      </a:r>
                    </a:p>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Personal impact</a:t>
                      </a:r>
                    </a:p>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Relationship building</a:t>
                      </a:r>
                    </a:p>
                  </a:txBody>
                  <a:tcPr marL="90488" marR="90488" marT="44450" marB="44450"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28575" cap="flat" cmpd="sng" algn="ctr">
                      <a:solidFill>
                        <a:schemeClr val="tx1"/>
                      </a:solidFill>
                      <a:prstDash val="solid"/>
                      <a:round/>
                      <a:headEnd type="none" w="med" len="med"/>
                      <a:tailEnd type="none" w="med" len="lg"/>
                    </a:lnT>
                    <a:lnB w="12700" cap="flat" cmpd="sng" algn="ctr">
                      <a:solidFill>
                        <a:schemeClr val="tx1"/>
                      </a:solidFill>
                      <a:prstDash val="solid"/>
                      <a:round/>
                      <a:headEnd type="none" w="med" len="med"/>
                      <a:tailEnd type="none" w="med" len="lg"/>
                    </a:lnB>
                    <a:lnTlToBr>
                      <a:noFill/>
                    </a:lnTlToBr>
                    <a:lnBlToTr>
                      <a:noFill/>
                    </a:lnBlToTr>
                    <a:noFill/>
                  </a:tcPr>
                </a:tc>
              </a:tr>
              <a:tr h="2593975">
                <a:tc>
                  <a:txBody>
                    <a:bodyPr/>
                    <a:lstStyle/>
                    <a:p>
                      <a:pPr marL="179388" marR="0" lvl="1" indent="6350" algn="l" defTabSz="914400" rtl="0" eaLnBrk="0" fontAlgn="base" latinLnBrk="0" hangingPunct="0">
                        <a:lnSpc>
                          <a:spcPct val="100000"/>
                        </a:lnSpc>
                        <a:spcBef>
                          <a:spcPct val="0"/>
                        </a:spcBef>
                        <a:spcAft>
                          <a:spcPct val="20000"/>
                        </a:spcAft>
                        <a:buClr>
                          <a:srgbClr val="FF9900"/>
                        </a:buClr>
                        <a:buSzPct val="100000"/>
                        <a:buFont typeface="Verdana" pitchFamily="34" charset="0"/>
                        <a:buNone/>
                        <a:tabLst/>
                      </a:pPr>
                      <a:endParaRPr kumimoji="0" lang="en-US" sz="2800" b="1" i="0" u="none" strike="noStrike" cap="none" normalizeH="0" baseline="0" smtClean="0">
                        <a:ln>
                          <a:noFill/>
                        </a:ln>
                        <a:solidFill>
                          <a:schemeClr val="accent2"/>
                        </a:solidFill>
                        <a:effectLst/>
                        <a:latin typeface="Trebuchet MS" pitchFamily="34" charset="0"/>
                      </a:endParaRPr>
                    </a:p>
                  </a:txBody>
                  <a:tcPr marL="90488" marR="90488" marT="44450" marB="44450" horzOverflow="overflow">
                    <a:lnL w="28575" cap="flat" cmpd="sng" algn="ctr">
                      <a:solidFill>
                        <a:schemeClr val="tx1"/>
                      </a:solidFill>
                      <a:prstDash val="solid"/>
                      <a:round/>
                      <a:headEnd type="none" w="med" len="med"/>
                      <a:tailEnd type="none" w="med" len="lg"/>
                    </a:lnL>
                    <a:lnR w="12700"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Information</a:t>
                      </a:r>
                      <a:r>
                        <a:rPr kumimoji="0" lang="en-GB" sz="2600" b="0" i="0" u="none" strike="noStrike" cap="none" normalizeH="0" baseline="0" smtClean="0">
                          <a:ln>
                            <a:noFill/>
                          </a:ln>
                          <a:solidFill>
                            <a:srgbClr val="2A386C"/>
                          </a:solidFill>
                          <a:effectLst/>
                          <a:latin typeface="Trebuchet MS" pitchFamily="34" charset="0"/>
                        </a:rPr>
                        <a:t> </a:t>
                      </a:r>
                      <a:r>
                        <a:rPr kumimoji="0" lang="en-GB" sz="2200" b="0" i="0" u="none" strike="noStrike" cap="none" normalizeH="0" baseline="0" smtClean="0">
                          <a:ln>
                            <a:noFill/>
                          </a:ln>
                          <a:solidFill>
                            <a:srgbClr val="2A386C"/>
                          </a:solidFill>
                          <a:effectLst/>
                          <a:latin typeface="Trebuchet MS" pitchFamily="34" charset="0"/>
                        </a:rPr>
                        <a:t>systems</a:t>
                      </a:r>
                    </a:p>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Business processes</a:t>
                      </a:r>
                    </a:p>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Business activities</a:t>
                      </a:r>
                      <a:br>
                        <a:rPr kumimoji="0" lang="en-GB" sz="2200" b="0" i="0" u="none" strike="noStrike" cap="none" normalizeH="0" baseline="0" smtClean="0">
                          <a:ln>
                            <a:noFill/>
                          </a:ln>
                          <a:solidFill>
                            <a:srgbClr val="2A386C"/>
                          </a:solidFill>
                          <a:effectLst/>
                          <a:latin typeface="Trebuchet MS" pitchFamily="34" charset="0"/>
                        </a:rPr>
                      </a:br>
                      <a:r>
                        <a:rPr kumimoji="0" lang="en-GB" sz="2200" b="0" i="0" u="none" strike="noStrike" cap="none" normalizeH="0" baseline="0" smtClean="0">
                          <a:ln>
                            <a:noFill/>
                          </a:ln>
                          <a:solidFill>
                            <a:srgbClr val="2A386C"/>
                          </a:solidFill>
                          <a:effectLst/>
                          <a:latin typeface="Trebuchet MS" pitchFamily="34" charset="0"/>
                        </a:rPr>
                        <a:t>Marketing techniques</a:t>
                      </a:r>
                    </a:p>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Process Technology</a:t>
                      </a:r>
                    </a:p>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International context</a:t>
                      </a:r>
                    </a:p>
                    <a:p>
                      <a:pPr marL="0" marR="0" lvl="0" indent="0" algn="r" defTabSz="914400" rtl="0" eaLnBrk="0" fontAlgn="base" latinLnBrk="0" hangingPunct="0">
                        <a:lnSpc>
                          <a:spcPct val="100000"/>
                        </a:lnSpc>
                        <a:spcBef>
                          <a:spcPct val="0"/>
                        </a:spcBef>
                        <a:spcAft>
                          <a:spcPct val="0"/>
                        </a:spcAft>
                        <a:buClr>
                          <a:srgbClr val="2A386C"/>
                        </a:buClr>
                        <a:buSzPct val="90000"/>
                        <a:buFont typeface="Wingdings" pitchFamily="2" charset="2"/>
                        <a:buNone/>
                        <a:tabLst/>
                      </a:pPr>
                      <a:r>
                        <a:rPr kumimoji="0" lang="en-GB" sz="2200" b="0" i="0" u="none" strike="noStrike" cap="none" normalizeH="0" baseline="0" smtClean="0">
                          <a:ln>
                            <a:noFill/>
                          </a:ln>
                          <a:solidFill>
                            <a:srgbClr val="2A386C"/>
                          </a:solidFill>
                          <a:effectLst/>
                          <a:latin typeface="Trebuchet MS" pitchFamily="34" charset="0"/>
                        </a:rPr>
                        <a:t>Specialist HR areas</a:t>
                      </a:r>
                    </a:p>
                  </a:txBody>
                  <a:tcPr marL="90488" marR="90488" marT="44450" marB="44450" horzOverflow="overflow">
                    <a:lnL w="12700" cap="flat" cmpd="sng" algn="ctr">
                      <a:solidFill>
                        <a:schemeClr val="tx1"/>
                      </a:solidFill>
                      <a:prstDash val="solid"/>
                      <a:round/>
                      <a:headEnd type="none" w="med" len="med"/>
                      <a:tailEnd type="none" w="med" len="lg"/>
                    </a:lnL>
                    <a:lnR w="28575" cap="flat" cmpd="sng" algn="ctr">
                      <a:solidFill>
                        <a:schemeClr val="tx1"/>
                      </a:solidFill>
                      <a:prstDash val="solid"/>
                      <a:round/>
                      <a:headEnd type="none" w="med" len="med"/>
                      <a:tailEnd type="none" w="med" len="lg"/>
                    </a:lnR>
                    <a:lnT w="12700" cap="flat" cmpd="sng" algn="ctr">
                      <a:solidFill>
                        <a:schemeClr val="tx1"/>
                      </a:solidFill>
                      <a:prstDash val="solid"/>
                      <a:round/>
                      <a:headEnd type="none" w="med" len="med"/>
                      <a:tailEnd type="none" w="med" len="lg"/>
                    </a:lnT>
                    <a:lnB w="28575" cap="flat" cmpd="sng" algn="ctr">
                      <a:solidFill>
                        <a:schemeClr val="tx1"/>
                      </a:solidFill>
                      <a:prstDash val="solid"/>
                      <a:round/>
                      <a:headEnd type="none" w="med" len="med"/>
                      <a:tailEnd type="none" w="med" len="lg"/>
                    </a:lnB>
                    <a:lnTlToBr>
                      <a:noFill/>
                    </a:lnTlToBr>
                    <a:lnBlToTr>
                      <a:noFill/>
                    </a:lnBlToTr>
                    <a:noFill/>
                  </a:tcPr>
                </a:tc>
              </a:tr>
            </a:tbl>
          </a:graphicData>
        </a:graphic>
      </p:graphicFrame>
      <p:sp>
        <p:nvSpPr>
          <p:cNvPr id="259090" name="Text Box 18"/>
          <p:cNvSpPr txBox="1">
            <a:spLocks noChangeArrowheads="1"/>
          </p:cNvSpPr>
          <p:nvPr/>
        </p:nvSpPr>
        <p:spPr bwMode="auto">
          <a:xfrm>
            <a:off x="1474788" y="4652963"/>
            <a:ext cx="1943100" cy="454025"/>
          </a:xfrm>
          <a:prstGeom prst="rect">
            <a:avLst/>
          </a:prstGeom>
          <a:noFill/>
          <a:ln w="25400" algn="ctr">
            <a:noFill/>
            <a:miter lim="800000"/>
            <a:headEnd/>
            <a:tailEnd type="none" w="med" len="lg"/>
          </a:ln>
          <a:effectLst/>
        </p:spPr>
        <p:txBody>
          <a:bodyPr lIns="90488" tIns="44450" rIns="90488" bIns="44450">
            <a:spAutoFit/>
          </a:bodyPr>
          <a:lstStyle/>
          <a:p>
            <a:pPr lvl="1"/>
            <a:r>
              <a:rPr lang="en-GB" b="1">
                <a:solidFill>
                  <a:schemeClr val="hlink"/>
                </a:solidFill>
              </a:rPr>
              <a:t>Attitude</a:t>
            </a:r>
          </a:p>
        </p:txBody>
      </p:sp>
      <p:sp>
        <p:nvSpPr>
          <p:cNvPr id="259091" name="Text Box 19"/>
          <p:cNvSpPr txBox="1">
            <a:spLocks noChangeArrowheads="1"/>
          </p:cNvSpPr>
          <p:nvPr/>
        </p:nvSpPr>
        <p:spPr bwMode="auto">
          <a:xfrm>
            <a:off x="1474788" y="5157788"/>
            <a:ext cx="1943100" cy="454025"/>
          </a:xfrm>
          <a:prstGeom prst="rect">
            <a:avLst/>
          </a:prstGeom>
          <a:noFill/>
          <a:ln w="25400" algn="ctr">
            <a:noFill/>
            <a:miter lim="800000"/>
            <a:headEnd/>
            <a:tailEnd type="none" w="med" len="lg"/>
          </a:ln>
          <a:effectLst/>
        </p:spPr>
        <p:txBody>
          <a:bodyPr lIns="90488" tIns="44450" rIns="90488" bIns="44450">
            <a:spAutoFit/>
          </a:bodyPr>
          <a:lstStyle/>
          <a:p>
            <a:pPr lvl="1"/>
            <a:r>
              <a:rPr lang="en-GB" b="1">
                <a:solidFill>
                  <a:schemeClr val="accent1"/>
                </a:solidFill>
              </a:rPr>
              <a:t>Skills</a:t>
            </a:r>
          </a:p>
        </p:txBody>
      </p:sp>
      <p:sp>
        <p:nvSpPr>
          <p:cNvPr id="259092" name="Text Box 20"/>
          <p:cNvSpPr txBox="1">
            <a:spLocks noChangeArrowheads="1"/>
          </p:cNvSpPr>
          <p:nvPr/>
        </p:nvSpPr>
        <p:spPr bwMode="auto">
          <a:xfrm>
            <a:off x="1331913" y="5618163"/>
            <a:ext cx="2232025" cy="454025"/>
          </a:xfrm>
          <a:prstGeom prst="rect">
            <a:avLst/>
          </a:prstGeom>
          <a:noFill/>
          <a:ln w="25400" algn="ctr">
            <a:noFill/>
            <a:miter lim="800000"/>
            <a:headEnd/>
            <a:tailEnd type="none" w="med" len="lg"/>
          </a:ln>
          <a:effectLst/>
        </p:spPr>
        <p:txBody>
          <a:bodyPr lIns="90488" tIns="44450" rIns="90488" bIns="44450">
            <a:spAutoFit/>
          </a:bodyPr>
          <a:lstStyle/>
          <a:p>
            <a:pPr lvl="1"/>
            <a:r>
              <a:rPr lang="en-GB" b="1">
                <a:solidFill>
                  <a:schemeClr val="accent2"/>
                </a:solidFill>
              </a:rPr>
              <a:t>Knowledge</a:t>
            </a: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59079"/>
                                        </p:tgtEl>
                                        <p:attrNameLst>
                                          <p:attrName>style.visibility</p:attrName>
                                        </p:attrNameLst>
                                      </p:cBhvr>
                                      <p:to>
                                        <p:strVal val="visible"/>
                                      </p:to>
                                    </p:set>
                                    <p:animEffect transition="in" filter="strips(downRight)">
                                      <p:cBhvr>
                                        <p:cTn id="7" dur="1000"/>
                                        <p:tgtEl>
                                          <p:spTgt spid="259079"/>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59090"/>
                                        </p:tgtEl>
                                        <p:attrNameLst>
                                          <p:attrName>style.visibility</p:attrName>
                                        </p:attrNameLst>
                                      </p:cBhvr>
                                      <p:to>
                                        <p:strVal val="visible"/>
                                      </p:to>
                                    </p:set>
                                    <p:animEffect transition="in" filter="wipe(left)">
                                      <p:cBhvr>
                                        <p:cTn id="11" dur="1000"/>
                                        <p:tgtEl>
                                          <p:spTgt spid="259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59077"/>
                                        </p:tgtEl>
                                        <p:attrNameLst>
                                          <p:attrName>style.visibility</p:attrName>
                                        </p:attrNameLst>
                                      </p:cBhvr>
                                      <p:to>
                                        <p:strVal val="visible"/>
                                      </p:to>
                                    </p:set>
                                    <p:animEffect transition="in" filter="fade">
                                      <p:cBhvr>
                                        <p:cTn id="15" dur="500"/>
                                        <p:tgtEl>
                                          <p:spTgt spid="259077"/>
                                        </p:tgtEl>
                                      </p:cBhvr>
                                    </p:animEffect>
                                  </p:childTnLst>
                                </p:cTn>
                              </p:par>
                            </p:childTnLst>
                          </p:cTn>
                        </p:par>
                        <p:par>
                          <p:cTn id="16" fill="hold">
                            <p:stCondLst>
                              <p:cond delay="2500"/>
                            </p:stCondLst>
                            <p:childTnLst>
                              <p:par>
                                <p:cTn id="17" presetID="22" presetClass="entr" presetSubtype="8" fill="hold" grpId="0" nodeType="afterEffect">
                                  <p:stCondLst>
                                    <p:cond delay="0"/>
                                  </p:stCondLst>
                                  <p:childTnLst>
                                    <p:set>
                                      <p:cBhvr>
                                        <p:cTn id="18" dur="1" fill="hold">
                                          <p:stCondLst>
                                            <p:cond delay="0"/>
                                          </p:stCondLst>
                                        </p:cTn>
                                        <p:tgtEl>
                                          <p:spTgt spid="259091"/>
                                        </p:tgtEl>
                                        <p:attrNameLst>
                                          <p:attrName>style.visibility</p:attrName>
                                        </p:attrNameLst>
                                      </p:cBhvr>
                                      <p:to>
                                        <p:strVal val="visible"/>
                                      </p:to>
                                    </p:set>
                                    <p:animEffect transition="in" filter="wipe(left)">
                                      <p:cBhvr>
                                        <p:cTn id="19" dur="500"/>
                                        <p:tgtEl>
                                          <p:spTgt spid="259091"/>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59076"/>
                                        </p:tgtEl>
                                        <p:attrNameLst>
                                          <p:attrName>style.visibility</p:attrName>
                                        </p:attrNameLst>
                                      </p:cBhvr>
                                      <p:to>
                                        <p:strVal val="visible"/>
                                      </p:to>
                                    </p:set>
                                    <p:animEffect transition="in" filter="fade">
                                      <p:cBhvr>
                                        <p:cTn id="23" dur="500"/>
                                        <p:tgtEl>
                                          <p:spTgt spid="259076"/>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259092"/>
                                        </p:tgtEl>
                                        <p:attrNameLst>
                                          <p:attrName>style.visibility</p:attrName>
                                        </p:attrNameLst>
                                      </p:cBhvr>
                                      <p:to>
                                        <p:strVal val="visible"/>
                                      </p:to>
                                    </p:set>
                                    <p:animEffect transition="in" filter="wipe(left)">
                                      <p:cBhvr>
                                        <p:cTn id="27" dur="1000"/>
                                        <p:tgtEl>
                                          <p:spTgt spid="259092"/>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259075"/>
                                        </p:tgtEl>
                                        <p:attrNameLst>
                                          <p:attrName>style.visibility</p:attrName>
                                        </p:attrNameLst>
                                      </p:cBhvr>
                                      <p:to>
                                        <p:strVal val="visible"/>
                                      </p:to>
                                    </p:set>
                                    <p:animEffect transition="in" filter="fade">
                                      <p:cBhvr>
                                        <p:cTn id="31" dur="500"/>
                                        <p:tgtEl>
                                          <p:spTgt spid="259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5" grpId="0" animBg="1"/>
      <p:bldP spid="259076" grpId="0" animBg="1"/>
      <p:bldP spid="259077" grpId="0" animBg="1"/>
      <p:bldP spid="259090" grpId="0"/>
      <p:bldP spid="259091" grpId="0"/>
      <p:bldP spid="259092"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GB" sz="3400"/>
              <a:t>Skills in L&amp;D – similar or different to HR?</a:t>
            </a:r>
            <a:endParaRPr lang="en-US" sz="3400"/>
          </a:p>
        </p:txBody>
      </p:sp>
      <p:sp>
        <p:nvSpPr>
          <p:cNvPr id="211971" name="Rectangle 3"/>
          <p:cNvSpPr>
            <a:spLocks noGrp="1" noChangeArrowheads="1"/>
          </p:cNvSpPr>
          <p:nvPr>
            <p:ph type="body" idx="1"/>
          </p:nvPr>
        </p:nvSpPr>
        <p:spPr/>
        <p:txBody>
          <a:bodyPr/>
          <a:lstStyle/>
          <a:p>
            <a:pPr>
              <a:lnSpc>
                <a:spcPct val="90000"/>
              </a:lnSpc>
            </a:pPr>
            <a:r>
              <a:rPr lang="en-GB" sz="2100"/>
              <a:t>Need for business understanding, line of sight with business needs and customer focus similar to those in HR?</a:t>
            </a:r>
          </a:p>
          <a:p>
            <a:pPr>
              <a:lnSpc>
                <a:spcPct val="90000"/>
              </a:lnSpc>
            </a:pPr>
            <a:r>
              <a:rPr lang="en-GB" sz="2100"/>
              <a:t>What about relationships with employees? Mode of delivery closer</a:t>
            </a:r>
          </a:p>
          <a:p>
            <a:pPr>
              <a:lnSpc>
                <a:spcPct val="90000"/>
              </a:lnSpc>
            </a:pPr>
            <a:r>
              <a:rPr lang="en-GB" sz="2100"/>
              <a:t>Works with line on service needs but also has to equip the line for people management &amp; as coaches</a:t>
            </a:r>
          </a:p>
          <a:p>
            <a:pPr>
              <a:lnSpc>
                <a:spcPct val="90000"/>
              </a:lnSpc>
            </a:pPr>
            <a:r>
              <a:rPr lang="en-GB" sz="2100"/>
              <a:t>Knowledge base around learning theory &amp; practical skills in delivery distinct from HRM – are we clear what this body of knowledge is?</a:t>
            </a:r>
          </a:p>
          <a:p>
            <a:pPr>
              <a:lnSpc>
                <a:spcPct val="90000"/>
              </a:lnSpc>
            </a:pPr>
            <a:r>
              <a:rPr lang="en-GB" sz="2100"/>
              <a:t>OD muddled and mysterious – obviously need to relate to business &amp; to facilitate… but practical theories of org design, change etc?</a:t>
            </a:r>
          </a:p>
          <a:p>
            <a:pPr>
              <a:lnSpc>
                <a:spcPct val="90000"/>
              </a:lnSpc>
            </a:pPr>
            <a:r>
              <a:rPr lang="en-GB" sz="2100"/>
              <a:t>More use of outsourced services so purchasing &amp; quality key skill areas</a:t>
            </a:r>
          </a:p>
          <a:p>
            <a:pPr>
              <a:lnSpc>
                <a:spcPct val="90000"/>
              </a:lnSpc>
            </a:pPr>
            <a:endParaRPr lang="en-GB" sz="2100"/>
          </a:p>
          <a:p>
            <a:pPr>
              <a:lnSpc>
                <a:spcPct val="90000"/>
              </a:lnSpc>
            </a:pPr>
            <a:endParaRPr lang="en-GB" sz="2100"/>
          </a:p>
          <a:p>
            <a:pPr>
              <a:lnSpc>
                <a:spcPct val="90000"/>
              </a:lnSpc>
            </a:pPr>
            <a:endParaRPr lang="en-US" sz="2100"/>
          </a:p>
        </p:txBody>
      </p:sp>
    </p:spTree>
  </p:cSld>
  <p:clrMapOvr>
    <a:masterClrMapping/>
  </p:clrMapOvr>
  <p:transition spd="med">
    <p:strips dir="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0404" name="Rectangle 4"/>
          <p:cNvSpPr>
            <a:spLocks noGrp="1" noChangeArrowheads="1"/>
          </p:cNvSpPr>
          <p:nvPr>
            <p:ph type="ctrTitle"/>
          </p:nvPr>
        </p:nvSpPr>
        <p:spPr/>
        <p:txBody>
          <a:bodyPr/>
          <a:lstStyle/>
          <a:p>
            <a:r>
              <a:rPr lang="en-GB"/>
              <a:t>Careers in HR and in L&amp;D</a:t>
            </a:r>
            <a:br>
              <a:rPr lang="en-GB"/>
            </a:br>
            <a:endParaRPr lang="en-US"/>
          </a:p>
        </p:txBody>
      </p:sp>
      <p:sp>
        <p:nvSpPr>
          <p:cNvPr id="230405" name="Rectangle 5"/>
          <p:cNvSpPr>
            <a:spLocks noGrp="1" noChangeArrowheads="1"/>
          </p:cNvSpPr>
          <p:nvPr>
            <p:ph type="subTitle" idx="1"/>
          </p:nvPr>
        </p:nvSpPr>
        <p:spPr/>
        <p:txBody>
          <a:bodyPr/>
          <a:lstStyle/>
          <a:p>
            <a:endParaRPr lang="en-US"/>
          </a:p>
        </p:txBody>
      </p:sp>
    </p:spTree>
  </p:cSld>
  <p:clrMapOvr>
    <a:masterClrMapping/>
  </p:clrMapOvr>
  <p:transition>
    <p:zo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365125" y="115888"/>
            <a:ext cx="8310563" cy="1079500"/>
          </a:xfrm>
        </p:spPr>
        <p:txBody>
          <a:bodyPr/>
          <a:lstStyle/>
          <a:p>
            <a:r>
              <a:rPr lang="en-GB" sz="3400"/>
              <a:t>Particular development challenges in HR</a:t>
            </a:r>
            <a:endParaRPr lang="en-US" sz="3400"/>
          </a:p>
        </p:txBody>
      </p:sp>
      <p:sp>
        <p:nvSpPr>
          <p:cNvPr id="179203" name="Rectangle 3"/>
          <p:cNvSpPr>
            <a:spLocks noGrp="1" noChangeArrowheads="1"/>
          </p:cNvSpPr>
          <p:nvPr>
            <p:ph type="body" idx="1"/>
          </p:nvPr>
        </p:nvSpPr>
        <p:spPr/>
        <p:txBody>
          <a:bodyPr/>
          <a:lstStyle/>
          <a:p>
            <a:pPr>
              <a:lnSpc>
                <a:spcPct val="90000"/>
              </a:lnSpc>
            </a:pPr>
            <a:r>
              <a:rPr lang="en-GB" sz="2600"/>
              <a:t>People moving in and out of function, sometimes at high level </a:t>
            </a:r>
          </a:p>
          <a:p>
            <a:pPr>
              <a:lnSpc>
                <a:spcPct val="90000"/>
              </a:lnSpc>
            </a:pPr>
            <a:r>
              <a:rPr lang="en-GB" sz="2600"/>
              <a:t>People moving between areas of expertise</a:t>
            </a:r>
          </a:p>
          <a:p>
            <a:pPr>
              <a:lnSpc>
                <a:spcPct val="90000"/>
              </a:lnSpc>
            </a:pPr>
            <a:r>
              <a:rPr lang="en-GB" sz="2600"/>
              <a:t>Emergent new fields (eg talent, OD) maybe extending core traditional HR skills</a:t>
            </a:r>
          </a:p>
          <a:p>
            <a:pPr>
              <a:lnSpc>
                <a:spcPct val="90000"/>
              </a:lnSpc>
            </a:pPr>
            <a:r>
              <a:rPr lang="en-GB" sz="2600"/>
              <a:t>What do you need to get a job in HR?</a:t>
            </a:r>
          </a:p>
          <a:p>
            <a:pPr>
              <a:lnSpc>
                <a:spcPct val="90000"/>
              </a:lnSpc>
            </a:pPr>
            <a:r>
              <a:rPr lang="en-GB" sz="2600"/>
              <a:t>How are skills brought quickly up to expected level?</a:t>
            </a:r>
          </a:p>
          <a:p>
            <a:pPr>
              <a:lnSpc>
                <a:spcPct val="90000"/>
              </a:lnSpc>
            </a:pPr>
            <a:r>
              <a:rPr lang="en-GB" sz="2600"/>
              <a:t>Different needs for high level experts? </a:t>
            </a:r>
          </a:p>
          <a:p>
            <a:pPr>
              <a:lnSpc>
                <a:spcPct val="90000"/>
              </a:lnSpc>
            </a:pPr>
            <a:r>
              <a:rPr lang="en-GB" sz="2600"/>
              <a:t>Particular challenges for business partners</a:t>
            </a:r>
          </a:p>
          <a:p>
            <a:pPr>
              <a:lnSpc>
                <a:spcPct val="90000"/>
              </a:lnSpc>
            </a:pPr>
            <a:r>
              <a:rPr lang="en-GB" sz="2600"/>
              <a:t>Everyone needs updating</a:t>
            </a:r>
          </a:p>
          <a:p>
            <a:pPr>
              <a:lnSpc>
                <a:spcPct val="90000"/>
              </a:lnSpc>
            </a:pPr>
            <a:endParaRPr lang="en-US" sz="2600"/>
          </a:p>
        </p:txBody>
      </p:sp>
    </p:spTree>
  </p:cSld>
  <p:clrMapOvr>
    <a:masterClrMapping/>
  </p:clrMapOvr>
  <p:transition spd="med">
    <p:strips dir="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pPr>
              <a:lnSpc>
                <a:spcPct val="90000"/>
              </a:lnSpc>
            </a:pPr>
            <a:r>
              <a:rPr lang="en-GB"/>
              <a:t>Possible HR career map in new model</a:t>
            </a:r>
          </a:p>
        </p:txBody>
      </p:sp>
      <p:grpSp>
        <p:nvGrpSpPr>
          <p:cNvPr id="185347" name="Group 3"/>
          <p:cNvGrpSpPr>
            <a:grpSpLocks/>
          </p:cNvGrpSpPr>
          <p:nvPr/>
        </p:nvGrpSpPr>
        <p:grpSpPr bwMode="auto">
          <a:xfrm>
            <a:off x="323850" y="1844675"/>
            <a:ext cx="8129588" cy="3886200"/>
            <a:chOff x="212" y="1152"/>
            <a:chExt cx="5548" cy="2448"/>
          </a:xfrm>
        </p:grpSpPr>
        <p:sp>
          <p:nvSpPr>
            <p:cNvPr id="185348" name="Line 4"/>
            <p:cNvSpPr>
              <a:spLocks noChangeShapeType="1"/>
            </p:cNvSpPr>
            <p:nvPr/>
          </p:nvSpPr>
          <p:spPr bwMode="blackWhite">
            <a:xfrm>
              <a:off x="2976" y="1824"/>
              <a:ext cx="0" cy="1104"/>
            </a:xfrm>
            <a:prstGeom prst="line">
              <a:avLst/>
            </a:prstGeom>
            <a:noFill/>
            <a:ln w="25400">
              <a:solidFill>
                <a:schemeClr val="bg1"/>
              </a:solidFill>
              <a:round/>
              <a:headEnd/>
              <a:tailEnd/>
            </a:ln>
            <a:effectLst/>
          </p:spPr>
          <p:txBody>
            <a:bodyPr wrap="none" anchor="ctr"/>
            <a:lstStyle/>
            <a:p>
              <a:endParaRPr lang="en-US"/>
            </a:p>
          </p:txBody>
        </p:sp>
        <p:sp>
          <p:nvSpPr>
            <p:cNvPr id="185349" name="Line 5"/>
            <p:cNvSpPr>
              <a:spLocks noChangeShapeType="1"/>
            </p:cNvSpPr>
            <p:nvPr/>
          </p:nvSpPr>
          <p:spPr bwMode="blackWhite">
            <a:xfrm>
              <a:off x="2112" y="2376"/>
              <a:ext cx="1776" cy="0"/>
            </a:xfrm>
            <a:prstGeom prst="line">
              <a:avLst/>
            </a:prstGeom>
            <a:noFill/>
            <a:ln w="25400">
              <a:solidFill>
                <a:schemeClr val="bg1"/>
              </a:solidFill>
              <a:prstDash val="dash"/>
              <a:round/>
              <a:headEnd type="stealth" w="med" len="lg"/>
              <a:tailEnd/>
            </a:ln>
            <a:effectLst/>
          </p:spPr>
          <p:txBody>
            <a:bodyPr wrap="none" anchor="ctr"/>
            <a:lstStyle/>
            <a:p>
              <a:endParaRPr lang="en-US"/>
            </a:p>
          </p:txBody>
        </p:sp>
        <p:grpSp>
          <p:nvGrpSpPr>
            <p:cNvPr id="185350" name="Group 6"/>
            <p:cNvGrpSpPr>
              <a:grpSpLocks/>
            </p:cNvGrpSpPr>
            <p:nvPr/>
          </p:nvGrpSpPr>
          <p:grpSpPr bwMode="auto">
            <a:xfrm>
              <a:off x="2020" y="1152"/>
              <a:ext cx="1900" cy="720"/>
              <a:chOff x="2080" y="1296"/>
              <a:chExt cx="2080" cy="720"/>
            </a:xfrm>
          </p:grpSpPr>
          <p:sp>
            <p:nvSpPr>
              <p:cNvPr id="185351" name="Oval 7"/>
              <p:cNvSpPr>
                <a:spLocks noChangeArrowheads="1"/>
              </p:cNvSpPr>
              <p:nvPr/>
            </p:nvSpPr>
            <p:spPr bwMode="blackWhite">
              <a:xfrm>
                <a:off x="2080" y="1296"/>
                <a:ext cx="2080" cy="720"/>
              </a:xfrm>
              <a:prstGeom prst="ellipse">
                <a:avLst/>
              </a:prstGeom>
              <a:gradFill rotWithShape="0">
                <a:gsLst>
                  <a:gs pos="0">
                    <a:srgbClr val="6699FF">
                      <a:gamma/>
                      <a:tint val="41176"/>
                      <a:invGamma/>
                    </a:srgbClr>
                  </a:gs>
                  <a:gs pos="100000">
                    <a:srgbClr val="6699FF"/>
                  </a:gs>
                </a:gsLst>
                <a:path path="shape">
                  <a:fillToRect l="50000" t="50000" r="50000" b="50000"/>
                </a:path>
              </a:gradFill>
              <a:ln w="25400">
                <a:solidFill>
                  <a:schemeClr val="bg1"/>
                </a:solidFill>
                <a:round/>
                <a:headEnd/>
                <a:tailEnd/>
              </a:ln>
              <a:effectLst/>
            </p:spPr>
            <p:txBody>
              <a:bodyPr wrap="none" anchor="ctr"/>
              <a:lstStyle/>
              <a:p>
                <a:endParaRPr lang="en-US"/>
              </a:p>
            </p:txBody>
          </p:sp>
          <p:sp>
            <p:nvSpPr>
              <p:cNvPr id="185352" name="Text Box 8"/>
              <p:cNvSpPr txBox="1">
                <a:spLocks noChangeArrowheads="1"/>
              </p:cNvSpPr>
              <p:nvPr/>
            </p:nvSpPr>
            <p:spPr bwMode="blackWhite">
              <a:xfrm>
                <a:off x="2407" y="1531"/>
                <a:ext cx="1426" cy="250"/>
              </a:xfrm>
              <a:prstGeom prst="rect">
                <a:avLst/>
              </a:prstGeom>
              <a:noFill/>
              <a:ln w="9525">
                <a:noFill/>
                <a:miter lim="800000"/>
                <a:headEnd/>
                <a:tailEnd/>
              </a:ln>
              <a:effectLst/>
            </p:spPr>
            <p:txBody>
              <a:bodyPr wrap="none">
                <a:spAutoFit/>
              </a:bodyPr>
              <a:lstStyle/>
              <a:p>
                <a:r>
                  <a:rPr lang="en-GB" sz="2000" b="1">
                    <a:solidFill>
                      <a:srgbClr val="00279F"/>
                    </a:solidFill>
                    <a:latin typeface="Tahoma" pitchFamily="34" charset="0"/>
                  </a:rPr>
                  <a:t>Corporate HR</a:t>
                </a:r>
              </a:p>
            </p:txBody>
          </p:sp>
        </p:grpSp>
        <p:grpSp>
          <p:nvGrpSpPr>
            <p:cNvPr id="185353" name="Group 9"/>
            <p:cNvGrpSpPr>
              <a:grpSpLocks/>
            </p:cNvGrpSpPr>
            <p:nvPr/>
          </p:nvGrpSpPr>
          <p:grpSpPr bwMode="auto">
            <a:xfrm>
              <a:off x="2016" y="2880"/>
              <a:ext cx="1900" cy="720"/>
              <a:chOff x="2080" y="3072"/>
              <a:chExt cx="2080" cy="720"/>
            </a:xfrm>
          </p:grpSpPr>
          <p:sp>
            <p:nvSpPr>
              <p:cNvPr id="185354" name="Oval 10"/>
              <p:cNvSpPr>
                <a:spLocks noChangeArrowheads="1"/>
              </p:cNvSpPr>
              <p:nvPr/>
            </p:nvSpPr>
            <p:spPr bwMode="blackWhite">
              <a:xfrm>
                <a:off x="2080" y="3072"/>
                <a:ext cx="2080" cy="720"/>
              </a:xfrm>
              <a:prstGeom prst="ellipse">
                <a:avLst/>
              </a:prstGeom>
              <a:gradFill rotWithShape="0">
                <a:gsLst>
                  <a:gs pos="0">
                    <a:srgbClr val="6699FF">
                      <a:gamma/>
                      <a:tint val="41176"/>
                      <a:invGamma/>
                    </a:srgbClr>
                  </a:gs>
                  <a:gs pos="100000">
                    <a:srgbClr val="6699FF"/>
                  </a:gs>
                </a:gsLst>
                <a:path path="shape">
                  <a:fillToRect l="50000" t="50000" r="50000" b="50000"/>
                </a:path>
              </a:gradFill>
              <a:ln w="25400">
                <a:solidFill>
                  <a:schemeClr val="bg1"/>
                </a:solidFill>
                <a:round/>
                <a:headEnd/>
                <a:tailEnd/>
              </a:ln>
              <a:effectLst/>
            </p:spPr>
            <p:txBody>
              <a:bodyPr wrap="none" anchor="ctr"/>
              <a:lstStyle/>
              <a:p>
                <a:endParaRPr lang="en-US"/>
              </a:p>
            </p:txBody>
          </p:sp>
          <p:sp>
            <p:nvSpPr>
              <p:cNvPr id="185355" name="Text Box 11"/>
              <p:cNvSpPr txBox="1">
                <a:spLocks noChangeArrowheads="1"/>
              </p:cNvSpPr>
              <p:nvPr/>
            </p:nvSpPr>
            <p:spPr bwMode="blackWhite">
              <a:xfrm>
                <a:off x="2354" y="3307"/>
                <a:ext cx="1533" cy="250"/>
              </a:xfrm>
              <a:prstGeom prst="rect">
                <a:avLst/>
              </a:prstGeom>
              <a:noFill/>
              <a:ln w="9525">
                <a:noFill/>
                <a:miter lim="800000"/>
                <a:headEnd/>
                <a:tailEnd/>
              </a:ln>
              <a:effectLst/>
            </p:spPr>
            <p:txBody>
              <a:bodyPr wrap="none">
                <a:spAutoFit/>
              </a:bodyPr>
              <a:lstStyle/>
              <a:p>
                <a:r>
                  <a:rPr lang="en-GB" sz="2000" b="1">
                    <a:solidFill>
                      <a:srgbClr val="00279F"/>
                    </a:solidFill>
                    <a:latin typeface="Tahoma" pitchFamily="34" charset="0"/>
                  </a:rPr>
                  <a:t>Shared service</a:t>
                </a:r>
              </a:p>
            </p:txBody>
          </p:sp>
        </p:grpSp>
        <p:grpSp>
          <p:nvGrpSpPr>
            <p:cNvPr id="185356" name="Group 12"/>
            <p:cNvGrpSpPr>
              <a:grpSpLocks/>
            </p:cNvGrpSpPr>
            <p:nvPr/>
          </p:nvGrpSpPr>
          <p:grpSpPr bwMode="auto">
            <a:xfrm>
              <a:off x="3860" y="2016"/>
              <a:ext cx="1900" cy="720"/>
              <a:chOff x="3952" y="2016"/>
              <a:chExt cx="2080" cy="720"/>
            </a:xfrm>
          </p:grpSpPr>
          <p:sp>
            <p:nvSpPr>
              <p:cNvPr id="185357" name="Oval 13"/>
              <p:cNvSpPr>
                <a:spLocks noChangeArrowheads="1"/>
              </p:cNvSpPr>
              <p:nvPr/>
            </p:nvSpPr>
            <p:spPr bwMode="blackWhite">
              <a:xfrm>
                <a:off x="3952" y="2016"/>
                <a:ext cx="2080" cy="720"/>
              </a:xfrm>
              <a:prstGeom prst="ellipse">
                <a:avLst/>
              </a:prstGeom>
              <a:gradFill rotWithShape="0">
                <a:gsLst>
                  <a:gs pos="0">
                    <a:srgbClr val="6699FF">
                      <a:gamma/>
                      <a:tint val="41176"/>
                      <a:invGamma/>
                    </a:srgbClr>
                  </a:gs>
                  <a:gs pos="100000">
                    <a:srgbClr val="6699FF"/>
                  </a:gs>
                </a:gsLst>
                <a:path path="shape">
                  <a:fillToRect l="50000" t="50000" r="50000" b="50000"/>
                </a:path>
              </a:gradFill>
              <a:ln w="25400">
                <a:solidFill>
                  <a:schemeClr val="bg1"/>
                </a:solidFill>
                <a:round/>
                <a:headEnd/>
                <a:tailEnd/>
              </a:ln>
              <a:effectLst/>
            </p:spPr>
            <p:txBody>
              <a:bodyPr wrap="none" anchor="ctr"/>
              <a:lstStyle/>
              <a:p>
                <a:endParaRPr lang="en-US"/>
              </a:p>
            </p:txBody>
          </p:sp>
          <p:sp>
            <p:nvSpPr>
              <p:cNvPr id="185358" name="Text Box 14"/>
              <p:cNvSpPr txBox="1">
                <a:spLocks noChangeArrowheads="1"/>
              </p:cNvSpPr>
              <p:nvPr/>
            </p:nvSpPr>
            <p:spPr bwMode="blackWhite">
              <a:xfrm>
                <a:off x="4124" y="2251"/>
                <a:ext cx="1736" cy="250"/>
              </a:xfrm>
              <a:prstGeom prst="rect">
                <a:avLst/>
              </a:prstGeom>
              <a:noFill/>
              <a:ln w="9525">
                <a:noFill/>
                <a:miter lim="800000"/>
                <a:headEnd/>
                <a:tailEnd/>
              </a:ln>
              <a:effectLst/>
            </p:spPr>
            <p:txBody>
              <a:bodyPr wrap="none">
                <a:spAutoFit/>
              </a:bodyPr>
              <a:lstStyle/>
              <a:p>
                <a:r>
                  <a:rPr lang="en-GB" sz="2000" b="1">
                    <a:solidFill>
                      <a:srgbClr val="00279F"/>
                    </a:solidFill>
                    <a:latin typeface="Tahoma" pitchFamily="34" charset="0"/>
                  </a:rPr>
                  <a:t>Business partner</a:t>
                </a:r>
              </a:p>
            </p:txBody>
          </p:sp>
        </p:grpSp>
        <p:grpSp>
          <p:nvGrpSpPr>
            <p:cNvPr id="185359" name="Group 15"/>
            <p:cNvGrpSpPr>
              <a:grpSpLocks/>
            </p:cNvGrpSpPr>
            <p:nvPr/>
          </p:nvGrpSpPr>
          <p:grpSpPr bwMode="auto">
            <a:xfrm>
              <a:off x="212" y="2016"/>
              <a:ext cx="1900" cy="720"/>
              <a:chOff x="208" y="2016"/>
              <a:chExt cx="2080" cy="720"/>
            </a:xfrm>
          </p:grpSpPr>
          <p:sp>
            <p:nvSpPr>
              <p:cNvPr id="185360" name="Oval 16"/>
              <p:cNvSpPr>
                <a:spLocks noChangeArrowheads="1"/>
              </p:cNvSpPr>
              <p:nvPr/>
            </p:nvSpPr>
            <p:spPr bwMode="blackWhite">
              <a:xfrm>
                <a:off x="208" y="2016"/>
                <a:ext cx="2080" cy="720"/>
              </a:xfrm>
              <a:prstGeom prst="ellipse">
                <a:avLst/>
              </a:prstGeom>
              <a:gradFill rotWithShape="0">
                <a:gsLst>
                  <a:gs pos="0">
                    <a:srgbClr val="6699FF">
                      <a:gamma/>
                      <a:tint val="41176"/>
                      <a:invGamma/>
                    </a:srgbClr>
                  </a:gs>
                  <a:gs pos="100000">
                    <a:srgbClr val="6699FF"/>
                  </a:gs>
                </a:gsLst>
                <a:path path="shape">
                  <a:fillToRect l="50000" t="50000" r="50000" b="50000"/>
                </a:path>
              </a:gradFill>
              <a:ln w="25400">
                <a:solidFill>
                  <a:schemeClr val="bg1"/>
                </a:solidFill>
                <a:round/>
                <a:headEnd/>
                <a:tailEnd/>
              </a:ln>
              <a:effectLst/>
            </p:spPr>
            <p:txBody>
              <a:bodyPr wrap="none" anchor="ctr"/>
              <a:lstStyle/>
              <a:p>
                <a:endParaRPr lang="en-US"/>
              </a:p>
            </p:txBody>
          </p:sp>
          <p:sp>
            <p:nvSpPr>
              <p:cNvPr id="185361" name="Text Box 17"/>
              <p:cNvSpPr txBox="1">
                <a:spLocks noChangeArrowheads="1"/>
              </p:cNvSpPr>
              <p:nvPr/>
            </p:nvSpPr>
            <p:spPr bwMode="blackWhite">
              <a:xfrm>
                <a:off x="220" y="2251"/>
                <a:ext cx="2056" cy="250"/>
              </a:xfrm>
              <a:prstGeom prst="rect">
                <a:avLst/>
              </a:prstGeom>
              <a:noFill/>
              <a:ln w="9525">
                <a:noFill/>
                <a:miter lim="800000"/>
                <a:headEnd/>
                <a:tailEnd/>
              </a:ln>
              <a:effectLst/>
            </p:spPr>
            <p:txBody>
              <a:bodyPr wrap="none">
                <a:spAutoFit/>
              </a:bodyPr>
              <a:lstStyle/>
              <a:p>
                <a:r>
                  <a:rPr lang="en-GB" sz="2000" b="1">
                    <a:solidFill>
                      <a:srgbClr val="00279F"/>
                    </a:solidFill>
                    <a:latin typeface="Tahoma" pitchFamily="34" charset="0"/>
                  </a:rPr>
                  <a:t>Centres of expertise</a:t>
                </a:r>
              </a:p>
            </p:txBody>
          </p:sp>
        </p:grpSp>
        <p:sp>
          <p:nvSpPr>
            <p:cNvPr id="185362" name="Line 18"/>
            <p:cNvSpPr>
              <a:spLocks noChangeShapeType="1"/>
            </p:cNvSpPr>
            <p:nvPr/>
          </p:nvSpPr>
          <p:spPr bwMode="blackWhite">
            <a:xfrm flipH="1" flipV="1">
              <a:off x="1722" y="2682"/>
              <a:ext cx="630" cy="294"/>
            </a:xfrm>
            <a:prstGeom prst="line">
              <a:avLst/>
            </a:prstGeom>
            <a:noFill/>
            <a:ln w="25400">
              <a:solidFill>
                <a:schemeClr val="bg1"/>
              </a:solidFill>
              <a:prstDash val="dash"/>
              <a:round/>
              <a:headEnd type="none" w="med" len="lg"/>
              <a:tailEnd type="stealth" w="med" len="lg"/>
            </a:ln>
            <a:effectLst/>
          </p:spPr>
          <p:txBody>
            <a:bodyPr wrap="none" anchor="ctr"/>
            <a:lstStyle/>
            <a:p>
              <a:endParaRPr lang="en-US"/>
            </a:p>
          </p:txBody>
        </p:sp>
        <p:sp>
          <p:nvSpPr>
            <p:cNvPr id="185363" name="Line 19"/>
            <p:cNvSpPr>
              <a:spLocks noChangeShapeType="1"/>
            </p:cNvSpPr>
            <p:nvPr/>
          </p:nvSpPr>
          <p:spPr bwMode="blackWhite">
            <a:xfrm flipV="1">
              <a:off x="1728" y="1788"/>
              <a:ext cx="624" cy="288"/>
            </a:xfrm>
            <a:prstGeom prst="line">
              <a:avLst/>
            </a:prstGeom>
            <a:noFill/>
            <a:ln w="25400">
              <a:solidFill>
                <a:schemeClr val="bg1"/>
              </a:solidFill>
              <a:round/>
              <a:headEnd type="stealth" w="med" len="lg"/>
              <a:tailEnd type="stealth" w="med" len="lg"/>
            </a:ln>
            <a:effectLst/>
          </p:spPr>
          <p:txBody>
            <a:bodyPr wrap="none" anchor="ctr"/>
            <a:lstStyle/>
            <a:p>
              <a:endParaRPr lang="en-US"/>
            </a:p>
          </p:txBody>
        </p:sp>
        <p:sp>
          <p:nvSpPr>
            <p:cNvPr id="185364" name="Line 20"/>
            <p:cNvSpPr>
              <a:spLocks noChangeShapeType="1"/>
            </p:cNvSpPr>
            <p:nvPr/>
          </p:nvSpPr>
          <p:spPr bwMode="blackWhite">
            <a:xfrm flipH="1" flipV="1">
              <a:off x="3600" y="1788"/>
              <a:ext cx="624" cy="288"/>
            </a:xfrm>
            <a:prstGeom prst="line">
              <a:avLst/>
            </a:prstGeom>
            <a:noFill/>
            <a:ln w="25400">
              <a:solidFill>
                <a:schemeClr val="bg1"/>
              </a:solidFill>
              <a:round/>
              <a:headEnd type="stealth" w="med" len="lg"/>
              <a:tailEnd type="stealth" w="med" len="lg"/>
            </a:ln>
            <a:effectLst/>
          </p:spPr>
          <p:txBody>
            <a:bodyPr wrap="none" anchor="ctr"/>
            <a:lstStyle/>
            <a:p>
              <a:endParaRPr lang="en-US"/>
            </a:p>
          </p:txBody>
        </p:sp>
      </p:grpSp>
      <p:grpSp>
        <p:nvGrpSpPr>
          <p:cNvPr id="185365" name="Group 21"/>
          <p:cNvGrpSpPr>
            <a:grpSpLocks/>
          </p:cNvGrpSpPr>
          <p:nvPr/>
        </p:nvGrpSpPr>
        <p:grpSpPr bwMode="auto">
          <a:xfrm>
            <a:off x="5205413" y="1752600"/>
            <a:ext cx="3868737" cy="1905000"/>
            <a:chOff x="3552" y="1104"/>
            <a:chExt cx="2640" cy="1200"/>
          </a:xfrm>
        </p:grpSpPr>
        <p:sp>
          <p:nvSpPr>
            <p:cNvPr id="185366" name="AutoShape 22"/>
            <p:cNvSpPr>
              <a:spLocks noChangeArrowheads="1"/>
            </p:cNvSpPr>
            <p:nvPr/>
          </p:nvSpPr>
          <p:spPr bwMode="auto">
            <a:xfrm>
              <a:off x="3552" y="1104"/>
              <a:ext cx="864" cy="384"/>
            </a:xfrm>
            <a:prstGeom prst="leftArrow">
              <a:avLst>
                <a:gd name="adj1" fmla="val 50000"/>
                <a:gd name="adj2" fmla="val 56250"/>
              </a:avLst>
            </a:prstGeom>
            <a:solidFill>
              <a:srgbClr val="0066FF"/>
            </a:solidFill>
            <a:ln w="28575">
              <a:solidFill>
                <a:srgbClr val="FFFFFF"/>
              </a:solidFill>
              <a:miter lim="800000"/>
              <a:headEnd/>
              <a:tailEnd/>
            </a:ln>
            <a:effectLst/>
          </p:spPr>
          <p:txBody>
            <a:bodyPr wrap="none" anchor="ctr"/>
            <a:lstStyle/>
            <a:p>
              <a:endParaRPr lang="en-US"/>
            </a:p>
          </p:txBody>
        </p:sp>
        <p:sp>
          <p:nvSpPr>
            <p:cNvPr id="185367" name="AutoShape 23"/>
            <p:cNvSpPr>
              <a:spLocks noChangeArrowheads="1"/>
            </p:cNvSpPr>
            <p:nvPr/>
          </p:nvSpPr>
          <p:spPr bwMode="auto">
            <a:xfrm>
              <a:off x="5328" y="1920"/>
              <a:ext cx="864" cy="384"/>
            </a:xfrm>
            <a:prstGeom prst="leftArrow">
              <a:avLst>
                <a:gd name="adj1" fmla="val 50000"/>
                <a:gd name="adj2" fmla="val 56250"/>
              </a:avLst>
            </a:prstGeom>
            <a:solidFill>
              <a:srgbClr val="0066FF"/>
            </a:solidFill>
            <a:ln w="28575">
              <a:solidFill>
                <a:srgbClr val="FFFFFF"/>
              </a:solidFill>
              <a:miter lim="800000"/>
              <a:headEnd/>
              <a:tailEnd/>
            </a:ln>
            <a:effectLst/>
          </p:spPr>
          <p:txBody>
            <a:bodyPr wrap="none" anchor="ctr"/>
            <a:lstStyle/>
            <a:p>
              <a:endParaRPr lang="en-US"/>
            </a:p>
          </p:txBody>
        </p:sp>
        <p:sp>
          <p:nvSpPr>
            <p:cNvPr id="185368" name="Text Box 24"/>
            <p:cNvSpPr txBox="1">
              <a:spLocks noChangeArrowheads="1"/>
            </p:cNvSpPr>
            <p:nvPr/>
          </p:nvSpPr>
          <p:spPr bwMode="auto">
            <a:xfrm>
              <a:off x="4400" y="1344"/>
              <a:ext cx="1714" cy="518"/>
            </a:xfrm>
            <a:prstGeom prst="rect">
              <a:avLst/>
            </a:prstGeom>
            <a:solidFill>
              <a:srgbClr val="0066FF"/>
            </a:solidFill>
            <a:ln w="28575">
              <a:noFill/>
              <a:miter lim="800000"/>
              <a:headEnd/>
              <a:tailEnd/>
            </a:ln>
            <a:effectLst/>
          </p:spPr>
          <p:txBody>
            <a:bodyPr wrap="none" anchor="ctr">
              <a:spAutoFit/>
            </a:bodyPr>
            <a:lstStyle/>
            <a:p>
              <a:r>
                <a:rPr lang="en-GB">
                  <a:latin typeface="Tahoma" pitchFamily="34" charset="0"/>
                </a:rPr>
                <a:t>transfers from</a:t>
              </a:r>
            </a:p>
            <a:p>
              <a:r>
                <a:rPr lang="en-GB">
                  <a:latin typeface="Tahoma" pitchFamily="34" charset="0"/>
                </a:rPr>
                <a:t>line management</a:t>
              </a:r>
            </a:p>
          </p:txBody>
        </p:sp>
      </p:grpSp>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85347"/>
                                        </p:tgtEl>
                                        <p:attrNameLst>
                                          <p:attrName>style.visibility</p:attrName>
                                        </p:attrNameLst>
                                      </p:cBhvr>
                                      <p:to>
                                        <p:strVal val="visible"/>
                                      </p:to>
                                    </p:set>
                                    <p:animEffect transition="in" filter="box(out)">
                                      <p:cBhvr>
                                        <p:cTn id="7" dur="500"/>
                                        <p:tgtEl>
                                          <p:spTgt spid="18534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85365"/>
                                        </p:tgtEl>
                                        <p:attrNameLst>
                                          <p:attrName>style.visibility</p:attrName>
                                        </p:attrNameLst>
                                      </p:cBhvr>
                                      <p:to>
                                        <p:strVal val="visible"/>
                                      </p:to>
                                    </p:set>
                                    <p:animEffect transition="in" filter="wipe(right)">
                                      <p:cBhvr>
                                        <p:cTn id="11" dur="500"/>
                                        <p:tgtEl>
                                          <p:spTgt spid="18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7394" name="Line 2"/>
          <p:cNvSpPr>
            <a:spLocks noChangeShapeType="1"/>
          </p:cNvSpPr>
          <p:nvPr/>
        </p:nvSpPr>
        <p:spPr bwMode="blackWhite">
          <a:xfrm flipH="1" flipV="1">
            <a:off x="5270500" y="2852738"/>
            <a:ext cx="957263" cy="479425"/>
          </a:xfrm>
          <a:prstGeom prst="line">
            <a:avLst/>
          </a:prstGeom>
          <a:noFill/>
          <a:ln w="50800">
            <a:solidFill>
              <a:schemeClr val="bg1"/>
            </a:solidFill>
            <a:round/>
            <a:headEnd type="none" w="med" len="lg"/>
            <a:tailEnd type="stealth" w="lg" len="lg"/>
          </a:ln>
          <a:effectLst/>
        </p:spPr>
        <p:txBody>
          <a:bodyPr wrap="none" anchor="ctr"/>
          <a:lstStyle/>
          <a:p>
            <a:endParaRPr lang="en-US"/>
          </a:p>
        </p:txBody>
      </p:sp>
      <p:sp>
        <p:nvSpPr>
          <p:cNvPr id="187395" name="Line 3"/>
          <p:cNvSpPr>
            <a:spLocks noChangeShapeType="1"/>
          </p:cNvSpPr>
          <p:nvPr/>
        </p:nvSpPr>
        <p:spPr bwMode="blackWhite">
          <a:xfrm flipH="1" flipV="1">
            <a:off x="3019425" y="3771900"/>
            <a:ext cx="2925763" cy="17463"/>
          </a:xfrm>
          <a:prstGeom prst="line">
            <a:avLst/>
          </a:prstGeom>
          <a:noFill/>
          <a:ln w="50800">
            <a:solidFill>
              <a:schemeClr val="bg1"/>
            </a:solidFill>
            <a:round/>
            <a:headEnd type="stealth" w="lg" len="lg"/>
            <a:tailEnd/>
          </a:ln>
          <a:effectLst/>
        </p:spPr>
        <p:txBody>
          <a:bodyPr wrap="none" anchor="ctr"/>
          <a:lstStyle/>
          <a:p>
            <a:endParaRPr lang="en-US"/>
          </a:p>
        </p:txBody>
      </p:sp>
      <p:sp>
        <p:nvSpPr>
          <p:cNvPr id="187396" name="Line 4"/>
          <p:cNvSpPr>
            <a:spLocks noChangeShapeType="1"/>
          </p:cNvSpPr>
          <p:nvPr/>
        </p:nvSpPr>
        <p:spPr bwMode="blackWhite">
          <a:xfrm flipH="1" flipV="1">
            <a:off x="2316163" y="4005263"/>
            <a:ext cx="1079500" cy="719137"/>
          </a:xfrm>
          <a:prstGeom prst="line">
            <a:avLst/>
          </a:prstGeom>
          <a:noFill/>
          <a:ln w="50800">
            <a:solidFill>
              <a:schemeClr val="bg1"/>
            </a:solidFill>
            <a:round/>
            <a:headEnd type="none" w="med" len="lg"/>
            <a:tailEnd type="stealth" w="lg" len="lg"/>
          </a:ln>
          <a:effectLst/>
        </p:spPr>
        <p:txBody>
          <a:bodyPr wrap="none" anchor="ctr"/>
          <a:lstStyle/>
          <a:p>
            <a:endParaRPr lang="en-US"/>
          </a:p>
        </p:txBody>
      </p:sp>
      <p:sp>
        <p:nvSpPr>
          <p:cNvPr id="187397" name="Rectangle 5"/>
          <p:cNvSpPr>
            <a:spLocks noGrp="1" noChangeArrowheads="1"/>
          </p:cNvSpPr>
          <p:nvPr>
            <p:ph type="title"/>
          </p:nvPr>
        </p:nvSpPr>
        <p:spPr/>
        <p:txBody>
          <a:bodyPr/>
          <a:lstStyle/>
          <a:p>
            <a:pPr>
              <a:lnSpc>
                <a:spcPct val="90000"/>
              </a:lnSpc>
            </a:pPr>
            <a:r>
              <a:rPr lang="en-GB"/>
              <a:t>The zig-zag career in HR</a:t>
            </a:r>
            <a:endParaRPr lang="en-GB">
              <a:solidFill>
                <a:srgbClr val="F2C307"/>
              </a:solidFill>
            </a:endParaRPr>
          </a:p>
        </p:txBody>
      </p:sp>
      <p:grpSp>
        <p:nvGrpSpPr>
          <p:cNvPr id="187398" name="Group 6"/>
          <p:cNvGrpSpPr>
            <a:grpSpLocks/>
          </p:cNvGrpSpPr>
          <p:nvPr/>
        </p:nvGrpSpPr>
        <p:grpSpPr bwMode="auto">
          <a:xfrm>
            <a:off x="323850" y="1844675"/>
            <a:ext cx="8129588" cy="3886200"/>
            <a:chOff x="196" y="1152"/>
            <a:chExt cx="5121" cy="2448"/>
          </a:xfrm>
        </p:grpSpPr>
        <p:grpSp>
          <p:nvGrpSpPr>
            <p:cNvPr id="187399" name="Group 7"/>
            <p:cNvGrpSpPr>
              <a:grpSpLocks/>
            </p:cNvGrpSpPr>
            <p:nvPr/>
          </p:nvGrpSpPr>
          <p:grpSpPr bwMode="auto">
            <a:xfrm>
              <a:off x="1865" y="1152"/>
              <a:ext cx="1754" cy="720"/>
              <a:chOff x="2080" y="1296"/>
              <a:chExt cx="2080" cy="720"/>
            </a:xfrm>
          </p:grpSpPr>
          <p:sp>
            <p:nvSpPr>
              <p:cNvPr id="187400" name="Oval 8"/>
              <p:cNvSpPr>
                <a:spLocks noChangeArrowheads="1"/>
              </p:cNvSpPr>
              <p:nvPr/>
            </p:nvSpPr>
            <p:spPr bwMode="blackWhite">
              <a:xfrm>
                <a:off x="2080" y="1296"/>
                <a:ext cx="2080" cy="720"/>
              </a:xfrm>
              <a:prstGeom prst="ellipse">
                <a:avLst/>
              </a:prstGeom>
              <a:gradFill rotWithShape="0">
                <a:gsLst>
                  <a:gs pos="0">
                    <a:srgbClr val="6699FF">
                      <a:gamma/>
                      <a:tint val="41176"/>
                      <a:invGamma/>
                    </a:srgbClr>
                  </a:gs>
                  <a:gs pos="100000">
                    <a:srgbClr val="6699FF"/>
                  </a:gs>
                </a:gsLst>
                <a:path path="shape">
                  <a:fillToRect l="50000" t="50000" r="50000" b="50000"/>
                </a:path>
              </a:gradFill>
              <a:ln w="25400">
                <a:solidFill>
                  <a:srgbClr val="99CCFF"/>
                </a:solidFill>
                <a:round/>
                <a:headEnd/>
                <a:tailEnd/>
              </a:ln>
              <a:effectLst/>
            </p:spPr>
            <p:txBody>
              <a:bodyPr wrap="none" anchor="ctr"/>
              <a:lstStyle/>
              <a:p>
                <a:endParaRPr lang="en-US"/>
              </a:p>
            </p:txBody>
          </p:sp>
          <p:sp>
            <p:nvSpPr>
              <p:cNvPr id="187401" name="Text Box 9"/>
              <p:cNvSpPr txBox="1">
                <a:spLocks noChangeArrowheads="1"/>
              </p:cNvSpPr>
              <p:nvPr/>
            </p:nvSpPr>
            <p:spPr bwMode="blackWhite">
              <a:xfrm>
                <a:off x="2407" y="1531"/>
                <a:ext cx="1426" cy="250"/>
              </a:xfrm>
              <a:prstGeom prst="rect">
                <a:avLst/>
              </a:prstGeom>
              <a:noFill/>
              <a:ln w="9525">
                <a:noFill/>
                <a:miter lim="800000"/>
                <a:headEnd/>
                <a:tailEnd/>
              </a:ln>
              <a:effectLst/>
            </p:spPr>
            <p:txBody>
              <a:bodyPr wrap="none">
                <a:spAutoFit/>
              </a:bodyPr>
              <a:lstStyle/>
              <a:p>
                <a:r>
                  <a:rPr lang="en-GB" sz="2000" b="1">
                    <a:solidFill>
                      <a:srgbClr val="00279F"/>
                    </a:solidFill>
                    <a:latin typeface="Tahoma" pitchFamily="34" charset="0"/>
                  </a:rPr>
                  <a:t>Corporate HR</a:t>
                </a:r>
              </a:p>
            </p:txBody>
          </p:sp>
        </p:grpSp>
        <p:grpSp>
          <p:nvGrpSpPr>
            <p:cNvPr id="187402" name="Group 10"/>
            <p:cNvGrpSpPr>
              <a:grpSpLocks/>
            </p:cNvGrpSpPr>
            <p:nvPr/>
          </p:nvGrpSpPr>
          <p:grpSpPr bwMode="auto">
            <a:xfrm>
              <a:off x="1861" y="2880"/>
              <a:ext cx="1754" cy="720"/>
              <a:chOff x="2080" y="3072"/>
              <a:chExt cx="2080" cy="720"/>
            </a:xfrm>
          </p:grpSpPr>
          <p:sp>
            <p:nvSpPr>
              <p:cNvPr id="187403" name="Oval 11"/>
              <p:cNvSpPr>
                <a:spLocks noChangeArrowheads="1"/>
              </p:cNvSpPr>
              <p:nvPr/>
            </p:nvSpPr>
            <p:spPr bwMode="blackWhite">
              <a:xfrm>
                <a:off x="2080" y="3072"/>
                <a:ext cx="2080" cy="720"/>
              </a:xfrm>
              <a:prstGeom prst="ellipse">
                <a:avLst/>
              </a:prstGeom>
              <a:gradFill rotWithShape="0">
                <a:gsLst>
                  <a:gs pos="0">
                    <a:srgbClr val="6699FF">
                      <a:gamma/>
                      <a:tint val="41176"/>
                      <a:invGamma/>
                    </a:srgbClr>
                  </a:gs>
                  <a:gs pos="100000">
                    <a:srgbClr val="6699FF"/>
                  </a:gs>
                </a:gsLst>
                <a:path path="shape">
                  <a:fillToRect l="50000" t="50000" r="50000" b="50000"/>
                </a:path>
              </a:gradFill>
              <a:ln w="25400">
                <a:solidFill>
                  <a:srgbClr val="99CCFF"/>
                </a:solidFill>
                <a:round/>
                <a:headEnd/>
                <a:tailEnd/>
              </a:ln>
              <a:effectLst/>
            </p:spPr>
            <p:txBody>
              <a:bodyPr wrap="none" anchor="ctr"/>
              <a:lstStyle/>
              <a:p>
                <a:endParaRPr lang="en-US"/>
              </a:p>
            </p:txBody>
          </p:sp>
          <p:sp>
            <p:nvSpPr>
              <p:cNvPr id="187404" name="Text Box 12"/>
              <p:cNvSpPr txBox="1">
                <a:spLocks noChangeArrowheads="1"/>
              </p:cNvSpPr>
              <p:nvPr/>
            </p:nvSpPr>
            <p:spPr bwMode="blackWhite">
              <a:xfrm>
                <a:off x="2354" y="3307"/>
                <a:ext cx="1533" cy="250"/>
              </a:xfrm>
              <a:prstGeom prst="rect">
                <a:avLst/>
              </a:prstGeom>
              <a:noFill/>
              <a:ln w="9525">
                <a:noFill/>
                <a:miter lim="800000"/>
                <a:headEnd/>
                <a:tailEnd/>
              </a:ln>
              <a:effectLst/>
            </p:spPr>
            <p:txBody>
              <a:bodyPr wrap="none">
                <a:spAutoFit/>
              </a:bodyPr>
              <a:lstStyle/>
              <a:p>
                <a:r>
                  <a:rPr lang="en-GB" sz="2000" b="1">
                    <a:solidFill>
                      <a:srgbClr val="00279F"/>
                    </a:solidFill>
                    <a:latin typeface="Tahoma" pitchFamily="34" charset="0"/>
                  </a:rPr>
                  <a:t>Shared service</a:t>
                </a:r>
              </a:p>
            </p:txBody>
          </p:sp>
        </p:grpSp>
        <p:grpSp>
          <p:nvGrpSpPr>
            <p:cNvPr id="187405" name="Group 13"/>
            <p:cNvGrpSpPr>
              <a:grpSpLocks/>
            </p:cNvGrpSpPr>
            <p:nvPr/>
          </p:nvGrpSpPr>
          <p:grpSpPr bwMode="auto">
            <a:xfrm>
              <a:off x="3563" y="2016"/>
              <a:ext cx="1754" cy="720"/>
              <a:chOff x="3952" y="2016"/>
              <a:chExt cx="2080" cy="720"/>
            </a:xfrm>
          </p:grpSpPr>
          <p:sp>
            <p:nvSpPr>
              <p:cNvPr id="187406" name="Oval 14"/>
              <p:cNvSpPr>
                <a:spLocks noChangeArrowheads="1"/>
              </p:cNvSpPr>
              <p:nvPr/>
            </p:nvSpPr>
            <p:spPr bwMode="blackWhite">
              <a:xfrm>
                <a:off x="3952" y="2016"/>
                <a:ext cx="2080" cy="720"/>
              </a:xfrm>
              <a:prstGeom prst="ellipse">
                <a:avLst/>
              </a:prstGeom>
              <a:gradFill rotWithShape="0">
                <a:gsLst>
                  <a:gs pos="0">
                    <a:srgbClr val="6699FF">
                      <a:gamma/>
                      <a:tint val="41176"/>
                      <a:invGamma/>
                    </a:srgbClr>
                  </a:gs>
                  <a:gs pos="100000">
                    <a:srgbClr val="6699FF"/>
                  </a:gs>
                </a:gsLst>
                <a:path path="shape">
                  <a:fillToRect l="50000" t="50000" r="50000" b="50000"/>
                </a:path>
              </a:gradFill>
              <a:ln w="25400">
                <a:solidFill>
                  <a:srgbClr val="99CCFF"/>
                </a:solidFill>
                <a:round/>
                <a:headEnd/>
                <a:tailEnd/>
              </a:ln>
              <a:effectLst/>
            </p:spPr>
            <p:txBody>
              <a:bodyPr wrap="none" anchor="ctr"/>
              <a:lstStyle/>
              <a:p>
                <a:endParaRPr lang="en-US"/>
              </a:p>
            </p:txBody>
          </p:sp>
          <p:sp>
            <p:nvSpPr>
              <p:cNvPr id="187407" name="Text Box 15"/>
              <p:cNvSpPr txBox="1">
                <a:spLocks noChangeArrowheads="1"/>
              </p:cNvSpPr>
              <p:nvPr/>
            </p:nvSpPr>
            <p:spPr bwMode="blackWhite">
              <a:xfrm>
                <a:off x="4124" y="2251"/>
                <a:ext cx="1736" cy="250"/>
              </a:xfrm>
              <a:prstGeom prst="rect">
                <a:avLst/>
              </a:prstGeom>
              <a:noFill/>
              <a:ln w="9525">
                <a:noFill/>
                <a:miter lim="800000"/>
                <a:headEnd/>
                <a:tailEnd/>
              </a:ln>
              <a:effectLst/>
            </p:spPr>
            <p:txBody>
              <a:bodyPr wrap="none">
                <a:spAutoFit/>
              </a:bodyPr>
              <a:lstStyle/>
              <a:p>
                <a:r>
                  <a:rPr lang="en-GB" sz="2000" b="1">
                    <a:solidFill>
                      <a:srgbClr val="00279F"/>
                    </a:solidFill>
                    <a:latin typeface="Tahoma" pitchFamily="34" charset="0"/>
                  </a:rPr>
                  <a:t>Business partner</a:t>
                </a:r>
              </a:p>
            </p:txBody>
          </p:sp>
        </p:grpSp>
        <p:grpSp>
          <p:nvGrpSpPr>
            <p:cNvPr id="187408" name="Group 16"/>
            <p:cNvGrpSpPr>
              <a:grpSpLocks/>
            </p:cNvGrpSpPr>
            <p:nvPr/>
          </p:nvGrpSpPr>
          <p:grpSpPr bwMode="auto">
            <a:xfrm>
              <a:off x="196" y="2016"/>
              <a:ext cx="1754" cy="720"/>
              <a:chOff x="208" y="2016"/>
              <a:chExt cx="2080" cy="720"/>
            </a:xfrm>
          </p:grpSpPr>
          <p:sp>
            <p:nvSpPr>
              <p:cNvPr id="187409" name="Oval 17"/>
              <p:cNvSpPr>
                <a:spLocks noChangeArrowheads="1"/>
              </p:cNvSpPr>
              <p:nvPr/>
            </p:nvSpPr>
            <p:spPr bwMode="blackWhite">
              <a:xfrm>
                <a:off x="208" y="2016"/>
                <a:ext cx="2080" cy="720"/>
              </a:xfrm>
              <a:prstGeom prst="ellipse">
                <a:avLst/>
              </a:prstGeom>
              <a:gradFill rotWithShape="0">
                <a:gsLst>
                  <a:gs pos="0">
                    <a:srgbClr val="6699FF">
                      <a:gamma/>
                      <a:tint val="41176"/>
                      <a:invGamma/>
                    </a:srgbClr>
                  </a:gs>
                  <a:gs pos="100000">
                    <a:srgbClr val="6699FF"/>
                  </a:gs>
                </a:gsLst>
                <a:path path="shape">
                  <a:fillToRect l="50000" t="50000" r="50000" b="50000"/>
                </a:path>
              </a:gradFill>
              <a:ln w="25400">
                <a:solidFill>
                  <a:srgbClr val="99CCFF"/>
                </a:solidFill>
                <a:round/>
                <a:headEnd/>
                <a:tailEnd/>
              </a:ln>
              <a:effectLst/>
            </p:spPr>
            <p:txBody>
              <a:bodyPr wrap="none" anchor="ctr"/>
              <a:lstStyle/>
              <a:p>
                <a:endParaRPr lang="en-US"/>
              </a:p>
            </p:txBody>
          </p:sp>
          <p:sp>
            <p:nvSpPr>
              <p:cNvPr id="187410" name="Text Box 18"/>
              <p:cNvSpPr txBox="1">
                <a:spLocks noChangeArrowheads="1"/>
              </p:cNvSpPr>
              <p:nvPr/>
            </p:nvSpPr>
            <p:spPr bwMode="blackWhite">
              <a:xfrm>
                <a:off x="220" y="2251"/>
                <a:ext cx="2056" cy="250"/>
              </a:xfrm>
              <a:prstGeom prst="rect">
                <a:avLst/>
              </a:prstGeom>
              <a:noFill/>
              <a:ln w="9525">
                <a:noFill/>
                <a:miter lim="800000"/>
                <a:headEnd/>
                <a:tailEnd/>
              </a:ln>
              <a:effectLst/>
            </p:spPr>
            <p:txBody>
              <a:bodyPr wrap="none">
                <a:spAutoFit/>
              </a:bodyPr>
              <a:lstStyle/>
              <a:p>
                <a:r>
                  <a:rPr lang="en-GB" sz="2000" b="1">
                    <a:solidFill>
                      <a:srgbClr val="00279F"/>
                    </a:solidFill>
                    <a:latin typeface="Tahoma" pitchFamily="34" charset="0"/>
                  </a:rPr>
                  <a:t>Centres of expertise</a:t>
                </a:r>
              </a:p>
            </p:txBody>
          </p:sp>
        </p:grpSp>
      </p:grpSp>
    </p:spTree>
  </p:cSld>
  <p:clrMapOvr>
    <a:masterClrMapping/>
  </p:clrMapOvr>
  <p:transition spd="med">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7398"/>
                                        </p:tgtEl>
                                        <p:attrNameLst>
                                          <p:attrName>style.visibility</p:attrName>
                                        </p:attrNameLst>
                                      </p:cBhvr>
                                      <p:to>
                                        <p:strVal val="visible"/>
                                      </p:to>
                                    </p:set>
                                    <p:animEffect transition="in" filter="fade">
                                      <p:cBhvr>
                                        <p:cTn id="7" dur="500"/>
                                        <p:tgtEl>
                                          <p:spTgt spid="18739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87396"/>
                                        </p:tgtEl>
                                        <p:attrNameLst>
                                          <p:attrName>style.visibility</p:attrName>
                                        </p:attrNameLst>
                                      </p:cBhvr>
                                      <p:to>
                                        <p:strVal val="visible"/>
                                      </p:to>
                                    </p:set>
                                    <p:animEffect transition="in" filter="wipe(right)">
                                      <p:cBhvr>
                                        <p:cTn id="11" dur="1000"/>
                                        <p:tgtEl>
                                          <p:spTgt spid="187396"/>
                                        </p:tgtEl>
                                      </p:cBhvr>
                                    </p:animEffect>
                                  </p:childTnLst>
                                </p:cTn>
                              </p:par>
                            </p:childTnLst>
                          </p:cTn>
                        </p:par>
                        <p:par>
                          <p:cTn id="12" fill="hold">
                            <p:stCondLst>
                              <p:cond delay="1500"/>
                            </p:stCondLst>
                            <p:childTnLst>
                              <p:par>
                                <p:cTn id="13" presetID="17" presetClass="entr" presetSubtype="8" fill="hold" grpId="0" nodeType="afterEffect">
                                  <p:stCondLst>
                                    <p:cond delay="0"/>
                                  </p:stCondLst>
                                  <p:childTnLst>
                                    <p:set>
                                      <p:cBhvr>
                                        <p:cTn id="14" dur="1" fill="hold">
                                          <p:stCondLst>
                                            <p:cond delay="0"/>
                                          </p:stCondLst>
                                        </p:cTn>
                                        <p:tgtEl>
                                          <p:spTgt spid="187395"/>
                                        </p:tgtEl>
                                        <p:attrNameLst>
                                          <p:attrName>style.visibility</p:attrName>
                                        </p:attrNameLst>
                                      </p:cBhvr>
                                      <p:to>
                                        <p:strVal val="visible"/>
                                      </p:to>
                                    </p:set>
                                    <p:anim calcmode="lin" valueType="num">
                                      <p:cBhvr>
                                        <p:cTn id="15" dur="1000" fill="hold"/>
                                        <p:tgtEl>
                                          <p:spTgt spid="187395"/>
                                        </p:tgtEl>
                                        <p:attrNameLst>
                                          <p:attrName>ppt_x</p:attrName>
                                        </p:attrNameLst>
                                      </p:cBhvr>
                                      <p:tavLst>
                                        <p:tav tm="0">
                                          <p:val>
                                            <p:strVal val="#ppt_x-#ppt_w/2"/>
                                          </p:val>
                                        </p:tav>
                                        <p:tav tm="100000">
                                          <p:val>
                                            <p:strVal val="#ppt_x"/>
                                          </p:val>
                                        </p:tav>
                                      </p:tavLst>
                                    </p:anim>
                                    <p:anim calcmode="lin" valueType="num">
                                      <p:cBhvr>
                                        <p:cTn id="16" dur="1000" fill="hold"/>
                                        <p:tgtEl>
                                          <p:spTgt spid="187395"/>
                                        </p:tgtEl>
                                        <p:attrNameLst>
                                          <p:attrName>ppt_y</p:attrName>
                                        </p:attrNameLst>
                                      </p:cBhvr>
                                      <p:tavLst>
                                        <p:tav tm="0">
                                          <p:val>
                                            <p:strVal val="#ppt_y"/>
                                          </p:val>
                                        </p:tav>
                                        <p:tav tm="100000">
                                          <p:val>
                                            <p:strVal val="#ppt_y"/>
                                          </p:val>
                                        </p:tav>
                                      </p:tavLst>
                                    </p:anim>
                                    <p:anim calcmode="lin" valueType="num">
                                      <p:cBhvr>
                                        <p:cTn id="17" dur="1000" fill="hold"/>
                                        <p:tgtEl>
                                          <p:spTgt spid="187395"/>
                                        </p:tgtEl>
                                        <p:attrNameLst>
                                          <p:attrName>ppt_w</p:attrName>
                                        </p:attrNameLst>
                                      </p:cBhvr>
                                      <p:tavLst>
                                        <p:tav tm="0">
                                          <p:val>
                                            <p:fltVal val="0"/>
                                          </p:val>
                                        </p:tav>
                                        <p:tav tm="100000">
                                          <p:val>
                                            <p:strVal val="#ppt_w"/>
                                          </p:val>
                                        </p:tav>
                                      </p:tavLst>
                                    </p:anim>
                                    <p:anim calcmode="lin" valueType="num">
                                      <p:cBhvr>
                                        <p:cTn id="18" dur="1000" fill="hold"/>
                                        <p:tgtEl>
                                          <p:spTgt spid="187395"/>
                                        </p:tgtEl>
                                        <p:attrNameLst>
                                          <p:attrName>ppt_h</p:attrName>
                                        </p:attrNameLst>
                                      </p:cBhvr>
                                      <p:tavLst>
                                        <p:tav tm="0">
                                          <p:val>
                                            <p:strVal val="#ppt_h"/>
                                          </p:val>
                                        </p:tav>
                                        <p:tav tm="100000">
                                          <p:val>
                                            <p:strVal val="#ppt_h"/>
                                          </p:val>
                                        </p:tav>
                                      </p:tavLst>
                                    </p:anim>
                                  </p:childTnLst>
                                </p:cTn>
                              </p:par>
                            </p:childTnLst>
                          </p:cTn>
                        </p:par>
                        <p:par>
                          <p:cTn id="19" fill="hold">
                            <p:stCondLst>
                              <p:cond delay="2500"/>
                            </p:stCondLst>
                            <p:childTnLst>
                              <p:par>
                                <p:cTn id="20" presetID="22" presetClass="entr" presetSubtype="2" fill="hold" grpId="0" nodeType="afterEffect">
                                  <p:stCondLst>
                                    <p:cond delay="0"/>
                                  </p:stCondLst>
                                  <p:childTnLst>
                                    <p:set>
                                      <p:cBhvr>
                                        <p:cTn id="21" dur="1" fill="hold">
                                          <p:stCondLst>
                                            <p:cond delay="0"/>
                                          </p:stCondLst>
                                        </p:cTn>
                                        <p:tgtEl>
                                          <p:spTgt spid="187394"/>
                                        </p:tgtEl>
                                        <p:attrNameLst>
                                          <p:attrName>style.visibility</p:attrName>
                                        </p:attrNameLst>
                                      </p:cBhvr>
                                      <p:to>
                                        <p:strVal val="visible"/>
                                      </p:to>
                                    </p:set>
                                    <p:animEffect transition="in" filter="wipe(right)">
                                      <p:cBhvr>
                                        <p:cTn id="22" dur="1000"/>
                                        <p:tgtEl>
                                          <p:spTgt spid="187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4" grpId="0" animBg="1"/>
      <p:bldP spid="187395" grpId="0" animBg="1"/>
      <p:bldP spid="187396"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r>
              <a:rPr lang="en-GB"/>
              <a:t>Careers in L&amp;D?</a:t>
            </a:r>
            <a:endParaRPr lang="en-US"/>
          </a:p>
        </p:txBody>
      </p:sp>
      <p:sp>
        <p:nvSpPr>
          <p:cNvPr id="209923" name="Rectangle 3"/>
          <p:cNvSpPr>
            <a:spLocks noGrp="1" noChangeArrowheads="1"/>
          </p:cNvSpPr>
          <p:nvPr>
            <p:ph type="body" idx="1"/>
          </p:nvPr>
        </p:nvSpPr>
        <p:spPr/>
        <p:txBody>
          <a:bodyPr/>
          <a:lstStyle/>
          <a:p>
            <a:pPr>
              <a:lnSpc>
                <a:spcPct val="90000"/>
              </a:lnSpc>
            </a:pPr>
            <a:r>
              <a:rPr lang="en-GB" sz="2600"/>
              <a:t>L&amp;D + reward &amp; ER seen a key HR building blocks. Most likely to support specialist career</a:t>
            </a:r>
          </a:p>
          <a:p>
            <a:pPr>
              <a:lnSpc>
                <a:spcPct val="90000"/>
              </a:lnSpc>
            </a:pPr>
            <a:r>
              <a:rPr lang="en-GB" sz="2600"/>
              <a:t>Also key skills for generalists, so smart HR people will be seeking L&amp;D/OD experience</a:t>
            </a:r>
          </a:p>
          <a:p>
            <a:pPr>
              <a:lnSpc>
                <a:spcPct val="90000"/>
              </a:lnSpc>
            </a:pPr>
            <a:r>
              <a:rPr lang="en-GB" sz="2600"/>
              <a:t>Qualifications? For HR, CIPD is “ticket to travel”</a:t>
            </a:r>
          </a:p>
          <a:p>
            <a:pPr>
              <a:lnSpc>
                <a:spcPct val="90000"/>
              </a:lnSpc>
            </a:pPr>
            <a:r>
              <a:rPr lang="en-GB" sz="2600"/>
              <a:t>Career in HR, broad career in L&amp;D, specialist L&amp;D (eg M&amp;L, OD, coach), in &amp; out of L&amp;D</a:t>
            </a:r>
          </a:p>
          <a:p>
            <a:pPr>
              <a:lnSpc>
                <a:spcPct val="90000"/>
              </a:lnSpc>
            </a:pPr>
            <a:r>
              <a:rPr lang="en-GB" sz="2600"/>
              <a:t>Routes in from operational/ technical training differ from those now open in HR</a:t>
            </a:r>
          </a:p>
          <a:p>
            <a:pPr>
              <a:lnSpc>
                <a:spcPct val="90000"/>
              </a:lnSpc>
            </a:pPr>
            <a:r>
              <a:rPr lang="en-GB" sz="2600"/>
              <a:t>Relationship with careers in education?</a:t>
            </a:r>
          </a:p>
          <a:p>
            <a:pPr>
              <a:lnSpc>
                <a:spcPct val="90000"/>
              </a:lnSpc>
            </a:pPr>
            <a:r>
              <a:rPr lang="en-GB" sz="2600"/>
              <a:t>Fluid interface with self-employment &amp; consulting</a:t>
            </a:r>
            <a:endParaRPr lang="en-US" sz="2600"/>
          </a:p>
        </p:txBody>
      </p:sp>
    </p:spTree>
  </p:cSld>
  <p:clrMapOvr>
    <a:masterClrMapping/>
  </p:clrMapOvr>
  <p:transition spd="med">
    <p:strips dir="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p:txBody>
          <a:bodyPr/>
          <a:lstStyle/>
          <a:p>
            <a:endParaRPr lang="en-US"/>
          </a:p>
        </p:txBody>
      </p:sp>
      <p:sp>
        <p:nvSpPr>
          <p:cNvPr id="260099" name="Rectangle 3"/>
          <p:cNvSpPr>
            <a:spLocks noGrp="1" noChangeArrowheads="1"/>
          </p:cNvSpPr>
          <p:nvPr>
            <p:ph type="body" idx="1"/>
          </p:nvPr>
        </p:nvSpPr>
        <p:spPr/>
        <p:txBody>
          <a:bodyPr/>
          <a:lstStyle/>
          <a:p>
            <a:r>
              <a:rPr lang="en-GB"/>
              <a:t>Is there more to be gained by thinking of L&amp;D as a separate profession or part of HR?</a:t>
            </a:r>
          </a:p>
          <a:p>
            <a:r>
              <a:rPr lang="en-GB"/>
              <a:t>Where do your career aspirations/ interests lie?</a:t>
            </a:r>
          </a:p>
          <a:p>
            <a:r>
              <a:rPr lang="en-GB"/>
              <a:t>What are your hopes and fears for a future in L&amp;D?</a:t>
            </a:r>
            <a:endParaRPr lang="en-US"/>
          </a:p>
        </p:txBody>
      </p:sp>
    </p:spTree>
  </p:cSld>
  <p:clrMapOvr>
    <a:masterClrMapping/>
  </p:clrMapOvr>
  <p:transition spd="med">
    <p:strips dir="r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r>
              <a:rPr lang="en-GB"/>
              <a:t>Some reading</a:t>
            </a:r>
            <a:endParaRPr lang="en-US"/>
          </a:p>
        </p:txBody>
      </p:sp>
      <p:sp>
        <p:nvSpPr>
          <p:cNvPr id="206851" name="Rectangle 3"/>
          <p:cNvSpPr>
            <a:spLocks noGrp="1" noChangeArrowheads="1"/>
          </p:cNvSpPr>
          <p:nvPr>
            <p:ph type="body" idx="1"/>
          </p:nvPr>
        </p:nvSpPr>
        <p:spPr/>
        <p:txBody>
          <a:bodyPr/>
          <a:lstStyle/>
          <a:p>
            <a:pPr>
              <a:spcAft>
                <a:spcPct val="40000"/>
              </a:spcAft>
              <a:buFont typeface="Wingdings" pitchFamily="2" charset="2"/>
              <a:buNone/>
            </a:pPr>
            <a:r>
              <a:rPr lang="en-GB"/>
              <a:t>What Customers Want from HR, IES report 453, </a:t>
            </a:r>
            <a:r>
              <a:rPr lang="en-GB">
                <a:hlinkClick r:id="rId2"/>
              </a:rPr>
              <a:t>www.employment-studies.co.uk</a:t>
            </a:r>
            <a:endParaRPr lang="en-GB"/>
          </a:p>
          <a:p>
            <a:pPr>
              <a:spcAft>
                <a:spcPct val="40000"/>
              </a:spcAft>
              <a:buFont typeface="Wingdings" pitchFamily="2" charset="2"/>
              <a:buNone/>
            </a:pPr>
            <a:r>
              <a:rPr lang="en-GB"/>
              <a:t>Managing and developing HR careers, CIPD Research Report</a:t>
            </a:r>
          </a:p>
          <a:p>
            <a:pPr>
              <a:spcAft>
                <a:spcPct val="40000"/>
              </a:spcAft>
              <a:buFont typeface="Wingdings" pitchFamily="2" charset="2"/>
              <a:buNone/>
            </a:pPr>
            <a:r>
              <a:rPr lang="en-GB"/>
              <a:t>The Changing HR function, CIPD Research Report</a:t>
            </a:r>
          </a:p>
          <a:p>
            <a:pPr>
              <a:spcAft>
                <a:spcPct val="40000"/>
              </a:spcAft>
              <a:buFont typeface="Wingdings" pitchFamily="2" charset="2"/>
              <a:buNone/>
            </a:pPr>
            <a:r>
              <a:rPr lang="en-GB"/>
              <a:t>Reilly P and Williams T, Strategic HR, Gower</a:t>
            </a:r>
          </a:p>
          <a:p>
            <a:pPr>
              <a:spcAft>
                <a:spcPct val="40000"/>
              </a:spcAft>
              <a:buFont typeface="Wingdings" pitchFamily="2" charset="2"/>
              <a:buNone/>
            </a:pPr>
            <a:r>
              <a:rPr lang="en-GB"/>
              <a:t>Resourcing the Training and Development Function, IES report 390</a:t>
            </a:r>
            <a:endParaRPr lang="en-US"/>
          </a:p>
        </p:txBody>
      </p:sp>
    </p:spTree>
  </p:cSld>
  <p:clrMapOvr>
    <a:masterClrMapping/>
  </p:clrMapOvr>
  <p:transition spd="med">
    <p:strips dir="rd"/>
  </p:transition>
  <p:timing>
    <p:tnLst>
      <p:par>
        <p:cTn id="1" dur="indefinite" restart="never" nodeType="tmRoot"/>
      </p:par>
    </p:tnLst>
  </p:timing>
</p:sld>
</file>

<file path=ppt/theme/theme1.xml><?xml version="1.0" encoding="utf-8"?>
<a:theme xmlns:a="http://schemas.openxmlformats.org/drawingml/2006/main" name="blank">
  <a:themeElements>
    <a:clrScheme name="">
      <a:dk1>
        <a:srgbClr val="000000"/>
      </a:dk1>
      <a:lt1>
        <a:srgbClr val="063DE8"/>
      </a:lt1>
      <a:dk2>
        <a:srgbClr val="000000"/>
      </a:dk2>
      <a:lt2>
        <a:srgbClr val="919191"/>
      </a:lt2>
      <a:accent1>
        <a:srgbClr val="618FFD"/>
      </a:accent1>
      <a:accent2>
        <a:srgbClr val="00AE00"/>
      </a:accent2>
      <a:accent3>
        <a:srgbClr val="AAAFF2"/>
      </a:accent3>
      <a:accent4>
        <a:srgbClr val="000000"/>
      </a:accent4>
      <a:accent5>
        <a:srgbClr val="B7C6FE"/>
      </a:accent5>
      <a:accent6>
        <a:srgbClr val="009D00"/>
      </a:accent6>
      <a:hlink>
        <a:srgbClr val="FC0128"/>
      </a:hlink>
      <a:folHlink>
        <a:srgbClr val="CECECE"/>
      </a:folHlink>
    </a:clrScheme>
    <a:fontScheme name="blank">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FFFFFF"/>
          </a:solidFill>
          <a:prstDash val="solid"/>
          <a:round/>
          <a:headEnd type="none" w="med" len="med"/>
          <a:tailEnd type="stealth" w="med" len="lg"/>
        </a:ln>
        <a:effectLst/>
      </a:spPr>
      <a:bodyPr vert="horz" wrap="none" lIns="90488" tIns="44450" rIns="90488" bIns="4445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rgbClr val="FFFFFF"/>
            </a:solidFill>
            <a:effectLst/>
            <a:latin typeface="Trebuchet MS" pitchFamily="34"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FFFFFF"/>
          </a:solidFill>
          <a:prstDash val="solid"/>
          <a:round/>
          <a:headEnd type="none" w="med" len="med"/>
          <a:tailEnd type="stealth" w="med" len="lg"/>
        </a:ln>
        <a:effectLst/>
      </a:spPr>
      <a:bodyPr vert="horz" wrap="none" lIns="90488" tIns="44450" rIns="90488" bIns="4445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rgbClr val="FFFFFF"/>
            </a:solidFill>
            <a:effectLst/>
            <a:latin typeface="Trebuchet MS" pitchFamily="34" charset="0"/>
          </a:defRPr>
        </a:defPPr>
      </a:lstStyle>
    </a:lnDef>
  </a:objectDefaults>
  <a:extraClrSchemeLst>
    <a:extraClrScheme>
      <a:clrScheme name="blan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
      <a:dk1>
        <a:srgbClr val="000000"/>
      </a:dk1>
      <a:lt1>
        <a:srgbClr val="063DE8"/>
      </a:lt1>
      <a:dk2>
        <a:srgbClr val="000000"/>
      </a:dk2>
      <a:lt2>
        <a:srgbClr val="919191"/>
      </a:lt2>
      <a:accent1>
        <a:srgbClr val="618FFD"/>
      </a:accent1>
      <a:accent2>
        <a:srgbClr val="00AE00"/>
      </a:accent2>
      <a:accent3>
        <a:srgbClr val="AAAFF2"/>
      </a:accent3>
      <a:accent4>
        <a:srgbClr val="000000"/>
      </a:accent4>
      <a:accent5>
        <a:srgbClr val="B7C6FE"/>
      </a:accent5>
      <a:accent6>
        <a:srgbClr val="009D00"/>
      </a:accent6>
      <a:hlink>
        <a:srgbClr val="FC0128"/>
      </a:hlink>
      <a:folHlink>
        <a:srgbClr val="CECECE"/>
      </a:folHlink>
    </a:clrScheme>
    <a:fontScheme name="1_blank">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FFFFFF"/>
          </a:solidFill>
          <a:prstDash val="solid"/>
          <a:round/>
          <a:headEnd type="none" w="med" len="med"/>
          <a:tailEnd type="stealth" w="med" len="lg"/>
        </a:ln>
        <a:effectLst/>
      </a:spPr>
      <a:bodyPr vert="horz" wrap="none" lIns="90488" tIns="44450" rIns="90488" bIns="4445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rgbClr val="FFFFFF"/>
            </a:solidFill>
            <a:effectLst/>
            <a:latin typeface="Trebuchet MS" pitchFamily="34"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FFFFFF"/>
          </a:solidFill>
          <a:prstDash val="solid"/>
          <a:round/>
          <a:headEnd type="none" w="med" len="med"/>
          <a:tailEnd type="stealth" w="med" len="lg"/>
        </a:ln>
        <a:effectLst/>
      </a:spPr>
      <a:bodyPr vert="horz" wrap="none" lIns="90488" tIns="44450" rIns="90488" bIns="4445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rgbClr val="FFFFFF"/>
            </a:solidFill>
            <a:effectLst/>
            <a:latin typeface="Trebuchet MS" pitchFamily="34" charset="0"/>
          </a:defRPr>
        </a:defPPr>
      </a:lstStyle>
    </a:lnDef>
  </a:objectDefaults>
  <a:extraClrSchemeLst>
    <a:extraClrScheme>
      <a:clrScheme name="1_blan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2932</TotalTime>
  <Pages>19</Pages>
  <Words>2528</Words>
  <Application>Microsoft PowerPoint 4.0</Application>
  <PresentationFormat>On-screen Show (4:3)</PresentationFormat>
  <Paragraphs>390</Paragraphs>
  <Slides>54</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54</vt:i4>
      </vt:variant>
    </vt:vector>
  </HeadingPairs>
  <TitlesOfParts>
    <vt:vector size="64" baseType="lpstr">
      <vt:lpstr>Times New Roman</vt:lpstr>
      <vt:lpstr>Trebuchet MS</vt:lpstr>
      <vt:lpstr>Wingdings</vt:lpstr>
      <vt:lpstr>Verdana</vt:lpstr>
      <vt:lpstr>Book Antiqua</vt:lpstr>
      <vt:lpstr>Arial</vt:lpstr>
      <vt:lpstr>Tahoma</vt:lpstr>
      <vt:lpstr>Comic Sans MS</vt:lpstr>
      <vt:lpstr>blank</vt:lpstr>
      <vt:lpstr>1_blank</vt:lpstr>
      <vt:lpstr>Lecture 15</vt:lpstr>
      <vt:lpstr>Organizational Learning (OL)</vt:lpstr>
      <vt:lpstr>Organizational Learning (OL)</vt:lpstr>
      <vt:lpstr>Definition of OL: </vt:lpstr>
      <vt:lpstr>“learning organization (LO)”</vt:lpstr>
      <vt:lpstr>Continues </vt:lpstr>
      <vt:lpstr>Continues </vt:lpstr>
      <vt:lpstr>Characteristics of LO:</vt:lpstr>
      <vt:lpstr>Characteristics of LO:</vt:lpstr>
      <vt:lpstr>Characteristics of LO:</vt:lpstr>
      <vt:lpstr>Characteristics of LO:</vt:lpstr>
      <vt:lpstr>Features of LO</vt:lpstr>
      <vt:lpstr>Organizational Learning (OL)</vt:lpstr>
      <vt:lpstr>Organizational Learning (OL)</vt:lpstr>
      <vt:lpstr>Organizational Learning (OL)</vt:lpstr>
      <vt:lpstr>Factors contribute to OL</vt:lpstr>
      <vt:lpstr>Exploration &amp; Exploitation in OL</vt:lpstr>
      <vt:lpstr>Elements of LO</vt:lpstr>
      <vt:lpstr>OL from external relationships</vt:lpstr>
      <vt:lpstr>Characteristics of LO members</vt:lpstr>
      <vt:lpstr>A career in learning and development: HRD Perspective   Where do we want to take L&amp;D and ourselves?   </vt:lpstr>
      <vt:lpstr>Agenda</vt:lpstr>
      <vt:lpstr>What’s happening in L&amp;D?</vt:lpstr>
      <vt:lpstr>Three key shifts in thinking</vt:lpstr>
      <vt:lpstr>A lot is being asked of L&amp;D – not just skilling</vt:lpstr>
      <vt:lpstr>Learning delivery: Methods and access</vt:lpstr>
      <vt:lpstr> Atomised or Holistic?</vt:lpstr>
      <vt:lpstr>What is happening in HR? Structure!</vt:lpstr>
      <vt:lpstr>Structures and Roles in HR</vt:lpstr>
      <vt:lpstr>L&amp;D function: types of organisation</vt:lpstr>
      <vt:lpstr>Variables features of L&amp;D structures</vt:lpstr>
      <vt:lpstr>Who delivers learning?</vt:lpstr>
      <vt:lpstr>What do people in organisations want from HR and L&amp;D? </vt:lpstr>
      <vt:lpstr>Key messages about the role of HR</vt:lpstr>
      <vt:lpstr>Messages about service &amp; relationships</vt:lpstr>
      <vt:lpstr>What do customers mean by ‘Proactive’ HR?</vt:lpstr>
      <vt:lpstr>What correlates with satisfaction with HR?</vt:lpstr>
      <vt:lpstr>L&amp;D relative to other areas of HR</vt:lpstr>
      <vt:lpstr>What customers want from L&amp;D</vt:lpstr>
      <vt:lpstr>A bit of a SWOT</vt:lpstr>
      <vt:lpstr>Some big assumptions in the L&amp;D vision</vt:lpstr>
      <vt:lpstr>How do you see an L&amp;D SWOT? </vt:lpstr>
      <vt:lpstr>Jobs and Skills in L&amp;D </vt:lpstr>
      <vt:lpstr>Types of work in L&amp;D?</vt:lpstr>
      <vt:lpstr>CIPD research – HR professionals </vt:lpstr>
      <vt:lpstr>Possible gaps in HR skills to overcome</vt:lpstr>
      <vt:lpstr>Skills in L&amp;D – similar or different to HR?</vt:lpstr>
      <vt:lpstr>Careers in HR and in L&amp;D </vt:lpstr>
      <vt:lpstr>Particular development challenges in HR</vt:lpstr>
      <vt:lpstr>Possible HR career map in new model</vt:lpstr>
      <vt:lpstr>The zig-zag career in HR</vt:lpstr>
      <vt:lpstr>Careers in L&amp;D?</vt:lpstr>
      <vt:lpstr>Slide 53</vt:lpstr>
      <vt:lpstr>Some reading</vt:lpstr>
    </vt:vector>
  </TitlesOfParts>
  <Company>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and Development</dc:title>
  <dc:creator>Wendy Hirsh</dc:creator>
  <cp:lastModifiedBy>NTS</cp:lastModifiedBy>
  <cp:revision>74</cp:revision>
  <cp:lastPrinted>2003-11-24T15:04:42Z</cp:lastPrinted>
  <dcterms:created xsi:type="dcterms:W3CDTF">2008-09-08T14:53:44Z</dcterms:created>
  <dcterms:modified xsi:type="dcterms:W3CDTF">2014-06-26T16:03:48Z</dcterms:modified>
</cp:coreProperties>
</file>