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61"/>
  </p:notesMasterIdLst>
  <p:sldIdLst>
    <p:sldId id="325" r:id="rId2"/>
    <p:sldId id="257" r:id="rId3"/>
    <p:sldId id="256" r:id="rId4"/>
    <p:sldId id="289" r:id="rId5"/>
    <p:sldId id="293" r:id="rId6"/>
    <p:sldId id="294" r:id="rId7"/>
    <p:sldId id="295" r:id="rId8"/>
    <p:sldId id="258" r:id="rId9"/>
    <p:sldId id="259" r:id="rId10"/>
    <p:sldId id="260" r:id="rId11"/>
    <p:sldId id="261" r:id="rId12"/>
    <p:sldId id="262" r:id="rId13"/>
    <p:sldId id="263" r:id="rId14"/>
    <p:sldId id="264" r:id="rId15"/>
    <p:sldId id="265" r:id="rId16"/>
    <p:sldId id="266" r:id="rId17"/>
    <p:sldId id="267" r:id="rId18"/>
    <p:sldId id="277" r:id="rId19"/>
    <p:sldId id="268" r:id="rId20"/>
    <p:sldId id="269" r:id="rId21"/>
    <p:sldId id="270" r:id="rId22"/>
    <p:sldId id="278" r:id="rId23"/>
    <p:sldId id="288" r:id="rId24"/>
    <p:sldId id="271" r:id="rId25"/>
    <p:sldId id="272" r:id="rId26"/>
    <p:sldId id="273" r:id="rId27"/>
    <p:sldId id="274" r:id="rId28"/>
    <p:sldId id="275" r:id="rId29"/>
    <p:sldId id="276" r:id="rId30"/>
    <p:sldId id="279" r:id="rId31"/>
    <p:sldId id="281" r:id="rId32"/>
    <p:sldId id="283" r:id="rId33"/>
    <p:sldId id="298" r:id="rId34"/>
    <p:sldId id="299" r:id="rId35"/>
    <p:sldId id="301" r:id="rId36"/>
    <p:sldId id="300" r:id="rId37"/>
    <p:sldId id="297" r:id="rId38"/>
    <p:sldId id="303" r:id="rId39"/>
    <p:sldId id="304" r:id="rId40"/>
    <p:sldId id="30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62" d="100"/>
          <a:sy n="62" d="100"/>
        </p:scale>
        <p:origin x="-127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7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26627" name="Rectangle 1027"/>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26628"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6629" name="Rectangle 1029"/>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6630" name="Rectangle 1030"/>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26631" name="Rectangle 1031"/>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9CDDF872-6065-4675-853C-F755BB22B82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1E08186-C720-40CA-944E-EE82E661E5D9}" type="slidenum">
              <a:rPr lang="en-US"/>
              <a:pPr/>
              <a:t>7</a:t>
            </a:fld>
            <a:endParaRPr lang="en-US"/>
          </a:p>
        </p:txBody>
      </p:sp>
      <p:sp>
        <p:nvSpPr>
          <p:cNvPr id="49154" name="Rectangle 2"/>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p:spPr>
      </p:sp>
      <p:sp>
        <p:nvSpPr>
          <p:cNvPr id="49155"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22" name="Group 3074"/>
          <p:cNvGrpSpPr>
            <a:grpSpLocks/>
          </p:cNvGrpSpPr>
          <p:nvPr/>
        </p:nvGrpSpPr>
        <p:grpSpPr bwMode="auto">
          <a:xfrm>
            <a:off x="-3175" y="2438400"/>
            <a:ext cx="9147175" cy="1063625"/>
            <a:chOff x="-2" y="1536"/>
            <a:chExt cx="5762" cy="670"/>
          </a:xfrm>
        </p:grpSpPr>
        <p:grpSp>
          <p:nvGrpSpPr>
            <p:cNvPr id="30723" name="Group 3075"/>
            <p:cNvGrpSpPr>
              <a:grpSpLocks/>
            </p:cNvGrpSpPr>
            <p:nvPr/>
          </p:nvGrpSpPr>
          <p:grpSpPr bwMode="auto">
            <a:xfrm flipH="1">
              <a:off x="-2" y="1562"/>
              <a:ext cx="5762" cy="638"/>
              <a:chOff x="-2" y="1562"/>
              <a:chExt cx="5762" cy="638"/>
            </a:xfrm>
          </p:grpSpPr>
          <p:sp>
            <p:nvSpPr>
              <p:cNvPr id="30724" name="Freeform 3076"/>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30725" name="Freeform 3077"/>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30726" name="Freeform 3078"/>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30727" name="Freeform 3079"/>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30728" name="Freeform 3080"/>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30729" name="Freeform 3081"/>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30730" name="Freeform 3082"/>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30731" name="Freeform 3083"/>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30732" name="Freeform 3084"/>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30733" name="Freeform 3085"/>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30734" name="Freeform 3086"/>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30735" name="Freeform 3087"/>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30736" name="Freeform 3088"/>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30737" name="Freeform 3089"/>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30738" name="Freeform 3090"/>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30739" name="Freeform 3091"/>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30740" name="Freeform 3092"/>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30741" name="Freeform 3093"/>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30742" name="Freeform 3094"/>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30743" name="Freeform 3095"/>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endParaRPr lang="en-US"/>
            </a:p>
          </p:txBody>
        </p:sp>
        <p:sp>
          <p:nvSpPr>
            <p:cNvPr id="30744" name="Freeform 3096"/>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endParaRPr lang="en-US"/>
            </a:p>
          </p:txBody>
        </p:sp>
      </p:grpSp>
      <p:sp>
        <p:nvSpPr>
          <p:cNvPr id="30745" name="Rectangle 3097"/>
          <p:cNvSpPr>
            <a:spLocks noGrp="1" noChangeArrowheads="1"/>
          </p:cNvSpPr>
          <p:nvPr>
            <p:ph type="ctrTitle"/>
          </p:nvPr>
        </p:nvSpPr>
        <p:spPr>
          <a:xfrm>
            <a:off x="1173163" y="198438"/>
            <a:ext cx="7772400" cy="2286000"/>
          </a:xfrm>
        </p:spPr>
        <p:txBody>
          <a:bodyPr anchor="b">
            <a:spAutoFit/>
          </a:bodyPr>
          <a:lstStyle>
            <a:lvl1pPr>
              <a:defRPr sz="7200"/>
            </a:lvl1pPr>
          </a:lstStyle>
          <a:p>
            <a:r>
              <a:rPr lang="en-US"/>
              <a:t>Click to edit Master title style</a:t>
            </a:r>
          </a:p>
        </p:txBody>
      </p:sp>
      <p:sp>
        <p:nvSpPr>
          <p:cNvPr id="30746" name="Rectangle 3098"/>
          <p:cNvSpPr>
            <a:spLocks noGrp="1" noChangeArrowheads="1"/>
          </p:cNvSpPr>
          <p:nvPr>
            <p:ph type="subTitle" idx="1"/>
          </p:nvPr>
        </p:nvSpPr>
        <p:spPr>
          <a:xfrm>
            <a:off x="1166813" y="3886200"/>
            <a:ext cx="6400800" cy="1752600"/>
          </a:xfrm>
        </p:spPr>
        <p:txBody>
          <a:bodyPr/>
          <a:lstStyle>
            <a:lvl1pPr marL="0" indent="0">
              <a:buFont typeface="Wingdings" pitchFamily="2" charset="2"/>
              <a:buNone/>
              <a:defRPr sz="4000"/>
            </a:lvl1pPr>
          </a:lstStyle>
          <a:p>
            <a:r>
              <a:rPr lang="en-US"/>
              <a:t>Click to edit Master subtitle style</a:t>
            </a:r>
          </a:p>
        </p:txBody>
      </p:sp>
      <p:sp>
        <p:nvSpPr>
          <p:cNvPr id="30747" name="Rectangle 3099"/>
          <p:cNvSpPr>
            <a:spLocks noGrp="1" noChangeArrowheads="1"/>
          </p:cNvSpPr>
          <p:nvPr>
            <p:ph type="dt" sz="half" idx="2"/>
          </p:nvPr>
        </p:nvSpPr>
        <p:spPr>
          <a:xfrm>
            <a:off x="1166813" y="6248400"/>
            <a:ext cx="1905000" cy="457200"/>
          </a:xfrm>
        </p:spPr>
        <p:txBody>
          <a:bodyPr/>
          <a:lstStyle>
            <a:lvl1pPr>
              <a:defRPr>
                <a:solidFill>
                  <a:srgbClr val="000000"/>
                </a:solidFill>
              </a:defRPr>
            </a:lvl1pPr>
          </a:lstStyle>
          <a:p>
            <a:endParaRPr lang="en-US"/>
          </a:p>
        </p:txBody>
      </p:sp>
      <p:sp>
        <p:nvSpPr>
          <p:cNvPr id="30748" name="Rectangle 3100"/>
          <p:cNvSpPr>
            <a:spLocks noGrp="1" noChangeArrowheads="1"/>
          </p:cNvSpPr>
          <p:nvPr>
            <p:ph type="ftr" sz="quarter" idx="3"/>
          </p:nvPr>
        </p:nvSpPr>
        <p:spPr/>
        <p:txBody>
          <a:bodyPr/>
          <a:lstStyle>
            <a:lvl1pPr>
              <a:defRPr>
                <a:solidFill>
                  <a:srgbClr val="000000"/>
                </a:solidFill>
              </a:defRPr>
            </a:lvl1pPr>
          </a:lstStyle>
          <a:p>
            <a:endParaRPr lang="en-US"/>
          </a:p>
        </p:txBody>
      </p:sp>
      <p:sp>
        <p:nvSpPr>
          <p:cNvPr id="30749" name="Rectangle 3101"/>
          <p:cNvSpPr>
            <a:spLocks noGrp="1" noChangeArrowheads="1"/>
          </p:cNvSpPr>
          <p:nvPr>
            <p:ph type="sldNum" sz="quarter" idx="4"/>
          </p:nvPr>
        </p:nvSpPr>
        <p:spPr bwMode="auto">
          <a:xfrm>
            <a:off x="7010400" y="62484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solidFill>
                  <a:srgbClr val="000000"/>
                </a:solidFill>
                <a:latin typeface="+mn-lt"/>
              </a:defRPr>
            </a:lvl1pPr>
          </a:lstStyle>
          <a:p>
            <a:fld id="{F398D18A-2186-48FF-BF86-554960DEFCF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173163" y="1981200"/>
            <a:ext cx="3810000" cy="4114800"/>
          </a:xfrm>
        </p:spPr>
        <p:txBody>
          <a:bodyPr/>
          <a:lstStyle/>
          <a:p>
            <a:endParaRPr lang="en-US"/>
          </a:p>
        </p:txBody>
      </p:sp>
      <p:sp>
        <p:nvSpPr>
          <p:cNvPr id="4" name="Text Placeholder 3"/>
          <p:cNvSpPr>
            <a:spLocks noGrp="1"/>
          </p:cNvSpPr>
          <p:nvPr>
            <p:ph type="body" sz="half" idx="2"/>
          </p:nvPr>
        </p:nvSpPr>
        <p:spPr>
          <a:xfrm>
            <a:off x="5135563"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73163" y="6265863"/>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581400" y="6248400"/>
            <a:ext cx="2895600" cy="457200"/>
          </a:xfrm>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45088" y="2017713"/>
            <a:ext cx="3810000" cy="4114800"/>
          </a:xfrm>
        </p:spPr>
        <p:txBody>
          <a:bodyPr/>
          <a:lstStyle/>
          <a:p>
            <a:endParaRPr lang="en-US"/>
          </a:p>
        </p:txBody>
      </p:sp>
      <p:sp>
        <p:nvSpPr>
          <p:cNvPr id="5" name="Date Placeholder 4"/>
          <p:cNvSpPr>
            <a:spLocks noGrp="1"/>
          </p:cNvSpPr>
          <p:nvPr>
            <p:ph type="dt" sz="half" idx="10"/>
          </p:nvPr>
        </p:nvSpPr>
        <p:spPr>
          <a:xfrm>
            <a:off x="914400" y="63246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3246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81800" y="6324600"/>
            <a:ext cx="1905000" cy="457200"/>
          </a:xfrm>
          <a:prstGeom prst="rect">
            <a:avLst/>
          </a:prstGeom>
        </p:spPr>
        <p:txBody>
          <a:bodyPr/>
          <a:lstStyle>
            <a:lvl1pPr>
              <a:defRPr/>
            </a:lvl1pPr>
          </a:lstStyle>
          <a:p>
            <a:fld id="{5E9D1FBE-FAE3-41EE-B196-4E0E300081E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9698" name="Group 2"/>
          <p:cNvGrpSpPr>
            <a:grpSpLocks/>
          </p:cNvGrpSpPr>
          <p:nvPr/>
        </p:nvGrpSpPr>
        <p:grpSpPr bwMode="auto">
          <a:xfrm>
            <a:off x="0" y="-4763"/>
            <a:ext cx="1063625" cy="6858001"/>
            <a:chOff x="0" y="-3"/>
            <a:chExt cx="670" cy="4320"/>
          </a:xfrm>
        </p:grpSpPr>
        <p:grpSp>
          <p:nvGrpSpPr>
            <p:cNvPr id="29699" name="Group 3"/>
            <p:cNvGrpSpPr>
              <a:grpSpLocks/>
            </p:cNvGrpSpPr>
            <p:nvPr/>
          </p:nvGrpSpPr>
          <p:grpSpPr bwMode="auto">
            <a:xfrm rot="16200000" flipH="1">
              <a:off x="-1815" y="1838"/>
              <a:ext cx="4320" cy="638"/>
              <a:chOff x="-2" y="1562"/>
              <a:chExt cx="5762" cy="638"/>
            </a:xfrm>
          </p:grpSpPr>
          <p:sp>
            <p:nvSpPr>
              <p:cNvPr id="29700"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29701"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9702"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29703"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29704"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29705"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9706"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29707"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29708"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29709"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29710"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29711"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9712"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29713"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29714"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29715"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29716"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29717"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9718"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29719"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endParaRPr lang="en-US"/>
            </a:p>
          </p:txBody>
        </p:sp>
        <p:sp>
          <p:nvSpPr>
            <p:cNvPr id="29720"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endParaRPr lang="en-US"/>
            </a:p>
          </p:txBody>
        </p:sp>
      </p:grpSp>
      <p:sp>
        <p:nvSpPr>
          <p:cNvPr id="29721" name="Rectangle 25"/>
          <p:cNvSpPr>
            <a:spLocks noGrp="1" noChangeArrowheads="1"/>
          </p:cNvSpPr>
          <p:nvPr>
            <p:ph type="title"/>
          </p:nvPr>
        </p:nvSpPr>
        <p:spPr bwMode="auto">
          <a:xfrm>
            <a:off x="1173163"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9722" name="Rectangle 26"/>
          <p:cNvSpPr>
            <a:spLocks noGrp="1" noChangeArrowheads="1"/>
          </p:cNvSpPr>
          <p:nvPr>
            <p:ph type="body" idx="1"/>
          </p:nvPr>
        </p:nvSpPr>
        <p:spPr bwMode="auto">
          <a:xfrm>
            <a:off x="1173163"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23" name="Rectangle 27"/>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endParaRPr lang="en-US"/>
          </a:p>
        </p:txBody>
      </p:sp>
      <p:sp>
        <p:nvSpPr>
          <p:cNvPr id="29724" name="Rectangle 28"/>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lr>
          <a:schemeClr val="accent1"/>
        </a:buClr>
        <a:buSzPct val="8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www.crc4mcs.org/ILS/Index.html"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www.keirsey.com/"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www.monmouth.edu/" TargetMode="External"/><Relationship Id="rId2" Type="http://schemas.openxmlformats.org/officeDocument/2006/relationships/hyperlink" Target="http://www.mcgrawhill.co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971800"/>
            <a:ext cx="3703637" cy="646331"/>
          </a:xfrm>
        </p:spPr>
        <p:txBody>
          <a:bodyPr/>
          <a:lstStyle/>
          <a:p>
            <a:r>
              <a:rPr lang="en-US" sz="3600" b="1" dirty="0" smtClean="0"/>
              <a:t>Lecture 14</a:t>
            </a:r>
            <a:endParaRPr lang="en-US" sz="3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5" name="Text Box 5"/>
          <p:cNvSpPr txBox="1">
            <a:spLocks noChangeArrowheads="1"/>
          </p:cNvSpPr>
          <p:nvPr/>
        </p:nvSpPr>
        <p:spPr bwMode="auto">
          <a:xfrm>
            <a:off x="228600" y="2286000"/>
            <a:ext cx="8534400" cy="1754326"/>
          </a:xfrm>
          <a:prstGeom prst="rect">
            <a:avLst/>
          </a:prstGeom>
          <a:noFill/>
          <a:ln w="9525">
            <a:noFill/>
            <a:miter lim="800000"/>
            <a:headEnd/>
            <a:tailEnd/>
          </a:ln>
          <a:effectLst/>
        </p:spPr>
        <p:txBody>
          <a:bodyPr wrap="square">
            <a:spAutoFit/>
          </a:bodyPr>
          <a:lstStyle/>
          <a:p>
            <a:pPr algn="ctr" eaLnBrk="0" hangingPunct="0"/>
            <a:endParaRPr lang="en-US" sz="3600" dirty="0">
              <a:latin typeface="Arial" pitchFamily="34" charset="0"/>
              <a:cs typeface="Arial" pitchFamily="34" charset="0"/>
            </a:endParaRPr>
          </a:p>
          <a:p>
            <a:pPr algn="ctr" eaLnBrk="0" hangingPunct="0"/>
            <a:r>
              <a:rPr lang="en-US" sz="3600" dirty="0" smtClean="0">
                <a:latin typeface="Arial" pitchFamily="34" charset="0"/>
                <a:cs typeface="Arial" pitchFamily="34" charset="0"/>
              </a:rPr>
              <a:t>Introduction to </a:t>
            </a:r>
          </a:p>
          <a:p>
            <a:pPr algn="ctr" eaLnBrk="0" hangingPunct="0"/>
            <a:r>
              <a:rPr lang="en-US" sz="3600" dirty="0" smtClean="0">
                <a:latin typeface="Arial" pitchFamily="34" charset="0"/>
                <a:cs typeface="Arial" pitchFamily="34" charset="0"/>
              </a:rPr>
              <a:t>Learning Theories </a:t>
            </a:r>
            <a:r>
              <a:rPr lang="en-US" sz="3600" dirty="0">
                <a:latin typeface="Arial" pitchFamily="34" charset="0"/>
                <a:cs typeface="Arial" pitchFamily="34" charset="0"/>
              </a:rPr>
              <a:t>&amp; Styles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dirty="0"/>
              <a:t>Definition of Learning</a:t>
            </a:r>
          </a:p>
        </p:txBody>
      </p:sp>
      <p:sp>
        <p:nvSpPr>
          <p:cNvPr id="2051" name="Rectangle 3"/>
          <p:cNvSpPr>
            <a:spLocks noGrp="1" noChangeArrowheads="1"/>
          </p:cNvSpPr>
          <p:nvPr>
            <p:ph type="body" idx="1"/>
          </p:nvPr>
        </p:nvSpPr>
        <p:spPr/>
        <p:txBody>
          <a:bodyPr/>
          <a:lstStyle/>
          <a:p>
            <a:pPr>
              <a:lnSpc>
                <a:spcPct val="90000"/>
              </a:lnSpc>
            </a:pPr>
            <a:r>
              <a:rPr lang="en-US" dirty="0"/>
              <a:t>Learning</a:t>
            </a:r>
          </a:p>
          <a:p>
            <a:pPr lvl="1">
              <a:lnSpc>
                <a:spcPct val="90000"/>
              </a:lnSpc>
            </a:pPr>
            <a:r>
              <a:rPr lang="en-US" dirty="0"/>
              <a:t>a relatively permanent change in behavior brought about by experience</a:t>
            </a:r>
          </a:p>
          <a:p>
            <a:pPr lvl="1">
              <a:lnSpc>
                <a:spcPct val="90000"/>
              </a:lnSpc>
              <a:buFontTx/>
              <a:buNone/>
            </a:pPr>
            <a:endParaRPr lang="en-US" dirty="0"/>
          </a:p>
          <a:p>
            <a:pPr lvl="1">
              <a:lnSpc>
                <a:spcPct val="90000"/>
              </a:lnSpc>
            </a:pPr>
            <a:r>
              <a:rPr lang="en-US" dirty="0"/>
              <a:t>distinguishes between maturation and experience</a:t>
            </a:r>
          </a:p>
          <a:p>
            <a:pPr lvl="1">
              <a:lnSpc>
                <a:spcPct val="90000"/>
              </a:lnSpc>
              <a:buFontTx/>
              <a:buNone/>
            </a:pPr>
            <a:endParaRPr lang="en-US" dirty="0"/>
          </a:p>
          <a:p>
            <a:pPr lvl="1">
              <a:lnSpc>
                <a:spcPct val="90000"/>
              </a:lnSpc>
            </a:pPr>
            <a:r>
              <a:rPr lang="en-US" dirty="0"/>
              <a:t>distinguishes between short-term changes in performance and actual learning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a:xfrm>
            <a:off x="1219200" y="228600"/>
            <a:ext cx="7315200" cy="838200"/>
          </a:xfrm>
          <a:noFill/>
          <a:ln/>
        </p:spPr>
        <p:txBody>
          <a:bodyPr lIns="92075" tIns="46038" rIns="92075" bIns="46038"/>
          <a:lstStyle/>
          <a:p>
            <a:r>
              <a:rPr lang="en-US"/>
              <a:t>Learning</a:t>
            </a:r>
          </a:p>
        </p:txBody>
      </p:sp>
      <p:sp>
        <p:nvSpPr>
          <p:cNvPr id="41988" name="Rectangle 1028"/>
          <p:cNvSpPr>
            <a:spLocks noChangeArrowheads="1"/>
          </p:cNvSpPr>
          <p:nvPr/>
        </p:nvSpPr>
        <p:spPr bwMode="auto">
          <a:xfrm>
            <a:off x="1295400" y="990600"/>
            <a:ext cx="7331075" cy="3016250"/>
          </a:xfrm>
          <a:prstGeom prst="rect">
            <a:avLst/>
          </a:prstGeom>
          <a:noFill/>
          <a:ln w="9525">
            <a:noFill/>
            <a:miter lim="800000"/>
            <a:headEnd/>
            <a:tailEnd/>
          </a:ln>
          <a:effectLst/>
        </p:spPr>
        <p:txBody>
          <a:bodyPr lIns="92075" tIns="46038" rIns="92075" bIns="46038">
            <a:spAutoFit/>
          </a:bodyPr>
          <a:lstStyle/>
          <a:p>
            <a:pPr algn="ctr" eaLnBrk="0" hangingPunct="0"/>
            <a:r>
              <a:rPr lang="en-US" sz="3200" b="1" dirty="0">
                <a:latin typeface="Arial" pitchFamily="34" charset="0"/>
              </a:rPr>
              <a:t>How do we learn? Association</a:t>
            </a:r>
          </a:p>
          <a:p>
            <a:pPr algn="ctr" eaLnBrk="0" hangingPunct="0"/>
            <a:endParaRPr lang="en-US" sz="3200" b="1" dirty="0">
              <a:latin typeface="Arial" pitchFamily="34" charset="0"/>
            </a:endParaRPr>
          </a:p>
          <a:p>
            <a:pPr algn="ctr" eaLnBrk="0" hangingPunct="0"/>
            <a:r>
              <a:rPr lang="en-US" sz="3200" b="1" dirty="0">
                <a:latin typeface="Arial" pitchFamily="34" charset="0"/>
              </a:rPr>
              <a:t>We connect events that occur in sequence… like a dog hearing his master say “Sit,” his sitting then receiving a biscuit from the master… </a:t>
            </a:r>
          </a:p>
        </p:txBody>
      </p:sp>
      <p:pic>
        <p:nvPicPr>
          <p:cNvPr id="42676" name="Picture 1716"/>
          <p:cNvPicPr>
            <a:picLocks noChangeAspect="1" noChangeArrowheads="1"/>
          </p:cNvPicPr>
          <p:nvPr/>
        </p:nvPicPr>
        <p:blipFill>
          <a:blip r:embed="rId2" cstate="print"/>
          <a:srcRect/>
          <a:stretch>
            <a:fillRect/>
          </a:stretch>
        </p:blipFill>
        <p:spPr bwMode="auto">
          <a:xfrm>
            <a:off x="2590800" y="4267200"/>
            <a:ext cx="1733550" cy="2286000"/>
          </a:xfrm>
          <a:prstGeom prst="rect">
            <a:avLst/>
          </a:prstGeom>
          <a:noFill/>
          <a:ln w="9525">
            <a:noFill/>
            <a:miter lim="800000"/>
            <a:headEnd/>
            <a:tailEnd/>
          </a:ln>
          <a:effectLst/>
        </p:spPr>
      </p:pic>
      <p:pic>
        <p:nvPicPr>
          <p:cNvPr id="42677" name="Picture 1717"/>
          <p:cNvPicPr>
            <a:picLocks noChangeAspect="1" noChangeArrowheads="1"/>
          </p:cNvPicPr>
          <p:nvPr/>
        </p:nvPicPr>
        <p:blipFill>
          <a:blip r:embed="rId3" cstate="print"/>
          <a:srcRect/>
          <a:stretch>
            <a:fillRect/>
          </a:stretch>
        </p:blipFill>
        <p:spPr bwMode="auto">
          <a:xfrm>
            <a:off x="4876800" y="5181600"/>
            <a:ext cx="1447800" cy="1338263"/>
          </a:xfrm>
          <a:prstGeom prst="rect">
            <a:avLst/>
          </a:prstGeom>
          <a:noFill/>
          <a:ln w="12700">
            <a:noFill/>
            <a:miter lim="800000"/>
            <a:headEnd type="none" w="sm" len="sm"/>
            <a:tailEnd type="none" w="sm" len="sm"/>
          </a:ln>
          <a:effectLst/>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3" name="Rectangle 3"/>
          <p:cNvSpPr>
            <a:spLocks noGrp="1" noChangeArrowheads="1"/>
          </p:cNvSpPr>
          <p:nvPr>
            <p:ph type="body" sz="half" idx="2"/>
          </p:nvPr>
        </p:nvSpPr>
        <p:spPr>
          <a:xfrm>
            <a:off x="1371600" y="1447800"/>
            <a:ext cx="6629400" cy="2286000"/>
          </a:xfrm>
          <a:noFill/>
          <a:ln/>
        </p:spPr>
        <p:txBody>
          <a:bodyPr lIns="92075" tIns="46038" rIns="92075" bIns="46038"/>
          <a:lstStyle/>
          <a:p>
            <a:pPr>
              <a:buFont typeface="Wingdings" pitchFamily="2" charset="2"/>
              <a:buNone/>
            </a:pPr>
            <a:r>
              <a:rPr lang="en-US" sz="4000" dirty="0">
                <a:solidFill>
                  <a:srgbClr val="000080"/>
                </a:solidFill>
                <a:effectLst>
                  <a:outerShdw blurRad="38100" dist="38100" dir="2700000" algn="tl">
                    <a:srgbClr val="C0C0C0"/>
                  </a:outerShdw>
                </a:effectLst>
                <a:latin typeface="CosmicTwo" charset="0"/>
              </a:rPr>
              <a:t>Classical Conditioning</a:t>
            </a:r>
          </a:p>
          <a:p>
            <a:pPr>
              <a:buFont typeface="Wingdings" pitchFamily="2" charset="2"/>
              <a:buNone/>
            </a:pPr>
            <a:r>
              <a:rPr lang="en-US" sz="4000" dirty="0">
                <a:solidFill>
                  <a:srgbClr val="000080"/>
                </a:solidFill>
                <a:effectLst>
                  <a:outerShdw blurRad="38100" dist="38100" dir="2700000" algn="tl">
                    <a:srgbClr val="C0C0C0"/>
                  </a:outerShdw>
                </a:effectLst>
                <a:latin typeface="CosmicTwo" charset="0"/>
              </a:rPr>
              <a:t>Operant Conditioning</a:t>
            </a:r>
          </a:p>
          <a:p>
            <a:pPr>
              <a:buFont typeface="Wingdings" pitchFamily="2" charset="2"/>
              <a:buNone/>
            </a:pPr>
            <a:r>
              <a:rPr lang="en-US" sz="4000" dirty="0">
                <a:solidFill>
                  <a:srgbClr val="000080"/>
                </a:solidFill>
                <a:effectLst>
                  <a:outerShdw blurRad="38100" dist="38100" dir="2700000" algn="tl">
                    <a:srgbClr val="C0C0C0"/>
                  </a:outerShdw>
                </a:effectLst>
                <a:latin typeface="CosmicTwo" charset="0"/>
              </a:rPr>
              <a:t>Observation</a:t>
            </a:r>
          </a:p>
        </p:txBody>
      </p:sp>
      <p:grpSp>
        <p:nvGrpSpPr>
          <p:cNvPr id="46084" name="Group 4"/>
          <p:cNvGrpSpPr>
            <a:grpSpLocks/>
          </p:cNvGrpSpPr>
          <p:nvPr/>
        </p:nvGrpSpPr>
        <p:grpSpPr bwMode="auto">
          <a:xfrm>
            <a:off x="6705600" y="1804988"/>
            <a:ext cx="2044700" cy="3246437"/>
            <a:chOff x="134" y="2016"/>
            <a:chExt cx="1288" cy="2045"/>
          </a:xfrm>
        </p:grpSpPr>
        <p:sp>
          <p:nvSpPr>
            <p:cNvPr id="46085" name="Rectangle 5"/>
            <p:cNvSpPr>
              <a:spLocks noChangeArrowheads="1"/>
            </p:cNvSpPr>
            <p:nvPr/>
          </p:nvSpPr>
          <p:spPr bwMode="auto">
            <a:xfrm>
              <a:off x="134" y="3811"/>
              <a:ext cx="1288" cy="250"/>
            </a:xfrm>
            <a:prstGeom prst="rect">
              <a:avLst/>
            </a:prstGeom>
            <a:noFill/>
            <a:ln w="9525">
              <a:noFill/>
              <a:miter lim="800000"/>
              <a:headEnd/>
              <a:tailEnd/>
            </a:ln>
            <a:effectLst/>
          </p:spPr>
          <p:txBody>
            <a:bodyPr wrap="none" lIns="92075" tIns="46038" rIns="92075" bIns="46038">
              <a:spAutoFit/>
            </a:bodyPr>
            <a:lstStyle/>
            <a:p>
              <a:pPr eaLnBrk="0" hangingPunct="0"/>
              <a:r>
                <a:rPr lang="en-US" sz="2000">
                  <a:latin typeface="Comic Sans MS" pitchFamily="66" charset="0"/>
                </a:rPr>
                <a:t>John B. Watson</a:t>
              </a:r>
            </a:p>
          </p:txBody>
        </p:sp>
        <p:pic>
          <p:nvPicPr>
            <p:cNvPr id="46086" name="Picture 6"/>
            <p:cNvPicPr>
              <a:picLocks noChangeArrowheads="1"/>
            </p:cNvPicPr>
            <p:nvPr/>
          </p:nvPicPr>
          <p:blipFill>
            <a:blip r:embed="rId2" cstate="print"/>
            <a:srcRect/>
            <a:stretch>
              <a:fillRect/>
            </a:stretch>
          </p:blipFill>
          <p:spPr bwMode="auto">
            <a:xfrm>
              <a:off x="219" y="2016"/>
              <a:ext cx="1119" cy="1701"/>
            </a:xfrm>
            <a:prstGeom prst="rect">
              <a:avLst/>
            </a:prstGeom>
            <a:noFill/>
            <a:ln w="9525">
              <a:noFill/>
              <a:miter lim="800000"/>
              <a:headEnd/>
              <a:tailEnd/>
            </a:ln>
            <a:effectLst>
              <a:outerShdw dist="107763" dir="2700000" algn="ctr" rotWithShape="0">
                <a:srgbClr val="CC0000"/>
              </a:outerShdw>
            </a:effectLst>
          </p:spPr>
        </p:pic>
      </p:grpSp>
      <p:sp>
        <p:nvSpPr>
          <p:cNvPr id="46087" name="Rectangle 7"/>
          <p:cNvSpPr>
            <a:spLocks noChangeArrowheads="1"/>
          </p:cNvSpPr>
          <p:nvPr/>
        </p:nvSpPr>
        <p:spPr bwMode="auto">
          <a:xfrm>
            <a:off x="1219200" y="4114800"/>
            <a:ext cx="5486400" cy="1554163"/>
          </a:xfrm>
          <a:prstGeom prst="rect">
            <a:avLst/>
          </a:prstGeom>
          <a:noFill/>
          <a:ln w="9525">
            <a:noFill/>
            <a:miter lim="800000"/>
            <a:headEnd/>
            <a:tailEnd/>
          </a:ln>
          <a:effectLst/>
        </p:spPr>
        <p:txBody>
          <a:bodyPr lIns="92075" tIns="46038" rIns="92075" bIns="46038">
            <a:spAutoFit/>
          </a:bodyPr>
          <a:lstStyle/>
          <a:p>
            <a:pPr algn="ctr" eaLnBrk="0" hangingPunct="0"/>
            <a:r>
              <a:rPr lang="en-US" sz="3200" b="1">
                <a:latin typeface="Lucida Casual" charset="0"/>
              </a:rPr>
              <a:t>“Forget the mind…”</a:t>
            </a:r>
          </a:p>
          <a:p>
            <a:pPr algn="ctr" eaLnBrk="0" hangingPunct="0"/>
            <a:r>
              <a:rPr lang="en-US" sz="3200">
                <a:solidFill>
                  <a:srgbClr val="A50021"/>
                </a:solidFill>
                <a:effectLst>
                  <a:outerShdw blurRad="38100" dist="38100" dir="2700000" algn="tl">
                    <a:srgbClr val="C0C0C0"/>
                  </a:outerShdw>
                </a:effectLst>
                <a:latin typeface="Comic Sans MS" pitchFamily="66" charset="0"/>
              </a:rPr>
              <a:t>Psychology should based on</a:t>
            </a:r>
          </a:p>
          <a:p>
            <a:pPr algn="ctr" eaLnBrk="0" hangingPunct="0"/>
            <a:r>
              <a:rPr lang="en-US" sz="3200">
                <a:solidFill>
                  <a:srgbClr val="A50021"/>
                </a:solidFill>
                <a:effectLst>
                  <a:outerShdw blurRad="38100" dist="38100" dir="2700000" algn="tl">
                    <a:srgbClr val="C0C0C0"/>
                  </a:outerShdw>
                </a:effectLst>
                <a:latin typeface="Comic Sans MS" pitchFamily="66" charset="0"/>
              </a:rPr>
              <a:t>observable behavior</a:t>
            </a:r>
          </a:p>
        </p:txBody>
      </p:sp>
      <p:sp>
        <p:nvSpPr>
          <p:cNvPr id="46088" name="Rectangle 8"/>
          <p:cNvSpPr>
            <a:spLocks noChangeArrowheads="1"/>
          </p:cNvSpPr>
          <p:nvPr/>
        </p:nvSpPr>
        <p:spPr bwMode="auto">
          <a:xfrm>
            <a:off x="1273175" y="381000"/>
            <a:ext cx="3298825" cy="823913"/>
          </a:xfrm>
          <a:prstGeom prst="rect">
            <a:avLst/>
          </a:prstGeom>
          <a:noFill/>
          <a:ln w="9525">
            <a:noFill/>
            <a:miter lim="800000"/>
            <a:headEnd/>
            <a:tailEnd/>
          </a:ln>
          <a:effectLst/>
        </p:spPr>
        <p:txBody>
          <a:bodyPr wrap="none" lIns="92075" tIns="46038" rIns="92075" bIns="46038">
            <a:spAutoFit/>
          </a:bodyPr>
          <a:lstStyle/>
          <a:p>
            <a:pPr eaLnBrk="0" hangingPunct="0"/>
            <a:r>
              <a:rPr lang="en-US" sz="4800">
                <a:solidFill>
                  <a:srgbClr val="A50021"/>
                </a:solidFill>
                <a:effectLst>
                  <a:outerShdw blurRad="38100" dist="38100" dir="2700000" algn="tl">
                    <a:srgbClr val="C0C0C0"/>
                  </a:outerShdw>
                </a:effectLst>
                <a:latin typeface="CosmicTwo" charset="0"/>
              </a:rPr>
              <a:t>Behaviorism</a:t>
            </a:r>
          </a:p>
        </p:txBody>
      </p:sp>
      <p:sp>
        <p:nvSpPr>
          <p:cNvPr id="46090" name="Text Box 10"/>
          <p:cNvSpPr txBox="1">
            <a:spLocks noChangeArrowheads="1"/>
          </p:cNvSpPr>
          <p:nvPr/>
        </p:nvSpPr>
        <p:spPr bwMode="auto">
          <a:xfrm>
            <a:off x="1279525" y="6172200"/>
            <a:ext cx="4359275" cy="457200"/>
          </a:xfrm>
          <a:prstGeom prst="rect">
            <a:avLst/>
          </a:prstGeom>
          <a:noFill/>
          <a:ln w="9525">
            <a:noFill/>
            <a:miter lim="800000"/>
            <a:headEnd/>
            <a:tailEnd/>
          </a:ln>
          <a:effectLst/>
        </p:spPr>
        <p:txBody>
          <a:bodyPr>
            <a:spAutoFit/>
          </a:bodyPr>
          <a:lstStyle/>
          <a:p>
            <a:r>
              <a:rPr lang="en-US"/>
              <a:t>(Richardson, 1999)</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1026"/>
          <p:cNvSpPr>
            <a:spLocks noGrp="1" noChangeArrowheads="1"/>
          </p:cNvSpPr>
          <p:nvPr>
            <p:ph type="title"/>
          </p:nvPr>
        </p:nvSpPr>
        <p:spPr>
          <a:xfrm>
            <a:off x="990600" y="0"/>
            <a:ext cx="7467600" cy="1143000"/>
          </a:xfrm>
          <a:noFill/>
          <a:ln/>
        </p:spPr>
        <p:txBody>
          <a:bodyPr lIns="92075" tIns="46038" rIns="92075" bIns="46038"/>
          <a:lstStyle/>
          <a:p>
            <a:r>
              <a:rPr lang="en-US" sz="3600" b="1" dirty="0" smtClean="0">
                <a:latin typeface="Arial" pitchFamily="34" charset="0"/>
                <a:cs typeface="Arial" pitchFamily="34" charset="0"/>
              </a:rPr>
              <a:t>Classical Conditioning</a:t>
            </a:r>
            <a:endParaRPr lang="en-US" sz="3600" b="1" dirty="0">
              <a:latin typeface="Arial" pitchFamily="34" charset="0"/>
              <a:cs typeface="Arial" pitchFamily="34" charset="0"/>
            </a:endParaRPr>
          </a:p>
        </p:txBody>
      </p:sp>
      <p:sp>
        <p:nvSpPr>
          <p:cNvPr id="47107" name="Rectangle 1027"/>
          <p:cNvSpPr>
            <a:spLocks noChangeArrowheads="1"/>
          </p:cNvSpPr>
          <p:nvPr/>
        </p:nvSpPr>
        <p:spPr bwMode="auto">
          <a:xfrm>
            <a:off x="1333500" y="1258888"/>
            <a:ext cx="5295900" cy="4894262"/>
          </a:xfrm>
          <a:prstGeom prst="rect">
            <a:avLst/>
          </a:prstGeom>
          <a:noFill/>
          <a:ln w="9525">
            <a:noFill/>
            <a:miter lim="800000"/>
            <a:headEnd/>
            <a:tailEnd/>
          </a:ln>
          <a:effectLst/>
        </p:spPr>
        <p:txBody>
          <a:bodyPr lIns="92075" tIns="46038" rIns="92075" bIns="46038">
            <a:spAutoFit/>
          </a:bodyPr>
          <a:lstStyle/>
          <a:p>
            <a:pPr eaLnBrk="0" hangingPunct="0"/>
            <a:r>
              <a:rPr lang="en-US" b="1" dirty="0">
                <a:latin typeface="Arial" pitchFamily="34" charset="0"/>
              </a:rPr>
              <a:t>Ivan Pavlov</a:t>
            </a:r>
            <a:r>
              <a:rPr lang="en-US" dirty="0">
                <a:latin typeface="Arial" pitchFamily="34" charset="0"/>
              </a:rPr>
              <a:t> </a:t>
            </a:r>
          </a:p>
          <a:p>
            <a:pPr eaLnBrk="0" hangingPunct="0">
              <a:buFontTx/>
              <a:buChar char="•"/>
            </a:pPr>
            <a:r>
              <a:rPr lang="en-US" dirty="0">
                <a:latin typeface="Arial" pitchFamily="34" charset="0"/>
              </a:rPr>
              <a:t>1904 Nobel Prize in Medicine</a:t>
            </a:r>
          </a:p>
          <a:p>
            <a:pPr eaLnBrk="0" hangingPunct="0">
              <a:buFontTx/>
              <a:buChar char="•"/>
            </a:pPr>
            <a:r>
              <a:rPr lang="en-US" dirty="0">
                <a:latin typeface="Arial" pitchFamily="34" charset="0"/>
              </a:rPr>
              <a:t>20 years studying digestive system</a:t>
            </a:r>
          </a:p>
          <a:p>
            <a:pPr eaLnBrk="0" hangingPunct="0">
              <a:buFontTx/>
              <a:buChar char="•"/>
            </a:pPr>
            <a:r>
              <a:rPr lang="en-US" dirty="0">
                <a:latin typeface="Arial" pitchFamily="34" charset="0"/>
              </a:rPr>
              <a:t>30 years studying learning</a:t>
            </a:r>
          </a:p>
          <a:p>
            <a:pPr eaLnBrk="0" hangingPunct="0"/>
            <a:endParaRPr lang="en-US" dirty="0">
              <a:latin typeface="Arial" pitchFamily="34" charset="0"/>
            </a:endParaRPr>
          </a:p>
          <a:p>
            <a:pPr eaLnBrk="0" hangingPunct="0"/>
            <a:r>
              <a:rPr lang="en-US" dirty="0">
                <a:latin typeface="Arial" pitchFamily="34" charset="0"/>
              </a:rPr>
              <a:t>Pavlov noticed that dogs would</a:t>
            </a:r>
          </a:p>
          <a:p>
            <a:pPr eaLnBrk="0" hangingPunct="0"/>
            <a:r>
              <a:rPr lang="en-US" dirty="0">
                <a:latin typeface="Arial" pitchFamily="34" charset="0"/>
              </a:rPr>
              <a:t>drool in anticipation</a:t>
            </a:r>
          </a:p>
          <a:p>
            <a:pPr eaLnBrk="0" hangingPunct="0"/>
            <a:r>
              <a:rPr lang="en-US" dirty="0">
                <a:latin typeface="Arial" pitchFamily="34" charset="0"/>
              </a:rPr>
              <a:t>of food.</a:t>
            </a:r>
          </a:p>
          <a:p>
            <a:pPr eaLnBrk="0" hangingPunct="0"/>
            <a:endParaRPr lang="en-US" dirty="0">
              <a:latin typeface="Arial" pitchFamily="34" charset="0"/>
            </a:endParaRPr>
          </a:p>
          <a:p>
            <a:pPr eaLnBrk="0" hangingPunct="0">
              <a:spcBef>
                <a:spcPct val="15000"/>
              </a:spcBef>
            </a:pPr>
            <a:r>
              <a:rPr lang="en-US" b="1" dirty="0">
                <a:latin typeface="Arial" pitchFamily="34" charset="0"/>
              </a:rPr>
              <a:t>What were dogs thinking or feeling? How did they know he was going to feed them? Did they see, smell or associate him with food?</a:t>
            </a:r>
            <a:endParaRPr lang="en-US" sz="3200" dirty="0"/>
          </a:p>
        </p:txBody>
      </p:sp>
      <p:grpSp>
        <p:nvGrpSpPr>
          <p:cNvPr id="47109" name="Group 1029"/>
          <p:cNvGrpSpPr>
            <a:grpSpLocks/>
          </p:cNvGrpSpPr>
          <p:nvPr/>
        </p:nvGrpSpPr>
        <p:grpSpPr bwMode="auto">
          <a:xfrm>
            <a:off x="6615113" y="457200"/>
            <a:ext cx="2224087" cy="3738563"/>
            <a:chOff x="136" y="724"/>
            <a:chExt cx="1593" cy="2500"/>
          </a:xfrm>
        </p:grpSpPr>
        <p:pic>
          <p:nvPicPr>
            <p:cNvPr id="47110" name="Picture 1030"/>
            <p:cNvPicPr>
              <a:picLocks noChangeArrowheads="1"/>
            </p:cNvPicPr>
            <p:nvPr/>
          </p:nvPicPr>
          <p:blipFill>
            <a:blip r:embed="rId2" cstate="print"/>
            <a:srcRect b="18170"/>
            <a:stretch>
              <a:fillRect/>
            </a:stretch>
          </p:blipFill>
          <p:spPr bwMode="auto">
            <a:xfrm>
              <a:off x="136" y="724"/>
              <a:ext cx="1593" cy="2113"/>
            </a:xfrm>
            <a:prstGeom prst="rect">
              <a:avLst/>
            </a:prstGeom>
            <a:solidFill>
              <a:srgbClr val="A50021"/>
            </a:solidFill>
            <a:ln w="12700">
              <a:solidFill>
                <a:schemeClr val="tx1"/>
              </a:solidFill>
              <a:miter lim="800000"/>
              <a:headEnd/>
              <a:tailEnd/>
            </a:ln>
            <a:effectLst>
              <a:outerShdw dist="107763" dir="2700000" algn="ctr" rotWithShape="0">
                <a:srgbClr val="A50021"/>
              </a:outerShdw>
            </a:effectLst>
          </p:spPr>
        </p:pic>
        <p:sp>
          <p:nvSpPr>
            <p:cNvPr id="47111" name="Rectangle 1031"/>
            <p:cNvSpPr>
              <a:spLocks noChangeArrowheads="1"/>
            </p:cNvSpPr>
            <p:nvPr/>
          </p:nvSpPr>
          <p:spPr bwMode="auto">
            <a:xfrm>
              <a:off x="326" y="2918"/>
              <a:ext cx="1260" cy="306"/>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Comic Sans MS" pitchFamily="66" charset="0"/>
                </a:rPr>
                <a:t>Ivan Pavlov</a:t>
              </a:r>
            </a:p>
          </p:txBody>
        </p:sp>
      </p:grpSp>
      <p:pic>
        <p:nvPicPr>
          <p:cNvPr id="47113" name="Picture 1033"/>
          <p:cNvPicPr>
            <a:picLocks noChangeAspect="1" noChangeArrowheads="1"/>
          </p:cNvPicPr>
          <p:nvPr/>
        </p:nvPicPr>
        <p:blipFill>
          <a:blip r:embed="rId3" cstate="print"/>
          <a:srcRect/>
          <a:stretch>
            <a:fillRect/>
          </a:stretch>
        </p:blipFill>
        <p:spPr bwMode="auto">
          <a:xfrm>
            <a:off x="7086600" y="4572000"/>
            <a:ext cx="1733550" cy="2286000"/>
          </a:xfrm>
          <a:prstGeom prst="rect">
            <a:avLst/>
          </a:prstGeom>
          <a:noFill/>
          <a:ln w="9525">
            <a:noFill/>
            <a:miter lim="800000"/>
            <a:headEnd/>
            <a:tailEnd/>
          </a:ln>
          <a:effectLst/>
        </p:spPr>
      </p:pic>
      <p:sp>
        <p:nvSpPr>
          <p:cNvPr id="47115" name="Text Box 1035"/>
          <p:cNvSpPr txBox="1">
            <a:spLocks noChangeArrowheads="1"/>
          </p:cNvSpPr>
          <p:nvPr/>
        </p:nvSpPr>
        <p:spPr bwMode="auto">
          <a:xfrm>
            <a:off x="1279525" y="6172200"/>
            <a:ext cx="4359275" cy="457200"/>
          </a:xfrm>
          <a:prstGeom prst="rect">
            <a:avLst/>
          </a:prstGeom>
          <a:noFill/>
          <a:ln w="9525">
            <a:noFill/>
            <a:miter lim="800000"/>
            <a:headEnd/>
            <a:tailEnd/>
          </a:ln>
          <a:effectLst/>
        </p:spPr>
        <p:txBody>
          <a:bodyPr>
            <a:spAutoFit/>
          </a:bodyPr>
          <a:lstStyle/>
          <a:p>
            <a:r>
              <a:rPr lang="en-US"/>
              <a:t>(Richardson, 1999)</a:t>
            </a: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43000" y="0"/>
            <a:ext cx="7315200" cy="1143000"/>
          </a:xfrm>
          <a:noFill/>
          <a:ln/>
        </p:spPr>
        <p:txBody>
          <a:bodyPr lIns="92075" tIns="46038" rIns="92075" bIns="46038"/>
          <a:lstStyle/>
          <a:p>
            <a:r>
              <a:rPr lang="en-US"/>
              <a:t>Classical Conditioning</a:t>
            </a:r>
          </a:p>
        </p:txBody>
      </p:sp>
      <p:pic>
        <p:nvPicPr>
          <p:cNvPr id="48133" name="Picture 5"/>
          <p:cNvPicPr>
            <a:picLocks noChangeArrowheads="1"/>
          </p:cNvPicPr>
          <p:nvPr/>
        </p:nvPicPr>
        <p:blipFill>
          <a:blip r:embed="rId3" cstate="print"/>
          <a:srcRect/>
          <a:stretch>
            <a:fillRect/>
          </a:stretch>
        </p:blipFill>
        <p:spPr bwMode="auto">
          <a:xfrm>
            <a:off x="2743200" y="3429000"/>
            <a:ext cx="4435475" cy="2517775"/>
          </a:xfrm>
          <a:prstGeom prst="rect">
            <a:avLst/>
          </a:prstGeom>
          <a:noFill/>
          <a:ln w="12700">
            <a:solidFill>
              <a:schemeClr val="tx2"/>
            </a:solidFill>
            <a:miter lim="800000"/>
            <a:headEnd/>
            <a:tailEnd/>
          </a:ln>
          <a:effectLst/>
        </p:spPr>
      </p:pic>
      <p:sp>
        <p:nvSpPr>
          <p:cNvPr id="48137" name="Rectangle 9"/>
          <p:cNvSpPr>
            <a:spLocks noChangeArrowheads="1"/>
          </p:cNvSpPr>
          <p:nvPr/>
        </p:nvSpPr>
        <p:spPr bwMode="auto">
          <a:xfrm>
            <a:off x="2362200" y="1447800"/>
            <a:ext cx="5365750" cy="1554163"/>
          </a:xfrm>
          <a:prstGeom prst="rect">
            <a:avLst/>
          </a:prstGeom>
          <a:noFill/>
          <a:ln w="9525">
            <a:noFill/>
            <a:miter lim="800000"/>
            <a:headEnd/>
            <a:tailEnd/>
          </a:ln>
          <a:effectLst/>
        </p:spPr>
        <p:txBody>
          <a:bodyPr>
            <a:spAutoFit/>
          </a:bodyPr>
          <a:lstStyle/>
          <a:p>
            <a:pPr eaLnBrk="0" hangingPunct="0">
              <a:spcBef>
                <a:spcPct val="50000"/>
              </a:spcBef>
            </a:pPr>
            <a:r>
              <a:rPr lang="en-US" sz="3200" dirty="0">
                <a:latin typeface="Arial" pitchFamily="34" charset="0"/>
              </a:rPr>
              <a:t>Examines the phenomenon  objectively using </a:t>
            </a:r>
            <a:r>
              <a:rPr lang="en-US" sz="3200" dirty="0">
                <a:solidFill>
                  <a:srgbClr val="000080"/>
                </a:solidFill>
                <a:effectLst>
                  <a:outerShdw blurRad="38100" dist="38100" dir="2700000" algn="tl">
                    <a:srgbClr val="C0C0C0"/>
                  </a:outerShdw>
                </a:effectLst>
                <a:latin typeface="Arial" pitchFamily="34" charset="0"/>
              </a:rPr>
              <a:t>Experiments</a:t>
            </a:r>
            <a:r>
              <a:rPr lang="en-US" sz="3200" dirty="0">
                <a:latin typeface="Arial" pitchFamily="34" charset="0"/>
              </a:rPr>
              <a:t>!</a:t>
            </a:r>
          </a:p>
        </p:txBody>
      </p:sp>
      <p:sp>
        <p:nvSpPr>
          <p:cNvPr id="48138" name="Text Box 10"/>
          <p:cNvSpPr txBox="1">
            <a:spLocks noChangeArrowheads="1"/>
          </p:cNvSpPr>
          <p:nvPr/>
        </p:nvSpPr>
        <p:spPr bwMode="auto">
          <a:xfrm>
            <a:off x="1279525" y="6137275"/>
            <a:ext cx="2536825" cy="457200"/>
          </a:xfrm>
          <a:prstGeom prst="rect">
            <a:avLst/>
          </a:prstGeom>
          <a:noFill/>
          <a:ln w="9525">
            <a:noFill/>
            <a:miter lim="800000"/>
            <a:headEnd/>
            <a:tailEnd/>
          </a:ln>
          <a:effectLst/>
        </p:spPr>
        <p:txBody>
          <a:bodyPr wrap="none">
            <a:spAutoFit/>
          </a:bodyPr>
          <a:lstStyle/>
          <a:p>
            <a:r>
              <a:rPr lang="en-US"/>
              <a:t>(Richardson, 1999)</a:t>
            </a:r>
          </a:p>
        </p:txBody>
      </p:sp>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173163" y="228600"/>
            <a:ext cx="7772400" cy="685800"/>
          </a:xfrm>
        </p:spPr>
        <p:txBody>
          <a:bodyPr/>
          <a:lstStyle/>
          <a:p>
            <a:r>
              <a:rPr lang="en-US" dirty="0"/>
              <a:t>Classical Conditioning</a:t>
            </a:r>
          </a:p>
        </p:txBody>
      </p:sp>
      <p:sp>
        <p:nvSpPr>
          <p:cNvPr id="6147" name="Rectangle 3"/>
          <p:cNvSpPr>
            <a:spLocks noGrp="1" noChangeArrowheads="1"/>
          </p:cNvSpPr>
          <p:nvPr>
            <p:ph type="body" idx="1"/>
          </p:nvPr>
        </p:nvSpPr>
        <p:spPr>
          <a:xfrm>
            <a:off x="1173163" y="990600"/>
            <a:ext cx="7772400" cy="5562600"/>
          </a:xfrm>
        </p:spPr>
        <p:txBody>
          <a:bodyPr/>
          <a:lstStyle/>
          <a:p>
            <a:r>
              <a:rPr lang="en-US" sz="2800" dirty="0"/>
              <a:t>Classical Conditioning</a:t>
            </a:r>
          </a:p>
          <a:p>
            <a:pPr lvl="1"/>
            <a:r>
              <a:rPr lang="en-US" sz="2400" dirty="0"/>
              <a:t>a type of learning in which an organism responds to a neutral stimulus that normally does not bring about that response; associative learning</a:t>
            </a:r>
          </a:p>
          <a:p>
            <a:pPr lvl="1"/>
            <a:r>
              <a:rPr lang="en-US" sz="2400" dirty="0"/>
              <a:t>Thunder = Rain = Lightning = get umbrella</a:t>
            </a:r>
          </a:p>
          <a:p>
            <a:pPr lvl="1"/>
            <a:r>
              <a:rPr lang="en-US" sz="2400" dirty="0"/>
              <a:t> “Sit” = biscuit</a:t>
            </a:r>
          </a:p>
          <a:p>
            <a:r>
              <a:rPr lang="en-US" sz="2800" dirty="0"/>
              <a:t>Neutral stimulus</a:t>
            </a:r>
          </a:p>
          <a:p>
            <a:pPr lvl="1"/>
            <a:r>
              <a:rPr lang="en-US" sz="2400" dirty="0"/>
              <a:t>prior to conditioning, has no effect on the desired response</a:t>
            </a:r>
          </a:p>
          <a:p>
            <a:pPr lvl="1"/>
            <a:r>
              <a:rPr lang="en-US" sz="2400" dirty="0"/>
              <a:t>Until you experience thunder with rain &amp; lightning, you don’t think about getting your umbrella</a:t>
            </a:r>
          </a:p>
          <a:p>
            <a:pPr lvl="1"/>
            <a:r>
              <a:rPr lang="en-US" sz="2400" dirty="0"/>
              <a:t>Until you pair “Sit” with the behavior of sitting and the reward of biscuit…. “Sit” had no meaning</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t>Classical Conditioning</a:t>
            </a:r>
          </a:p>
        </p:txBody>
      </p:sp>
      <p:sp>
        <p:nvSpPr>
          <p:cNvPr id="7171" name="Rectangle 3"/>
          <p:cNvSpPr>
            <a:spLocks noGrp="1" noChangeArrowheads="1"/>
          </p:cNvSpPr>
          <p:nvPr>
            <p:ph type="body" idx="1"/>
          </p:nvPr>
        </p:nvSpPr>
        <p:spPr>
          <a:xfrm>
            <a:off x="1143000" y="2209800"/>
            <a:ext cx="7772400" cy="4114800"/>
          </a:xfrm>
        </p:spPr>
        <p:txBody>
          <a:bodyPr/>
          <a:lstStyle/>
          <a:p>
            <a:r>
              <a:rPr lang="en-US"/>
              <a:t>Unconditioned Stimulus (UCS)</a:t>
            </a:r>
          </a:p>
          <a:p>
            <a:pPr lvl="1"/>
            <a:r>
              <a:rPr lang="en-US"/>
              <a:t>a stimulus that brings about a response without having been learned (smell of food causes salivation)</a:t>
            </a:r>
          </a:p>
          <a:p>
            <a:pPr lvl="1">
              <a:buFontTx/>
              <a:buNone/>
            </a:pPr>
            <a:endParaRPr lang="en-US"/>
          </a:p>
          <a:p>
            <a:r>
              <a:rPr lang="en-US"/>
              <a:t>Unconditioned Response (UCR)</a:t>
            </a:r>
          </a:p>
          <a:p>
            <a:pPr lvl="1"/>
            <a:r>
              <a:rPr lang="en-US"/>
              <a:t>a response that is natural and needs no training (e.g. salivation at the smell of food)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Classical Conditioning</a:t>
            </a:r>
          </a:p>
        </p:txBody>
      </p:sp>
      <p:sp>
        <p:nvSpPr>
          <p:cNvPr id="8195" name="Rectangle 3"/>
          <p:cNvSpPr>
            <a:spLocks noGrp="1" noChangeArrowheads="1"/>
          </p:cNvSpPr>
          <p:nvPr>
            <p:ph type="body" idx="1"/>
          </p:nvPr>
        </p:nvSpPr>
        <p:spPr>
          <a:xfrm>
            <a:off x="1173163" y="1752600"/>
            <a:ext cx="7772400" cy="4724400"/>
          </a:xfrm>
        </p:spPr>
        <p:txBody>
          <a:bodyPr/>
          <a:lstStyle/>
          <a:p>
            <a:pPr>
              <a:lnSpc>
                <a:spcPct val="90000"/>
              </a:lnSpc>
            </a:pPr>
            <a:r>
              <a:rPr lang="en-US"/>
              <a:t>Conditioned Stimulus (CS)</a:t>
            </a:r>
          </a:p>
          <a:p>
            <a:pPr lvl="1">
              <a:lnSpc>
                <a:spcPct val="90000"/>
              </a:lnSpc>
            </a:pPr>
            <a:r>
              <a:rPr lang="en-US"/>
              <a:t>a once-neutral stimulus that has been paired with a UCS to bring about a response formerly caused only by the UCS</a:t>
            </a:r>
          </a:p>
          <a:p>
            <a:pPr lvl="1">
              <a:lnSpc>
                <a:spcPct val="90000"/>
              </a:lnSpc>
              <a:buFontTx/>
              <a:buNone/>
            </a:pPr>
            <a:r>
              <a:rPr lang="en-US"/>
              <a:t>   (bell rings, dog salivates because he has paired the bell with food due to condioning)</a:t>
            </a:r>
          </a:p>
          <a:p>
            <a:pPr>
              <a:lnSpc>
                <a:spcPct val="90000"/>
              </a:lnSpc>
            </a:pPr>
            <a:r>
              <a:rPr lang="en-US"/>
              <a:t>Conditioned Response (CR)</a:t>
            </a:r>
          </a:p>
          <a:p>
            <a:pPr lvl="1">
              <a:lnSpc>
                <a:spcPct val="90000"/>
              </a:lnSpc>
            </a:pPr>
            <a:r>
              <a:rPr lang="en-US"/>
              <a:t>a response that, after conditioning, follows a previously neutral stimulus (salivation caused by bell ringing)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22" name="Picture 6" descr="D:\FEL6-1A.JPG"/>
          <p:cNvPicPr>
            <a:picLocks noChangeAspect="1" noChangeArrowheads="1"/>
          </p:cNvPicPr>
          <p:nvPr/>
        </p:nvPicPr>
        <p:blipFill>
          <a:blip r:embed="rId2" cstate="print"/>
          <a:srcRect/>
          <a:stretch>
            <a:fillRect/>
          </a:stretch>
        </p:blipFill>
        <p:spPr bwMode="auto">
          <a:xfrm>
            <a:off x="1219200" y="914400"/>
            <a:ext cx="7496175" cy="4822825"/>
          </a:xfrm>
          <a:prstGeom prst="rect">
            <a:avLst/>
          </a:prstGeom>
          <a:noFill/>
        </p:spPr>
      </p:pic>
      <p:sp>
        <p:nvSpPr>
          <p:cNvPr id="9223" name="Text Box 7"/>
          <p:cNvSpPr txBox="1">
            <a:spLocks noChangeArrowheads="1"/>
          </p:cNvSpPr>
          <p:nvPr/>
        </p:nvSpPr>
        <p:spPr bwMode="auto">
          <a:xfrm>
            <a:off x="1447800" y="6213475"/>
            <a:ext cx="4484688" cy="457200"/>
          </a:xfrm>
          <a:prstGeom prst="rect">
            <a:avLst/>
          </a:prstGeom>
          <a:noFill/>
          <a:ln w="9525">
            <a:noFill/>
            <a:miter lim="800000"/>
            <a:headEnd/>
            <a:tailEnd/>
          </a:ln>
          <a:effectLst/>
        </p:spPr>
        <p:txBody>
          <a:bodyPr>
            <a:spAutoFit/>
          </a:bodyPr>
          <a:lstStyle/>
          <a:p>
            <a:r>
              <a:rPr lang="en-US"/>
              <a:t>(Feldman, 1999)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5" name="Picture 5" descr="D:\FEL6-1B.JPG"/>
          <p:cNvPicPr>
            <a:picLocks noChangeAspect="1" noChangeArrowheads="1"/>
          </p:cNvPicPr>
          <p:nvPr/>
        </p:nvPicPr>
        <p:blipFill>
          <a:blip r:embed="rId2" cstate="print"/>
          <a:srcRect/>
          <a:stretch>
            <a:fillRect/>
          </a:stretch>
        </p:blipFill>
        <p:spPr bwMode="auto">
          <a:xfrm>
            <a:off x="1143000" y="990600"/>
            <a:ext cx="7810500" cy="4905375"/>
          </a:xfrm>
          <a:prstGeom prst="rect">
            <a:avLst/>
          </a:prstGeom>
          <a:noFill/>
        </p:spPr>
      </p:pic>
      <p:sp>
        <p:nvSpPr>
          <p:cNvPr id="10246" name="Text Box 6"/>
          <p:cNvSpPr txBox="1">
            <a:spLocks noChangeArrowheads="1"/>
          </p:cNvSpPr>
          <p:nvPr/>
        </p:nvSpPr>
        <p:spPr bwMode="auto">
          <a:xfrm>
            <a:off x="1447800" y="6213475"/>
            <a:ext cx="4484688" cy="457200"/>
          </a:xfrm>
          <a:prstGeom prst="rect">
            <a:avLst/>
          </a:prstGeom>
          <a:noFill/>
          <a:ln w="9525">
            <a:noFill/>
            <a:miter lim="800000"/>
            <a:headEnd/>
            <a:tailEnd/>
          </a:ln>
          <a:effectLst/>
        </p:spPr>
        <p:txBody>
          <a:bodyPr>
            <a:spAutoFit/>
          </a:bodyPr>
          <a:lstStyle/>
          <a:p>
            <a:r>
              <a:rPr lang="en-US"/>
              <a:t>(Feldman, 1999)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9" name="Picture 5" descr="D:\FEL6-1C.JPG"/>
          <p:cNvPicPr>
            <a:picLocks noChangeAspect="1" noChangeArrowheads="1"/>
          </p:cNvPicPr>
          <p:nvPr/>
        </p:nvPicPr>
        <p:blipFill>
          <a:blip r:embed="rId2" cstate="print"/>
          <a:srcRect/>
          <a:stretch>
            <a:fillRect/>
          </a:stretch>
        </p:blipFill>
        <p:spPr bwMode="auto">
          <a:xfrm>
            <a:off x="1066800" y="1524000"/>
            <a:ext cx="7800975" cy="2638425"/>
          </a:xfrm>
          <a:prstGeom prst="rect">
            <a:avLst/>
          </a:prstGeom>
          <a:noFill/>
        </p:spPr>
      </p:pic>
      <p:sp>
        <p:nvSpPr>
          <p:cNvPr id="11270" name="Text Box 6"/>
          <p:cNvSpPr txBox="1">
            <a:spLocks noChangeArrowheads="1"/>
          </p:cNvSpPr>
          <p:nvPr/>
        </p:nvSpPr>
        <p:spPr bwMode="auto">
          <a:xfrm>
            <a:off x="1447800" y="6213475"/>
            <a:ext cx="4484688" cy="457200"/>
          </a:xfrm>
          <a:prstGeom prst="rect">
            <a:avLst/>
          </a:prstGeom>
          <a:noFill/>
          <a:ln w="9525">
            <a:noFill/>
            <a:miter lim="800000"/>
            <a:headEnd/>
            <a:tailEnd/>
          </a:ln>
          <a:effectLst/>
        </p:spPr>
        <p:txBody>
          <a:bodyPr>
            <a:spAutoFit/>
          </a:bodyPr>
          <a:lstStyle/>
          <a:p>
            <a:r>
              <a:rPr lang="en-US"/>
              <a:t>(Feldman, 1999)</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Classical Conditioning</a:t>
            </a:r>
          </a:p>
        </p:txBody>
      </p:sp>
      <p:sp>
        <p:nvSpPr>
          <p:cNvPr id="12291" name="Rectangle 3"/>
          <p:cNvSpPr>
            <a:spLocks noGrp="1" noChangeArrowheads="1"/>
          </p:cNvSpPr>
          <p:nvPr>
            <p:ph type="body" idx="1"/>
          </p:nvPr>
        </p:nvSpPr>
        <p:spPr>
          <a:xfrm>
            <a:off x="1173163" y="1524000"/>
            <a:ext cx="7772400" cy="5029200"/>
          </a:xfrm>
        </p:spPr>
        <p:txBody>
          <a:bodyPr/>
          <a:lstStyle/>
          <a:p>
            <a:r>
              <a:rPr lang="en-US"/>
              <a:t>Extinction</a:t>
            </a:r>
          </a:p>
          <a:p>
            <a:pPr lvl="1"/>
            <a:r>
              <a:rPr lang="en-US"/>
              <a:t>a previously conditioned response decreases in frequency and eventually disappears</a:t>
            </a:r>
          </a:p>
          <a:p>
            <a:pPr lvl="1">
              <a:buFontTx/>
              <a:buNone/>
            </a:pPr>
            <a:endParaRPr lang="en-US"/>
          </a:p>
          <a:p>
            <a:r>
              <a:rPr lang="en-US"/>
              <a:t>Spontaneous Recovery</a:t>
            </a:r>
          </a:p>
          <a:p>
            <a:pPr lvl="1"/>
            <a:r>
              <a:rPr lang="en-US"/>
              <a:t>the reappearance of a previously extinguished response after time has elapsed without exposure to the conditioned stimulus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Classical Conditioning</a:t>
            </a:r>
          </a:p>
        </p:txBody>
      </p:sp>
      <p:sp>
        <p:nvSpPr>
          <p:cNvPr id="13315" name="Rectangle 3"/>
          <p:cNvSpPr>
            <a:spLocks noGrp="1" noChangeArrowheads="1"/>
          </p:cNvSpPr>
          <p:nvPr>
            <p:ph type="body" idx="1"/>
          </p:nvPr>
        </p:nvSpPr>
        <p:spPr>
          <a:xfrm>
            <a:off x="1143000" y="1676400"/>
            <a:ext cx="7772400" cy="5181600"/>
          </a:xfrm>
        </p:spPr>
        <p:txBody>
          <a:bodyPr/>
          <a:lstStyle/>
          <a:p>
            <a:r>
              <a:rPr lang="en-US"/>
              <a:t>Stimulus Generalization</a:t>
            </a:r>
          </a:p>
          <a:p>
            <a:pPr lvl="1"/>
            <a:r>
              <a:rPr lang="en-US"/>
              <a:t>conditioned response follows a stimulus that is similar to the original conditioned stimulus</a:t>
            </a:r>
          </a:p>
          <a:p>
            <a:r>
              <a:rPr lang="en-US"/>
              <a:t>Stimulus Discrimination</a:t>
            </a:r>
          </a:p>
          <a:p>
            <a:pPr lvl="1"/>
            <a:r>
              <a:rPr lang="en-US"/>
              <a:t>organism learns to differentiate among stimuli</a:t>
            </a:r>
          </a:p>
          <a:p>
            <a:r>
              <a:rPr lang="en-US"/>
              <a:t>Higher-Order Conditioning</a:t>
            </a:r>
          </a:p>
          <a:p>
            <a:pPr lvl="1"/>
            <a:r>
              <a:rPr lang="en-US"/>
              <a:t>pairing a previously conditioned stimulus with a neutral stimulus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Operant Conditioning</a:t>
            </a:r>
          </a:p>
        </p:txBody>
      </p:sp>
      <p:sp>
        <p:nvSpPr>
          <p:cNvPr id="14339" name="Rectangle 3"/>
          <p:cNvSpPr>
            <a:spLocks noGrp="1" noChangeArrowheads="1"/>
          </p:cNvSpPr>
          <p:nvPr>
            <p:ph type="body" idx="1"/>
          </p:nvPr>
        </p:nvSpPr>
        <p:spPr>
          <a:xfrm>
            <a:off x="1143000" y="1676400"/>
            <a:ext cx="7772400" cy="4876800"/>
          </a:xfrm>
        </p:spPr>
        <p:txBody>
          <a:bodyPr/>
          <a:lstStyle/>
          <a:p>
            <a:r>
              <a:rPr lang="en-US"/>
              <a:t>Operant Conditioning</a:t>
            </a:r>
          </a:p>
          <a:p>
            <a:pPr lvl="1"/>
            <a:r>
              <a:rPr lang="en-US"/>
              <a:t>learning in which a voluntary response is strengthened or weakened, depending on its positive or negative consequences</a:t>
            </a:r>
          </a:p>
          <a:p>
            <a:pPr lvl="1">
              <a:buFontTx/>
              <a:buNone/>
            </a:pPr>
            <a:endParaRPr lang="en-US"/>
          </a:p>
          <a:p>
            <a:r>
              <a:rPr lang="en-US"/>
              <a:t>Law of Effect</a:t>
            </a:r>
          </a:p>
          <a:p>
            <a:pPr lvl="1"/>
            <a:r>
              <a:rPr lang="en-US"/>
              <a:t>responses that are satisfying are more likely to be repeated, and those that are not satisfying are less likely to be repeated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Operant Conditioning</a:t>
            </a:r>
          </a:p>
        </p:txBody>
      </p:sp>
      <p:sp>
        <p:nvSpPr>
          <p:cNvPr id="15363" name="Rectangle 3"/>
          <p:cNvSpPr>
            <a:spLocks noGrp="1" noChangeArrowheads="1"/>
          </p:cNvSpPr>
          <p:nvPr>
            <p:ph type="body" idx="1"/>
          </p:nvPr>
        </p:nvSpPr>
        <p:spPr>
          <a:xfrm>
            <a:off x="1173163" y="1676400"/>
            <a:ext cx="7772400" cy="4724400"/>
          </a:xfrm>
        </p:spPr>
        <p:txBody>
          <a:bodyPr/>
          <a:lstStyle/>
          <a:p>
            <a:r>
              <a:rPr lang="en-US"/>
              <a:t>Reinforcement</a:t>
            </a:r>
          </a:p>
          <a:p>
            <a:pPr lvl="1"/>
            <a:r>
              <a:rPr lang="en-US"/>
              <a:t>the process by which a stimulus increases the probability that a preceding behavior will be repeated</a:t>
            </a:r>
          </a:p>
          <a:p>
            <a:pPr lvl="1">
              <a:buFontTx/>
              <a:buNone/>
            </a:pPr>
            <a:endParaRPr lang="en-US"/>
          </a:p>
          <a:p>
            <a:r>
              <a:rPr lang="en-US"/>
              <a:t>Reinforcer</a:t>
            </a:r>
          </a:p>
          <a:p>
            <a:pPr lvl="1"/>
            <a:r>
              <a:rPr lang="en-US"/>
              <a:t>any stimulus that increases the probability that a preceding behavior will occur again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D:\FEL6-3.JPG"/>
          <p:cNvPicPr>
            <a:picLocks noChangeAspect="1" noChangeArrowheads="1"/>
          </p:cNvPicPr>
          <p:nvPr/>
        </p:nvPicPr>
        <p:blipFill>
          <a:blip r:embed="rId2" cstate="print"/>
          <a:srcRect/>
          <a:stretch>
            <a:fillRect/>
          </a:stretch>
        </p:blipFill>
        <p:spPr bwMode="auto">
          <a:xfrm>
            <a:off x="1066800" y="914400"/>
            <a:ext cx="7810500" cy="4381500"/>
          </a:xfrm>
          <a:prstGeom prst="rect">
            <a:avLst/>
          </a:prstGeom>
          <a:noFill/>
        </p:spPr>
      </p:pic>
      <p:sp>
        <p:nvSpPr>
          <p:cNvPr id="27651" name="Text Box 3"/>
          <p:cNvSpPr txBox="1">
            <a:spLocks noChangeArrowheads="1"/>
          </p:cNvSpPr>
          <p:nvPr/>
        </p:nvSpPr>
        <p:spPr bwMode="auto">
          <a:xfrm>
            <a:off x="1447800" y="6213475"/>
            <a:ext cx="4484688" cy="457200"/>
          </a:xfrm>
          <a:prstGeom prst="rect">
            <a:avLst/>
          </a:prstGeom>
          <a:noFill/>
          <a:ln w="9525">
            <a:noFill/>
            <a:miter lim="800000"/>
            <a:headEnd/>
            <a:tailEnd/>
          </a:ln>
          <a:effectLst/>
        </p:spPr>
        <p:txBody>
          <a:bodyPr>
            <a:spAutoFit/>
          </a:bodyPr>
          <a:lstStyle/>
          <a:p>
            <a:r>
              <a:rPr lang="en-US"/>
              <a:t>(Feldman, 1999)</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Operant Conditioning</a:t>
            </a:r>
          </a:p>
        </p:txBody>
      </p:sp>
      <p:sp>
        <p:nvSpPr>
          <p:cNvPr id="16387" name="Rectangle 3"/>
          <p:cNvSpPr>
            <a:spLocks noGrp="1" noChangeArrowheads="1"/>
          </p:cNvSpPr>
          <p:nvPr>
            <p:ph type="body" idx="1"/>
          </p:nvPr>
        </p:nvSpPr>
        <p:spPr>
          <a:xfrm>
            <a:off x="1173163" y="1600200"/>
            <a:ext cx="7772400" cy="4495800"/>
          </a:xfrm>
        </p:spPr>
        <p:txBody>
          <a:bodyPr/>
          <a:lstStyle/>
          <a:p>
            <a:r>
              <a:rPr lang="en-US"/>
              <a:t>Primary Reinforcer</a:t>
            </a:r>
          </a:p>
          <a:p>
            <a:pPr lvl="1"/>
            <a:r>
              <a:rPr lang="en-US"/>
              <a:t>satisfies some biological need and works naturally, regardless of a person’s prior experience</a:t>
            </a:r>
          </a:p>
          <a:p>
            <a:pPr lvl="1">
              <a:buFontTx/>
              <a:buNone/>
            </a:pPr>
            <a:endParaRPr lang="en-US"/>
          </a:p>
          <a:p>
            <a:r>
              <a:rPr lang="en-US"/>
              <a:t>Secondary Reinforcer</a:t>
            </a:r>
          </a:p>
          <a:p>
            <a:pPr lvl="1"/>
            <a:r>
              <a:rPr lang="en-US"/>
              <a:t>a stimulus that becomes reinforcing because of its association with a primary reinforcer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Positive Reinforcers, Negative Reinforcers, and Punishment</a:t>
            </a:r>
          </a:p>
        </p:txBody>
      </p:sp>
      <p:sp>
        <p:nvSpPr>
          <p:cNvPr id="17411" name="Rectangle 3"/>
          <p:cNvSpPr>
            <a:spLocks noGrp="1" noChangeArrowheads="1"/>
          </p:cNvSpPr>
          <p:nvPr>
            <p:ph type="body" idx="1"/>
          </p:nvPr>
        </p:nvSpPr>
        <p:spPr/>
        <p:txBody>
          <a:bodyPr/>
          <a:lstStyle/>
          <a:p>
            <a:pPr>
              <a:lnSpc>
                <a:spcPct val="90000"/>
              </a:lnSpc>
            </a:pPr>
            <a:r>
              <a:rPr lang="en-US"/>
              <a:t>Positive Reinforcer</a:t>
            </a:r>
          </a:p>
          <a:p>
            <a:pPr lvl="1">
              <a:lnSpc>
                <a:spcPct val="90000"/>
              </a:lnSpc>
            </a:pPr>
            <a:r>
              <a:rPr lang="en-US"/>
              <a:t>added to the environment that brings about an increase in a preceding response</a:t>
            </a:r>
          </a:p>
          <a:p>
            <a:pPr lvl="1">
              <a:lnSpc>
                <a:spcPct val="90000"/>
              </a:lnSpc>
              <a:buFontTx/>
              <a:buNone/>
            </a:pPr>
            <a:endParaRPr lang="en-US"/>
          </a:p>
          <a:p>
            <a:pPr>
              <a:lnSpc>
                <a:spcPct val="90000"/>
              </a:lnSpc>
            </a:pPr>
            <a:r>
              <a:rPr lang="en-US"/>
              <a:t>Negative Reinforcer</a:t>
            </a:r>
          </a:p>
          <a:p>
            <a:pPr lvl="1">
              <a:lnSpc>
                <a:spcPct val="90000"/>
              </a:lnSpc>
            </a:pPr>
            <a:r>
              <a:rPr lang="en-US"/>
              <a:t>unpleasant stimulus whose removal leads to an increase in the probability that a preceding response will occur again in the future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Positive Reinforcers, Negative Reinforcers, and Punishment</a:t>
            </a:r>
          </a:p>
        </p:txBody>
      </p:sp>
      <p:sp>
        <p:nvSpPr>
          <p:cNvPr id="18435" name="Rectangle 3"/>
          <p:cNvSpPr>
            <a:spLocks noGrp="1" noChangeArrowheads="1"/>
          </p:cNvSpPr>
          <p:nvPr>
            <p:ph type="body" idx="1"/>
          </p:nvPr>
        </p:nvSpPr>
        <p:spPr/>
        <p:txBody>
          <a:bodyPr/>
          <a:lstStyle/>
          <a:p>
            <a:r>
              <a:rPr lang="en-US"/>
              <a:t>Negative Reinforcer (cont.)</a:t>
            </a:r>
          </a:p>
          <a:p>
            <a:pPr lvl="1"/>
            <a:r>
              <a:rPr lang="en-US"/>
              <a:t>Escape conditioning</a:t>
            </a:r>
          </a:p>
          <a:p>
            <a:pPr lvl="1"/>
            <a:r>
              <a:rPr lang="en-US"/>
              <a:t>Avoidance conditioning</a:t>
            </a:r>
          </a:p>
          <a:p>
            <a:r>
              <a:rPr lang="en-US"/>
              <a:t>Punishment</a:t>
            </a:r>
          </a:p>
          <a:p>
            <a:pPr lvl="1"/>
            <a:r>
              <a:rPr lang="en-US"/>
              <a:t>unpleasant or painful stimuli that decrease the probability that a preceding behavior will occur again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5" name="Rectangle 3"/>
          <p:cNvSpPr>
            <a:spLocks noChangeArrowheads="1"/>
          </p:cNvSpPr>
          <p:nvPr/>
        </p:nvSpPr>
        <p:spPr bwMode="auto">
          <a:xfrm>
            <a:off x="1676400" y="304800"/>
            <a:ext cx="6451600" cy="762000"/>
          </a:xfrm>
          <a:prstGeom prst="rect">
            <a:avLst/>
          </a:prstGeom>
          <a:noFill/>
          <a:ln w="9525">
            <a:noFill/>
            <a:miter lim="800000"/>
            <a:headEnd/>
            <a:tailEnd/>
          </a:ln>
          <a:effectLst/>
        </p:spPr>
        <p:txBody>
          <a:bodyPr wrap="none">
            <a:spAutoFit/>
          </a:bodyPr>
          <a:lstStyle/>
          <a:p>
            <a:r>
              <a:rPr lang="en-US" sz="4400">
                <a:solidFill>
                  <a:schemeClr val="tx2"/>
                </a:solidFill>
              </a:rPr>
              <a:t>Examples of Reinforcement</a:t>
            </a:r>
          </a:p>
        </p:txBody>
      </p:sp>
      <p:sp>
        <p:nvSpPr>
          <p:cNvPr id="28676" name="Rectangle 4"/>
          <p:cNvSpPr>
            <a:spLocks noChangeArrowheads="1"/>
          </p:cNvSpPr>
          <p:nvPr/>
        </p:nvSpPr>
        <p:spPr bwMode="auto">
          <a:xfrm>
            <a:off x="1066800" y="1219200"/>
            <a:ext cx="7772400" cy="5372100"/>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Wingdings" pitchFamily="2" charset="2"/>
              <a:buChar char="n"/>
            </a:pPr>
            <a:r>
              <a:rPr lang="en-US" sz="3200">
                <a:latin typeface="Arial" pitchFamily="34" charset="0"/>
              </a:rPr>
              <a:t>Positive when stimuli is added</a:t>
            </a:r>
          </a:p>
          <a:p>
            <a:pPr lvl="1">
              <a:spcBef>
                <a:spcPct val="50000"/>
              </a:spcBef>
              <a:buFontTx/>
              <a:buChar char="–"/>
            </a:pPr>
            <a:r>
              <a:rPr lang="en-US" sz="2800">
                <a:latin typeface="Arial" pitchFamily="34" charset="0"/>
              </a:rPr>
              <a:t> getting a promotion or raise for good performance at work</a:t>
            </a:r>
          </a:p>
          <a:p>
            <a:pPr lvl="1">
              <a:spcBef>
                <a:spcPct val="50000"/>
              </a:spcBef>
              <a:buFontTx/>
              <a:buChar char="–"/>
            </a:pPr>
            <a:r>
              <a:rPr lang="en-US" sz="2800">
                <a:latin typeface="Arial" pitchFamily="34" charset="0"/>
              </a:rPr>
              <a:t> increases frequency of good work</a:t>
            </a:r>
          </a:p>
          <a:p>
            <a:pPr>
              <a:spcBef>
                <a:spcPct val="50000"/>
              </a:spcBef>
              <a:buClr>
                <a:schemeClr val="accent1"/>
              </a:buClr>
              <a:buSzPct val="80000"/>
              <a:buFont typeface="Wingdings" pitchFamily="2" charset="2"/>
              <a:buChar char="n"/>
            </a:pPr>
            <a:r>
              <a:rPr lang="en-US" sz="3200">
                <a:latin typeface="Arial" pitchFamily="34" charset="0"/>
              </a:rPr>
              <a:t>Punishment when stimuli is added</a:t>
            </a:r>
          </a:p>
          <a:p>
            <a:pPr lvl="1">
              <a:spcBef>
                <a:spcPct val="50000"/>
              </a:spcBef>
              <a:buFontTx/>
              <a:buChar char="–"/>
            </a:pPr>
            <a:r>
              <a:rPr lang="en-US" sz="2800">
                <a:latin typeface="Arial" pitchFamily="34" charset="0"/>
              </a:rPr>
              <a:t> getting a demotion or pay cut for poor work</a:t>
            </a:r>
          </a:p>
          <a:p>
            <a:pPr lvl="1">
              <a:spcBef>
                <a:spcPct val="50000"/>
              </a:spcBef>
              <a:buFontTx/>
              <a:buChar char="–"/>
            </a:pPr>
            <a:r>
              <a:rPr lang="en-US" sz="2800">
                <a:latin typeface="Arial" pitchFamily="34" charset="0"/>
              </a:rPr>
              <a:t> getting a spanking for misbehavior</a:t>
            </a:r>
          </a:p>
          <a:p>
            <a:pPr lvl="1">
              <a:spcBef>
                <a:spcPct val="50000"/>
              </a:spcBef>
              <a:buFontTx/>
              <a:buChar char="–"/>
            </a:pPr>
            <a:r>
              <a:rPr lang="en-US" sz="2800">
                <a:latin typeface="Arial" pitchFamily="34" charset="0"/>
              </a:rPr>
              <a:t> decreases frequency of poor work or misbehavior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3" name="Rectangle 3"/>
          <p:cNvSpPr>
            <a:spLocks noChangeArrowheads="1"/>
          </p:cNvSpPr>
          <p:nvPr/>
        </p:nvSpPr>
        <p:spPr bwMode="auto">
          <a:xfrm>
            <a:off x="1676400" y="304800"/>
            <a:ext cx="6451600" cy="762000"/>
          </a:xfrm>
          <a:prstGeom prst="rect">
            <a:avLst/>
          </a:prstGeom>
          <a:noFill/>
          <a:ln w="9525">
            <a:noFill/>
            <a:miter lim="800000"/>
            <a:headEnd/>
            <a:tailEnd/>
          </a:ln>
          <a:effectLst/>
        </p:spPr>
        <p:txBody>
          <a:bodyPr wrap="none">
            <a:spAutoFit/>
          </a:bodyPr>
          <a:lstStyle/>
          <a:p>
            <a:r>
              <a:rPr lang="en-US" sz="4400">
                <a:solidFill>
                  <a:schemeClr val="tx2"/>
                </a:solidFill>
              </a:rPr>
              <a:t>Examples of Reinforcement</a:t>
            </a:r>
          </a:p>
        </p:txBody>
      </p:sp>
      <p:sp>
        <p:nvSpPr>
          <p:cNvPr id="40964" name="Rectangle 4"/>
          <p:cNvSpPr>
            <a:spLocks noChangeArrowheads="1"/>
          </p:cNvSpPr>
          <p:nvPr/>
        </p:nvSpPr>
        <p:spPr bwMode="auto">
          <a:xfrm>
            <a:off x="1066800" y="1676400"/>
            <a:ext cx="7772400" cy="4791075"/>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Wingdings" pitchFamily="2" charset="2"/>
              <a:buChar char="n"/>
            </a:pPr>
            <a:r>
              <a:rPr lang="en-US" sz="3200">
                <a:latin typeface="Arial" pitchFamily="34" charset="0"/>
              </a:rPr>
              <a:t>Punishment by removing positive stimuli</a:t>
            </a:r>
          </a:p>
          <a:p>
            <a:pPr lvl="1">
              <a:spcBef>
                <a:spcPct val="50000"/>
              </a:spcBef>
              <a:buFontTx/>
              <a:buChar char="–"/>
            </a:pPr>
            <a:r>
              <a:rPr lang="en-US" sz="2800">
                <a:latin typeface="Arial" pitchFamily="34" charset="0"/>
              </a:rPr>
              <a:t> removal of television or video games for getting bad grades</a:t>
            </a:r>
          </a:p>
          <a:p>
            <a:pPr lvl="1">
              <a:spcBef>
                <a:spcPct val="50000"/>
              </a:spcBef>
              <a:buFontTx/>
              <a:buChar char="–"/>
            </a:pPr>
            <a:r>
              <a:rPr lang="en-US" sz="2800">
                <a:latin typeface="Arial" pitchFamily="34" charset="0"/>
              </a:rPr>
              <a:t> decrease in frequency of bad grades</a:t>
            </a:r>
          </a:p>
          <a:p>
            <a:pPr>
              <a:spcBef>
                <a:spcPct val="50000"/>
              </a:spcBef>
              <a:buClr>
                <a:schemeClr val="accent1"/>
              </a:buClr>
              <a:buSzPct val="80000"/>
              <a:buFont typeface="Wingdings" pitchFamily="2" charset="2"/>
              <a:buChar char="n"/>
            </a:pPr>
            <a:r>
              <a:rPr lang="en-US" sz="3200">
                <a:latin typeface="Arial" pitchFamily="34" charset="0"/>
              </a:rPr>
              <a:t>Negative reinforcement when stimuli is added</a:t>
            </a:r>
          </a:p>
          <a:p>
            <a:pPr lvl="1">
              <a:spcBef>
                <a:spcPct val="50000"/>
              </a:spcBef>
              <a:buFontTx/>
              <a:buChar char="–"/>
            </a:pPr>
            <a:r>
              <a:rPr lang="en-US" sz="2800">
                <a:latin typeface="Arial" pitchFamily="34" charset="0"/>
              </a:rPr>
              <a:t> getting rid of pain by taking medication</a:t>
            </a:r>
          </a:p>
          <a:p>
            <a:pPr lvl="1">
              <a:spcBef>
                <a:spcPct val="50000"/>
              </a:spcBef>
              <a:buFontTx/>
              <a:buChar char="–"/>
            </a:pPr>
            <a:r>
              <a:rPr lang="en-US" sz="2800">
                <a:latin typeface="Arial" pitchFamily="34" charset="0"/>
              </a:rPr>
              <a:t> increase in frequency of taking medication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Schedules of Reinforcement</a:t>
            </a:r>
          </a:p>
        </p:txBody>
      </p:sp>
      <p:sp>
        <p:nvSpPr>
          <p:cNvPr id="19459" name="Rectangle 3"/>
          <p:cNvSpPr>
            <a:spLocks noGrp="1" noChangeArrowheads="1"/>
          </p:cNvSpPr>
          <p:nvPr>
            <p:ph type="body" idx="1"/>
          </p:nvPr>
        </p:nvSpPr>
        <p:spPr/>
        <p:txBody>
          <a:bodyPr/>
          <a:lstStyle/>
          <a:p>
            <a:r>
              <a:rPr lang="en-US"/>
              <a:t>Continuous Reinforcement</a:t>
            </a:r>
          </a:p>
          <a:p>
            <a:pPr lvl="1"/>
            <a:r>
              <a:rPr lang="en-US"/>
              <a:t>behavior that is reinforced every time it occurs</a:t>
            </a:r>
          </a:p>
          <a:p>
            <a:r>
              <a:rPr lang="en-US"/>
              <a:t>Partial Reinforcement</a:t>
            </a:r>
          </a:p>
          <a:p>
            <a:pPr lvl="1"/>
            <a:r>
              <a:rPr lang="en-US"/>
              <a:t>behavior that is reinforced some but not all of the time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Schedules of Reinforcement</a:t>
            </a:r>
          </a:p>
        </p:txBody>
      </p:sp>
      <p:sp>
        <p:nvSpPr>
          <p:cNvPr id="20483" name="Rectangle 3"/>
          <p:cNvSpPr>
            <a:spLocks noGrp="1" noChangeArrowheads="1"/>
          </p:cNvSpPr>
          <p:nvPr>
            <p:ph type="body" idx="1"/>
          </p:nvPr>
        </p:nvSpPr>
        <p:spPr/>
        <p:txBody>
          <a:bodyPr/>
          <a:lstStyle/>
          <a:p>
            <a:r>
              <a:rPr lang="en-US" dirty="0"/>
              <a:t>Fixed-Ratio Schedule</a:t>
            </a:r>
          </a:p>
          <a:p>
            <a:pPr lvl="1"/>
            <a:r>
              <a:rPr lang="en-US" dirty="0"/>
              <a:t>reinforcement is given only after a certain number of responses are made</a:t>
            </a:r>
          </a:p>
          <a:p>
            <a:r>
              <a:rPr lang="en-US" dirty="0"/>
              <a:t>Variable-Ratio Schedule</a:t>
            </a:r>
          </a:p>
          <a:p>
            <a:pPr lvl="1"/>
            <a:r>
              <a:rPr lang="en-US" dirty="0"/>
              <a:t>reinforcement occurs after a varying number of responses rather than after a fixed number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Schedules of Reinforcement</a:t>
            </a:r>
          </a:p>
        </p:txBody>
      </p:sp>
      <p:sp>
        <p:nvSpPr>
          <p:cNvPr id="21507" name="Rectangle 3"/>
          <p:cNvSpPr>
            <a:spLocks noGrp="1" noChangeArrowheads="1"/>
          </p:cNvSpPr>
          <p:nvPr>
            <p:ph type="body" idx="1"/>
          </p:nvPr>
        </p:nvSpPr>
        <p:spPr/>
        <p:txBody>
          <a:bodyPr/>
          <a:lstStyle/>
          <a:p>
            <a:r>
              <a:rPr lang="en-US"/>
              <a:t>Fixed-Interval Schedule</a:t>
            </a:r>
          </a:p>
          <a:p>
            <a:pPr lvl="1"/>
            <a:r>
              <a:rPr lang="en-US"/>
              <a:t>provides reinforcement for a response only if a fixed time period has elapsed, making overall rates of response relatively low</a:t>
            </a:r>
          </a:p>
          <a:p>
            <a:r>
              <a:rPr lang="en-US"/>
              <a:t>Variable-Interval Schedule</a:t>
            </a:r>
          </a:p>
          <a:p>
            <a:pPr lvl="1"/>
            <a:r>
              <a:rPr lang="en-US"/>
              <a:t>time between reinforcements caries around some average rather than being fixed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036638" y="457200"/>
            <a:ext cx="8107362" cy="1143000"/>
          </a:xfrm>
        </p:spPr>
        <p:txBody>
          <a:bodyPr/>
          <a:lstStyle/>
          <a:p>
            <a:r>
              <a:rPr lang="en-US"/>
              <a:t>Discrimination and Generalization in Operant Conditioning</a:t>
            </a:r>
          </a:p>
        </p:txBody>
      </p:sp>
      <p:sp>
        <p:nvSpPr>
          <p:cNvPr id="22531" name="Rectangle 3"/>
          <p:cNvSpPr>
            <a:spLocks noGrp="1" noChangeArrowheads="1"/>
          </p:cNvSpPr>
          <p:nvPr>
            <p:ph type="body" idx="1"/>
          </p:nvPr>
        </p:nvSpPr>
        <p:spPr/>
        <p:txBody>
          <a:bodyPr/>
          <a:lstStyle/>
          <a:p>
            <a:r>
              <a:rPr lang="en-US"/>
              <a:t>Stimulus Control Training</a:t>
            </a:r>
          </a:p>
          <a:p>
            <a:pPr lvl="1"/>
            <a:r>
              <a:rPr lang="en-US"/>
              <a:t>behavior is reinforced in the presence of a specific stimulus, but not in its absence</a:t>
            </a:r>
          </a:p>
          <a:p>
            <a:r>
              <a:rPr lang="en-US"/>
              <a:t>Discriminative Stimulus</a:t>
            </a:r>
          </a:p>
          <a:p>
            <a:pPr lvl="1"/>
            <a:r>
              <a:rPr lang="en-US"/>
              <a:t>signals the likelihood that reinforcement will follow a response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Shaping: Reinforcing What Doesn’t Come Naturally</a:t>
            </a:r>
          </a:p>
        </p:txBody>
      </p:sp>
      <p:sp>
        <p:nvSpPr>
          <p:cNvPr id="23555" name="Rectangle 3"/>
          <p:cNvSpPr>
            <a:spLocks noGrp="1" noChangeArrowheads="1"/>
          </p:cNvSpPr>
          <p:nvPr>
            <p:ph type="body" idx="1"/>
          </p:nvPr>
        </p:nvSpPr>
        <p:spPr/>
        <p:txBody>
          <a:bodyPr/>
          <a:lstStyle/>
          <a:p>
            <a:r>
              <a:rPr lang="en-US"/>
              <a:t>Shaping</a:t>
            </a:r>
          </a:p>
          <a:p>
            <a:pPr lvl="1"/>
            <a:r>
              <a:rPr lang="en-US"/>
              <a:t>the process of teaching a complex behavior by rewarding closer and closer approximations of the desired behavior</a:t>
            </a:r>
          </a:p>
          <a:p>
            <a:r>
              <a:rPr lang="en-US"/>
              <a:t>Biological constraints</a:t>
            </a:r>
          </a:p>
          <a:p>
            <a:pPr lvl="1"/>
            <a:r>
              <a:rPr lang="en-US"/>
              <a:t>built-in limitations in the ability of animals to learn particular behaviors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Cognitive-Social Approaches to Learning</a:t>
            </a:r>
          </a:p>
        </p:txBody>
      </p:sp>
      <p:sp>
        <p:nvSpPr>
          <p:cNvPr id="24579" name="Rectangle 3"/>
          <p:cNvSpPr>
            <a:spLocks noGrp="1" noChangeArrowheads="1"/>
          </p:cNvSpPr>
          <p:nvPr>
            <p:ph type="body" idx="1"/>
          </p:nvPr>
        </p:nvSpPr>
        <p:spPr/>
        <p:txBody>
          <a:bodyPr/>
          <a:lstStyle/>
          <a:p>
            <a:r>
              <a:rPr lang="en-US"/>
              <a:t>Latent Learning</a:t>
            </a:r>
          </a:p>
          <a:p>
            <a:pPr lvl="1"/>
            <a:r>
              <a:rPr lang="en-US"/>
              <a:t>learning in which a new behavior is acquired but is not demonstrated until reinforcement is provided</a:t>
            </a:r>
          </a:p>
          <a:p>
            <a:r>
              <a:rPr lang="en-US"/>
              <a:t>Observational Learning</a:t>
            </a:r>
          </a:p>
          <a:p>
            <a:pPr lvl="1"/>
            <a:r>
              <a:rPr lang="en-US"/>
              <a:t>learning through observing the behavior of another person (a “model”)</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73163" y="0"/>
            <a:ext cx="7772400" cy="838200"/>
          </a:xfrm>
        </p:spPr>
        <p:txBody>
          <a:bodyPr/>
          <a:lstStyle/>
          <a:p>
            <a:r>
              <a:rPr lang="en-US" sz="3600" b="1" dirty="0">
                <a:latin typeface="+mn-lt"/>
              </a:rPr>
              <a:t>VARK Learning Styles</a:t>
            </a:r>
          </a:p>
        </p:txBody>
      </p:sp>
      <p:sp>
        <p:nvSpPr>
          <p:cNvPr id="31748" name="Rectangle 4"/>
          <p:cNvSpPr>
            <a:spLocks noChangeArrowheads="1"/>
          </p:cNvSpPr>
          <p:nvPr/>
        </p:nvSpPr>
        <p:spPr bwMode="auto">
          <a:xfrm>
            <a:off x="1066800" y="914400"/>
            <a:ext cx="8305800" cy="4708981"/>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Wingdings" pitchFamily="2" charset="2"/>
              <a:buChar char="n"/>
            </a:pPr>
            <a:r>
              <a:rPr lang="en-US" dirty="0">
                <a:latin typeface="Arial" pitchFamily="34" charset="0"/>
              </a:rPr>
              <a:t>Visual Learners</a:t>
            </a:r>
          </a:p>
          <a:p>
            <a:pPr lvl="1">
              <a:spcBef>
                <a:spcPct val="50000"/>
              </a:spcBef>
              <a:buFontTx/>
              <a:buChar char="–"/>
            </a:pPr>
            <a:r>
              <a:rPr lang="en-US" dirty="0">
                <a:latin typeface="Arial" pitchFamily="34" charset="0"/>
              </a:rPr>
              <a:t> need to see photos, graphs, charts, pictures </a:t>
            </a:r>
          </a:p>
          <a:p>
            <a:pPr>
              <a:spcBef>
                <a:spcPct val="50000"/>
              </a:spcBef>
              <a:buClr>
                <a:schemeClr val="accent1"/>
              </a:buClr>
              <a:buSzPct val="80000"/>
              <a:buFont typeface="Wingdings" pitchFamily="2" charset="2"/>
              <a:buChar char="n"/>
            </a:pPr>
            <a:r>
              <a:rPr lang="en-US" dirty="0">
                <a:latin typeface="Arial" pitchFamily="34" charset="0"/>
              </a:rPr>
              <a:t>Aural Learners</a:t>
            </a:r>
          </a:p>
          <a:p>
            <a:pPr lvl="1">
              <a:spcBef>
                <a:spcPct val="50000"/>
              </a:spcBef>
              <a:buFontTx/>
              <a:buChar char="–"/>
            </a:pPr>
            <a:r>
              <a:rPr lang="en-US" dirty="0">
                <a:latin typeface="Arial" pitchFamily="34" charset="0"/>
              </a:rPr>
              <a:t> need to hear and repeat aloud information </a:t>
            </a:r>
          </a:p>
          <a:p>
            <a:pPr>
              <a:spcBef>
                <a:spcPct val="50000"/>
              </a:spcBef>
              <a:buClr>
                <a:schemeClr val="accent1"/>
              </a:buClr>
              <a:buSzPct val="80000"/>
              <a:buFont typeface="Wingdings" pitchFamily="2" charset="2"/>
              <a:buChar char="n"/>
            </a:pPr>
            <a:r>
              <a:rPr lang="en-US" dirty="0">
                <a:latin typeface="Arial" pitchFamily="34" charset="0"/>
              </a:rPr>
              <a:t>Read/Write Learners</a:t>
            </a:r>
          </a:p>
          <a:p>
            <a:pPr lvl="1">
              <a:spcBef>
                <a:spcPct val="50000"/>
              </a:spcBef>
              <a:buFontTx/>
              <a:buChar char="–"/>
            </a:pPr>
            <a:r>
              <a:rPr lang="en-US" dirty="0">
                <a:latin typeface="Arial" pitchFamily="34" charset="0"/>
              </a:rPr>
              <a:t> need to read books, write flash cards, etc. </a:t>
            </a:r>
          </a:p>
          <a:p>
            <a:pPr>
              <a:spcBef>
                <a:spcPct val="50000"/>
              </a:spcBef>
              <a:buClr>
                <a:schemeClr val="accent1"/>
              </a:buClr>
              <a:buSzPct val="80000"/>
              <a:buFont typeface="Wingdings" pitchFamily="2" charset="2"/>
              <a:buChar char="n"/>
            </a:pPr>
            <a:r>
              <a:rPr lang="en-US" dirty="0">
                <a:latin typeface="Arial" pitchFamily="34" charset="0"/>
              </a:rPr>
              <a:t>Kinesthetic Learners</a:t>
            </a:r>
          </a:p>
          <a:p>
            <a:pPr lvl="1">
              <a:spcBef>
                <a:spcPct val="50000"/>
              </a:spcBef>
              <a:buFontTx/>
              <a:buChar char="–"/>
            </a:pPr>
            <a:r>
              <a:rPr lang="en-US" dirty="0">
                <a:latin typeface="Arial" pitchFamily="34" charset="0"/>
              </a:rPr>
              <a:t> need to DO something active, discuss, walk, create, move while learning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3600" b="1" smtClean="0">
                <a:latin typeface="+mn-lt"/>
              </a:rPr>
              <a:t>ILS online test</a:t>
            </a:r>
            <a:endParaRPr lang="en-US" sz="3600" b="1">
              <a:latin typeface="+mn-lt"/>
            </a:endParaRPr>
          </a:p>
        </p:txBody>
      </p:sp>
      <p:sp>
        <p:nvSpPr>
          <p:cNvPr id="33795" name="Text Box 3"/>
          <p:cNvSpPr txBox="1">
            <a:spLocks noChangeArrowheads="1"/>
          </p:cNvSpPr>
          <p:nvPr/>
        </p:nvSpPr>
        <p:spPr bwMode="auto">
          <a:xfrm>
            <a:off x="1371600" y="6172200"/>
            <a:ext cx="5408613" cy="457200"/>
          </a:xfrm>
          <a:prstGeom prst="rect">
            <a:avLst/>
          </a:prstGeom>
          <a:noFill/>
          <a:ln w="9525">
            <a:noFill/>
            <a:miter lim="800000"/>
            <a:headEnd/>
            <a:tailEnd/>
          </a:ln>
          <a:effectLst/>
        </p:spPr>
        <p:txBody>
          <a:bodyPr wrap="none">
            <a:spAutoFit/>
          </a:bodyPr>
          <a:lstStyle/>
          <a:p>
            <a:r>
              <a:rPr lang="en-US" b="1">
                <a:hlinkClick r:id="rId2"/>
              </a:rPr>
              <a:t>http://www.crc4mse.org/ILS/Index.html</a:t>
            </a:r>
            <a:endParaRPr lang="en-US" b="1"/>
          </a:p>
        </p:txBody>
      </p:sp>
      <p:sp>
        <p:nvSpPr>
          <p:cNvPr id="33796" name="Text Box 4"/>
          <p:cNvSpPr txBox="1">
            <a:spLocks noChangeArrowheads="1"/>
          </p:cNvSpPr>
          <p:nvPr/>
        </p:nvSpPr>
        <p:spPr bwMode="auto">
          <a:xfrm>
            <a:off x="1295400" y="1371600"/>
            <a:ext cx="7331075" cy="4893647"/>
          </a:xfrm>
          <a:prstGeom prst="rect">
            <a:avLst/>
          </a:prstGeom>
          <a:noFill/>
          <a:ln w="9525">
            <a:noFill/>
            <a:miter lim="800000"/>
            <a:headEnd/>
            <a:tailEnd/>
          </a:ln>
          <a:effectLst/>
        </p:spPr>
        <p:txBody>
          <a:bodyPr>
            <a:spAutoFit/>
          </a:bodyPr>
          <a:lstStyle/>
          <a:p>
            <a:r>
              <a:rPr lang="en-US" b="1" dirty="0">
                <a:latin typeface="Arial" pitchFamily="34" charset="0"/>
                <a:cs typeface="Arial" pitchFamily="34" charset="0"/>
              </a:rPr>
              <a:t>Index of Learning Styles</a:t>
            </a:r>
            <a:r>
              <a:rPr lang="en-US" dirty="0">
                <a:latin typeface="Arial" pitchFamily="34" charset="0"/>
                <a:cs typeface="Arial" pitchFamily="34" charset="0"/>
              </a:rPr>
              <a:t> (ILS) is an instrument used to assess preferences on four dimensions: </a:t>
            </a:r>
          </a:p>
          <a:p>
            <a:endParaRPr lang="en-US" b="1" dirty="0">
              <a:latin typeface="Arial" pitchFamily="34" charset="0"/>
              <a:cs typeface="Arial" pitchFamily="34" charset="0"/>
            </a:endParaRPr>
          </a:p>
          <a:p>
            <a:pPr>
              <a:buFontTx/>
              <a:buChar char="•"/>
            </a:pPr>
            <a:r>
              <a:rPr lang="en-US" b="1" dirty="0">
                <a:latin typeface="Arial" pitchFamily="34" charset="0"/>
                <a:cs typeface="Arial" pitchFamily="34" charset="0"/>
              </a:rPr>
              <a:t>active/reflective</a:t>
            </a:r>
          </a:p>
          <a:p>
            <a:pPr>
              <a:buFontTx/>
              <a:buChar char="•"/>
            </a:pPr>
            <a:r>
              <a:rPr lang="en-US" b="1" dirty="0">
                <a:latin typeface="Arial" pitchFamily="34" charset="0"/>
                <a:cs typeface="Arial" pitchFamily="34" charset="0"/>
              </a:rPr>
              <a:t>sensing/intuitive</a:t>
            </a:r>
          </a:p>
          <a:p>
            <a:pPr>
              <a:buFontTx/>
              <a:buChar char="•"/>
            </a:pPr>
            <a:r>
              <a:rPr lang="en-US" b="1" dirty="0">
                <a:latin typeface="Arial" pitchFamily="34" charset="0"/>
                <a:cs typeface="Arial" pitchFamily="34" charset="0"/>
              </a:rPr>
              <a:t>visual/verbal</a:t>
            </a:r>
          </a:p>
          <a:p>
            <a:pPr>
              <a:buFontTx/>
              <a:buChar char="•"/>
            </a:pPr>
            <a:r>
              <a:rPr lang="en-US" b="1" dirty="0">
                <a:latin typeface="Arial" pitchFamily="34" charset="0"/>
                <a:cs typeface="Arial" pitchFamily="34" charset="0"/>
              </a:rPr>
              <a:t>sequential/global</a:t>
            </a:r>
          </a:p>
          <a:p>
            <a:endParaRPr lang="en-US" dirty="0">
              <a:latin typeface="Arial" pitchFamily="34" charset="0"/>
              <a:cs typeface="Arial" pitchFamily="34" charset="0"/>
            </a:endParaRPr>
          </a:p>
          <a:p>
            <a:r>
              <a:rPr lang="en-US" dirty="0">
                <a:latin typeface="Arial" pitchFamily="34" charset="0"/>
                <a:cs typeface="Arial" pitchFamily="34" charset="0"/>
              </a:rPr>
              <a:t>This learning style model was formulated by Richard M. Felder and Linda K. Silverman. The instrument is being developed by Barbara A. </a:t>
            </a:r>
            <a:r>
              <a:rPr lang="en-US" dirty="0" err="1">
                <a:latin typeface="Arial" pitchFamily="34" charset="0"/>
                <a:cs typeface="Arial" pitchFamily="34" charset="0"/>
              </a:rPr>
              <a:t>Soloman</a:t>
            </a:r>
            <a:r>
              <a:rPr lang="en-US" dirty="0">
                <a:latin typeface="Arial" pitchFamily="34" charset="0"/>
                <a:cs typeface="Arial" pitchFamily="34" charset="0"/>
              </a:rPr>
              <a:t> and Richard M. Felder of North Carolina State University.</a:t>
            </a:r>
          </a:p>
          <a:p>
            <a:r>
              <a:rPr lang="en-US" b="1" dirty="0">
                <a:latin typeface="Arial" pitchFamily="34" charset="0"/>
                <a:cs typeface="Arial" pitchFamily="34" charset="0"/>
              </a:rPr>
              <a:t>Take the test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600" b="1" dirty="0">
                <a:latin typeface="Arial" pitchFamily="34" charset="0"/>
                <a:cs typeface="Arial" pitchFamily="34" charset="0"/>
              </a:rPr>
              <a:t>Audio, Visual &amp; Tactile Learning</a:t>
            </a:r>
          </a:p>
        </p:txBody>
      </p:sp>
      <p:sp>
        <p:nvSpPr>
          <p:cNvPr id="35845" name="Text Box 5"/>
          <p:cNvSpPr txBox="1">
            <a:spLocks noChangeArrowheads="1"/>
          </p:cNvSpPr>
          <p:nvPr/>
        </p:nvSpPr>
        <p:spPr bwMode="auto">
          <a:xfrm>
            <a:off x="1660525" y="2057400"/>
            <a:ext cx="5724525" cy="3108543"/>
          </a:xfrm>
          <a:prstGeom prst="rect">
            <a:avLst/>
          </a:prstGeom>
          <a:noFill/>
          <a:ln w="9525">
            <a:noFill/>
            <a:miter lim="800000"/>
            <a:headEnd/>
            <a:tailEnd/>
          </a:ln>
          <a:effectLst/>
        </p:spPr>
        <p:txBody>
          <a:bodyPr>
            <a:spAutoFit/>
          </a:bodyPr>
          <a:lstStyle/>
          <a:p>
            <a:r>
              <a:rPr lang="en-US" sz="2800" dirty="0">
                <a:latin typeface="Arial" pitchFamily="34" charset="0"/>
                <a:cs typeface="Arial" pitchFamily="34" charset="0"/>
              </a:rPr>
              <a:t>Most noted three learning styles are:</a:t>
            </a:r>
          </a:p>
          <a:p>
            <a:endParaRPr lang="en-US" sz="2800" dirty="0">
              <a:latin typeface="Arial" pitchFamily="34" charset="0"/>
              <a:cs typeface="Arial" pitchFamily="34" charset="0"/>
            </a:endParaRPr>
          </a:p>
          <a:p>
            <a:pPr>
              <a:buFontTx/>
              <a:buChar char="•"/>
            </a:pPr>
            <a:r>
              <a:rPr lang="en-US" sz="2800" dirty="0">
                <a:latin typeface="Arial" pitchFamily="34" charset="0"/>
                <a:cs typeface="Arial" pitchFamily="34" charset="0"/>
              </a:rPr>
              <a:t>Audio</a:t>
            </a:r>
          </a:p>
          <a:p>
            <a:pPr>
              <a:buFontTx/>
              <a:buChar char="•"/>
            </a:pPr>
            <a:r>
              <a:rPr lang="en-US" sz="2800" dirty="0">
                <a:latin typeface="Arial" pitchFamily="34" charset="0"/>
                <a:cs typeface="Arial" pitchFamily="34" charset="0"/>
              </a:rPr>
              <a:t>Visual</a:t>
            </a:r>
          </a:p>
          <a:p>
            <a:pPr>
              <a:buFontTx/>
              <a:buChar char="•"/>
            </a:pPr>
            <a:r>
              <a:rPr lang="en-US" sz="2800" dirty="0">
                <a:latin typeface="Arial" pitchFamily="34" charset="0"/>
                <a:cs typeface="Arial" pitchFamily="34" charset="0"/>
              </a:rPr>
              <a:t>Tactile</a:t>
            </a:r>
          </a:p>
          <a:p>
            <a:endParaRPr lang="en-US" sz="2800" dirty="0">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80" name="Text Box 4"/>
          <p:cNvSpPr txBox="1">
            <a:spLocks noGrp="1" noChangeArrowheads="1"/>
          </p:cNvSpPr>
          <p:nvPr>
            <p:ph type="title"/>
          </p:nvPr>
        </p:nvSpPr>
        <p:spPr>
          <a:xfrm>
            <a:off x="228600" y="1600200"/>
            <a:ext cx="7772400" cy="5257800"/>
          </a:xfrm>
          <a:noFill/>
          <a:ln/>
        </p:spPr>
        <p:txBody>
          <a:bodyPr/>
          <a:lstStyle/>
          <a:p>
            <a:r>
              <a:rPr lang="en-US" sz="2000" dirty="0">
                <a:solidFill>
                  <a:schemeClr val="tx1"/>
                </a:solidFill>
                <a:latin typeface="Arial" pitchFamily="34" charset="0"/>
                <a:cs typeface="Arial" pitchFamily="34" charset="0"/>
              </a:rPr>
              <a:t>The Meyers Briggs Type Inventory (</a:t>
            </a:r>
            <a:r>
              <a:rPr lang="en-US" sz="2000" b="1" dirty="0">
                <a:solidFill>
                  <a:schemeClr val="tx1"/>
                </a:solidFill>
                <a:latin typeface="Arial" pitchFamily="34" charset="0"/>
                <a:cs typeface="Arial" pitchFamily="34" charset="0"/>
              </a:rPr>
              <a:t>MBTI)</a:t>
            </a:r>
            <a:r>
              <a:rPr lang="en-US" sz="2000" dirty="0">
                <a:solidFill>
                  <a:schemeClr val="tx1"/>
                </a:solidFill>
                <a:latin typeface="Arial" pitchFamily="34" charset="0"/>
                <a:cs typeface="Arial" pitchFamily="34" charset="0"/>
              </a:rPr>
              <a:t> has focused on the psychological type. New research indicates psychological type corresponds to various learning styles and preferences in the educational process. Our understanding of learning pattern differences is enhanced when the preferences are combined to produce the following patterns</a:t>
            </a:r>
            <a:r>
              <a:rPr lang="en-US" sz="2000" dirty="0" smtClean="0">
                <a:solidFill>
                  <a:schemeClr val="tx1"/>
                </a:solidFill>
                <a:latin typeface="Arial" pitchFamily="34" charset="0"/>
                <a:cs typeface="Arial" pitchFamily="34" charset="0"/>
              </a:rPr>
              <a:t>: </a:t>
            </a:r>
            <a:r>
              <a:rPr lang="en-US" sz="2000" dirty="0">
                <a:solidFill>
                  <a:schemeClr val="tx1"/>
                </a:solidFill>
                <a:latin typeface="Arial" pitchFamily="34" charset="0"/>
                <a:cs typeface="Arial" pitchFamily="34" charset="0"/>
              </a:rPr>
              <a:t/>
            </a:r>
            <a:br>
              <a:rPr lang="en-US" sz="2000" dirty="0">
                <a:solidFill>
                  <a:schemeClr val="tx1"/>
                </a:solidFill>
                <a:latin typeface="Arial" pitchFamily="34" charset="0"/>
                <a:cs typeface="Arial" pitchFamily="34" charset="0"/>
              </a:rPr>
            </a:br>
            <a:r>
              <a:rPr lang="en-US" sz="2000" b="1" dirty="0">
                <a:solidFill>
                  <a:schemeClr val="tx1"/>
                </a:solidFill>
                <a:latin typeface="Arial" pitchFamily="34" charset="0"/>
                <a:cs typeface="Arial" pitchFamily="34" charset="0"/>
              </a:rPr>
              <a:t>ES pattern: 	</a:t>
            </a:r>
            <a:r>
              <a:rPr lang="en-US" sz="2000" b="1" dirty="0" smtClean="0">
                <a:solidFill>
                  <a:schemeClr val="tx1"/>
                </a:solidFill>
                <a:latin typeface="Arial" pitchFamily="34" charset="0"/>
                <a:cs typeface="Arial" pitchFamily="34" charset="0"/>
              </a:rPr>
              <a:t>concrete-active</a:t>
            </a:r>
            <a:r>
              <a:rPr lang="en-US" sz="2000" b="1" dirty="0">
                <a:solidFill>
                  <a:schemeClr val="tx1"/>
                </a:solidFill>
                <a:latin typeface="Arial" pitchFamily="34" charset="0"/>
                <a:cs typeface="Arial" pitchFamily="34" charset="0"/>
              </a:rPr>
              <a:t/>
            </a:r>
            <a:br>
              <a:rPr lang="en-US" sz="2000" b="1" dirty="0">
                <a:solidFill>
                  <a:schemeClr val="tx1"/>
                </a:solidFill>
                <a:latin typeface="Arial" pitchFamily="34" charset="0"/>
                <a:cs typeface="Arial" pitchFamily="34" charset="0"/>
              </a:rPr>
            </a:br>
            <a:r>
              <a:rPr lang="en-US" sz="2000" b="1" dirty="0">
                <a:solidFill>
                  <a:schemeClr val="tx1"/>
                </a:solidFill>
                <a:latin typeface="Arial" pitchFamily="34" charset="0"/>
                <a:cs typeface="Arial" pitchFamily="34" charset="0"/>
              </a:rPr>
              <a:t> </a:t>
            </a:r>
            <a:r>
              <a:rPr lang="en-US" sz="2000" b="1" dirty="0" smtClean="0">
                <a:solidFill>
                  <a:schemeClr val="tx1"/>
                </a:solidFill>
                <a:latin typeface="Arial" pitchFamily="34" charset="0"/>
                <a:cs typeface="Arial" pitchFamily="34" charset="0"/>
              </a:rPr>
              <a:t/>
            </a:r>
            <a:br>
              <a:rPr lang="en-US" sz="2000" b="1" dirty="0" smtClean="0">
                <a:solidFill>
                  <a:schemeClr val="tx1"/>
                </a:solidFill>
                <a:latin typeface="Arial" pitchFamily="34" charset="0"/>
                <a:cs typeface="Arial" pitchFamily="34" charset="0"/>
              </a:rPr>
            </a:br>
            <a:r>
              <a:rPr lang="en-US" sz="2000" b="1" dirty="0" smtClean="0">
                <a:solidFill>
                  <a:schemeClr val="tx1"/>
                </a:solidFill>
                <a:latin typeface="Arial" pitchFamily="34" charset="0"/>
                <a:cs typeface="Arial" pitchFamily="34" charset="0"/>
              </a:rPr>
              <a:t>IS </a:t>
            </a:r>
            <a:r>
              <a:rPr lang="en-US" sz="2000" b="1" dirty="0">
                <a:solidFill>
                  <a:schemeClr val="tx1"/>
                </a:solidFill>
                <a:latin typeface="Arial" pitchFamily="34" charset="0"/>
                <a:cs typeface="Arial" pitchFamily="34" charset="0"/>
              </a:rPr>
              <a:t>pattern: 	</a:t>
            </a:r>
            <a:r>
              <a:rPr lang="en-US" sz="2000" b="1" dirty="0" smtClean="0">
                <a:solidFill>
                  <a:schemeClr val="tx1"/>
                </a:solidFill>
                <a:latin typeface="Arial" pitchFamily="34" charset="0"/>
                <a:cs typeface="Arial" pitchFamily="34" charset="0"/>
              </a:rPr>
              <a:t>concrete-reflective</a:t>
            </a:r>
            <a:r>
              <a:rPr lang="en-US" sz="2000" b="1" dirty="0">
                <a:solidFill>
                  <a:schemeClr val="tx1"/>
                </a:solidFill>
                <a:latin typeface="Arial" pitchFamily="34" charset="0"/>
                <a:cs typeface="Arial" pitchFamily="34" charset="0"/>
              </a:rPr>
              <a:t/>
            </a:r>
            <a:br>
              <a:rPr lang="en-US" sz="2000" b="1" dirty="0">
                <a:solidFill>
                  <a:schemeClr val="tx1"/>
                </a:solidFill>
                <a:latin typeface="Arial" pitchFamily="34" charset="0"/>
                <a:cs typeface="Arial" pitchFamily="34" charset="0"/>
              </a:rPr>
            </a:br>
            <a:r>
              <a:rPr lang="en-US" sz="2000" b="1" dirty="0" smtClean="0">
                <a:solidFill>
                  <a:schemeClr val="tx1"/>
                </a:solidFill>
                <a:latin typeface="Arial" pitchFamily="34" charset="0"/>
                <a:cs typeface="Arial" pitchFamily="34" charset="0"/>
              </a:rPr>
              <a:t> </a:t>
            </a:r>
            <a:br>
              <a:rPr lang="en-US" sz="2000" b="1" dirty="0" smtClean="0">
                <a:solidFill>
                  <a:schemeClr val="tx1"/>
                </a:solidFill>
                <a:latin typeface="Arial" pitchFamily="34" charset="0"/>
                <a:cs typeface="Arial" pitchFamily="34" charset="0"/>
              </a:rPr>
            </a:br>
            <a:r>
              <a:rPr lang="en-US" sz="2000" b="1" dirty="0" smtClean="0">
                <a:solidFill>
                  <a:schemeClr val="tx1"/>
                </a:solidFill>
                <a:latin typeface="Arial" pitchFamily="34" charset="0"/>
                <a:cs typeface="Arial" pitchFamily="34" charset="0"/>
              </a:rPr>
              <a:t>EN </a:t>
            </a:r>
            <a:r>
              <a:rPr lang="en-US" sz="2000" b="1" dirty="0">
                <a:solidFill>
                  <a:schemeClr val="tx1"/>
                </a:solidFill>
                <a:latin typeface="Arial" pitchFamily="34" charset="0"/>
                <a:cs typeface="Arial" pitchFamily="34" charset="0"/>
              </a:rPr>
              <a:t>pattern: 	</a:t>
            </a:r>
            <a:r>
              <a:rPr lang="en-US" sz="2000" b="1" dirty="0" smtClean="0">
                <a:solidFill>
                  <a:schemeClr val="tx1"/>
                </a:solidFill>
                <a:latin typeface="Arial" pitchFamily="34" charset="0"/>
                <a:cs typeface="Arial" pitchFamily="34" charset="0"/>
              </a:rPr>
              <a:t>abstract-active</a:t>
            </a:r>
            <a:r>
              <a:rPr lang="en-US" sz="2000" b="1" dirty="0">
                <a:solidFill>
                  <a:schemeClr val="tx1"/>
                </a:solidFill>
                <a:latin typeface="Arial" pitchFamily="34" charset="0"/>
                <a:cs typeface="Arial" pitchFamily="34" charset="0"/>
              </a:rPr>
              <a:t/>
            </a:r>
            <a:br>
              <a:rPr lang="en-US" sz="2000" b="1" dirty="0">
                <a:solidFill>
                  <a:schemeClr val="tx1"/>
                </a:solidFill>
                <a:latin typeface="Arial" pitchFamily="34" charset="0"/>
                <a:cs typeface="Arial" pitchFamily="34" charset="0"/>
              </a:rPr>
            </a:br>
            <a:r>
              <a:rPr lang="en-US" sz="2000" b="1" dirty="0">
                <a:solidFill>
                  <a:schemeClr val="tx1"/>
                </a:solidFill>
                <a:latin typeface="Arial" pitchFamily="34" charset="0"/>
                <a:cs typeface="Arial" pitchFamily="34" charset="0"/>
              </a:rPr>
              <a:t> </a:t>
            </a:r>
            <a:br>
              <a:rPr lang="en-US" sz="2000" b="1" dirty="0">
                <a:solidFill>
                  <a:schemeClr val="tx1"/>
                </a:solidFill>
                <a:latin typeface="Arial" pitchFamily="34" charset="0"/>
                <a:cs typeface="Arial" pitchFamily="34" charset="0"/>
              </a:rPr>
            </a:br>
            <a:r>
              <a:rPr lang="en-US" sz="2000" b="1" dirty="0">
                <a:solidFill>
                  <a:schemeClr val="tx1"/>
                </a:solidFill>
                <a:latin typeface="Arial" pitchFamily="34" charset="0"/>
                <a:cs typeface="Arial" pitchFamily="34" charset="0"/>
              </a:rPr>
              <a:t>IN pattern: 	</a:t>
            </a:r>
            <a:r>
              <a:rPr lang="en-US" sz="2000" b="1" dirty="0" smtClean="0">
                <a:solidFill>
                  <a:schemeClr val="tx1"/>
                </a:solidFill>
                <a:latin typeface="Arial" pitchFamily="34" charset="0"/>
                <a:cs typeface="Arial" pitchFamily="34" charset="0"/>
              </a:rPr>
              <a:t>abstract-reflective </a:t>
            </a:r>
            <a:r>
              <a:rPr lang="en-US" sz="2000" b="1" dirty="0">
                <a:solidFill>
                  <a:schemeClr val="tx1"/>
                </a:solidFill>
                <a:latin typeface="Arial" pitchFamily="34" charset="0"/>
                <a:cs typeface="Arial" pitchFamily="34" charset="0"/>
              </a:rPr>
              <a:t/>
            </a:r>
            <a:br>
              <a:rPr lang="en-US" sz="2000" b="1" dirty="0">
                <a:solidFill>
                  <a:schemeClr val="tx1"/>
                </a:solidFill>
                <a:latin typeface="Arial" pitchFamily="34" charset="0"/>
                <a:cs typeface="Arial" pitchFamily="34" charset="0"/>
              </a:rPr>
            </a:br>
            <a:endParaRPr lang="en-US" sz="2000" b="1" dirty="0">
              <a:solidFill>
                <a:schemeClr val="tx1"/>
              </a:solidFill>
              <a:latin typeface="Arial" pitchFamily="34" charset="0"/>
              <a:cs typeface="Arial" pitchFamily="34" charset="0"/>
            </a:endParaRPr>
          </a:p>
        </p:txBody>
      </p:sp>
      <p:sp>
        <p:nvSpPr>
          <p:cNvPr id="75781" name="Rectangle 5"/>
          <p:cNvSpPr>
            <a:spLocks noChangeArrowheads="1"/>
          </p:cNvSpPr>
          <p:nvPr/>
        </p:nvSpPr>
        <p:spPr bwMode="auto">
          <a:xfrm>
            <a:off x="1173163" y="457200"/>
            <a:ext cx="7772400" cy="1143000"/>
          </a:xfrm>
          <a:prstGeom prst="rect">
            <a:avLst/>
          </a:prstGeom>
          <a:noFill/>
          <a:ln w="9525">
            <a:noFill/>
            <a:miter lim="800000"/>
            <a:headEnd/>
            <a:tailEnd/>
          </a:ln>
        </p:spPr>
        <p:txBody>
          <a:bodyPr anchor="ctr"/>
          <a:lstStyle/>
          <a:p>
            <a:r>
              <a:rPr lang="en-US" sz="4400">
                <a:solidFill>
                  <a:schemeClr val="tx2"/>
                </a:solidFill>
              </a:rPr>
              <a:t>Learning Styles based on MBTI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381000" y="1676400"/>
            <a:ext cx="8382000" cy="3847207"/>
          </a:xfrm>
          <a:prstGeom prst="rect">
            <a:avLst/>
          </a:prstGeom>
          <a:noFill/>
          <a:ln w="9525">
            <a:noFill/>
            <a:miter lim="800000"/>
            <a:headEnd/>
            <a:tailEnd/>
          </a:ln>
          <a:effectLst/>
        </p:spPr>
        <p:txBody>
          <a:bodyPr wrap="square">
            <a:spAutoFit/>
          </a:bodyPr>
          <a:lstStyle/>
          <a:p>
            <a:pPr algn="just"/>
            <a:r>
              <a:rPr lang="en-US" dirty="0">
                <a:latin typeface="Arial" pitchFamily="34" charset="0"/>
                <a:cs typeface="Arial" pitchFamily="34" charset="0"/>
              </a:rPr>
              <a:t>These patterns are not evenly distributed in the general population. </a:t>
            </a:r>
            <a:endParaRPr lang="en-US" dirty="0" smtClean="0">
              <a:latin typeface="Arial" pitchFamily="34" charset="0"/>
              <a:cs typeface="Arial" pitchFamily="34" charset="0"/>
            </a:endParaRPr>
          </a:p>
          <a:p>
            <a:pPr algn="just"/>
            <a:r>
              <a:rPr lang="en-US" b="1" dirty="0" smtClean="0">
                <a:latin typeface="Arial" pitchFamily="34" charset="0"/>
                <a:cs typeface="Arial" pitchFamily="34" charset="0"/>
              </a:rPr>
              <a:t>The </a:t>
            </a:r>
            <a:r>
              <a:rPr lang="en-US" b="1" dirty="0">
                <a:latin typeface="Arial" pitchFamily="34" charset="0"/>
                <a:cs typeface="Arial" pitchFamily="34" charset="0"/>
              </a:rPr>
              <a:t>ES pattern </a:t>
            </a:r>
            <a:r>
              <a:rPr lang="en-US" dirty="0">
                <a:latin typeface="Arial" pitchFamily="34" charset="0"/>
                <a:cs typeface="Arial" pitchFamily="34" charset="0"/>
              </a:rPr>
              <a:t>is the most frequent, representing about 50 percent of high school seniors; the IN pattern is the least frequent, representing about 10 percent. The other two patterns fall fairly evenly between ES and IN. </a:t>
            </a:r>
          </a:p>
          <a:p>
            <a:pPr algn="just"/>
            <a:endParaRPr lang="en-US" dirty="0">
              <a:latin typeface="Arial" pitchFamily="34" charset="0"/>
              <a:cs typeface="Arial" pitchFamily="34" charset="0"/>
            </a:endParaRPr>
          </a:p>
          <a:p>
            <a:pPr algn="just"/>
            <a:r>
              <a:rPr lang="en-US" dirty="0">
                <a:latin typeface="Arial" pitchFamily="34" charset="0"/>
                <a:cs typeface="Arial" pitchFamily="34" charset="0"/>
              </a:rPr>
              <a:t>On most college campuses, the distribution is similar, with students exhibiting the strongest preference for the ES (concrete active) pattern followed by IS, EN, and IN.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1219200" y="838200"/>
            <a:ext cx="7696200" cy="4524315"/>
          </a:xfrm>
          <a:prstGeom prst="rect">
            <a:avLst/>
          </a:prstGeom>
          <a:noFill/>
          <a:ln w="9525">
            <a:noFill/>
            <a:miter lim="800000"/>
            <a:headEnd/>
            <a:tailEnd/>
          </a:ln>
          <a:effectLst/>
        </p:spPr>
        <p:txBody>
          <a:bodyPr>
            <a:spAutoFit/>
          </a:bodyPr>
          <a:lstStyle/>
          <a:p>
            <a:r>
              <a:rPr lang="en-US" b="1" dirty="0">
                <a:latin typeface="+mn-lt"/>
              </a:rPr>
              <a:t>Concrete active (ES) </a:t>
            </a:r>
            <a:r>
              <a:rPr lang="en-US" dirty="0">
                <a:latin typeface="+mn-lt"/>
              </a:rPr>
              <a:t>learners are action-oriented realists, the most practical of the four patterns, and learn best when useful applications are obvious. </a:t>
            </a:r>
          </a:p>
          <a:p>
            <a:endParaRPr lang="en-US" b="1" dirty="0">
              <a:latin typeface="+mn-lt"/>
            </a:endParaRPr>
          </a:p>
          <a:p>
            <a:r>
              <a:rPr lang="en-US" b="1" dirty="0">
                <a:latin typeface="+mn-lt"/>
              </a:rPr>
              <a:t>Concrete reflective (IS) </a:t>
            </a:r>
            <a:r>
              <a:rPr lang="en-US" dirty="0">
                <a:latin typeface="+mn-lt"/>
              </a:rPr>
              <a:t>learners are thoughtful realists preferring to deal with what is real and factual in a careful, unhurried way. </a:t>
            </a:r>
          </a:p>
          <a:p>
            <a:endParaRPr lang="en-US" b="1" dirty="0">
              <a:latin typeface="+mn-lt"/>
            </a:endParaRPr>
          </a:p>
          <a:p>
            <a:r>
              <a:rPr lang="en-US" b="1" dirty="0">
                <a:latin typeface="+mn-lt"/>
              </a:rPr>
              <a:t>Abstract active learners (EN</a:t>
            </a:r>
            <a:r>
              <a:rPr lang="en-US" dirty="0">
                <a:latin typeface="+mn-lt"/>
              </a:rPr>
              <a:t>) are action-oriented innovators having wide- ranging interests and liking new possibilities as challenges to make something happen.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1066800" y="304800"/>
            <a:ext cx="8077200" cy="6070600"/>
          </a:xfrm>
          <a:prstGeom prst="rect">
            <a:avLst/>
          </a:prstGeom>
          <a:noFill/>
          <a:ln w="9525">
            <a:noFill/>
            <a:miter lim="800000"/>
            <a:headEnd/>
            <a:tailEnd/>
          </a:ln>
          <a:effectLst/>
        </p:spPr>
        <p:txBody>
          <a:bodyPr>
            <a:spAutoFit/>
          </a:bodyPr>
          <a:lstStyle/>
          <a:p>
            <a:r>
              <a:rPr lang="en-US" sz="2800" b="1" dirty="0"/>
              <a:t>Abstract reflective learners (IN) </a:t>
            </a:r>
            <a:r>
              <a:rPr lang="en-US" sz="2800" dirty="0"/>
              <a:t>are thoughtful innovators, introspective and scholarly, interested in knowledge for its own sake; they value ideas, theory, and depth of understanding. </a:t>
            </a:r>
          </a:p>
          <a:p>
            <a:endParaRPr lang="en-US" sz="2800" b="1" dirty="0"/>
          </a:p>
          <a:p>
            <a:r>
              <a:rPr lang="en-US" sz="2800" b="1" dirty="0"/>
              <a:t>Concrete active </a:t>
            </a:r>
            <a:r>
              <a:rPr lang="en-US" sz="2800" dirty="0"/>
              <a:t>pattern is the most pragmatic and least academic of the four, whereas the abstract reflective is the most academic and least pragmatic</a:t>
            </a:r>
            <a:r>
              <a:rPr lang="en-US" sz="2800" b="1" dirty="0"/>
              <a:t>. </a:t>
            </a:r>
          </a:p>
          <a:p>
            <a:endParaRPr lang="en-US" sz="2800" b="1" dirty="0"/>
          </a:p>
          <a:p>
            <a:r>
              <a:rPr lang="en-US" sz="2800" b="1" dirty="0"/>
              <a:t>Take the </a:t>
            </a:r>
            <a:r>
              <a:rPr lang="en-US" sz="2800" b="1" dirty="0" err="1"/>
              <a:t>Keirsey</a:t>
            </a:r>
            <a:r>
              <a:rPr lang="en-US" sz="2800" b="1" dirty="0"/>
              <a:t> Temperament Sorter to see which </a:t>
            </a:r>
          </a:p>
          <a:p>
            <a:r>
              <a:rPr lang="en-US" sz="2800" b="1" dirty="0"/>
              <a:t>MBTI type you might be and how that corresponds to your learning styles:</a:t>
            </a:r>
          </a:p>
          <a:p>
            <a:endParaRPr lang="en-US" sz="2800" b="1" dirty="0"/>
          </a:p>
          <a:p>
            <a:r>
              <a:rPr lang="en-US" sz="2800" b="1" dirty="0">
                <a:hlinkClick r:id="rId2"/>
              </a:rPr>
              <a:t>http://www.keirsey.com</a:t>
            </a:r>
            <a:endParaRPr lang="en-US" sz="2800"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References</a:t>
            </a:r>
          </a:p>
        </p:txBody>
      </p:sp>
      <p:sp>
        <p:nvSpPr>
          <p:cNvPr id="74755" name="Rectangle 3"/>
          <p:cNvSpPr>
            <a:spLocks noGrp="1" noChangeArrowheads="1"/>
          </p:cNvSpPr>
          <p:nvPr>
            <p:ph type="body" idx="1"/>
          </p:nvPr>
        </p:nvSpPr>
        <p:spPr>
          <a:xfrm>
            <a:off x="990600" y="1600200"/>
            <a:ext cx="7964488" cy="4532313"/>
          </a:xfrm>
        </p:spPr>
        <p:txBody>
          <a:bodyPr/>
          <a:lstStyle/>
          <a:p>
            <a:pPr>
              <a:lnSpc>
                <a:spcPct val="90000"/>
              </a:lnSpc>
            </a:pPr>
            <a:r>
              <a:rPr lang="en-US" sz="2800"/>
              <a:t>Feldman, M. (1999). Making the grade. CD-Rom. McGraw Hill Company. Retrieved May 2002 from World Wide Web at: </a:t>
            </a:r>
            <a:r>
              <a:rPr lang="en-US" sz="2800">
                <a:hlinkClick r:id="rId2"/>
              </a:rPr>
              <a:t>http://www.mcgrawhill.com</a:t>
            </a:r>
            <a:r>
              <a:rPr lang="en-US" sz="2800"/>
              <a:t>.</a:t>
            </a:r>
          </a:p>
          <a:p>
            <a:pPr>
              <a:lnSpc>
                <a:spcPct val="90000"/>
              </a:lnSpc>
            </a:pPr>
            <a:r>
              <a:rPr lang="en-US" sz="2800"/>
              <a:t>Kohn, A. J. &amp; Kohn, W. (1998). The Integrator, 2.0. CD-Rom. Brooks/Cole Thomson Learning.  </a:t>
            </a:r>
          </a:p>
          <a:p>
            <a:pPr>
              <a:lnSpc>
                <a:spcPct val="90000"/>
              </a:lnSpc>
            </a:pPr>
            <a:r>
              <a:rPr lang="en-US" sz="2800"/>
              <a:t>Richardson, K. (1998). Introduction to psychology. Retrieved May 2002 from the World Wide Web at:</a:t>
            </a:r>
          </a:p>
          <a:p>
            <a:pPr>
              <a:lnSpc>
                <a:spcPct val="90000"/>
              </a:lnSpc>
              <a:buFont typeface="Wingdings" pitchFamily="2" charset="2"/>
              <a:buNone/>
            </a:pPr>
            <a:r>
              <a:rPr lang="en-US" sz="2800"/>
              <a:t>	</a:t>
            </a:r>
            <a:r>
              <a:rPr lang="en-US" sz="2800">
                <a:hlinkClick r:id="rId3"/>
              </a:rPr>
              <a:t>http://www.monmouth.edu</a:t>
            </a:r>
            <a:r>
              <a:rPr lang="en-US" sz="2800"/>
              <a:t>.</a:t>
            </a:r>
          </a:p>
          <a:p>
            <a:pPr>
              <a:lnSpc>
                <a:spcPct val="90000"/>
              </a:lnSpc>
              <a:buFont typeface="Wingdings" pitchFamily="2" charset="2"/>
              <a:buNone/>
            </a:pPr>
            <a:endParaRPr lang="en-US" sz="2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Rectangle 2"/>
          <p:cNvSpPr>
            <a:spLocks noGrp="1" noChangeArrowheads="1"/>
          </p:cNvSpPr>
          <p:nvPr>
            <p:ph type="ctrTitle"/>
          </p:nvPr>
        </p:nvSpPr>
        <p:spPr>
          <a:xfrm>
            <a:off x="1173163" y="1776552"/>
            <a:ext cx="6523037" cy="707886"/>
          </a:xfrm>
        </p:spPr>
        <p:txBody>
          <a:bodyPr/>
          <a:lstStyle/>
          <a:p>
            <a:pPr algn="ctr"/>
            <a:r>
              <a:rPr lang="en-US" sz="4000" b="1" dirty="0"/>
              <a:t>The Learning Process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dirty="0"/>
              <a:t>Learning – relatively permanent change in behavior</a:t>
            </a:r>
          </a:p>
        </p:txBody>
      </p:sp>
      <p:sp>
        <p:nvSpPr>
          <p:cNvPr id="96259" name="Rectangle 3"/>
          <p:cNvSpPr>
            <a:spLocks noGrp="1" noChangeArrowheads="1"/>
          </p:cNvSpPr>
          <p:nvPr>
            <p:ph type="body" sz="half" idx="1"/>
          </p:nvPr>
        </p:nvSpPr>
        <p:spPr/>
        <p:txBody>
          <a:bodyPr/>
          <a:lstStyle/>
          <a:p>
            <a:pPr>
              <a:buFont typeface="Wingdings" pitchFamily="2" charset="2"/>
              <a:buNone/>
            </a:pPr>
            <a:r>
              <a:rPr lang="en-US" dirty="0"/>
              <a:t>         </a:t>
            </a:r>
            <a:r>
              <a:rPr lang="en-US" u="sng" dirty="0"/>
              <a:t>Learning</a:t>
            </a:r>
            <a:endParaRPr lang="en-US" dirty="0"/>
          </a:p>
          <a:p>
            <a:r>
              <a:rPr lang="en-US" dirty="0"/>
              <a:t>83 % -  See</a:t>
            </a:r>
          </a:p>
          <a:p>
            <a:r>
              <a:rPr lang="en-US" dirty="0"/>
              <a:t>11%  - Hear</a:t>
            </a:r>
          </a:p>
          <a:p>
            <a:r>
              <a:rPr lang="en-US" dirty="0"/>
              <a:t>  3% - Smell</a:t>
            </a:r>
          </a:p>
          <a:p>
            <a:r>
              <a:rPr lang="en-US" dirty="0"/>
              <a:t>  2% - Touch</a:t>
            </a:r>
          </a:p>
          <a:p>
            <a:r>
              <a:rPr lang="en-US" dirty="0"/>
              <a:t>  1% - Taste</a:t>
            </a:r>
          </a:p>
        </p:txBody>
      </p:sp>
      <p:sp>
        <p:nvSpPr>
          <p:cNvPr id="96263" name="Rectangle 7"/>
          <p:cNvSpPr>
            <a:spLocks noGrp="1" noChangeArrowheads="1"/>
          </p:cNvSpPr>
          <p:nvPr>
            <p:ph type="body" sz="half" idx="2"/>
          </p:nvPr>
        </p:nvSpPr>
        <p:spPr/>
        <p:txBody>
          <a:bodyPr/>
          <a:lstStyle/>
          <a:p>
            <a:pPr algn="ctr">
              <a:buFont typeface="Wingdings" pitchFamily="2" charset="2"/>
              <a:buNone/>
            </a:pPr>
            <a:r>
              <a:rPr lang="en-US" u="sng"/>
              <a:t>Retention</a:t>
            </a:r>
          </a:p>
          <a:p>
            <a:r>
              <a:rPr lang="en-US"/>
              <a:t>10% - Read</a:t>
            </a:r>
          </a:p>
          <a:p>
            <a:r>
              <a:rPr lang="en-US"/>
              <a:t>20% - Hear</a:t>
            </a:r>
          </a:p>
          <a:p>
            <a:r>
              <a:rPr lang="en-US"/>
              <a:t>30% - See</a:t>
            </a:r>
          </a:p>
          <a:p>
            <a:r>
              <a:rPr lang="en-US"/>
              <a:t>50% - See/Hear</a:t>
            </a:r>
          </a:p>
          <a:p>
            <a:r>
              <a:rPr lang="en-US"/>
              <a:t>70% - Discuss</a:t>
            </a:r>
          </a:p>
          <a:p>
            <a:r>
              <a:rPr lang="en-US"/>
              <a:t>80% - See/Hear/Do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Basic Principles of Learning:</a:t>
            </a:r>
          </a:p>
        </p:txBody>
      </p:sp>
      <p:sp>
        <p:nvSpPr>
          <p:cNvPr id="100355" name="Rectangle 3"/>
          <p:cNvSpPr>
            <a:spLocks noGrp="1" noChangeArrowheads="1"/>
          </p:cNvSpPr>
          <p:nvPr>
            <p:ph type="body" idx="1"/>
          </p:nvPr>
        </p:nvSpPr>
        <p:spPr/>
        <p:txBody>
          <a:bodyPr/>
          <a:lstStyle/>
          <a:p>
            <a:r>
              <a:rPr lang="en-US"/>
              <a:t>Learning is continuous</a:t>
            </a:r>
          </a:p>
          <a:p>
            <a:r>
              <a:rPr lang="en-US"/>
              <a:t>Learning is purposeful &amp; must make sense to the learner</a:t>
            </a:r>
          </a:p>
          <a:p>
            <a:r>
              <a:rPr lang="en-US"/>
              <a:t>Learning involves as many senses as possible</a:t>
            </a:r>
          </a:p>
          <a:p>
            <a:r>
              <a:rPr lang="en-US"/>
              <a:t>Learning activities must be appropriate for the situation</a:t>
            </a:r>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0355">
                                            <p:txEl>
                                              <p:pRg st="1" end="1"/>
                                            </p:txEl>
                                          </p:spTgt>
                                        </p:tgtEl>
                                        <p:attrNameLst>
                                          <p:attrName>style.visibility</p:attrName>
                                        </p:attrNameLst>
                                      </p:cBhvr>
                                      <p:to>
                                        <p:strVal val="visible"/>
                                      </p:to>
                                    </p:set>
                                    <p:anim calcmode="lin" valueType="num">
                                      <p:cBhvr additive="base">
                                        <p:cTn id="13"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03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0355">
                                            <p:txEl>
                                              <p:pRg st="2" end="2"/>
                                            </p:txEl>
                                          </p:spTgt>
                                        </p:tgtEl>
                                        <p:attrNameLst>
                                          <p:attrName>style.visibility</p:attrName>
                                        </p:attrNameLst>
                                      </p:cBhvr>
                                      <p:to>
                                        <p:strVal val="visible"/>
                                      </p:to>
                                    </p:set>
                                    <p:anim calcmode="lin" valueType="num">
                                      <p:cBhvr additive="base">
                                        <p:cTn id="19"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0355">
                                            <p:txEl>
                                              <p:pRg st="3" end="3"/>
                                            </p:txEl>
                                          </p:spTgt>
                                        </p:tgtEl>
                                        <p:attrNameLst>
                                          <p:attrName>style.visibility</p:attrName>
                                        </p:attrNameLst>
                                      </p:cBhvr>
                                      <p:to>
                                        <p:strVal val="visible"/>
                                      </p:to>
                                    </p:set>
                                    <p:anim calcmode="lin" valueType="num">
                                      <p:cBhvr additive="base">
                                        <p:cTn id="25"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8" name="Rectangle 1026"/>
          <p:cNvSpPr>
            <a:spLocks noGrp="1" noChangeArrowheads="1"/>
          </p:cNvSpPr>
          <p:nvPr>
            <p:ph type="title"/>
          </p:nvPr>
        </p:nvSpPr>
        <p:spPr/>
        <p:txBody>
          <a:bodyPr/>
          <a:lstStyle/>
          <a:p>
            <a:r>
              <a:rPr lang="en-US"/>
              <a:t>Basic Principles of Learning:</a:t>
            </a:r>
          </a:p>
        </p:txBody>
      </p:sp>
      <p:sp>
        <p:nvSpPr>
          <p:cNvPr id="101379" name="Rectangle 1027"/>
          <p:cNvSpPr>
            <a:spLocks noGrp="1" noChangeArrowheads="1"/>
          </p:cNvSpPr>
          <p:nvPr>
            <p:ph type="body" idx="1"/>
          </p:nvPr>
        </p:nvSpPr>
        <p:spPr/>
        <p:txBody>
          <a:bodyPr/>
          <a:lstStyle/>
          <a:p>
            <a:r>
              <a:rPr lang="en-US"/>
              <a:t>Learning must be stimulating</a:t>
            </a:r>
          </a:p>
          <a:p>
            <a:r>
              <a:rPr lang="en-US"/>
              <a:t>Learning must result in the ability to perform</a:t>
            </a:r>
          </a:p>
          <a:p>
            <a:r>
              <a:rPr lang="en-US"/>
              <a:t>Learning is affected by emotions</a:t>
            </a:r>
          </a:p>
          <a:p>
            <a:r>
              <a:rPr lang="en-US"/>
              <a:t>Learning is affected by the physical and social environment</a:t>
            </a:r>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 calcmode="lin" valueType="num">
                                      <p:cBhvr additive="base">
                                        <p:cTn id="7" dur="500" fill="hold"/>
                                        <p:tgtEl>
                                          <p:spTgt spid="1013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13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1379">
                                            <p:txEl>
                                              <p:pRg st="1" end="1"/>
                                            </p:txEl>
                                          </p:spTgt>
                                        </p:tgtEl>
                                        <p:attrNameLst>
                                          <p:attrName>style.visibility</p:attrName>
                                        </p:attrNameLst>
                                      </p:cBhvr>
                                      <p:to>
                                        <p:strVal val="visible"/>
                                      </p:to>
                                    </p:set>
                                    <p:anim calcmode="lin" valueType="num">
                                      <p:cBhvr additive="base">
                                        <p:cTn id="13" dur="500" fill="hold"/>
                                        <p:tgtEl>
                                          <p:spTgt spid="1013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13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1379">
                                            <p:txEl>
                                              <p:pRg st="2" end="2"/>
                                            </p:txEl>
                                          </p:spTgt>
                                        </p:tgtEl>
                                        <p:attrNameLst>
                                          <p:attrName>style.visibility</p:attrName>
                                        </p:attrNameLst>
                                      </p:cBhvr>
                                      <p:to>
                                        <p:strVal val="visible"/>
                                      </p:to>
                                    </p:set>
                                    <p:anim calcmode="lin" valueType="num">
                                      <p:cBhvr additive="base">
                                        <p:cTn id="19" dur="500" fill="hold"/>
                                        <p:tgtEl>
                                          <p:spTgt spid="1013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13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1379">
                                            <p:txEl>
                                              <p:pRg st="3" end="3"/>
                                            </p:txEl>
                                          </p:spTgt>
                                        </p:tgtEl>
                                        <p:attrNameLst>
                                          <p:attrName>style.visibility</p:attrName>
                                        </p:attrNameLst>
                                      </p:cBhvr>
                                      <p:to>
                                        <p:strVal val="visible"/>
                                      </p:to>
                                    </p:set>
                                    <p:anim calcmode="lin" valueType="num">
                                      <p:cBhvr additive="base">
                                        <p:cTn id="25" dur="500" fill="hold"/>
                                        <p:tgtEl>
                                          <p:spTgt spid="1013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137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Teaching/Instructing:</a:t>
            </a:r>
          </a:p>
        </p:txBody>
      </p:sp>
      <p:sp>
        <p:nvSpPr>
          <p:cNvPr id="99331" name="Rectangle 3"/>
          <p:cNvSpPr>
            <a:spLocks noGrp="1" noChangeArrowheads="1"/>
          </p:cNvSpPr>
          <p:nvPr>
            <p:ph type="body" idx="1"/>
          </p:nvPr>
        </p:nvSpPr>
        <p:spPr/>
        <p:txBody>
          <a:bodyPr/>
          <a:lstStyle/>
          <a:p>
            <a:pPr>
              <a:lnSpc>
                <a:spcPct val="90000"/>
              </a:lnSpc>
            </a:pPr>
            <a:r>
              <a:rPr lang="en-US"/>
              <a:t>Success depends upon:</a:t>
            </a:r>
          </a:p>
          <a:p>
            <a:pPr lvl="1">
              <a:lnSpc>
                <a:spcPct val="90000"/>
              </a:lnSpc>
            </a:pPr>
            <a:r>
              <a:rPr lang="en-US"/>
              <a:t>Objectives for the Course</a:t>
            </a:r>
          </a:p>
          <a:p>
            <a:pPr lvl="1">
              <a:lnSpc>
                <a:spcPct val="90000"/>
              </a:lnSpc>
            </a:pPr>
            <a:r>
              <a:rPr lang="en-US"/>
              <a:t>Resources Available</a:t>
            </a:r>
          </a:p>
          <a:p>
            <a:pPr lvl="1">
              <a:lnSpc>
                <a:spcPct val="90000"/>
              </a:lnSpc>
            </a:pPr>
            <a:r>
              <a:rPr lang="en-US"/>
              <a:t>Characteristics of Participants</a:t>
            </a:r>
          </a:p>
          <a:p>
            <a:pPr lvl="1">
              <a:lnSpc>
                <a:spcPct val="90000"/>
              </a:lnSpc>
            </a:pPr>
            <a:r>
              <a:rPr lang="en-US"/>
              <a:t>Learning Environment</a:t>
            </a:r>
          </a:p>
          <a:p>
            <a:pPr lvl="1">
              <a:lnSpc>
                <a:spcPct val="90000"/>
              </a:lnSpc>
            </a:pPr>
            <a:r>
              <a:rPr lang="en-US"/>
              <a:t>Instructor(s)</a:t>
            </a:r>
          </a:p>
          <a:p>
            <a:pPr lvl="1">
              <a:lnSpc>
                <a:spcPct val="90000"/>
              </a:lnSpc>
              <a:buFont typeface="Wingdings" pitchFamily="2" charset="2"/>
              <a:buNone/>
            </a:pPr>
            <a:endParaRPr lang="en-US"/>
          </a:p>
          <a:p>
            <a:pPr>
              <a:lnSpc>
                <a:spcPct val="90000"/>
              </a:lnSpc>
            </a:pPr>
            <a:r>
              <a:rPr lang="en-US"/>
              <a:t>Who’s Responsible ?</a:t>
            </a:r>
          </a:p>
        </p:txBody>
      </p:sp>
      <p:sp>
        <p:nvSpPr>
          <p:cNvPr id="99332" name="WordArt 4"/>
          <p:cNvSpPr>
            <a:spLocks noChangeArrowheads="1" noChangeShapeType="1" noTextEdit="1"/>
          </p:cNvSpPr>
          <p:nvPr/>
        </p:nvSpPr>
        <p:spPr bwMode="auto">
          <a:xfrm>
            <a:off x="5715000" y="5257800"/>
            <a:ext cx="2628900" cy="8001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miter lim="800000"/>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Instructor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9332"/>
                                        </p:tgtEl>
                                        <p:attrNameLst>
                                          <p:attrName>style.visibility</p:attrName>
                                        </p:attrNameLst>
                                      </p:cBhvr>
                                      <p:to>
                                        <p:strVal val="visible"/>
                                      </p:to>
                                    </p:set>
                                    <p:anim calcmode="lin" valueType="num">
                                      <p:cBhvr additive="base">
                                        <p:cTn id="7" dur="500" fill="hold"/>
                                        <p:tgtEl>
                                          <p:spTgt spid="99332"/>
                                        </p:tgtEl>
                                        <p:attrNameLst>
                                          <p:attrName>ppt_x</p:attrName>
                                        </p:attrNameLst>
                                      </p:cBhvr>
                                      <p:tavLst>
                                        <p:tav tm="0">
                                          <p:val>
                                            <p:strVal val="0-#ppt_w/2"/>
                                          </p:val>
                                        </p:tav>
                                        <p:tav tm="100000">
                                          <p:val>
                                            <p:strVal val="#ppt_x"/>
                                          </p:val>
                                        </p:tav>
                                      </p:tavLst>
                                    </p:anim>
                                    <p:anim calcmode="lin" valueType="num">
                                      <p:cBhvr additive="base">
                                        <p:cTn id="8" dur="500" fill="hold"/>
                                        <p:tgtEl>
                                          <p:spTgt spid="993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Elements of Instructional Situation</a:t>
            </a:r>
          </a:p>
        </p:txBody>
      </p:sp>
      <p:sp>
        <p:nvSpPr>
          <p:cNvPr id="102403" name="Rectangle 3"/>
          <p:cNvSpPr>
            <a:spLocks noGrp="1" noChangeArrowheads="1"/>
          </p:cNvSpPr>
          <p:nvPr>
            <p:ph type="body" idx="1"/>
          </p:nvPr>
        </p:nvSpPr>
        <p:spPr/>
        <p:txBody>
          <a:bodyPr/>
          <a:lstStyle/>
          <a:p>
            <a:r>
              <a:rPr lang="en-US"/>
              <a:t>Learning Objective</a:t>
            </a:r>
          </a:p>
          <a:p>
            <a:endParaRPr lang="en-US"/>
          </a:p>
          <a:p>
            <a:r>
              <a:rPr lang="en-US"/>
              <a:t>Learner</a:t>
            </a:r>
          </a:p>
          <a:p>
            <a:pPr>
              <a:buFont typeface="Wingdings" pitchFamily="2" charset="2"/>
              <a:buNone/>
            </a:pPr>
            <a:endParaRPr lang="en-US"/>
          </a:p>
          <a:p>
            <a:r>
              <a:rPr lang="en-US"/>
              <a:t>Teacher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Objectives - </a:t>
            </a:r>
          </a:p>
        </p:txBody>
      </p:sp>
      <p:sp>
        <p:nvSpPr>
          <p:cNvPr id="103427" name="Rectangle 3"/>
          <p:cNvSpPr>
            <a:spLocks noGrp="1" noChangeArrowheads="1"/>
          </p:cNvSpPr>
          <p:nvPr>
            <p:ph type="body" sz="half" idx="1"/>
          </p:nvPr>
        </p:nvSpPr>
        <p:spPr/>
        <p:txBody>
          <a:bodyPr/>
          <a:lstStyle/>
          <a:p>
            <a:r>
              <a:rPr lang="en-US" sz="2800"/>
              <a:t>Written in behavioral terms</a:t>
            </a:r>
          </a:p>
          <a:p>
            <a:endParaRPr lang="en-US" sz="2800"/>
          </a:p>
          <a:p>
            <a:r>
              <a:rPr lang="en-US" sz="2800"/>
              <a:t>Outlined to participants clearly and specifically</a:t>
            </a:r>
          </a:p>
        </p:txBody>
      </p:sp>
      <p:pic>
        <p:nvPicPr>
          <p:cNvPr id="103429" name="Picture 5" descr="C:\Program Files\Common Files\Microsoft Shared\Clipart\cagcat50\bd06663_.wmf"/>
          <p:cNvPicPr>
            <a:picLocks noGrp="1" noChangeAspect="1" noChangeArrowheads="1"/>
          </p:cNvPicPr>
          <p:nvPr>
            <p:ph type="clipArt" sz="half" idx="2"/>
          </p:nvPr>
        </p:nvPicPr>
        <p:blipFill>
          <a:blip r:embed="rId2" cstate="print"/>
          <a:srcRect/>
          <a:stretch>
            <a:fillRect/>
          </a:stretch>
        </p:blipFill>
        <p:spPr>
          <a:xfrm>
            <a:off x="5145088" y="2422525"/>
            <a:ext cx="3810000" cy="3305175"/>
          </a:xfr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Types of Objectives – Cognitive (Knowledge)</a:t>
            </a:r>
          </a:p>
        </p:txBody>
      </p:sp>
      <p:sp>
        <p:nvSpPr>
          <p:cNvPr id="105475" name="Rectangle 3"/>
          <p:cNvSpPr>
            <a:spLocks noGrp="1" noChangeArrowheads="1"/>
          </p:cNvSpPr>
          <p:nvPr>
            <p:ph type="body" idx="1"/>
          </p:nvPr>
        </p:nvSpPr>
        <p:spPr/>
        <p:txBody>
          <a:bodyPr/>
          <a:lstStyle/>
          <a:p>
            <a:r>
              <a:rPr lang="en-US"/>
              <a:t>Tell what information the learner must know and describe how the knowledge will be demonstrated.</a:t>
            </a:r>
          </a:p>
          <a:p>
            <a:endParaRPr lang="en-US"/>
          </a:p>
          <a:p>
            <a:r>
              <a:rPr lang="en-US"/>
              <a:t>Require giving information to the learner.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Types of Objectives – Psychomotor (skill)</a:t>
            </a:r>
          </a:p>
        </p:txBody>
      </p:sp>
      <p:sp>
        <p:nvSpPr>
          <p:cNvPr id="106499" name="Rectangle 3"/>
          <p:cNvSpPr>
            <a:spLocks noGrp="1" noChangeArrowheads="1"/>
          </p:cNvSpPr>
          <p:nvPr>
            <p:ph type="body" idx="1"/>
          </p:nvPr>
        </p:nvSpPr>
        <p:spPr/>
        <p:txBody>
          <a:bodyPr/>
          <a:lstStyle/>
          <a:p>
            <a:r>
              <a:rPr lang="en-US"/>
              <a:t>Tell what physical skills the learner will be able to perform.</a:t>
            </a:r>
          </a:p>
          <a:p>
            <a:endParaRPr lang="en-US"/>
          </a:p>
          <a:p>
            <a:r>
              <a:rPr lang="en-US"/>
              <a:t>Best learned in practice sessions as they require neuromuscular coordination.</a:t>
            </a:r>
          </a:p>
          <a:p>
            <a:endParaRPr lang="en-US"/>
          </a:p>
          <a:p>
            <a:r>
              <a:rPr lang="en-US"/>
              <a:t>Whole – Part - Whole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Types of Objectives – Affective (feelings)</a:t>
            </a:r>
          </a:p>
        </p:txBody>
      </p:sp>
      <p:sp>
        <p:nvSpPr>
          <p:cNvPr id="107523" name="Rectangle 3"/>
          <p:cNvSpPr>
            <a:spLocks noGrp="1" noChangeArrowheads="1"/>
          </p:cNvSpPr>
          <p:nvPr>
            <p:ph type="body" idx="1"/>
          </p:nvPr>
        </p:nvSpPr>
        <p:spPr/>
        <p:txBody>
          <a:bodyPr/>
          <a:lstStyle/>
          <a:p>
            <a:r>
              <a:rPr lang="en-US"/>
              <a:t>Clarify feelings and attitudes of the learner</a:t>
            </a:r>
          </a:p>
          <a:p>
            <a:endParaRPr lang="en-US"/>
          </a:p>
          <a:p>
            <a:r>
              <a:rPr lang="en-US"/>
              <a:t>The most difficult to impart &amp; evaluate</a:t>
            </a:r>
          </a:p>
          <a:p>
            <a:pPr lvl="2"/>
            <a:r>
              <a:rPr lang="en-US"/>
              <a:t>A patient, confident, friendly, empathetic teacher can help learners feel comfortable and confident.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endParaRPr lang="en-US"/>
          </a:p>
        </p:txBody>
      </p:sp>
      <p:sp>
        <p:nvSpPr>
          <p:cNvPr id="108547" name="Rectangle 3"/>
          <p:cNvSpPr>
            <a:spLocks noGrp="1" noChangeArrowheads="1"/>
          </p:cNvSpPr>
          <p:nvPr>
            <p:ph type="body" idx="1"/>
          </p:nvPr>
        </p:nvSpPr>
        <p:spPr/>
        <p:txBody>
          <a:bodyPr/>
          <a:lstStyle/>
          <a:p>
            <a:r>
              <a:rPr lang="en-US"/>
              <a:t>Why do you want to know if the objectives are being met?</a:t>
            </a:r>
          </a:p>
          <a:p>
            <a:endParaRPr lang="en-US"/>
          </a:p>
          <a:p>
            <a:r>
              <a:rPr lang="en-US"/>
              <a:t>How can you determine if the objectives are being met?</a:t>
            </a:r>
          </a:p>
        </p:txBody>
      </p:sp>
      <p:sp>
        <p:nvSpPr>
          <p:cNvPr id="108548" name="WordArt 4" descr="Paper bag"/>
          <p:cNvSpPr>
            <a:spLocks noChangeArrowheads="1" noChangeShapeType="1" noTextEdit="1"/>
          </p:cNvSpPr>
          <p:nvPr/>
        </p:nvSpPr>
        <p:spPr bwMode="auto">
          <a:xfrm>
            <a:off x="4800600" y="4876800"/>
            <a:ext cx="3629025" cy="1601788"/>
          </a:xfrm>
          <a:prstGeom prst="rect">
            <a:avLst/>
          </a:prstGeom>
        </p:spPr>
        <p:txBody>
          <a:bodyPr wrap="none" fromWordArt="1">
            <a:prstTxWarp prst="textCascadeUp">
              <a:avLst>
                <a:gd name="adj" fmla="val 44444"/>
              </a:avLst>
            </a:prstTxWarp>
            <a:scene3d>
              <a:camera prst="legacyPerspectiveTopLeft">
                <a:rot lat="0" lon="20519999" rev="0"/>
              </a:camera>
              <a:lightRig rig="legacyHarsh3" dir="r"/>
            </a:scene3d>
            <a:sp3d extrusionH="430200" prstMaterial="legacyMatte">
              <a:extrusionClr>
                <a:srgbClr val="006600"/>
              </a:extrusionClr>
            </a:sp3d>
          </a:bodyPr>
          <a:lstStyle/>
          <a:p>
            <a:pPr algn="ctr"/>
            <a:r>
              <a:rPr lang="en-US" sz="3600" kern="10">
                <a:ln w="9525">
                  <a:miter lim="800000"/>
                  <a:headEnd/>
                  <a:tailEnd/>
                </a:ln>
                <a:blipFill dpi="0" rotWithShape="0">
                  <a:blip r:embed="rId2"/>
                  <a:srcRect/>
                  <a:tile tx="0" ty="0" sx="100000" sy="100000" flip="none" algn="tl"/>
                </a:blipFill>
                <a:latin typeface="Arial Black"/>
              </a:rPr>
              <a:t>Evaluation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0-#ppt_w/2"/>
                                          </p:val>
                                        </p:tav>
                                        <p:tav tm="100000">
                                          <p:val>
                                            <p:strVal val="#ppt_x"/>
                                          </p:val>
                                        </p:tav>
                                      </p:tavLst>
                                    </p:anim>
                                    <p:anim calcmode="lin" valueType="num">
                                      <p:cBhvr additive="base">
                                        <p:cTn id="8" dur="500" fill="hold"/>
                                        <p:tgtEl>
                                          <p:spTgt spid="1085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Evaluation</a:t>
            </a:r>
          </a:p>
        </p:txBody>
      </p:sp>
      <p:sp>
        <p:nvSpPr>
          <p:cNvPr id="109571" name="Rectangle 3"/>
          <p:cNvSpPr>
            <a:spLocks noGrp="1" noChangeArrowheads="1"/>
          </p:cNvSpPr>
          <p:nvPr>
            <p:ph type="body" sz="half" idx="1"/>
          </p:nvPr>
        </p:nvSpPr>
        <p:spPr/>
        <p:txBody>
          <a:bodyPr/>
          <a:lstStyle/>
          <a:p>
            <a:r>
              <a:rPr lang="en-US"/>
              <a:t>USE</a:t>
            </a:r>
          </a:p>
          <a:p>
            <a:pPr lvl="1"/>
            <a:r>
              <a:rPr lang="en-US"/>
              <a:t>Determine readiness for new material</a:t>
            </a:r>
          </a:p>
          <a:p>
            <a:pPr lvl="1"/>
            <a:r>
              <a:rPr lang="en-US"/>
              <a:t>Estimate progress</a:t>
            </a:r>
          </a:p>
          <a:p>
            <a:pPr lvl="1"/>
            <a:r>
              <a:rPr lang="en-US"/>
              <a:t>Judge effectiveness</a:t>
            </a:r>
          </a:p>
          <a:p>
            <a:pPr lvl="1"/>
            <a:r>
              <a:rPr lang="en-US"/>
              <a:t>Provide motivation/ feedback</a:t>
            </a:r>
          </a:p>
          <a:p>
            <a:pPr lvl="1"/>
            <a:r>
              <a:rPr lang="en-US"/>
              <a:t>Provide a record</a:t>
            </a:r>
          </a:p>
        </p:txBody>
      </p:sp>
      <p:sp>
        <p:nvSpPr>
          <p:cNvPr id="109572" name="Rectangle 4"/>
          <p:cNvSpPr>
            <a:spLocks noGrp="1" noChangeArrowheads="1"/>
          </p:cNvSpPr>
          <p:nvPr>
            <p:ph type="body" sz="half" idx="2"/>
          </p:nvPr>
        </p:nvSpPr>
        <p:spPr/>
        <p:txBody>
          <a:bodyPr/>
          <a:lstStyle/>
          <a:p>
            <a:r>
              <a:rPr lang="en-US"/>
              <a:t>MISUSE</a:t>
            </a:r>
          </a:p>
          <a:p>
            <a:pPr lvl="1"/>
            <a:r>
              <a:rPr lang="en-US"/>
              <a:t>Threaten students</a:t>
            </a:r>
          </a:p>
          <a:p>
            <a:pPr lvl="1"/>
            <a:r>
              <a:rPr lang="en-US"/>
              <a:t>Classify students</a:t>
            </a:r>
          </a:p>
          <a:p>
            <a:pPr lvl="1"/>
            <a:r>
              <a:rPr lang="en-US"/>
              <a:t>Misuse results</a:t>
            </a:r>
          </a:p>
          <a:p>
            <a:pPr lvl="1"/>
            <a:r>
              <a:rPr lang="en-US"/>
              <a:t>Use for instructional design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9571"/>
                                        </p:tgtEl>
                                        <p:attrNameLst>
                                          <p:attrName>style.visibility</p:attrName>
                                        </p:attrNameLst>
                                      </p:cBhvr>
                                      <p:to>
                                        <p:strVal val="visible"/>
                                      </p:to>
                                    </p:set>
                                    <p:anim calcmode="lin" valueType="num">
                                      <p:cBhvr additive="base">
                                        <p:cTn id="7" dur="500" fill="hold"/>
                                        <p:tgtEl>
                                          <p:spTgt spid="109571"/>
                                        </p:tgtEl>
                                        <p:attrNameLst>
                                          <p:attrName>ppt_x</p:attrName>
                                        </p:attrNameLst>
                                      </p:cBhvr>
                                      <p:tavLst>
                                        <p:tav tm="0">
                                          <p:val>
                                            <p:strVal val="0-#ppt_w/2"/>
                                          </p:val>
                                        </p:tav>
                                        <p:tav tm="100000">
                                          <p:val>
                                            <p:strVal val="#ppt_x"/>
                                          </p:val>
                                        </p:tav>
                                      </p:tavLst>
                                    </p:anim>
                                    <p:anim calcmode="lin" valueType="num">
                                      <p:cBhvr additive="base">
                                        <p:cTn id="8" dur="500" fill="hold"/>
                                        <p:tgtEl>
                                          <p:spTgt spid="1095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9572"/>
                                        </p:tgtEl>
                                        <p:attrNameLst>
                                          <p:attrName>style.visibility</p:attrName>
                                        </p:attrNameLst>
                                      </p:cBhvr>
                                      <p:to>
                                        <p:strVal val="visible"/>
                                      </p:to>
                                    </p:set>
                                    <p:anim calcmode="lin" valueType="num">
                                      <p:cBhvr additive="base">
                                        <p:cTn id="13" dur="500" fill="hold"/>
                                        <p:tgtEl>
                                          <p:spTgt spid="109572"/>
                                        </p:tgtEl>
                                        <p:attrNameLst>
                                          <p:attrName>ppt_x</p:attrName>
                                        </p:attrNameLst>
                                      </p:cBhvr>
                                      <p:tavLst>
                                        <p:tav tm="0">
                                          <p:val>
                                            <p:strVal val="0-#ppt_w/2"/>
                                          </p:val>
                                        </p:tav>
                                        <p:tav tm="100000">
                                          <p:val>
                                            <p:strVal val="#ppt_x"/>
                                          </p:val>
                                        </p:tav>
                                      </p:tavLst>
                                    </p:anim>
                                    <p:anim calcmode="lin" valueType="num">
                                      <p:cBhvr additive="base">
                                        <p:cTn id="14" dur="500" fill="hold"/>
                                        <p:tgtEl>
                                          <p:spTgt spid="1095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autoUpdateAnimBg="0"/>
      <p:bldP spid="109572"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Learner</a:t>
            </a:r>
          </a:p>
        </p:txBody>
      </p:sp>
      <p:sp>
        <p:nvSpPr>
          <p:cNvPr id="110595" name="Rectangle 3"/>
          <p:cNvSpPr>
            <a:spLocks noGrp="1" noChangeArrowheads="1"/>
          </p:cNvSpPr>
          <p:nvPr>
            <p:ph type="body" idx="1"/>
          </p:nvPr>
        </p:nvSpPr>
        <p:spPr/>
        <p:txBody>
          <a:bodyPr/>
          <a:lstStyle/>
          <a:p>
            <a:r>
              <a:rPr lang="en-US"/>
              <a:t>Motivation</a:t>
            </a:r>
          </a:p>
          <a:p>
            <a:pPr lvl="1"/>
            <a:r>
              <a:rPr lang="en-US"/>
              <a:t>Intrinsic</a:t>
            </a:r>
          </a:p>
          <a:p>
            <a:pPr lvl="1"/>
            <a:r>
              <a:rPr lang="en-US"/>
              <a:t>Extrinsic</a:t>
            </a:r>
          </a:p>
          <a:p>
            <a:r>
              <a:rPr lang="en-US"/>
              <a:t>Past learning experience</a:t>
            </a:r>
          </a:p>
          <a:p>
            <a:pPr lvl="1"/>
            <a:r>
              <a:rPr lang="en-US"/>
              <a:t>Length away from</a:t>
            </a:r>
          </a:p>
          <a:p>
            <a:pPr lvl="1"/>
            <a:r>
              <a:rPr lang="en-US"/>
              <a:t>Positive or Negative</a:t>
            </a:r>
          </a:p>
          <a:p>
            <a:r>
              <a:rPr lang="en-US"/>
              <a:t>Needs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Learning Styles</a:t>
            </a:r>
          </a:p>
        </p:txBody>
      </p:sp>
      <p:sp>
        <p:nvSpPr>
          <p:cNvPr id="111619" name="Oval 3"/>
          <p:cNvSpPr>
            <a:spLocks noChangeArrowheads="1"/>
          </p:cNvSpPr>
          <p:nvPr/>
        </p:nvSpPr>
        <p:spPr bwMode="auto">
          <a:xfrm>
            <a:off x="2209800" y="2362200"/>
            <a:ext cx="4876800" cy="39624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11620" name="Text Box 4"/>
          <p:cNvSpPr txBox="1">
            <a:spLocks noChangeArrowheads="1"/>
          </p:cNvSpPr>
          <p:nvPr/>
        </p:nvSpPr>
        <p:spPr bwMode="auto">
          <a:xfrm>
            <a:off x="1066800" y="3733800"/>
            <a:ext cx="2514600" cy="1004888"/>
          </a:xfrm>
          <a:prstGeom prst="rect">
            <a:avLst/>
          </a:prstGeom>
          <a:noFill/>
          <a:ln w="9525">
            <a:noFill/>
            <a:miter lim="800000"/>
            <a:headEnd/>
            <a:tailEnd/>
          </a:ln>
          <a:effectLst/>
        </p:spPr>
        <p:txBody>
          <a:bodyPr>
            <a:spAutoFit/>
          </a:bodyPr>
          <a:lstStyle/>
          <a:p>
            <a:pPr algn="ctr">
              <a:spcBef>
                <a:spcPct val="50000"/>
              </a:spcBef>
            </a:pPr>
            <a:r>
              <a:rPr lang="en-US"/>
              <a:t>Active</a:t>
            </a:r>
          </a:p>
          <a:p>
            <a:pPr algn="ctr">
              <a:spcBef>
                <a:spcPct val="50000"/>
              </a:spcBef>
            </a:pPr>
            <a:r>
              <a:rPr lang="en-US"/>
              <a:t>Experimentation</a:t>
            </a:r>
          </a:p>
        </p:txBody>
      </p:sp>
      <p:sp>
        <p:nvSpPr>
          <p:cNvPr id="111621" name="Text Box 5"/>
          <p:cNvSpPr txBox="1">
            <a:spLocks noChangeArrowheads="1"/>
          </p:cNvSpPr>
          <p:nvPr/>
        </p:nvSpPr>
        <p:spPr bwMode="auto">
          <a:xfrm>
            <a:off x="5791200" y="3733800"/>
            <a:ext cx="2590800" cy="1004888"/>
          </a:xfrm>
          <a:prstGeom prst="rect">
            <a:avLst/>
          </a:prstGeom>
          <a:noFill/>
          <a:ln w="9525">
            <a:noFill/>
            <a:miter lim="800000"/>
            <a:headEnd/>
            <a:tailEnd/>
          </a:ln>
          <a:effectLst/>
        </p:spPr>
        <p:txBody>
          <a:bodyPr>
            <a:spAutoFit/>
          </a:bodyPr>
          <a:lstStyle/>
          <a:p>
            <a:pPr algn="ctr">
              <a:spcBef>
                <a:spcPct val="50000"/>
              </a:spcBef>
            </a:pPr>
            <a:r>
              <a:rPr lang="en-US"/>
              <a:t>Reflective</a:t>
            </a:r>
          </a:p>
          <a:p>
            <a:pPr algn="ctr">
              <a:spcBef>
                <a:spcPct val="50000"/>
              </a:spcBef>
            </a:pPr>
            <a:r>
              <a:rPr lang="en-US"/>
              <a:t>Observation</a:t>
            </a:r>
          </a:p>
        </p:txBody>
      </p:sp>
      <p:sp>
        <p:nvSpPr>
          <p:cNvPr id="111622" name="Text Box 6"/>
          <p:cNvSpPr txBox="1">
            <a:spLocks noChangeArrowheads="1"/>
          </p:cNvSpPr>
          <p:nvPr/>
        </p:nvSpPr>
        <p:spPr bwMode="auto">
          <a:xfrm>
            <a:off x="3657600" y="1981200"/>
            <a:ext cx="2133600" cy="1004888"/>
          </a:xfrm>
          <a:prstGeom prst="rect">
            <a:avLst/>
          </a:prstGeom>
          <a:noFill/>
          <a:ln w="9525">
            <a:noFill/>
            <a:miter lim="800000"/>
            <a:headEnd/>
            <a:tailEnd/>
          </a:ln>
          <a:effectLst/>
        </p:spPr>
        <p:txBody>
          <a:bodyPr>
            <a:spAutoFit/>
          </a:bodyPr>
          <a:lstStyle/>
          <a:p>
            <a:pPr algn="ctr">
              <a:spcBef>
                <a:spcPct val="50000"/>
              </a:spcBef>
            </a:pPr>
            <a:r>
              <a:rPr lang="en-US"/>
              <a:t>Concrete</a:t>
            </a:r>
          </a:p>
          <a:p>
            <a:pPr algn="ctr">
              <a:spcBef>
                <a:spcPct val="50000"/>
              </a:spcBef>
            </a:pPr>
            <a:r>
              <a:rPr lang="en-US"/>
              <a:t>Experience</a:t>
            </a:r>
          </a:p>
        </p:txBody>
      </p:sp>
      <p:sp>
        <p:nvSpPr>
          <p:cNvPr id="111623" name="Text Box 7"/>
          <p:cNvSpPr txBox="1">
            <a:spLocks noChangeArrowheads="1"/>
          </p:cNvSpPr>
          <p:nvPr/>
        </p:nvSpPr>
        <p:spPr bwMode="auto">
          <a:xfrm>
            <a:off x="3200400" y="5853113"/>
            <a:ext cx="3048000" cy="1004887"/>
          </a:xfrm>
          <a:prstGeom prst="rect">
            <a:avLst/>
          </a:prstGeom>
          <a:noFill/>
          <a:ln w="9525">
            <a:noFill/>
            <a:miter lim="800000"/>
            <a:headEnd/>
            <a:tailEnd/>
          </a:ln>
          <a:effectLst/>
        </p:spPr>
        <p:txBody>
          <a:bodyPr>
            <a:spAutoFit/>
          </a:bodyPr>
          <a:lstStyle/>
          <a:p>
            <a:pPr algn="ctr">
              <a:spcBef>
                <a:spcPct val="50000"/>
              </a:spcBef>
            </a:pPr>
            <a:r>
              <a:rPr lang="en-US"/>
              <a:t>Abstract</a:t>
            </a:r>
          </a:p>
          <a:p>
            <a:pPr algn="ctr">
              <a:spcBef>
                <a:spcPct val="50000"/>
              </a:spcBef>
            </a:pPr>
            <a:r>
              <a:rPr lang="en-US"/>
              <a:t>Conceptualization</a:t>
            </a:r>
          </a:p>
        </p:txBody>
      </p:sp>
      <p:sp>
        <p:nvSpPr>
          <p:cNvPr id="111624" name="Line 8"/>
          <p:cNvSpPr>
            <a:spLocks noChangeShapeType="1"/>
          </p:cNvSpPr>
          <p:nvPr/>
        </p:nvSpPr>
        <p:spPr bwMode="auto">
          <a:xfrm>
            <a:off x="4648200" y="3124200"/>
            <a:ext cx="0" cy="2590800"/>
          </a:xfrm>
          <a:prstGeom prst="line">
            <a:avLst/>
          </a:prstGeom>
          <a:noFill/>
          <a:ln w="9525">
            <a:solidFill>
              <a:schemeClr val="tx1"/>
            </a:solidFill>
            <a:miter lim="800000"/>
            <a:headEnd type="triangle" w="med" len="med"/>
            <a:tailEnd type="triangle" w="med" len="med"/>
          </a:ln>
          <a:effectLst/>
        </p:spPr>
        <p:txBody>
          <a:bodyPr wrap="none"/>
          <a:lstStyle/>
          <a:p>
            <a:endParaRPr lang="en-US"/>
          </a:p>
        </p:txBody>
      </p:sp>
      <p:sp>
        <p:nvSpPr>
          <p:cNvPr id="111625" name="Line 9"/>
          <p:cNvSpPr>
            <a:spLocks noChangeShapeType="1"/>
          </p:cNvSpPr>
          <p:nvPr/>
        </p:nvSpPr>
        <p:spPr bwMode="auto">
          <a:xfrm>
            <a:off x="3048000" y="4267200"/>
            <a:ext cx="2895600" cy="0"/>
          </a:xfrm>
          <a:prstGeom prst="line">
            <a:avLst/>
          </a:prstGeom>
          <a:noFill/>
          <a:ln w="9525">
            <a:solidFill>
              <a:schemeClr val="tx1"/>
            </a:solidFill>
            <a:miter lim="800000"/>
            <a:headEnd type="triangle" w="med" len="med"/>
            <a:tailEnd type="triangle" w="med" len="med"/>
          </a:ln>
          <a:effectLst/>
        </p:spPr>
        <p:txBody>
          <a:bodyPr wrap="none"/>
          <a:lstStyle/>
          <a:p>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Instructor/Facilitator</a:t>
            </a:r>
          </a:p>
        </p:txBody>
      </p:sp>
      <p:sp>
        <p:nvSpPr>
          <p:cNvPr id="112643" name="Rectangle 3"/>
          <p:cNvSpPr>
            <a:spLocks noGrp="1" noChangeArrowheads="1"/>
          </p:cNvSpPr>
          <p:nvPr>
            <p:ph type="body" idx="1"/>
          </p:nvPr>
        </p:nvSpPr>
        <p:spPr/>
        <p:txBody>
          <a:bodyPr/>
          <a:lstStyle/>
          <a:p>
            <a:r>
              <a:rPr lang="en-US"/>
              <a:t>Most important element to the learning experience</a:t>
            </a:r>
          </a:p>
          <a:p>
            <a:endParaRPr lang="en-US"/>
          </a:p>
          <a:p>
            <a:r>
              <a:rPr lang="en-US"/>
              <a:t>Provides guidance, support, and structure to the learning experience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Characteristics of a good Instructor/Facilitator:</a:t>
            </a:r>
          </a:p>
        </p:txBody>
      </p:sp>
      <p:sp>
        <p:nvSpPr>
          <p:cNvPr id="113667" name="Rectangle 3"/>
          <p:cNvSpPr>
            <a:spLocks noGrp="1" noChangeArrowheads="1"/>
          </p:cNvSpPr>
          <p:nvPr>
            <p:ph type="body" idx="1"/>
          </p:nvPr>
        </p:nvSpPr>
        <p:spPr/>
        <p:txBody>
          <a:bodyPr/>
          <a:lstStyle/>
          <a:p>
            <a:r>
              <a:rPr lang="en-US"/>
              <a:t>Knowledge of the subject matter</a:t>
            </a:r>
          </a:p>
          <a:p>
            <a:r>
              <a:rPr lang="en-US"/>
              <a:t>Facilitator of learner participation</a:t>
            </a:r>
          </a:p>
          <a:p>
            <a:r>
              <a:rPr lang="en-US"/>
              <a:t>Ability to serve as a model</a:t>
            </a:r>
          </a:p>
          <a:p>
            <a:r>
              <a:rPr lang="en-US"/>
              <a:t>Ability to provide effective feedback</a:t>
            </a:r>
          </a:p>
          <a:p>
            <a:r>
              <a:rPr lang="en-US"/>
              <a:t>Ability to perform effective evaluation</a:t>
            </a:r>
          </a:p>
          <a:p>
            <a:r>
              <a:rPr lang="en-US"/>
              <a:t>Ability to administer &amp; manage the course</a:t>
            </a:r>
          </a:p>
          <a:p>
            <a:pPr>
              <a:buFont typeface="Wingdings" pitchFamily="2" charset="2"/>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 calcmode="lin" valueType="num">
                                      <p:cBhvr additive="base">
                                        <p:cTn id="7" dur="500" fill="hold"/>
                                        <p:tgtEl>
                                          <p:spTgt spid="1136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36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3667">
                                            <p:txEl>
                                              <p:pRg st="1" end="1"/>
                                            </p:txEl>
                                          </p:spTgt>
                                        </p:tgtEl>
                                        <p:attrNameLst>
                                          <p:attrName>style.visibility</p:attrName>
                                        </p:attrNameLst>
                                      </p:cBhvr>
                                      <p:to>
                                        <p:strVal val="visible"/>
                                      </p:to>
                                    </p:set>
                                    <p:anim calcmode="lin" valueType="num">
                                      <p:cBhvr additive="base">
                                        <p:cTn id="13" dur="500" fill="hold"/>
                                        <p:tgtEl>
                                          <p:spTgt spid="1136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36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3667">
                                            <p:txEl>
                                              <p:pRg st="2" end="2"/>
                                            </p:txEl>
                                          </p:spTgt>
                                        </p:tgtEl>
                                        <p:attrNameLst>
                                          <p:attrName>style.visibility</p:attrName>
                                        </p:attrNameLst>
                                      </p:cBhvr>
                                      <p:to>
                                        <p:strVal val="visible"/>
                                      </p:to>
                                    </p:set>
                                    <p:anim calcmode="lin" valueType="num">
                                      <p:cBhvr additive="base">
                                        <p:cTn id="19" dur="500" fill="hold"/>
                                        <p:tgtEl>
                                          <p:spTgt spid="11366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36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3667">
                                            <p:txEl>
                                              <p:pRg st="3" end="3"/>
                                            </p:txEl>
                                          </p:spTgt>
                                        </p:tgtEl>
                                        <p:attrNameLst>
                                          <p:attrName>style.visibility</p:attrName>
                                        </p:attrNameLst>
                                      </p:cBhvr>
                                      <p:to>
                                        <p:strVal val="visible"/>
                                      </p:to>
                                    </p:set>
                                    <p:anim calcmode="lin" valueType="num">
                                      <p:cBhvr additive="base">
                                        <p:cTn id="25" dur="500" fill="hold"/>
                                        <p:tgtEl>
                                          <p:spTgt spid="11366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36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3667">
                                            <p:txEl>
                                              <p:pRg st="4" end="4"/>
                                            </p:txEl>
                                          </p:spTgt>
                                        </p:tgtEl>
                                        <p:attrNameLst>
                                          <p:attrName>style.visibility</p:attrName>
                                        </p:attrNameLst>
                                      </p:cBhvr>
                                      <p:to>
                                        <p:strVal val="visible"/>
                                      </p:to>
                                    </p:set>
                                    <p:anim calcmode="lin" valueType="num">
                                      <p:cBhvr additive="base">
                                        <p:cTn id="31" dur="500" fill="hold"/>
                                        <p:tgtEl>
                                          <p:spTgt spid="11366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36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3667">
                                            <p:txEl>
                                              <p:pRg st="5" end="5"/>
                                            </p:txEl>
                                          </p:spTgt>
                                        </p:tgtEl>
                                        <p:attrNameLst>
                                          <p:attrName>style.visibility</p:attrName>
                                        </p:attrNameLst>
                                      </p:cBhvr>
                                      <p:to>
                                        <p:strVal val="visible"/>
                                      </p:to>
                                    </p:set>
                                    <p:anim calcmode="lin" valueType="num">
                                      <p:cBhvr additive="base">
                                        <p:cTn id="37" dur="500" fill="hold"/>
                                        <p:tgtEl>
                                          <p:spTgt spid="11366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366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The Good Speaker</a:t>
            </a:r>
          </a:p>
        </p:txBody>
      </p:sp>
      <p:sp>
        <p:nvSpPr>
          <p:cNvPr id="114691" name="Rectangle 3"/>
          <p:cNvSpPr>
            <a:spLocks noGrp="1" noChangeArrowheads="1"/>
          </p:cNvSpPr>
          <p:nvPr>
            <p:ph type="body" idx="1"/>
          </p:nvPr>
        </p:nvSpPr>
        <p:spPr/>
        <p:txBody>
          <a:bodyPr/>
          <a:lstStyle/>
          <a:p>
            <a:r>
              <a:rPr lang="en-US"/>
              <a:t>Maintains Student Contact</a:t>
            </a:r>
          </a:p>
          <a:p>
            <a:r>
              <a:rPr lang="en-US"/>
              <a:t>Controls Nervousness</a:t>
            </a:r>
          </a:p>
          <a:p>
            <a:r>
              <a:rPr lang="en-US"/>
              <a:t>Avoids Distracting Mannerisms</a:t>
            </a:r>
          </a:p>
          <a:p>
            <a:r>
              <a:rPr lang="en-US"/>
              <a:t>Shows Enthusiasm</a:t>
            </a:r>
          </a:p>
          <a:p>
            <a:r>
              <a:rPr lang="en-US"/>
              <a:t>Develops Good Voice Quality</a:t>
            </a:r>
          </a:p>
          <a:p>
            <a:r>
              <a:rPr lang="en-US"/>
              <a:t>Avoids Excuses</a:t>
            </a:r>
          </a:p>
          <a:p>
            <a:r>
              <a:rPr lang="en-US"/>
              <a:t>Practices before Presents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4691">
                                            <p:txEl>
                                              <p:pRg st="1" end="1"/>
                                            </p:txEl>
                                          </p:spTgt>
                                        </p:tgtEl>
                                        <p:attrNameLst>
                                          <p:attrName>style.visibility</p:attrName>
                                        </p:attrNameLst>
                                      </p:cBhvr>
                                      <p:to>
                                        <p:strVal val="visible"/>
                                      </p:to>
                                    </p:set>
                                    <p:anim calcmode="lin" valueType="num">
                                      <p:cBhvr additive="base">
                                        <p:cTn id="13" dur="500" fill="hold"/>
                                        <p:tgtEl>
                                          <p:spTgt spid="1146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46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4691">
                                            <p:txEl>
                                              <p:pRg st="2" end="2"/>
                                            </p:txEl>
                                          </p:spTgt>
                                        </p:tgtEl>
                                        <p:attrNameLst>
                                          <p:attrName>style.visibility</p:attrName>
                                        </p:attrNameLst>
                                      </p:cBhvr>
                                      <p:to>
                                        <p:strVal val="visible"/>
                                      </p:to>
                                    </p:set>
                                    <p:anim calcmode="lin" valueType="num">
                                      <p:cBhvr additive="base">
                                        <p:cTn id="19" dur="500" fill="hold"/>
                                        <p:tgtEl>
                                          <p:spTgt spid="1146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46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4691">
                                            <p:txEl>
                                              <p:pRg st="3" end="3"/>
                                            </p:txEl>
                                          </p:spTgt>
                                        </p:tgtEl>
                                        <p:attrNameLst>
                                          <p:attrName>style.visibility</p:attrName>
                                        </p:attrNameLst>
                                      </p:cBhvr>
                                      <p:to>
                                        <p:strVal val="visible"/>
                                      </p:to>
                                    </p:set>
                                    <p:anim calcmode="lin" valueType="num">
                                      <p:cBhvr additive="base">
                                        <p:cTn id="25" dur="500" fill="hold"/>
                                        <p:tgtEl>
                                          <p:spTgt spid="11469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46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4691">
                                            <p:txEl>
                                              <p:pRg st="4" end="4"/>
                                            </p:txEl>
                                          </p:spTgt>
                                        </p:tgtEl>
                                        <p:attrNameLst>
                                          <p:attrName>style.visibility</p:attrName>
                                        </p:attrNameLst>
                                      </p:cBhvr>
                                      <p:to>
                                        <p:strVal val="visible"/>
                                      </p:to>
                                    </p:set>
                                    <p:anim calcmode="lin" valueType="num">
                                      <p:cBhvr additive="base">
                                        <p:cTn id="31" dur="500" fill="hold"/>
                                        <p:tgtEl>
                                          <p:spTgt spid="11469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46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4691">
                                            <p:txEl>
                                              <p:pRg st="5" end="5"/>
                                            </p:txEl>
                                          </p:spTgt>
                                        </p:tgtEl>
                                        <p:attrNameLst>
                                          <p:attrName>style.visibility</p:attrName>
                                        </p:attrNameLst>
                                      </p:cBhvr>
                                      <p:to>
                                        <p:strVal val="visible"/>
                                      </p:to>
                                    </p:set>
                                    <p:anim calcmode="lin" valueType="num">
                                      <p:cBhvr additive="base">
                                        <p:cTn id="37" dur="500" fill="hold"/>
                                        <p:tgtEl>
                                          <p:spTgt spid="11469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469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14691">
                                            <p:txEl>
                                              <p:pRg st="6" end="6"/>
                                            </p:txEl>
                                          </p:spTgt>
                                        </p:tgtEl>
                                        <p:attrNameLst>
                                          <p:attrName>style.visibility</p:attrName>
                                        </p:attrNameLst>
                                      </p:cBhvr>
                                      <p:to>
                                        <p:strVal val="visible"/>
                                      </p:to>
                                    </p:set>
                                    <p:anim calcmode="lin" valueType="num">
                                      <p:cBhvr additive="base">
                                        <p:cTn id="43" dur="500" fill="hold"/>
                                        <p:tgtEl>
                                          <p:spTgt spid="11469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14691">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Are you maintaining contact?</a:t>
            </a:r>
          </a:p>
        </p:txBody>
      </p:sp>
      <p:sp>
        <p:nvSpPr>
          <p:cNvPr id="115715" name="Rectangle 3"/>
          <p:cNvSpPr>
            <a:spLocks noGrp="1" noChangeArrowheads="1"/>
          </p:cNvSpPr>
          <p:nvPr>
            <p:ph type="body" idx="1"/>
          </p:nvPr>
        </p:nvSpPr>
        <p:spPr/>
        <p:txBody>
          <a:bodyPr/>
          <a:lstStyle/>
          <a:p>
            <a:r>
              <a:rPr lang="en-US"/>
              <a:t>Get the attention of the class first</a:t>
            </a:r>
          </a:p>
          <a:p>
            <a:r>
              <a:rPr lang="en-US"/>
              <a:t>Look at and talk to your students</a:t>
            </a:r>
          </a:p>
          <a:p>
            <a:r>
              <a:rPr lang="en-US"/>
              <a:t>Speak in a conversational tone of voice</a:t>
            </a:r>
          </a:p>
          <a:p>
            <a:r>
              <a:rPr lang="en-US"/>
              <a:t>Pay close attention to student response</a:t>
            </a:r>
          </a:p>
          <a:p>
            <a:r>
              <a:rPr lang="en-US"/>
              <a:t>Be Alert!!		Look Alert!!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5715">
                                            <p:txEl>
                                              <p:pRg st="4" end="4"/>
                                            </p:txEl>
                                          </p:spTgt>
                                        </p:tgtEl>
                                        <p:attrNameLst>
                                          <p:attrName>style.visibility</p:attrName>
                                        </p:attrNameLst>
                                      </p:cBhvr>
                                      <p:to>
                                        <p:strVal val="visible"/>
                                      </p:to>
                                    </p:set>
                                    <p:anim calcmode="lin" valueType="num">
                                      <p:cBhvr additive="base">
                                        <p:cTn id="31" dur="500" fill="hold"/>
                                        <p:tgtEl>
                                          <p:spTgt spid="11571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571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Controling Nervousness</a:t>
            </a:r>
          </a:p>
        </p:txBody>
      </p:sp>
      <p:sp>
        <p:nvSpPr>
          <p:cNvPr id="116739" name="Rectangle 3"/>
          <p:cNvSpPr>
            <a:spLocks noGrp="1" noChangeArrowheads="1"/>
          </p:cNvSpPr>
          <p:nvPr>
            <p:ph type="body" idx="1"/>
          </p:nvPr>
        </p:nvSpPr>
        <p:spPr/>
        <p:txBody>
          <a:bodyPr/>
          <a:lstStyle/>
          <a:p>
            <a:r>
              <a:rPr lang="en-US"/>
              <a:t>Be thoroughly prepared</a:t>
            </a:r>
          </a:p>
          <a:p>
            <a:r>
              <a:rPr lang="en-US"/>
              <a:t>Assume the proper mental attitude</a:t>
            </a:r>
          </a:p>
          <a:p>
            <a:r>
              <a:rPr lang="en-US"/>
              <a:t>Have initial remarks will in mind</a:t>
            </a:r>
          </a:p>
          <a:p>
            <a:r>
              <a:rPr lang="en-US"/>
              <a:t>Review previous instruction</a:t>
            </a:r>
          </a:p>
          <a:p>
            <a:r>
              <a:rPr lang="en-US"/>
              <a:t>Tell a story or anecdote</a:t>
            </a:r>
          </a:p>
          <a:p>
            <a:r>
              <a:rPr lang="en-US"/>
              <a:t>Show down – Be deliberate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 calcmode="lin" valueType="num">
                                      <p:cBhvr additive="base">
                                        <p:cTn id="7" dur="500" fill="hold"/>
                                        <p:tgtEl>
                                          <p:spTgt spid="1167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67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6739">
                                            <p:txEl>
                                              <p:pRg st="1" end="1"/>
                                            </p:txEl>
                                          </p:spTgt>
                                        </p:tgtEl>
                                        <p:attrNameLst>
                                          <p:attrName>style.visibility</p:attrName>
                                        </p:attrNameLst>
                                      </p:cBhvr>
                                      <p:to>
                                        <p:strVal val="visible"/>
                                      </p:to>
                                    </p:set>
                                    <p:anim calcmode="lin" valueType="num">
                                      <p:cBhvr additive="base">
                                        <p:cTn id="13" dur="500" fill="hold"/>
                                        <p:tgtEl>
                                          <p:spTgt spid="1167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167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6739">
                                            <p:txEl>
                                              <p:pRg st="2" end="2"/>
                                            </p:txEl>
                                          </p:spTgt>
                                        </p:tgtEl>
                                        <p:attrNameLst>
                                          <p:attrName>style.visibility</p:attrName>
                                        </p:attrNameLst>
                                      </p:cBhvr>
                                      <p:to>
                                        <p:strVal val="visible"/>
                                      </p:to>
                                    </p:set>
                                    <p:anim calcmode="lin" valueType="num">
                                      <p:cBhvr additive="base">
                                        <p:cTn id="19" dur="500" fill="hold"/>
                                        <p:tgtEl>
                                          <p:spTgt spid="1167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67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6739">
                                            <p:txEl>
                                              <p:pRg st="3" end="3"/>
                                            </p:txEl>
                                          </p:spTgt>
                                        </p:tgtEl>
                                        <p:attrNameLst>
                                          <p:attrName>style.visibility</p:attrName>
                                        </p:attrNameLst>
                                      </p:cBhvr>
                                      <p:to>
                                        <p:strVal val="visible"/>
                                      </p:to>
                                    </p:set>
                                    <p:anim calcmode="lin" valueType="num">
                                      <p:cBhvr additive="base">
                                        <p:cTn id="25" dur="500" fill="hold"/>
                                        <p:tgtEl>
                                          <p:spTgt spid="1167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167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6739">
                                            <p:txEl>
                                              <p:pRg st="4" end="4"/>
                                            </p:txEl>
                                          </p:spTgt>
                                        </p:tgtEl>
                                        <p:attrNameLst>
                                          <p:attrName>style.visibility</p:attrName>
                                        </p:attrNameLst>
                                      </p:cBhvr>
                                      <p:to>
                                        <p:strVal val="visible"/>
                                      </p:to>
                                    </p:set>
                                    <p:anim calcmode="lin" valueType="num">
                                      <p:cBhvr additive="base">
                                        <p:cTn id="31" dur="500" fill="hold"/>
                                        <p:tgtEl>
                                          <p:spTgt spid="1167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167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6739">
                                            <p:txEl>
                                              <p:pRg st="5" end="5"/>
                                            </p:txEl>
                                          </p:spTgt>
                                        </p:tgtEl>
                                        <p:attrNameLst>
                                          <p:attrName>style.visibility</p:attrName>
                                        </p:attrNameLst>
                                      </p:cBhvr>
                                      <p:to>
                                        <p:strVal val="visible"/>
                                      </p:to>
                                    </p:set>
                                    <p:anim calcmode="lin" valueType="num">
                                      <p:cBhvr additive="base">
                                        <p:cTn id="37" dur="500" fill="hold"/>
                                        <p:tgtEl>
                                          <p:spTgt spid="11673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167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Advise to Instructors -</a:t>
            </a:r>
          </a:p>
        </p:txBody>
      </p:sp>
      <p:sp>
        <p:nvSpPr>
          <p:cNvPr id="117763" name="Rectangle 3"/>
          <p:cNvSpPr>
            <a:spLocks noGrp="1" noChangeArrowheads="1"/>
          </p:cNvSpPr>
          <p:nvPr>
            <p:ph type="body" sz="half" idx="1"/>
          </p:nvPr>
        </p:nvSpPr>
        <p:spPr/>
        <p:txBody>
          <a:bodyPr/>
          <a:lstStyle/>
          <a:p>
            <a:pPr algn="ctr">
              <a:buFont typeface="Wingdings" pitchFamily="2" charset="2"/>
              <a:buNone/>
            </a:pPr>
            <a:r>
              <a:rPr lang="en-US" u="sng">
                <a:effectLst>
                  <a:outerShdw blurRad="38100" dist="38100" dir="2700000" algn="tl">
                    <a:srgbClr val="C0C0C0"/>
                  </a:outerShdw>
                </a:effectLst>
              </a:rPr>
              <a:t>DO</a:t>
            </a:r>
          </a:p>
          <a:p>
            <a:r>
              <a:rPr lang="en-US"/>
              <a:t>Take job seriously</a:t>
            </a:r>
          </a:p>
          <a:p>
            <a:r>
              <a:rPr lang="en-US"/>
              <a:t>Observe others</a:t>
            </a:r>
          </a:p>
          <a:p>
            <a:r>
              <a:rPr lang="en-US"/>
              <a:t>Develop relationships</a:t>
            </a:r>
          </a:p>
          <a:p>
            <a:r>
              <a:rPr lang="en-US"/>
              <a:t>Prepare your lesson</a:t>
            </a:r>
          </a:p>
          <a:p>
            <a:r>
              <a:rPr lang="en-US"/>
              <a:t>Practice your delivery</a:t>
            </a:r>
          </a:p>
        </p:txBody>
      </p:sp>
      <p:sp>
        <p:nvSpPr>
          <p:cNvPr id="117764" name="Rectangle 4"/>
          <p:cNvSpPr>
            <a:spLocks noGrp="1" noChangeArrowheads="1"/>
          </p:cNvSpPr>
          <p:nvPr>
            <p:ph type="body" sz="half" idx="2"/>
          </p:nvPr>
        </p:nvSpPr>
        <p:spPr/>
        <p:txBody>
          <a:bodyPr/>
          <a:lstStyle/>
          <a:p>
            <a:pPr algn="ctr">
              <a:buFont typeface="Wingdings" pitchFamily="2" charset="2"/>
              <a:buNone/>
            </a:pPr>
            <a:r>
              <a:rPr lang="en-US" u="sng">
                <a:effectLst>
                  <a:outerShdw blurRad="38100" dist="38100" dir="2700000" algn="tl">
                    <a:srgbClr val="C0C0C0"/>
                  </a:outerShdw>
                </a:effectLst>
              </a:rPr>
              <a:t>Don’t</a:t>
            </a:r>
          </a:p>
          <a:p>
            <a:r>
              <a:rPr lang="en-US"/>
              <a:t>Bluff</a:t>
            </a:r>
          </a:p>
          <a:p>
            <a:r>
              <a:rPr lang="en-US"/>
              <a:t>Use profanity</a:t>
            </a:r>
          </a:p>
          <a:p>
            <a:r>
              <a:rPr lang="en-US"/>
              <a:t>Ridicule students</a:t>
            </a:r>
          </a:p>
          <a:p>
            <a:r>
              <a:rPr lang="en-US"/>
              <a:t>Talk down to class</a:t>
            </a:r>
          </a:p>
          <a:p>
            <a:r>
              <a:rPr lang="en-US"/>
              <a:t>Lose your patients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3"/>
                                        </p:tgtEl>
                                        <p:attrNameLst>
                                          <p:attrName>style.visibility</p:attrName>
                                        </p:attrNameLst>
                                      </p:cBhvr>
                                      <p:to>
                                        <p:strVal val="visible"/>
                                      </p:to>
                                    </p:set>
                                    <p:anim calcmode="lin" valueType="num">
                                      <p:cBhvr additive="base">
                                        <p:cTn id="7" dur="500" fill="hold"/>
                                        <p:tgtEl>
                                          <p:spTgt spid="117763"/>
                                        </p:tgtEl>
                                        <p:attrNameLst>
                                          <p:attrName>ppt_x</p:attrName>
                                        </p:attrNameLst>
                                      </p:cBhvr>
                                      <p:tavLst>
                                        <p:tav tm="0">
                                          <p:val>
                                            <p:strVal val="0-#ppt_w/2"/>
                                          </p:val>
                                        </p:tav>
                                        <p:tav tm="100000">
                                          <p:val>
                                            <p:strVal val="#ppt_x"/>
                                          </p:val>
                                        </p:tav>
                                      </p:tavLst>
                                    </p:anim>
                                    <p:anim calcmode="lin" valueType="num">
                                      <p:cBhvr additive="base">
                                        <p:cTn id="8" dur="500" fill="hold"/>
                                        <p:tgtEl>
                                          <p:spTgt spid="1177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4"/>
                                        </p:tgtEl>
                                        <p:attrNameLst>
                                          <p:attrName>style.visibility</p:attrName>
                                        </p:attrNameLst>
                                      </p:cBhvr>
                                      <p:to>
                                        <p:strVal val="visible"/>
                                      </p:to>
                                    </p:set>
                                    <p:anim calcmode="lin" valueType="num">
                                      <p:cBhvr additive="base">
                                        <p:cTn id="13" dur="500" fill="hold"/>
                                        <p:tgtEl>
                                          <p:spTgt spid="117764"/>
                                        </p:tgtEl>
                                        <p:attrNameLst>
                                          <p:attrName>ppt_x</p:attrName>
                                        </p:attrNameLst>
                                      </p:cBhvr>
                                      <p:tavLst>
                                        <p:tav tm="0">
                                          <p:val>
                                            <p:strVal val="0-#ppt_w/2"/>
                                          </p:val>
                                        </p:tav>
                                        <p:tav tm="100000">
                                          <p:val>
                                            <p:strVal val="#ppt_x"/>
                                          </p:val>
                                        </p:tav>
                                      </p:tavLst>
                                    </p:anim>
                                    <p:anim calcmode="lin" valueType="num">
                                      <p:cBhvr additive="base">
                                        <p:cTn id="14" dur="500" fill="hold"/>
                                        <p:tgtEl>
                                          <p:spTgt spid="1177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autoUpdateAnimBg="0"/>
      <p:bldP spid="117764"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Methods of Presentation</a:t>
            </a:r>
          </a:p>
        </p:txBody>
      </p:sp>
      <p:sp>
        <p:nvSpPr>
          <p:cNvPr id="118787" name="Rectangle 3"/>
          <p:cNvSpPr>
            <a:spLocks noGrp="1" noChangeArrowheads="1"/>
          </p:cNvSpPr>
          <p:nvPr>
            <p:ph type="body" idx="1"/>
          </p:nvPr>
        </p:nvSpPr>
        <p:spPr/>
        <p:txBody>
          <a:bodyPr/>
          <a:lstStyle/>
          <a:p>
            <a:r>
              <a:rPr lang="en-US"/>
              <a:t>Present Material in small, learnable steps</a:t>
            </a:r>
          </a:p>
          <a:p>
            <a:r>
              <a:rPr lang="en-US"/>
              <a:t>Require maximum student participation</a:t>
            </a:r>
          </a:p>
          <a:p>
            <a:r>
              <a:rPr lang="en-US"/>
              <a:t>Present material in logical sequence</a:t>
            </a:r>
          </a:p>
          <a:p>
            <a:r>
              <a:rPr lang="en-US"/>
              <a:t>Design “work” to insure successful response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Methods of Presentation</a:t>
            </a:r>
          </a:p>
        </p:txBody>
      </p:sp>
      <p:sp>
        <p:nvSpPr>
          <p:cNvPr id="119811" name="Rectangle 3"/>
          <p:cNvSpPr>
            <a:spLocks noGrp="1" noChangeArrowheads="1"/>
          </p:cNvSpPr>
          <p:nvPr>
            <p:ph type="body" idx="1"/>
          </p:nvPr>
        </p:nvSpPr>
        <p:spPr/>
        <p:txBody>
          <a:bodyPr/>
          <a:lstStyle/>
          <a:p>
            <a:r>
              <a:rPr lang="en-US"/>
              <a:t>Correct student errors ‘on-the-spot’</a:t>
            </a:r>
          </a:p>
          <a:p>
            <a:r>
              <a:rPr lang="en-US"/>
              <a:t>Maintain control of student learning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ad`s Tie">
  <a:themeElements>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Dad`s Ti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ad`s Tie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Dad`s Tie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Dad`s Ti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ad`s Tie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Dad`s Tie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Dad`s Tie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Designs\Dad`s Tie.pot</Template>
  <TotalTime>328</TotalTime>
  <Words>2072</Words>
  <Application>Microsoft Office PowerPoint</Application>
  <PresentationFormat>On-screen Show (4:3)</PresentationFormat>
  <Paragraphs>350</Paragraphs>
  <Slides>59</Slides>
  <Notes>1</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Dad`s Tie</vt:lpstr>
      <vt:lpstr>Lecture 14</vt:lpstr>
      <vt:lpstr>Slide 2</vt:lpstr>
      <vt:lpstr>Definition of Learning</vt:lpstr>
      <vt:lpstr>Learning</vt:lpstr>
      <vt:lpstr>Slide 5</vt:lpstr>
      <vt:lpstr>Classical Conditioning</vt:lpstr>
      <vt:lpstr>Classical Conditioning</vt:lpstr>
      <vt:lpstr>Classical Conditioning</vt:lpstr>
      <vt:lpstr>Classical Conditioning</vt:lpstr>
      <vt:lpstr>Classical Conditioning</vt:lpstr>
      <vt:lpstr>Slide 11</vt:lpstr>
      <vt:lpstr>Slide 12</vt:lpstr>
      <vt:lpstr>Slide 13</vt:lpstr>
      <vt:lpstr>Classical Conditioning</vt:lpstr>
      <vt:lpstr>Classical Conditioning</vt:lpstr>
      <vt:lpstr>Operant Conditioning</vt:lpstr>
      <vt:lpstr>Operant Conditioning</vt:lpstr>
      <vt:lpstr>Slide 18</vt:lpstr>
      <vt:lpstr>Operant Conditioning</vt:lpstr>
      <vt:lpstr>Positive Reinforcers, Negative Reinforcers, and Punishment</vt:lpstr>
      <vt:lpstr>Positive Reinforcers, Negative Reinforcers, and Punishment</vt:lpstr>
      <vt:lpstr>Slide 22</vt:lpstr>
      <vt:lpstr>Slide 23</vt:lpstr>
      <vt:lpstr>Schedules of Reinforcement</vt:lpstr>
      <vt:lpstr>Schedules of Reinforcement</vt:lpstr>
      <vt:lpstr>Schedules of Reinforcement</vt:lpstr>
      <vt:lpstr>Discrimination and Generalization in Operant Conditioning</vt:lpstr>
      <vt:lpstr>Shaping: Reinforcing What Doesn’t Come Naturally</vt:lpstr>
      <vt:lpstr>Cognitive-Social Approaches to Learning</vt:lpstr>
      <vt:lpstr>VARK Learning Styles</vt:lpstr>
      <vt:lpstr>ILS online test</vt:lpstr>
      <vt:lpstr>Audio, Visual &amp; Tactile Learning</vt:lpstr>
      <vt:lpstr>The Meyers Briggs Type Inventory (MBTI) has focused on the psychological type. New research indicates psychological type corresponds to various learning styles and preferences in the educational process. Our understanding of learning pattern differences is enhanced when the preferences are combined to produce the following patterns:  ES pattern:  concrete-active   IS pattern:  concrete-reflective   EN pattern:  abstract-active   IN pattern:  abstract-reflective  </vt:lpstr>
      <vt:lpstr>Slide 34</vt:lpstr>
      <vt:lpstr>Slide 35</vt:lpstr>
      <vt:lpstr>Slide 36</vt:lpstr>
      <vt:lpstr>References</vt:lpstr>
      <vt:lpstr>The Learning Process</vt:lpstr>
      <vt:lpstr>Learning – relatively permanent change in behavior</vt:lpstr>
      <vt:lpstr>Basic Principles of Learning:</vt:lpstr>
      <vt:lpstr>Basic Principles of Learning:</vt:lpstr>
      <vt:lpstr>Teaching/Instructing:</vt:lpstr>
      <vt:lpstr>Elements of Instructional Situation</vt:lpstr>
      <vt:lpstr>Objectives - </vt:lpstr>
      <vt:lpstr>Types of Objectives – Cognitive (Knowledge)</vt:lpstr>
      <vt:lpstr>Types of Objectives – Psychomotor (skill)</vt:lpstr>
      <vt:lpstr>Types of Objectives – Affective (feelings)</vt:lpstr>
      <vt:lpstr>Slide 48</vt:lpstr>
      <vt:lpstr>Evaluation</vt:lpstr>
      <vt:lpstr>Learner</vt:lpstr>
      <vt:lpstr>Learning Styles</vt:lpstr>
      <vt:lpstr>Instructor/Facilitator</vt:lpstr>
      <vt:lpstr>Characteristics of a good Instructor/Facilitator:</vt:lpstr>
      <vt:lpstr>The Good Speaker</vt:lpstr>
      <vt:lpstr>Are you maintaining contact?</vt:lpstr>
      <vt:lpstr>Controling Nervousness</vt:lpstr>
      <vt:lpstr>Advise to Instructors -</vt:lpstr>
      <vt:lpstr>Methods of Presentation</vt:lpstr>
      <vt:lpstr>Methods of Presentation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NTS</cp:lastModifiedBy>
  <cp:revision>39</cp:revision>
  <dcterms:created xsi:type="dcterms:W3CDTF">1998-07-11T23:52:39Z</dcterms:created>
  <dcterms:modified xsi:type="dcterms:W3CDTF">2014-06-24T19:21:34Z</dcterms:modified>
</cp:coreProperties>
</file>