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3"/>
  </p:notesMasterIdLst>
  <p:sldIdLst>
    <p:sldId id="314" r:id="rId2"/>
    <p:sldId id="310" r:id="rId3"/>
    <p:sldId id="311" r:id="rId4"/>
    <p:sldId id="312" r:id="rId5"/>
    <p:sldId id="313" r:id="rId6"/>
    <p:sldId id="309" r:id="rId7"/>
    <p:sldId id="258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DECAC-27F4-4A17-ACDB-B3923809DC58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793E0-1892-4D21-A44E-D87AB1687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27ACB0-ABB1-4C11-80A3-0DFEA67C672D}" type="slidenum">
              <a:rPr lang="en-US"/>
              <a:pPr/>
              <a:t>2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35157D-9884-4ADA-B876-AC1F745BD8BC}" type="slidenum">
              <a:rPr lang="en-US"/>
              <a:pPr/>
              <a:t>3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EEFA15-2821-476C-AC6C-863F90EE07BD}" type="slidenum">
              <a:rPr lang="en-US"/>
              <a:pPr/>
              <a:t>4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0C9AF5-C2D6-4BEC-9117-C2E3940D8536}" type="slidenum">
              <a:rPr lang="en-US"/>
              <a:pPr/>
              <a:t>5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400">
                <a:latin typeface="Arial" pitchFamily="34" charset="0"/>
                <a:cs typeface="Arial" pitchFamily="34" charset="0"/>
              </a:defRPr>
            </a:lvl3pPr>
            <a:lvl4pPr>
              <a:defRPr sz="2400">
                <a:latin typeface="Arial" pitchFamily="34" charset="0"/>
                <a:cs typeface="Arial" pitchFamily="34" charset="0"/>
              </a:defRPr>
            </a:lvl4pPr>
            <a:lvl5pPr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4100" name="Picture 4" descr="UBD logo"/>
          <p:cNvPicPr>
            <a:picLocks noChangeAspect="1" noChangeArrowheads="1"/>
          </p:cNvPicPr>
          <p:nvPr/>
        </p:nvPicPr>
        <p:blipFill>
          <a:blip r:embed="rId13" cstate="print">
            <a:lum contrast="24000"/>
          </a:blip>
          <a:srcRect/>
          <a:stretch>
            <a:fillRect/>
          </a:stretch>
        </p:blipFill>
        <p:spPr bwMode="auto">
          <a:xfrm>
            <a:off x="2895600" y="61722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3429000" y="6240463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1200" b="1">
                <a:solidFill>
                  <a:schemeClr val="accent2"/>
                </a:solidFill>
                <a:latin typeface="Bookman Old Style" pitchFamily="18" charset="0"/>
              </a:rPr>
              <a:t>Department of Business and Management</a:t>
            </a:r>
          </a:p>
          <a:p>
            <a:pPr algn="ctr"/>
            <a:r>
              <a:rPr lang="en-US" sz="1200" b="1">
                <a:solidFill>
                  <a:schemeClr val="accent2"/>
                </a:solidFill>
                <a:latin typeface="Bookman Old Style" pitchFamily="18" charset="0"/>
              </a:rPr>
              <a:t>Universiti Brunei Darussalam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 Narrow" pitchFamily="34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8229600" cy="1143000"/>
          </a:xfrm>
        </p:spPr>
        <p:txBody>
          <a:bodyPr/>
          <a:lstStyle/>
          <a:p>
            <a:r>
              <a:rPr lang="en-US" dirty="0" smtClean="0"/>
              <a:t>Quick Recap of Lecture 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Roles and Competencies</a:t>
            </a:r>
            <a:endParaRPr 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846" y="1600200"/>
            <a:ext cx="8968154" cy="4800600"/>
          </a:xfrm>
        </p:spPr>
        <p:txBody>
          <a:bodyPr/>
          <a:lstStyle/>
          <a:p>
            <a:endParaRPr lang="en-US" dirty="0" smtClean="0"/>
          </a:p>
          <a:p>
            <a:pPr algn="just"/>
            <a:r>
              <a:rPr lang="en-US" b="1" dirty="0" smtClean="0"/>
              <a:t>Role</a:t>
            </a:r>
          </a:p>
          <a:p>
            <a:pPr lvl="1" algn="just">
              <a:buNone/>
            </a:pPr>
            <a:r>
              <a:rPr lang="en-US" dirty="0" smtClean="0"/>
              <a:t>	A set of task related behaviors required of a person by his or her position in the organization.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Competency</a:t>
            </a:r>
          </a:p>
          <a:p>
            <a:pPr lvl="1" algn="just">
              <a:buNone/>
            </a:pPr>
            <a:r>
              <a:rPr lang="en-US" dirty="0" smtClean="0"/>
              <a:t>	A competency is an area of knowledge, ability, skill and other characteristics which an individual must possess in order to produce the outputs for his/her roles.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Senior Executives Roles in HRD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4648200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Instill a corporate HRD philosophy</a:t>
            </a:r>
          </a:p>
          <a:p>
            <a:pPr algn="just"/>
            <a:r>
              <a:rPr lang="en-US" dirty="0" smtClean="0"/>
              <a:t>Develop a leadership style congruent with this philosophy</a:t>
            </a:r>
          </a:p>
          <a:p>
            <a:pPr algn="just"/>
            <a:r>
              <a:rPr lang="en-US" dirty="0" smtClean="0"/>
              <a:t>Develop HRD strategies and plans</a:t>
            </a:r>
          </a:p>
          <a:p>
            <a:pPr algn="just"/>
            <a:r>
              <a:rPr lang="en-US" dirty="0" smtClean="0"/>
              <a:t>Create organizational status for HRD function</a:t>
            </a:r>
          </a:p>
          <a:p>
            <a:pPr algn="just"/>
            <a:r>
              <a:rPr lang="en-US" dirty="0" smtClean="0"/>
              <a:t>Staff HRD department with competent people</a:t>
            </a:r>
          </a:p>
          <a:p>
            <a:pPr algn="just"/>
            <a:r>
              <a:rPr lang="en-US" dirty="0" smtClean="0"/>
              <a:t>Ensure availability of adequate resources</a:t>
            </a:r>
          </a:p>
          <a:p>
            <a:pPr algn="just"/>
            <a:r>
              <a:rPr lang="en-US" dirty="0" smtClean="0"/>
              <a:t>Develop a positive climate for HRD</a:t>
            </a:r>
          </a:p>
          <a:p>
            <a:pPr algn="just"/>
            <a:r>
              <a:rPr lang="en-US" dirty="0" smtClean="0"/>
              <a:t>Develop professional competencies in HRD managers</a:t>
            </a:r>
          </a:p>
          <a:p>
            <a:pPr algn="just"/>
            <a:r>
              <a:rPr lang="en-US" dirty="0" smtClean="0"/>
              <a:t>Do not expect immediate and visible results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HRD Managers’ General Roles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Develop HRD policies and </a:t>
            </a:r>
            <a:r>
              <a:rPr lang="en-US" dirty="0" err="1" smtClean="0"/>
              <a:t>programmes</a:t>
            </a:r>
            <a:endParaRPr lang="en-US" dirty="0" smtClean="0"/>
          </a:p>
          <a:p>
            <a:pPr algn="just"/>
            <a:r>
              <a:rPr lang="en-US" dirty="0" smtClean="0"/>
              <a:t>Plan HRD functions</a:t>
            </a:r>
          </a:p>
          <a:p>
            <a:pPr algn="just"/>
            <a:r>
              <a:rPr lang="en-US" dirty="0" smtClean="0"/>
              <a:t>Implement HRD mechanisms and processes</a:t>
            </a:r>
          </a:p>
          <a:p>
            <a:pPr algn="just"/>
            <a:r>
              <a:rPr lang="en-US" dirty="0" smtClean="0"/>
              <a:t>Monitor and evaluate HRD practices</a:t>
            </a:r>
          </a:p>
          <a:p>
            <a:pPr algn="just"/>
            <a:r>
              <a:rPr lang="en-US" dirty="0" smtClean="0"/>
              <a:t>Provide specialist/professional services</a:t>
            </a:r>
          </a:p>
          <a:p>
            <a:pPr algn="just"/>
            <a:r>
              <a:rPr lang="en-US" dirty="0" smtClean="0"/>
              <a:t>Advocate HRD philosophy and approaches</a:t>
            </a:r>
          </a:p>
          <a:p>
            <a:pPr algn="just"/>
            <a:r>
              <a:rPr lang="en-US" dirty="0" smtClean="0"/>
              <a:t>Establish linkage and coordination with managers and outside consultants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HRD Managers’ Specific Roles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Manager</a:t>
            </a:r>
          </a:p>
          <a:p>
            <a:endParaRPr lang="en-US" dirty="0" smtClean="0"/>
          </a:p>
          <a:p>
            <a:r>
              <a:rPr lang="en-US" dirty="0" smtClean="0"/>
              <a:t>Facilitator of learning</a:t>
            </a:r>
          </a:p>
          <a:p>
            <a:endParaRPr lang="en-US" dirty="0" smtClean="0"/>
          </a:p>
          <a:p>
            <a:r>
              <a:rPr lang="en-US" dirty="0" smtClean="0"/>
              <a:t>Consultant</a:t>
            </a:r>
          </a:p>
          <a:p>
            <a:endParaRPr lang="en-US" dirty="0" smtClean="0"/>
          </a:p>
          <a:p>
            <a:r>
              <a:rPr lang="en-US" dirty="0" smtClean="0"/>
              <a:t>Researcher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2819400"/>
            <a:ext cx="8610600" cy="16002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>
                <a:latin typeface="Arial" charset="0"/>
                <a:cs typeface="Arial" charset="0"/>
              </a:rPr>
              <a:t>					</a:t>
            </a:r>
            <a:r>
              <a:rPr lang="en-US" sz="3200" b="1" dirty="0" smtClean="0">
                <a:latin typeface="Arial" charset="0"/>
                <a:cs typeface="Arial" charset="0"/>
              </a:rPr>
              <a:t>Lecture 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“Learning” and “HRD”	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Focus is upon change</a:t>
            </a:r>
          </a:p>
          <a:p>
            <a:r>
              <a:rPr lang="en-US" smtClean="0"/>
              <a:t>Change must be long-lasting</a:t>
            </a:r>
          </a:p>
          <a:p>
            <a:r>
              <a:rPr lang="en-US" smtClean="0"/>
              <a:t>The focus of learning can be cognitive, behavioral, or affective</a:t>
            </a:r>
          </a:p>
          <a:p>
            <a:r>
              <a:rPr lang="en-US" smtClean="0"/>
              <a:t>Results from the individual’s interaction with the learning environment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Outcomes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Outcomes can be:</a:t>
            </a:r>
          </a:p>
          <a:p>
            <a:r>
              <a:rPr lang="en-US" dirty="0" smtClean="0"/>
              <a:t>Cognitive (Knowledge)</a:t>
            </a:r>
          </a:p>
          <a:p>
            <a:r>
              <a:rPr lang="en-US" dirty="0" smtClean="0"/>
              <a:t>Psychomotor (Skill- or behavior-based)</a:t>
            </a:r>
          </a:p>
          <a:p>
            <a:r>
              <a:rPr lang="en-US" dirty="0" smtClean="0"/>
              <a:t>Affective (Attitude)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Learning Principles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u="sng"/>
              <a:t>Contiguity</a:t>
            </a:r>
            <a:r>
              <a:rPr lang="en-US"/>
              <a:t> </a:t>
            </a:r>
            <a:r>
              <a:rPr lang="en-US">
                <a:cs typeface="Tahoma" charset="0"/>
              </a:rPr>
              <a:t>– t</a:t>
            </a:r>
            <a:r>
              <a:rPr lang="en-US"/>
              <a:t>hings taught together become associated with each other</a:t>
            </a:r>
          </a:p>
          <a:p>
            <a:pPr>
              <a:lnSpc>
                <a:spcPct val="110000"/>
              </a:lnSpc>
            </a:pPr>
            <a:r>
              <a:rPr lang="en-US" u="sng"/>
              <a:t>Law of Effect</a:t>
            </a:r>
            <a:r>
              <a:rPr lang="en-US"/>
              <a:t> </a:t>
            </a:r>
            <a:r>
              <a:rPr lang="en-US">
                <a:cs typeface="Tahoma" charset="0"/>
              </a:rPr>
              <a:t>– a</a:t>
            </a:r>
            <a:r>
              <a:rPr lang="en-US"/>
              <a:t> behavior followed by pleasurable experience is likely to be repeated</a:t>
            </a:r>
          </a:p>
          <a:p>
            <a:pPr>
              <a:lnSpc>
                <a:spcPct val="110000"/>
              </a:lnSpc>
            </a:pPr>
            <a:r>
              <a:rPr lang="en-US" u="sng"/>
              <a:t>Practice</a:t>
            </a:r>
            <a:r>
              <a:rPr lang="en-US"/>
              <a:t> </a:t>
            </a:r>
            <a:r>
              <a:rPr lang="en-US">
                <a:cs typeface="Tahoma" charset="0"/>
              </a:rPr>
              <a:t>– r</a:t>
            </a:r>
            <a:r>
              <a:rPr lang="en-US"/>
              <a:t>epetition increases association and knowledge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 in the Foregoing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Based on strictly controlled tests (“lab studies”)</a:t>
            </a:r>
          </a:p>
          <a:p>
            <a:r>
              <a:rPr lang="en-US"/>
              <a:t>Practice doesn’t always make perfect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Improved Training Design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Task Analysis</a:t>
            </a:r>
          </a:p>
          <a:p>
            <a:r>
              <a:rPr lang="en-US"/>
              <a:t>Component Task Achievement</a:t>
            </a:r>
          </a:p>
          <a:p>
            <a:r>
              <a:rPr lang="en-US"/>
              <a:t>Task Sequencing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Task Analysis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Break each task down into a series of distinct component tasks</a:t>
            </a:r>
          </a:p>
          <a:p>
            <a:r>
              <a:rPr lang="en-US"/>
              <a:t>Keep breaking tasks down to the simplest level possible</a:t>
            </a:r>
          </a:p>
          <a:p>
            <a:r>
              <a:rPr lang="en-US"/>
              <a:t>Remember “K.I.S.S.”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 Task Achievement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/>
              <a:t>Each task must be completed fully before the entire task may be performed correctly</a:t>
            </a:r>
          </a:p>
          <a:p>
            <a:pPr algn="just"/>
            <a:r>
              <a:rPr lang="en-US"/>
              <a:t>You have to specify what is to be done, under what conditions, and how it is to be evaluated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Task Sequencing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component task should be arranged in the proper sequence</a:t>
            </a:r>
          </a:p>
          <a:p>
            <a:r>
              <a:rPr lang="en-US"/>
              <a:t>Some are serial tasks</a:t>
            </a:r>
          </a:p>
          <a:p>
            <a:r>
              <a:rPr lang="en-US"/>
              <a:t>Some can be done in parallel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Instructional Psychology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sz="2400"/>
              <a:t>What must be done </a:t>
            </a:r>
            <a:r>
              <a:rPr lang="en-US" sz="2400" i="1"/>
              <a:t>before</a:t>
            </a:r>
            <a:r>
              <a:rPr lang="en-US" sz="2400"/>
              <a:t> learning can take place</a:t>
            </a:r>
          </a:p>
          <a:p>
            <a:pPr>
              <a:lnSpc>
                <a:spcPct val="120000"/>
              </a:lnSpc>
            </a:pPr>
            <a:r>
              <a:rPr lang="en-US" sz="2400"/>
              <a:t>Describe the </a:t>
            </a:r>
            <a:r>
              <a:rPr lang="en-US" sz="2400" i="1"/>
              <a:t>learning goal</a:t>
            </a:r>
            <a:r>
              <a:rPr lang="en-US" sz="2400"/>
              <a:t> to be achieved</a:t>
            </a:r>
          </a:p>
          <a:p>
            <a:pPr>
              <a:lnSpc>
                <a:spcPct val="120000"/>
              </a:lnSpc>
            </a:pPr>
            <a:r>
              <a:rPr lang="en-US" sz="2400"/>
              <a:t>Analyze the </a:t>
            </a:r>
            <a:r>
              <a:rPr lang="en-US" sz="2400" i="1"/>
              <a:t>initial state</a:t>
            </a:r>
            <a:r>
              <a:rPr lang="en-US" sz="2400"/>
              <a:t> of the learner</a:t>
            </a:r>
          </a:p>
          <a:p>
            <a:pPr>
              <a:lnSpc>
                <a:spcPct val="120000"/>
              </a:lnSpc>
            </a:pPr>
            <a:r>
              <a:rPr lang="en-US" sz="2400"/>
              <a:t>Identify the </a:t>
            </a:r>
            <a:r>
              <a:rPr lang="en-US" sz="2400" i="1"/>
              <a:t>conditions</a:t>
            </a:r>
            <a:r>
              <a:rPr lang="en-US" sz="2400"/>
              <a:t> allowing the learner to gain competence</a:t>
            </a:r>
          </a:p>
          <a:p>
            <a:pPr>
              <a:lnSpc>
                <a:spcPct val="120000"/>
              </a:lnSpc>
            </a:pPr>
            <a:r>
              <a:rPr lang="en-US" sz="2400" i="1"/>
              <a:t>Assess</a:t>
            </a:r>
            <a:r>
              <a:rPr lang="en-US" sz="2400"/>
              <a:t> and </a:t>
            </a:r>
            <a:r>
              <a:rPr lang="en-US" sz="2400" i="1"/>
              <a:t>monitor</a:t>
            </a:r>
            <a:r>
              <a:rPr lang="en-US" sz="2400"/>
              <a:t> the learning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Maximizing Learning (Training)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Trainee Characteristics</a:t>
            </a:r>
          </a:p>
          <a:p>
            <a:r>
              <a:rPr lang="en-US"/>
              <a:t>Training Design</a:t>
            </a:r>
          </a:p>
          <a:p>
            <a:r>
              <a:rPr lang="en-US"/>
              <a:t>Transfer of Training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Trainee Characteristics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Trainability </a:t>
            </a:r>
            <a:r>
              <a:rPr lang="en-US">
                <a:cs typeface="Tahoma" charset="0"/>
              </a:rPr>
              <a:t>–</a:t>
            </a:r>
            <a:r>
              <a:rPr lang="en-US"/>
              <a:t> </a:t>
            </a:r>
          </a:p>
          <a:p>
            <a:pPr lvl="1"/>
            <a:r>
              <a:rPr lang="en-US"/>
              <a:t>Motivation</a:t>
            </a:r>
          </a:p>
          <a:p>
            <a:pPr lvl="1"/>
            <a:r>
              <a:rPr lang="en-US"/>
              <a:t>Ability</a:t>
            </a:r>
          </a:p>
          <a:p>
            <a:pPr lvl="1"/>
            <a:r>
              <a:rPr lang="en-US"/>
              <a:t>Perception of the work environment</a:t>
            </a:r>
          </a:p>
          <a:p>
            <a:pPr>
              <a:lnSpc>
                <a:spcPct val="120000"/>
              </a:lnSpc>
            </a:pPr>
            <a:r>
              <a:rPr lang="en-US"/>
              <a:t>Personality and attitudes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Design Issues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Conditions of practice</a:t>
            </a:r>
          </a:p>
          <a:p>
            <a:pPr>
              <a:lnSpc>
                <a:spcPct val="120000"/>
              </a:lnSpc>
            </a:pPr>
            <a:r>
              <a:rPr lang="en-US"/>
              <a:t>Retention of what is learned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Conditions of Practice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180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Active practice</a:t>
            </a:r>
          </a:p>
          <a:p>
            <a:pPr>
              <a:lnSpc>
                <a:spcPct val="110000"/>
              </a:lnSpc>
            </a:pPr>
            <a:r>
              <a:rPr lang="en-US"/>
              <a:t>Spaced versus massed practice</a:t>
            </a:r>
          </a:p>
          <a:p>
            <a:pPr>
              <a:lnSpc>
                <a:spcPct val="110000"/>
              </a:lnSpc>
            </a:pPr>
            <a:r>
              <a:rPr lang="en-US"/>
              <a:t>Whole versus part learning</a:t>
            </a:r>
          </a:p>
          <a:p>
            <a:pPr>
              <a:lnSpc>
                <a:spcPct val="110000"/>
              </a:lnSpc>
            </a:pPr>
            <a:r>
              <a:rPr lang="en-US"/>
              <a:t>Overlearning</a:t>
            </a:r>
          </a:p>
          <a:p>
            <a:pPr>
              <a:lnSpc>
                <a:spcPct val="110000"/>
              </a:lnSpc>
            </a:pPr>
            <a:r>
              <a:rPr lang="en-US"/>
              <a:t>Knowledge of results (feedback)</a:t>
            </a:r>
          </a:p>
          <a:p>
            <a:r>
              <a:rPr lang="en-US"/>
              <a:t>Task sequencing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Retention of What is Learned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Meaningfulness of the material</a:t>
            </a:r>
          </a:p>
          <a:p>
            <a:r>
              <a:rPr lang="en-US"/>
              <a:t>Degree of original learning</a:t>
            </a:r>
          </a:p>
          <a:p>
            <a:r>
              <a:rPr lang="en-US"/>
              <a:t>Interference</a:t>
            </a:r>
          </a:p>
          <a:p>
            <a:pPr lvl="1"/>
            <a:r>
              <a:rPr lang="en-US"/>
              <a:t>Knowledge before training</a:t>
            </a:r>
          </a:p>
          <a:p>
            <a:pPr lvl="1"/>
            <a:r>
              <a:rPr lang="en-US"/>
              <a:t>Changes after training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Transfer of Training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05000"/>
            <a:ext cx="7772400" cy="4038600"/>
          </a:xfrm>
        </p:spPr>
        <p:txBody>
          <a:bodyPr/>
          <a:lstStyle/>
          <a:p>
            <a:r>
              <a:rPr lang="en-US"/>
              <a:t>Does training make it to the job?</a:t>
            </a:r>
          </a:p>
          <a:p>
            <a:r>
              <a:rPr lang="en-US"/>
              <a:t>Positive transfer </a:t>
            </a:r>
            <a:r>
              <a:rPr lang="en-US">
                <a:cs typeface="Tahoma" charset="0"/>
              </a:rPr>
              <a:t>–</a:t>
            </a:r>
            <a:endParaRPr lang="en-US"/>
          </a:p>
          <a:p>
            <a:pPr lvl="1"/>
            <a:r>
              <a:rPr lang="en-US"/>
              <a:t>Job performance improves after training</a:t>
            </a:r>
          </a:p>
          <a:p>
            <a:r>
              <a:rPr lang="en-US"/>
              <a:t>Zero transfer </a:t>
            </a:r>
            <a:r>
              <a:rPr lang="en-US">
                <a:cs typeface="Tahoma" charset="0"/>
              </a:rPr>
              <a:t>–</a:t>
            </a:r>
            <a:endParaRPr lang="en-US"/>
          </a:p>
          <a:p>
            <a:pPr lvl="1"/>
            <a:r>
              <a:rPr lang="en-US"/>
              <a:t>No measurable changes</a:t>
            </a:r>
          </a:p>
          <a:p>
            <a:r>
              <a:rPr lang="en-US"/>
              <a:t>Negative transfer </a:t>
            </a:r>
            <a:r>
              <a:rPr lang="en-US">
                <a:cs typeface="Tahoma" charset="0"/>
              </a:rPr>
              <a:t>–</a:t>
            </a:r>
            <a:endParaRPr lang="en-US"/>
          </a:p>
          <a:p>
            <a:pPr lvl="1"/>
            <a:r>
              <a:rPr lang="en-US"/>
              <a:t>Performance becomes worse after training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Types of Transfer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Near Transfer</a:t>
            </a:r>
          </a:p>
          <a:p>
            <a:pPr lvl="1"/>
            <a:r>
              <a:rPr lang="en-US"/>
              <a:t>Ability to directly apply back to the job</a:t>
            </a:r>
          </a:p>
          <a:p>
            <a:r>
              <a:rPr lang="en-US"/>
              <a:t>Far Transfer</a:t>
            </a:r>
          </a:p>
          <a:p>
            <a:pPr lvl="1"/>
            <a:r>
              <a:rPr lang="en-US"/>
              <a:t>Expanding upon or using in new and creative ways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Baldwin &amp; Ford’s Transfer of Training Model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833563"/>
            <a:ext cx="4324350" cy="352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Maximizing Transfer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Identical elements</a:t>
            </a:r>
          </a:p>
          <a:p>
            <a:r>
              <a:rPr lang="en-US"/>
              <a:t>Physical fidelity</a:t>
            </a:r>
          </a:p>
          <a:p>
            <a:r>
              <a:rPr lang="en-US"/>
              <a:t>Psychological fidelity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Identical Elements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closer the training is to the job, the easier it is to achieve transfer</a:t>
            </a:r>
          </a:p>
          <a:p>
            <a:r>
              <a:rPr lang="en-US"/>
              <a:t>Direct relationship to the job</a:t>
            </a:r>
          </a:p>
          <a:p>
            <a:r>
              <a:rPr lang="en-US"/>
              <a:t>Example: Customer service and angry customers</a:t>
            </a:r>
          </a:p>
          <a:p>
            <a:r>
              <a:rPr lang="en-US"/>
              <a:t>Role playing, business games, 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Physical Fidelity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Same physically</a:t>
            </a:r>
          </a:p>
          <a:p>
            <a:r>
              <a:rPr lang="en-US"/>
              <a:t>Same procedurally</a:t>
            </a:r>
          </a:p>
          <a:p>
            <a:r>
              <a:rPr lang="en-US"/>
              <a:t>Example: Flight and submarine simulators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Psychological Fidelity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Trainee experiences same stresses and conditions as he/she is being trained for</a:t>
            </a:r>
          </a:p>
          <a:p>
            <a:r>
              <a:rPr lang="en-US"/>
              <a:t>Example: MS Flight Simulator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 in Work Environment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Transfer of training into workplace is supported</a:t>
            </a:r>
          </a:p>
          <a:p>
            <a:r>
              <a:rPr lang="en-US"/>
              <a:t>A continuous learning environment</a:t>
            </a:r>
          </a:p>
          <a:p>
            <a:r>
              <a:rPr lang="en-US"/>
              <a:t>Supervisors support and help develop training</a:t>
            </a:r>
          </a:p>
          <a:p>
            <a:r>
              <a:rPr lang="en-US"/>
              <a:t>Training leads to promotion/better pay</a:t>
            </a:r>
          </a:p>
          <a:p>
            <a:r>
              <a:rPr lang="en-US"/>
              <a:t>Trainee has opportunity to perform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Individual Differences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Rate of Progress</a:t>
            </a:r>
          </a:p>
          <a:p>
            <a:pPr lvl="1"/>
            <a:r>
              <a:rPr lang="en-US"/>
              <a:t>Learning charts/curves</a:t>
            </a:r>
          </a:p>
          <a:p>
            <a:r>
              <a:rPr lang="en-US"/>
              <a:t>Chart learning proficiency against time</a:t>
            </a:r>
          </a:p>
          <a:p>
            <a:pPr lvl="1"/>
            <a:r>
              <a:rPr lang="en-US"/>
              <a:t>Measure proficiency with standardized tests</a:t>
            </a:r>
          </a:p>
          <a:p>
            <a:r>
              <a:rPr lang="en-US"/>
              <a:t>Charts show plateaus in learning as well as progress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Learning Curves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905000"/>
            <a:ext cx="6553200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Cognitive Resource Allocation Theory (How Brain is Used)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How well you pay attention determines how much you learn.</a:t>
            </a:r>
          </a:p>
          <a:p>
            <a:r>
              <a:rPr lang="en-US"/>
              <a:t>How well you pay attention determines how well you perform.</a:t>
            </a:r>
          </a:p>
          <a:p>
            <a:r>
              <a:rPr lang="en-US"/>
              <a:t>The greater your intelligence, the more you pay attention.</a:t>
            </a:r>
          </a:p>
          <a:p>
            <a:r>
              <a:rPr lang="en-US"/>
              <a:t>If you’re motivated, you pay attention.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Phases of Learning a Skill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Declarative knowledge</a:t>
            </a:r>
          </a:p>
          <a:p>
            <a:pPr lvl="1"/>
            <a:r>
              <a:rPr lang="en-US"/>
              <a:t>Forming a mental picture of the task</a:t>
            </a:r>
          </a:p>
          <a:p>
            <a:r>
              <a:rPr lang="en-US"/>
              <a:t>Knowledge compilation</a:t>
            </a:r>
          </a:p>
          <a:p>
            <a:pPr lvl="1"/>
            <a:r>
              <a:rPr lang="en-US"/>
              <a:t>Integrating knowledge and motor skills</a:t>
            </a:r>
          </a:p>
          <a:p>
            <a:r>
              <a:rPr lang="en-US"/>
              <a:t>Procedural knowledge</a:t>
            </a:r>
          </a:p>
          <a:p>
            <a:pPr lvl="1"/>
            <a:r>
              <a:rPr lang="en-US"/>
              <a:t>Ability to perform task automatically, paying little attention to it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Andragogy (M. Knowles)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Adults are self-directed</a:t>
            </a:r>
          </a:p>
          <a:p>
            <a:r>
              <a:rPr lang="en-US"/>
              <a:t>Adults already have knowledge and experience</a:t>
            </a:r>
          </a:p>
          <a:p>
            <a:r>
              <a:rPr lang="en-US"/>
              <a:t>Adults are ready to learn relevant tasks</a:t>
            </a:r>
          </a:p>
          <a:p>
            <a:r>
              <a:rPr lang="en-US"/>
              <a:t>Adults are motivated to learn</a:t>
            </a:r>
          </a:p>
          <a:p>
            <a:r>
              <a:rPr lang="en-US"/>
              <a:t>Adults expect to apply learning immediately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Assess Trainee Differences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Instrumentality</a:t>
            </a:r>
          </a:p>
          <a:p>
            <a:pPr lvl="1"/>
            <a:r>
              <a:rPr lang="en-US"/>
              <a:t>Does trainee think training is applicable?</a:t>
            </a:r>
          </a:p>
          <a:p>
            <a:r>
              <a:rPr lang="en-US"/>
              <a:t>Skepticism</a:t>
            </a:r>
          </a:p>
          <a:p>
            <a:pPr lvl="1"/>
            <a:r>
              <a:rPr lang="en-US"/>
              <a:t>Degree trainee questions and demands facts.</a:t>
            </a:r>
          </a:p>
          <a:p>
            <a:r>
              <a:rPr lang="en-US"/>
              <a:t>Resistance to Change</a:t>
            </a:r>
          </a:p>
          <a:p>
            <a:pPr lvl="1"/>
            <a:r>
              <a:rPr lang="en-US"/>
              <a:t>How well is change accepted?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Assess Trainee Differences – 2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Attention Span</a:t>
            </a:r>
          </a:p>
          <a:p>
            <a:pPr lvl="1"/>
            <a:r>
              <a:rPr lang="en-US"/>
              <a:t>How long can trainee focus on the lesson?</a:t>
            </a:r>
          </a:p>
          <a:p>
            <a:r>
              <a:rPr lang="en-US"/>
              <a:t>Expectation Level</a:t>
            </a:r>
          </a:p>
          <a:p>
            <a:pPr lvl="1"/>
            <a:r>
              <a:rPr lang="en-US"/>
              <a:t>What does trainee expect from the trainer/training?</a:t>
            </a:r>
          </a:p>
          <a:p>
            <a:r>
              <a:rPr lang="en-US"/>
              <a:t>Dominant Needs</a:t>
            </a:r>
          </a:p>
          <a:p>
            <a:pPr lvl="1"/>
            <a:r>
              <a:rPr lang="en-US"/>
              <a:t>What drives/motivates the trainee?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Assess Trainee Differences – 3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Absorption Level</a:t>
            </a:r>
          </a:p>
          <a:p>
            <a:pPr lvl="1">
              <a:lnSpc>
                <a:spcPct val="90000"/>
              </a:lnSpc>
            </a:pPr>
            <a:r>
              <a:rPr lang="en-US"/>
              <a:t>How fast is new information accepted?</a:t>
            </a:r>
          </a:p>
          <a:p>
            <a:pPr>
              <a:lnSpc>
                <a:spcPct val="90000"/>
              </a:lnSpc>
            </a:pPr>
            <a:r>
              <a:rPr lang="en-US"/>
              <a:t>Topical Interest</a:t>
            </a:r>
          </a:p>
          <a:p>
            <a:pPr lvl="1">
              <a:lnSpc>
                <a:spcPct val="90000"/>
              </a:lnSpc>
            </a:pPr>
            <a:r>
              <a:rPr lang="en-US"/>
              <a:t>How interested is trainee in topic?</a:t>
            </a:r>
          </a:p>
          <a:p>
            <a:pPr>
              <a:lnSpc>
                <a:spcPct val="90000"/>
              </a:lnSpc>
            </a:pPr>
            <a:r>
              <a:rPr lang="en-US"/>
              <a:t>Self-Confidence</a:t>
            </a:r>
          </a:p>
          <a:p>
            <a:pPr lvl="1">
              <a:lnSpc>
                <a:spcPct val="90000"/>
              </a:lnSpc>
            </a:pPr>
            <a:r>
              <a:rPr lang="en-US"/>
              <a:t>Degree of independence and self-regard</a:t>
            </a:r>
          </a:p>
          <a:p>
            <a:pPr>
              <a:lnSpc>
                <a:spcPct val="90000"/>
              </a:lnSpc>
            </a:pPr>
            <a:r>
              <a:rPr lang="en-US"/>
              <a:t>Locus of Control</a:t>
            </a:r>
          </a:p>
          <a:p>
            <a:pPr lvl="1">
              <a:lnSpc>
                <a:spcPct val="90000"/>
              </a:lnSpc>
            </a:pPr>
            <a:r>
              <a:rPr lang="en-US"/>
              <a:t>Can trainee implement training on job?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Gerontology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Working with older people</a:t>
            </a:r>
          </a:p>
          <a:p>
            <a:pPr>
              <a:lnSpc>
                <a:spcPct val="90000"/>
              </a:lnSpc>
            </a:pPr>
            <a:r>
              <a:rPr lang="en-US"/>
              <a:t>Older people can and do develop</a:t>
            </a:r>
          </a:p>
          <a:p>
            <a:pPr>
              <a:lnSpc>
                <a:spcPct val="90000"/>
              </a:lnSpc>
            </a:pPr>
            <a:r>
              <a:rPr lang="en-US"/>
              <a:t>Older people should not be excluded from training</a:t>
            </a:r>
          </a:p>
          <a:p>
            <a:pPr>
              <a:lnSpc>
                <a:spcPct val="90000"/>
              </a:lnSpc>
            </a:pPr>
            <a:r>
              <a:rPr lang="en-US"/>
              <a:t>Training must be geared for adults, not children</a:t>
            </a:r>
          </a:p>
          <a:p>
            <a:pPr>
              <a:lnSpc>
                <a:spcPct val="90000"/>
              </a:lnSpc>
            </a:pPr>
            <a:r>
              <a:rPr lang="en-US"/>
              <a:t>Organizations must reward training</a:t>
            </a:r>
          </a:p>
          <a:p>
            <a:pPr>
              <a:lnSpc>
                <a:spcPct val="90000"/>
              </a:lnSpc>
            </a:pPr>
            <a:r>
              <a:rPr lang="en-US"/>
              <a:t>Look at overall career patterns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Styles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Lots of research in this area</a:t>
            </a:r>
          </a:p>
          <a:p>
            <a:r>
              <a:rPr lang="en-US"/>
              <a:t>Many different tests are available to measure: </a:t>
            </a:r>
          </a:p>
          <a:p>
            <a:pPr lvl="1"/>
            <a:r>
              <a:rPr lang="en-US"/>
              <a:t>Learning ability</a:t>
            </a:r>
          </a:p>
          <a:p>
            <a:pPr lvl="1"/>
            <a:r>
              <a:rPr lang="en-US"/>
              <a:t>Individual learning preferences</a:t>
            </a:r>
          </a:p>
          <a:p>
            <a:r>
              <a:rPr lang="en-US"/>
              <a:t>It’s NOT all psychobabble!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Kolb’s Learning Style Inventory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/>
              <a:t>Among most popular tests used</a:t>
            </a:r>
          </a:p>
          <a:p>
            <a:pPr>
              <a:lnSpc>
                <a:spcPct val="130000"/>
              </a:lnSpc>
            </a:pPr>
            <a:r>
              <a:rPr lang="en-US"/>
              <a:t>Proposes four modes of learning:</a:t>
            </a:r>
          </a:p>
          <a:p>
            <a:pPr lvl="1">
              <a:lnSpc>
                <a:spcPct val="130000"/>
              </a:lnSpc>
            </a:pPr>
            <a:r>
              <a:rPr lang="en-US"/>
              <a:t>Concrete Experience (CE)</a:t>
            </a:r>
          </a:p>
          <a:p>
            <a:pPr lvl="1">
              <a:lnSpc>
                <a:spcPct val="130000"/>
              </a:lnSpc>
            </a:pPr>
            <a:r>
              <a:rPr lang="en-US"/>
              <a:t>Abstract Conceptualization (AC)</a:t>
            </a:r>
          </a:p>
          <a:p>
            <a:pPr lvl="1">
              <a:lnSpc>
                <a:spcPct val="130000"/>
              </a:lnSpc>
            </a:pPr>
            <a:r>
              <a:rPr lang="en-US"/>
              <a:t>Reflective Observation (RO)</a:t>
            </a:r>
          </a:p>
          <a:p>
            <a:pPr lvl="1">
              <a:lnSpc>
                <a:spcPct val="130000"/>
              </a:lnSpc>
            </a:pPr>
            <a:r>
              <a:rPr lang="en-US"/>
              <a:t>Active Experimentation (AE)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Kolb’s Learning Styles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Convergent</a:t>
            </a:r>
          </a:p>
          <a:p>
            <a:pPr lvl="1">
              <a:lnSpc>
                <a:spcPct val="90000"/>
              </a:lnSpc>
            </a:pPr>
            <a:r>
              <a:rPr lang="en-US"/>
              <a:t>Thinking and Doing</a:t>
            </a:r>
          </a:p>
          <a:p>
            <a:pPr>
              <a:lnSpc>
                <a:spcPct val="90000"/>
              </a:lnSpc>
            </a:pPr>
            <a:r>
              <a:rPr lang="en-US"/>
              <a:t>Divergent</a:t>
            </a:r>
          </a:p>
          <a:p>
            <a:pPr lvl="1">
              <a:lnSpc>
                <a:spcPct val="90000"/>
              </a:lnSpc>
            </a:pPr>
            <a:r>
              <a:rPr lang="en-US"/>
              <a:t>Feeling and Watching</a:t>
            </a:r>
          </a:p>
          <a:p>
            <a:pPr>
              <a:lnSpc>
                <a:spcPct val="90000"/>
              </a:lnSpc>
            </a:pPr>
            <a:r>
              <a:rPr lang="en-US"/>
              <a:t>Assimilation</a:t>
            </a:r>
          </a:p>
          <a:p>
            <a:pPr lvl="1">
              <a:lnSpc>
                <a:spcPct val="90000"/>
              </a:lnSpc>
            </a:pPr>
            <a:r>
              <a:rPr lang="en-US"/>
              <a:t>Thinking and Watching</a:t>
            </a:r>
          </a:p>
          <a:p>
            <a:pPr>
              <a:lnSpc>
                <a:spcPct val="90000"/>
              </a:lnSpc>
            </a:pPr>
            <a:r>
              <a:rPr lang="en-US"/>
              <a:t>Accommodative</a:t>
            </a:r>
          </a:p>
          <a:p>
            <a:pPr lvl="1">
              <a:lnSpc>
                <a:spcPct val="90000"/>
              </a:lnSpc>
            </a:pPr>
            <a:r>
              <a:rPr lang="en-US"/>
              <a:t>Feeling and Doing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Kolb’s Learning Styles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209800"/>
            <a:ext cx="8305800" cy="3886200"/>
          </a:xfrm>
          <a:ln w="28575"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                              CE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Accommodative                     Divergent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AE                                                                RO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Convergent                           Assimilation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                              AC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sz="half" idx="4294967295"/>
          </p:nvPr>
        </p:nvSpPr>
        <p:spPr>
          <a:xfrm flipV="1">
            <a:off x="9144000" y="7772400"/>
            <a:ext cx="685800" cy="30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  <a:buFontTx/>
              <a:buNone/>
            </a:pPr>
            <a:endParaRPr lang="en-US" sz="2000"/>
          </a:p>
        </p:txBody>
      </p:sp>
      <p:sp>
        <p:nvSpPr>
          <p:cNvPr id="48133" name="Line 5"/>
          <p:cNvSpPr>
            <a:spLocks noChangeShapeType="1"/>
          </p:cNvSpPr>
          <p:nvPr/>
        </p:nvSpPr>
        <p:spPr bwMode="auto">
          <a:xfrm>
            <a:off x="1066800" y="3886200"/>
            <a:ext cx="69342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>
            <a:off x="4648200" y="2743200"/>
            <a:ext cx="0" cy="27432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Five Learning Strategies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Rehearsal strategies</a:t>
            </a:r>
          </a:p>
          <a:p>
            <a:r>
              <a:rPr lang="en-US"/>
              <a:t>Elaboration strategies</a:t>
            </a:r>
          </a:p>
          <a:p>
            <a:r>
              <a:rPr lang="en-US"/>
              <a:t>Organizational strategies</a:t>
            </a:r>
          </a:p>
          <a:p>
            <a:r>
              <a:rPr lang="en-US"/>
              <a:t>Comprehension monitoring strategies</a:t>
            </a:r>
          </a:p>
          <a:p>
            <a:r>
              <a:rPr lang="en-US"/>
              <a:t>Affective strategies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Another Strategy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Identify assumptions</a:t>
            </a:r>
          </a:p>
          <a:p>
            <a:r>
              <a:rPr lang="en-US"/>
              <a:t>Test assumption validity</a:t>
            </a:r>
          </a:p>
          <a:p>
            <a:r>
              <a:rPr lang="en-US"/>
              <a:t>Generate and test alternatives</a:t>
            </a:r>
          </a:p>
          <a:p>
            <a:r>
              <a:rPr lang="en-US"/>
              <a:t>Decrease likelihood of errors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Perceptual Preferences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Print</a:t>
            </a:r>
          </a:p>
          <a:p>
            <a:pPr lvl="1">
              <a:lnSpc>
                <a:spcPct val="90000"/>
              </a:lnSpc>
            </a:pPr>
            <a:r>
              <a:rPr lang="en-US"/>
              <a:t>Reading and writing</a:t>
            </a:r>
          </a:p>
          <a:p>
            <a:pPr>
              <a:lnSpc>
                <a:spcPct val="90000"/>
              </a:lnSpc>
            </a:pPr>
            <a:r>
              <a:rPr lang="en-US"/>
              <a:t>Visual</a:t>
            </a:r>
          </a:p>
          <a:p>
            <a:pPr lvl="1">
              <a:lnSpc>
                <a:spcPct val="90000"/>
              </a:lnSpc>
            </a:pPr>
            <a:r>
              <a:rPr lang="en-US"/>
              <a:t>Graphs, charts, pictures</a:t>
            </a:r>
          </a:p>
          <a:p>
            <a:pPr>
              <a:lnSpc>
                <a:spcPct val="90000"/>
              </a:lnSpc>
            </a:pPr>
            <a:r>
              <a:rPr lang="en-US"/>
              <a:t>Aural</a:t>
            </a:r>
          </a:p>
          <a:p>
            <a:pPr lvl="1">
              <a:lnSpc>
                <a:spcPct val="90000"/>
              </a:lnSpc>
            </a:pPr>
            <a:r>
              <a:rPr lang="en-US"/>
              <a:t>Listening</a:t>
            </a:r>
          </a:p>
          <a:p>
            <a:pPr>
              <a:lnSpc>
                <a:spcPct val="90000"/>
              </a:lnSpc>
            </a:pPr>
            <a:r>
              <a:rPr lang="en-US"/>
              <a:t>Interactive</a:t>
            </a:r>
          </a:p>
          <a:p>
            <a:pPr lvl="1">
              <a:lnSpc>
                <a:spcPct val="90000"/>
              </a:lnSpc>
            </a:pPr>
            <a:r>
              <a:rPr lang="en-US"/>
              <a:t>Discussing, asking questions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Perceptual Preferences </a:t>
            </a:r>
            <a:r>
              <a:rPr lang="en-US" sz="3600">
                <a:cs typeface="Tahoma" charset="0"/>
              </a:rPr>
              <a:t>–</a:t>
            </a:r>
            <a:r>
              <a:rPr lang="en-US" sz="3600"/>
              <a:t> 2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Tactile/manipulative</a:t>
            </a:r>
          </a:p>
          <a:p>
            <a:pPr lvl="1"/>
            <a:r>
              <a:rPr lang="en-US"/>
              <a:t>Hands-on, touching</a:t>
            </a:r>
          </a:p>
          <a:p>
            <a:r>
              <a:rPr lang="en-US"/>
              <a:t>Kinesthetic/psychomotor</a:t>
            </a:r>
          </a:p>
          <a:p>
            <a:pPr lvl="1"/>
            <a:r>
              <a:rPr lang="en-US"/>
              <a:t>Role playing, physical activity</a:t>
            </a:r>
          </a:p>
          <a:p>
            <a:r>
              <a:rPr lang="en-US"/>
              <a:t>Olfactory</a:t>
            </a:r>
          </a:p>
          <a:p>
            <a:pPr lvl="1"/>
            <a:r>
              <a:rPr lang="en-US"/>
              <a:t>Smell, taste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Actual Preferences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Adults – generally prefer visual</a:t>
            </a:r>
          </a:p>
          <a:p>
            <a:r>
              <a:rPr lang="en-US"/>
              <a:t>Females – all sources</a:t>
            </a:r>
          </a:p>
          <a:p>
            <a:r>
              <a:rPr lang="en-US"/>
              <a:t>Males – selected sources</a:t>
            </a:r>
          </a:p>
          <a:p>
            <a:r>
              <a:rPr lang="en-US"/>
              <a:t>Young Adults – interactive, visual</a:t>
            </a:r>
          </a:p>
          <a:p>
            <a:pPr>
              <a:lnSpc>
                <a:spcPct val="120000"/>
              </a:lnSpc>
            </a:pPr>
            <a:r>
              <a:rPr lang="en-US"/>
              <a:t>CONCLUSION: Tailor your method to your audience.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Expert Performance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057400"/>
            <a:ext cx="75438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Definition:</a:t>
            </a:r>
          </a:p>
          <a:p>
            <a:r>
              <a:rPr lang="en-US"/>
              <a:t>Consistently superior performance on a specified set of representative tasks for a domain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Gagne’s Theory of Instruction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Verbal information</a:t>
            </a:r>
          </a:p>
          <a:p>
            <a:r>
              <a:rPr lang="en-US"/>
              <a:t>Intellectual skills</a:t>
            </a:r>
          </a:p>
          <a:p>
            <a:r>
              <a:rPr lang="en-US"/>
              <a:t>Cognitive strategies</a:t>
            </a:r>
          </a:p>
          <a:p>
            <a:r>
              <a:rPr lang="en-US"/>
              <a:t>Motor skills</a:t>
            </a:r>
          </a:p>
          <a:p>
            <a:r>
              <a:rPr lang="en-US"/>
              <a:t>Attitudes</a:t>
            </a:r>
          </a:p>
          <a:p>
            <a:pPr>
              <a:buFontTx/>
              <a:buNone/>
            </a:pPr>
            <a:endParaRPr lang="en-US"/>
          </a:p>
          <a:p>
            <a:pPr lvl="1">
              <a:buFontTx/>
              <a:buNone/>
            </a:pPr>
            <a:r>
              <a:rPr lang="en-US"/>
              <a:t>ALL ARE LEARNED IN DIFFERENT WAYS!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77200" cy="1143000"/>
          </a:xfrm>
        </p:spPr>
        <p:txBody>
          <a:bodyPr/>
          <a:lstStyle/>
          <a:p>
            <a:r>
              <a:rPr lang="en-US"/>
              <a:t>Instructional Events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Gain attention.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State the learning objective.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Stimulate recall of earlier lessons.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Present new material.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Provide learning guidance.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Have student perform.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Provide feedback.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Assess performance.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Enhance retention and training transfer.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Without learning, there would be no field of human resource development</a:t>
            </a:r>
          </a:p>
          <a:p>
            <a:pPr>
              <a:lnSpc>
                <a:spcPct val="110000"/>
              </a:lnSpc>
            </a:pPr>
            <a:r>
              <a:rPr lang="en-US"/>
              <a:t>To increase learning, we must consider:</a:t>
            </a:r>
          </a:p>
          <a:p>
            <a:pPr lvl="1">
              <a:lnSpc>
                <a:spcPct val="110000"/>
              </a:lnSpc>
            </a:pPr>
            <a:r>
              <a:rPr lang="en-US"/>
              <a:t>Trainee characteristics/individual differences</a:t>
            </a:r>
          </a:p>
          <a:p>
            <a:pPr lvl="1">
              <a:lnSpc>
                <a:spcPct val="110000"/>
              </a:lnSpc>
            </a:pPr>
            <a:r>
              <a:rPr lang="en-US"/>
              <a:t>Training design issues</a:t>
            </a:r>
          </a:p>
          <a:p>
            <a:pPr lvl="1">
              <a:lnSpc>
                <a:spcPct val="110000"/>
              </a:lnSpc>
            </a:pPr>
            <a:r>
              <a:rPr lang="en-US"/>
              <a:t>Retention and transfer of training issues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bd1">
  <a:themeElements>
    <a:clrScheme name="ubd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bd1">
      <a:majorFont>
        <a:latin typeface="Copperplate Gothic Bold"/>
        <a:ea typeface=""/>
        <a:cs typeface=""/>
      </a:majorFont>
      <a:minorFont>
        <a:latin typeface="Arial Rounded MT Bold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bd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bd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bd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bd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bd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bd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bd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bd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bd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bd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bd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bd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ubd1</Template>
  <TotalTime>166</TotalTime>
  <Words>1213</Words>
  <Application>Microsoft Office PowerPoint</Application>
  <PresentationFormat>On-screen Show (4:3)</PresentationFormat>
  <Paragraphs>289</Paragraphs>
  <Slides>51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ubd1</vt:lpstr>
      <vt:lpstr>Quick Recap of Lecture 12</vt:lpstr>
      <vt:lpstr>Roles and Competencies</vt:lpstr>
      <vt:lpstr>Senior Executives Roles in HRD</vt:lpstr>
      <vt:lpstr>HRD Managers’ General Roles</vt:lpstr>
      <vt:lpstr>HRD Managers’ Specific Roles</vt:lpstr>
      <vt:lpstr>Slide 6</vt:lpstr>
      <vt:lpstr>“Learning” and “HRD” </vt:lpstr>
      <vt:lpstr>Learning</vt:lpstr>
      <vt:lpstr>Learning Outcomes</vt:lpstr>
      <vt:lpstr>Basic Learning Principles</vt:lpstr>
      <vt:lpstr>Limitations in the Foregoing</vt:lpstr>
      <vt:lpstr>Improved Training Design</vt:lpstr>
      <vt:lpstr>Task Analysis</vt:lpstr>
      <vt:lpstr>Component Task Achievement</vt:lpstr>
      <vt:lpstr>Task Sequencing</vt:lpstr>
      <vt:lpstr>Instructional Psychology</vt:lpstr>
      <vt:lpstr>Maximizing Learning (Training)</vt:lpstr>
      <vt:lpstr>Trainee Characteristics</vt:lpstr>
      <vt:lpstr>Training Design Issues</vt:lpstr>
      <vt:lpstr>Conditions of Practice</vt:lpstr>
      <vt:lpstr>Retention of What is Learned</vt:lpstr>
      <vt:lpstr>Transfer of Training</vt:lpstr>
      <vt:lpstr>Other Types of Transfer</vt:lpstr>
      <vt:lpstr>Baldwin &amp; Ford’s Transfer of Training Model</vt:lpstr>
      <vt:lpstr>Maximizing Transfer</vt:lpstr>
      <vt:lpstr>Identical Elements</vt:lpstr>
      <vt:lpstr>Physical Fidelity</vt:lpstr>
      <vt:lpstr>Psychological Fidelity</vt:lpstr>
      <vt:lpstr>Support in Work Environment</vt:lpstr>
      <vt:lpstr>Individual Differences</vt:lpstr>
      <vt:lpstr>Some Learning Curves</vt:lpstr>
      <vt:lpstr>Cognitive Resource Allocation Theory (How Brain is Used)</vt:lpstr>
      <vt:lpstr>Three Phases of Learning a Skill</vt:lpstr>
      <vt:lpstr>Andragogy (M. Knowles)</vt:lpstr>
      <vt:lpstr>How to Assess Trainee Differences</vt:lpstr>
      <vt:lpstr>How to Assess Trainee Differences – 2</vt:lpstr>
      <vt:lpstr>How to Assess Trainee Differences – 3</vt:lpstr>
      <vt:lpstr>Gerontology</vt:lpstr>
      <vt:lpstr>Learning Styles</vt:lpstr>
      <vt:lpstr>Kolb’s Learning Style Inventory</vt:lpstr>
      <vt:lpstr>Kolb’s Learning Styles</vt:lpstr>
      <vt:lpstr>Kolb’s Learning Styles</vt:lpstr>
      <vt:lpstr>Five Learning Strategies</vt:lpstr>
      <vt:lpstr>Another Strategy</vt:lpstr>
      <vt:lpstr>Perceptual Preferences </vt:lpstr>
      <vt:lpstr>Perceptual Preferences – 2</vt:lpstr>
      <vt:lpstr>Actual Preferences</vt:lpstr>
      <vt:lpstr>Expert Performance</vt:lpstr>
      <vt:lpstr>Gagne’s Theory of Instruction</vt:lpstr>
      <vt:lpstr>Instructional Events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and HRD</dc:title>
  <dc:creator>WinXP</dc:creator>
  <cp:lastModifiedBy>NTS</cp:lastModifiedBy>
  <cp:revision>9</cp:revision>
  <dcterms:created xsi:type="dcterms:W3CDTF">2009-01-16T12:04:04Z</dcterms:created>
  <dcterms:modified xsi:type="dcterms:W3CDTF">2014-06-24T17:35:25Z</dcterms:modified>
</cp:coreProperties>
</file>