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76" r:id="rId3"/>
    <p:sldId id="277" r:id="rId4"/>
    <p:sldId id="278" r:id="rId5"/>
    <p:sldId id="279" r:id="rId6"/>
    <p:sldId id="280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5A9CB-A9E4-4C66-823D-AAE518498CD8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FAEF4-DB62-4903-9F15-3FC057F236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ABB3F1-64DF-46BF-B223-5BB6DB48A99D}" type="slidenum">
              <a:rPr lang="en-US"/>
              <a:pPr/>
              <a:t>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27ACB0-ABB1-4C11-80A3-0DFEA67C672D}" type="slidenum">
              <a:rPr lang="en-US"/>
              <a:pPr/>
              <a:t>7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5157D-9884-4ADA-B876-AC1F745BD8BC}" type="slidenum">
              <a:rPr lang="en-US"/>
              <a:pPr/>
              <a:t>8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E4F97A-2E91-457B-AD1F-A2A04F3C9DDF}" type="slidenum">
              <a:rPr lang="en-US"/>
              <a:pPr/>
              <a:t>9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EEFA15-2821-476C-AC6C-863F90EE07BD}" type="slidenum">
              <a:rPr lang="en-US"/>
              <a:pPr/>
              <a:t>10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0C9AF5-C2D6-4BEC-9117-C2E3940D8536}" type="slidenum">
              <a:rPr lang="en-US"/>
              <a:pPr/>
              <a:t>11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5004E-7E36-4B3B-A911-D1109DE21C0F}" type="slidenum">
              <a:rPr lang="en-US"/>
              <a:pPr/>
              <a:t>12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00E338-9DF3-4B26-B765-FF9F62730AC3}" type="slidenum">
              <a:rPr lang="en-US"/>
              <a:pPr/>
              <a:t>13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A7F50B-047D-411D-8CA2-2FA6A9D8F4B3}" type="slidenum">
              <a:rPr lang="en-US"/>
              <a:pPr/>
              <a:t>14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E1BB3-49B4-4DC5-8B2B-94CEF6F7ADE2}" type="slidenum">
              <a:rPr lang="en-US"/>
              <a:pPr/>
              <a:t>15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E6039D-9552-4345-BE66-6EB42A2C11D1}" type="slidenum">
              <a:rPr lang="en-US"/>
              <a:pPr/>
              <a:t>16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D1BA0-6BCB-4032-A2DB-FE5C120F864B}" type="slidenum">
              <a:rPr lang="en-US"/>
              <a:pPr/>
              <a:t>17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23ECD-314C-4E59-826D-66DF7B85555F}" type="slidenum">
              <a:rPr lang="en-US"/>
              <a:pPr/>
              <a:t>18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AD853-A574-4062-9C1B-7D7DDABB0037}" type="slidenum">
              <a:rPr lang="en-US"/>
              <a:pPr/>
              <a:t>19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90289-59F7-4ECA-99A5-A2252B3278E2}" type="slidenum">
              <a:rPr lang="en-US"/>
              <a:pPr/>
              <a:t>20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1DF238-F2BC-4E33-A6B8-AB943E00C616}" type="slidenum">
              <a:rPr lang="en-US"/>
              <a:pPr/>
              <a:t>21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9B91C-1DCB-45EC-AE9D-3168388B1367}" type="slidenum">
              <a:rPr lang="en-US"/>
              <a:pPr/>
              <a:t>22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7D094B-C6C9-4C8B-9228-17D41BFBF670}" type="slidenum">
              <a:rPr lang="en-US"/>
              <a:pPr/>
              <a:t>23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E7A794-1702-439E-B540-DA376E94AB5E}" type="slidenum">
              <a:rPr lang="en-GB"/>
              <a:pPr/>
              <a:t>24</a:t>
            </a:fld>
            <a:endParaRPr lang="en-GB"/>
          </a:p>
        </p:txBody>
      </p:sp>
      <p:sp>
        <p:nvSpPr>
          <p:cNvPr id="41989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6E6CF0-8839-4003-BCC2-35287FE0AB30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729514-5FA0-4AC5-ACC0-7ADFA1ADC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F9610-4B5D-42A1-8148-E22709A9CC85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D8F45-6E4C-478C-9768-690117DDD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Quick Recap of Lecture 11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/>
              <a:t>The growing importance of SHRD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The competitive and volatile environment within which businesses operate is prompting senior management to take greater interest in HRD.</a:t>
            </a:r>
          </a:p>
          <a:p>
            <a:pPr eaLnBrk="1" hangingPunct="1"/>
            <a:r>
              <a:rPr lang="en-AU" smtClean="0"/>
              <a:t>A number of possible triggers </a:t>
            </a:r>
          </a:p>
          <a:p>
            <a:pPr lvl="1" eaLnBrk="1" hangingPunct="1"/>
            <a:r>
              <a:rPr lang="en-AU" smtClean="0"/>
              <a:t>Difficulties in recruiting skilled employees</a:t>
            </a:r>
          </a:p>
          <a:p>
            <a:pPr lvl="1" eaLnBrk="1" hangingPunct="1"/>
            <a:r>
              <a:rPr lang="en-AU" smtClean="0"/>
              <a:t>Need to develop a more flexible and adaptable skill base</a:t>
            </a:r>
          </a:p>
          <a:p>
            <a:pPr lvl="1" eaLnBrk="1" hangingPunct="1"/>
            <a:r>
              <a:rPr lang="en-AU" smtClean="0"/>
              <a:t>The need to align the potential of employees with business objectives</a:t>
            </a:r>
          </a:p>
          <a:p>
            <a:pPr lvl="1" eaLnBrk="1" hangingPunct="1"/>
            <a:r>
              <a:rPr lang="en-AU" smtClean="0"/>
              <a:t>Greater emphasis on performance evaluation</a:t>
            </a:r>
          </a:p>
          <a:p>
            <a:pPr lvl="1" eaLnBrk="1" hangingPunct="1"/>
            <a:r>
              <a:rPr lang="en-AU" smtClean="0"/>
              <a:t>The need for HRP and succession planning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Definition of SHRD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HRD is best seen as the strategic management of training, development and of management/professional education interventions, so as to achieve the objectives of the organisation while at the same time  ensuring the full utilisation of the knowledge and skills of individual employees.</a:t>
            </a:r>
          </a:p>
          <a:p>
            <a:pPr eaLnBrk="1" hangingPunct="1"/>
            <a:r>
              <a:rPr lang="en-AU" smtClean="0"/>
              <a:t>It is concerned with the management of employee learning for the long term keeping in mind the explicit corporate and business strategies.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Characteristics of SHRD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Integration with organisational missions and goals</a:t>
            </a:r>
          </a:p>
          <a:p>
            <a:pPr eaLnBrk="1" hangingPunct="1"/>
            <a:r>
              <a:rPr lang="en-AU" smtClean="0"/>
              <a:t>Top management support</a:t>
            </a:r>
          </a:p>
          <a:p>
            <a:pPr eaLnBrk="1" hangingPunct="1"/>
            <a:r>
              <a:rPr lang="en-AU" smtClean="0"/>
              <a:t>Environmental scanning</a:t>
            </a:r>
          </a:p>
          <a:p>
            <a:pPr eaLnBrk="1" hangingPunct="1"/>
            <a:r>
              <a:rPr lang="en-AU" smtClean="0"/>
              <a:t>HRD plans and Policies</a:t>
            </a:r>
          </a:p>
          <a:p>
            <a:pPr eaLnBrk="1" hangingPunct="1"/>
            <a:r>
              <a:rPr lang="en-AU" smtClean="0"/>
              <a:t>Line management commitment and involvement</a:t>
            </a:r>
          </a:p>
          <a:p>
            <a:pPr eaLnBrk="1" hangingPunct="1"/>
            <a:r>
              <a:rPr lang="en-AU" smtClean="0"/>
              <a:t>Existence of complementary HRM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2514600"/>
            <a:ext cx="5486400" cy="1600200"/>
          </a:xfrm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en-US" sz="4000" b="1" dirty="0" smtClean="0">
                <a:latin typeface="Arial" charset="0"/>
                <a:cs typeface="Arial" charset="0"/>
              </a:rPr>
              <a:t>					</a:t>
            </a:r>
            <a:endParaRPr lang="en-US" sz="4400" b="1" dirty="0" smtClean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r>
              <a:rPr lang="en-US" sz="4400" b="1" dirty="0" smtClean="0">
                <a:latin typeface="Arial" charset="0"/>
                <a:cs typeface="Arial" charset="0"/>
              </a:rPr>
              <a:t>		Lecture 12</a:t>
            </a:r>
          </a:p>
          <a:p>
            <a:pPr lvl="1" eaLnBrk="1" hangingPunct="1">
              <a:buNone/>
            </a:pPr>
            <a:r>
              <a:rPr lang="en-US" sz="4400" dirty="0" smtClean="0">
                <a:latin typeface="Arial" charset="0"/>
                <a:cs typeface="Arial" charset="0"/>
              </a:rPr>
              <a:t>			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124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HRD MANAGER: ROLES AND COMPETENCIES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Roles and Competencies</a:t>
            </a:r>
            <a:endParaRPr 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846" y="1600200"/>
            <a:ext cx="8968154" cy="4800600"/>
          </a:xfrm>
        </p:spPr>
        <p:txBody>
          <a:bodyPr/>
          <a:lstStyle/>
          <a:p>
            <a:endParaRPr lang="en-US" dirty="0" smtClean="0"/>
          </a:p>
          <a:p>
            <a:pPr algn="just"/>
            <a:r>
              <a:rPr lang="en-US" b="1" dirty="0" smtClean="0"/>
              <a:t>Role</a:t>
            </a:r>
          </a:p>
          <a:p>
            <a:pPr lvl="1" algn="just">
              <a:buNone/>
            </a:pPr>
            <a:r>
              <a:rPr lang="en-US" dirty="0" smtClean="0"/>
              <a:t>	A set of task related behaviors required of a person by his or her position in the organization.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Competency</a:t>
            </a:r>
          </a:p>
          <a:p>
            <a:pPr lvl="1" algn="just">
              <a:buNone/>
            </a:pPr>
            <a:r>
              <a:rPr lang="en-US" dirty="0" smtClean="0"/>
              <a:t>	A competency is an area of knowledge, ability, skill and other characteristics which an individual must possess in order to produce the outputs for his/her roles.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Senior Executives Roles in HRD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46482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Instill a corporate HRD philosophy</a:t>
            </a:r>
          </a:p>
          <a:p>
            <a:pPr algn="just"/>
            <a:r>
              <a:rPr lang="en-US" dirty="0" smtClean="0"/>
              <a:t>Develop a leadership style congruent with this philosophy</a:t>
            </a:r>
          </a:p>
          <a:p>
            <a:pPr algn="just"/>
            <a:r>
              <a:rPr lang="en-US" dirty="0" smtClean="0"/>
              <a:t>Develop HRD strategies and plans</a:t>
            </a:r>
          </a:p>
          <a:p>
            <a:pPr algn="just"/>
            <a:r>
              <a:rPr lang="en-US" dirty="0" smtClean="0"/>
              <a:t>Create organizational status for HRD function</a:t>
            </a:r>
          </a:p>
          <a:p>
            <a:pPr algn="just"/>
            <a:r>
              <a:rPr lang="en-US" dirty="0" smtClean="0"/>
              <a:t>Staff HRD department with competent people</a:t>
            </a:r>
          </a:p>
          <a:p>
            <a:pPr algn="just"/>
            <a:r>
              <a:rPr lang="en-US" dirty="0" smtClean="0"/>
              <a:t>Ensure availability of adequate resources</a:t>
            </a:r>
          </a:p>
          <a:p>
            <a:pPr algn="just"/>
            <a:r>
              <a:rPr lang="en-US" dirty="0" smtClean="0"/>
              <a:t>Develop a positive climate for HRD</a:t>
            </a:r>
          </a:p>
          <a:p>
            <a:pPr algn="just"/>
            <a:r>
              <a:rPr lang="en-US" dirty="0" smtClean="0"/>
              <a:t>Develop professional competencies in HRD managers</a:t>
            </a:r>
          </a:p>
          <a:p>
            <a:pPr algn="just"/>
            <a:r>
              <a:rPr lang="en-US" dirty="0" smtClean="0"/>
              <a:t>Do not expect immediate and visible results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 Managers’ Roles in HRD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Identify developmental needs of staff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Demand professional development services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Develop staff on the job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 a positive HRD process and climate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Motivate for development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Utilise</a:t>
            </a:r>
            <a:r>
              <a:rPr lang="en-US" dirty="0" smtClean="0"/>
              <a:t> staff capabilities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Liaise and coordinate with HRD specialists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HRD Managers’ General Roles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Develop HRD policies and </a:t>
            </a:r>
            <a:r>
              <a:rPr lang="en-US" dirty="0" err="1" smtClean="0"/>
              <a:t>programmes</a:t>
            </a:r>
            <a:endParaRPr lang="en-US" dirty="0" smtClean="0"/>
          </a:p>
          <a:p>
            <a:pPr algn="just"/>
            <a:r>
              <a:rPr lang="en-US" dirty="0" smtClean="0"/>
              <a:t>Plan HRD functions</a:t>
            </a:r>
          </a:p>
          <a:p>
            <a:pPr algn="just"/>
            <a:r>
              <a:rPr lang="en-US" dirty="0" smtClean="0"/>
              <a:t>Implement HRD mechanisms and processes</a:t>
            </a:r>
          </a:p>
          <a:p>
            <a:pPr algn="just"/>
            <a:r>
              <a:rPr lang="en-US" dirty="0" smtClean="0"/>
              <a:t>Monitor and evaluate HRD practices</a:t>
            </a:r>
          </a:p>
          <a:p>
            <a:pPr algn="just"/>
            <a:r>
              <a:rPr lang="en-US" dirty="0" smtClean="0"/>
              <a:t>Provide specialist/professional services</a:t>
            </a:r>
          </a:p>
          <a:p>
            <a:pPr algn="just"/>
            <a:r>
              <a:rPr lang="en-US" dirty="0" smtClean="0"/>
              <a:t>Advocate HRD philosophy and approaches</a:t>
            </a:r>
          </a:p>
          <a:p>
            <a:pPr algn="just"/>
            <a:r>
              <a:rPr lang="en-US" dirty="0" smtClean="0"/>
              <a:t>Establish linkage and coordination with managers and outside consultants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HRD Managers’ Specific Roles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Manager</a:t>
            </a:r>
          </a:p>
          <a:p>
            <a:endParaRPr lang="en-US" dirty="0" smtClean="0"/>
          </a:p>
          <a:p>
            <a:r>
              <a:rPr lang="en-US" dirty="0" smtClean="0"/>
              <a:t>Facilitator of learning</a:t>
            </a:r>
          </a:p>
          <a:p>
            <a:endParaRPr lang="en-US" dirty="0" smtClean="0"/>
          </a:p>
          <a:p>
            <a:r>
              <a:rPr lang="en-US" dirty="0" smtClean="0"/>
              <a:t>Consultant</a:t>
            </a:r>
          </a:p>
          <a:p>
            <a:endParaRPr lang="en-US" dirty="0" smtClean="0"/>
          </a:p>
          <a:p>
            <a:r>
              <a:rPr lang="en-US" dirty="0" smtClean="0"/>
              <a:t>Researcher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Manager of organizational learning systems</a:t>
            </a:r>
          </a:p>
          <a:p>
            <a:pPr algn="just"/>
            <a:r>
              <a:rPr lang="en-US" dirty="0" smtClean="0"/>
              <a:t>Developer of HRD policies</a:t>
            </a:r>
          </a:p>
          <a:p>
            <a:pPr algn="just"/>
            <a:r>
              <a:rPr lang="en-US" dirty="0" smtClean="0"/>
              <a:t>Operational management of HRD department</a:t>
            </a:r>
          </a:p>
          <a:p>
            <a:pPr algn="just"/>
            <a:r>
              <a:rPr lang="en-US" dirty="0" smtClean="0"/>
              <a:t>(planning, organizing, leading, coordinating/controlling)</a:t>
            </a:r>
          </a:p>
          <a:p>
            <a:pPr algn="just"/>
            <a:r>
              <a:rPr lang="en-US" dirty="0" smtClean="0"/>
              <a:t>Strategy development, long term planning and integration of HRD</a:t>
            </a:r>
          </a:p>
          <a:p>
            <a:pPr algn="just"/>
            <a:r>
              <a:rPr lang="en-US" dirty="0" smtClean="0"/>
              <a:t>Marketing, promotion and development of HRD within the organization</a:t>
            </a:r>
          </a:p>
          <a:p>
            <a:pPr algn="just"/>
            <a:r>
              <a:rPr lang="en-US" dirty="0" smtClean="0"/>
              <a:t>Evaluation of the impact of HRD on organizational effectiveness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Facilitator of learning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Learning specialist: group facilitation, instruction, use of media and learning transfer</a:t>
            </a:r>
          </a:p>
          <a:p>
            <a:pPr algn="just"/>
            <a:r>
              <a:rPr lang="en-US" dirty="0" smtClean="0"/>
              <a:t>Analysis of training and development needs</a:t>
            </a:r>
          </a:p>
          <a:p>
            <a:pPr algn="just"/>
            <a:r>
              <a:rPr lang="en-US" dirty="0" smtClean="0"/>
              <a:t>Program planning and design</a:t>
            </a:r>
          </a:p>
          <a:p>
            <a:pPr algn="just"/>
            <a:r>
              <a:rPr lang="en-US" dirty="0" smtClean="0"/>
              <a:t>Developer of instructional strategies/materials</a:t>
            </a:r>
          </a:p>
          <a:p>
            <a:pPr algn="just"/>
            <a:r>
              <a:rPr lang="en-US" dirty="0" smtClean="0"/>
              <a:t>Instructor</a:t>
            </a:r>
          </a:p>
          <a:p>
            <a:pPr algn="just"/>
            <a:r>
              <a:rPr lang="en-US" dirty="0" smtClean="0"/>
              <a:t>Evaluation of learning achievement</a:t>
            </a:r>
          </a:p>
          <a:p>
            <a:pPr algn="just"/>
            <a:r>
              <a:rPr lang="en-US" dirty="0" smtClean="0"/>
              <a:t>Dissemination of knowledge</a:t>
            </a:r>
          </a:p>
          <a:p>
            <a:pPr algn="just"/>
            <a:r>
              <a:rPr lang="en-US" dirty="0" smtClean="0"/>
              <a:t>Counselor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Consultant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Diagnosis of OD/organizational change needs</a:t>
            </a:r>
          </a:p>
          <a:p>
            <a:r>
              <a:rPr lang="en-US" dirty="0" smtClean="0"/>
              <a:t>Management of OD/change process</a:t>
            </a:r>
          </a:p>
          <a:p>
            <a:r>
              <a:rPr lang="en-US" dirty="0" smtClean="0"/>
              <a:t>Strategies development for organizational change</a:t>
            </a:r>
          </a:p>
          <a:p>
            <a:r>
              <a:rPr lang="en-US" dirty="0" smtClean="0"/>
              <a:t>Planning and designing of change </a:t>
            </a:r>
            <a:r>
              <a:rPr lang="en-US" dirty="0" err="1" smtClean="0"/>
              <a:t>programm</a:t>
            </a:r>
            <a:r>
              <a:rPr lang="en-US" dirty="0" smtClean="0"/>
              <a:t>/interventions</a:t>
            </a:r>
          </a:p>
          <a:p>
            <a:r>
              <a:rPr lang="en-US" dirty="0" smtClean="0"/>
              <a:t>Marketing of OD program</a:t>
            </a:r>
          </a:p>
          <a:p>
            <a:r>
              <a:rPr lang="en-US" dirty="0" smtClean="0"/>
              <a:t>Evaluation of OD program</a:t>
            </a:r>
          </a:p>
          <a:p>
            <a:r>
              <a:rPr lang="en-US" dirty="0" smtClean="0"/>
              <a:t>Facilitation of change process</a:t>
            </a:r>
          </a:p>
          <a:p>
            <a:r>
              <a:rPr lang="en-US" dirty="0" smtClean="0"/>
              <a:t>Advocate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Researcher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Knowledge seeker</a:t>
            </a:r>
          </a:p>
          <a:p>
            <a:endParaRPr lang="en-US" smtClean="0"/>
          </a:p>
          <a:p>
            <a:r>
              <a:rPr lang="en-US" smtClean="0"/>
              <a:t>Conceptualizer</a:t>
            </a:r>
          </a:p>
          <a:p>
            <a:endParaRPr lang="en-US" smtClean="0"/>
          </a:p>
          <a:p>
            <a:r>
              <a:rPr lang="en-US" smtClean="0"/>
              <a:t>Evaluator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HRD Managers’ Roles, contd…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3800" dirty="0" smtClean="0"/>
              <a:t>ASTD Model:</a:t>
            </a:r>
          </a:p>
          <a:p>
            <a:r>
              <a:rPr lang="en-US" sz="3800" dirty="0" smtClean="0"/>
              <a:t>Evaluator</a:t>
            </a:r>
          </a:p>
          <a:p>
            <a:r>
              <a:rPr lang="en-US" sz="3800" dirty="0" smtClean="0"/>
              <a:t>Group facilitator</a:t>
            </a:r>
          </a:p>
          <a:p>
            <a:r>
              <a:rPr lang="en-US" sz="3800" dirty="0" smtClean="0"/>
              <a:t>Individual development counselor</a:t>
            </a:r>
          </a:p>
          <a:p>
            <a:r>
              <a:rPr lang="en-US" sz="3800" dirty="0" smtClean="0"/>
              <a:t>Instructional writer</a:t>
            </a:r>
          </a:p>
          <a:p>
            <a:r>
              <a:rPr lang="en-US" sz="3800" dirty="0" smtClean="0"/>
              <a:t>Instructor</a:t>
            </a:r>
          </a:p>
          <a:p>
            <a:r>
              <a:rPr lang="en-US" sz="3800" dirty="0" smtClean="0"/>
              <a:t>Manager of training and development</a:t>
            </a:r>
          </a:p>
          <a:p>
            <a:r>
              <a:rPr lang="en-US" sz="3800" dirty="0" smtClean="0"/>
              <a:t>Marketer</a:t>
            </a:r>
          </a:p>
          <a:p>
            <a:r>
              <a:rPr lang="en-US" sz="3800" dirty="0" smtClean="0"/>
              <a:t>Media specialist</a:t>
            </a:r>
          </a:p>
          <a:p>
            <a:r>
              <a:rPr lang="en-US" sz="3800" dirty="0" smtClean="0"/>
              <a:t>Needs analyst</a:t>
            </a:r>
          </a:p>
          <a:p>
            <a:r>
              <a:rPr lang="en-US" sz="3800" dirty="0" smtClean="0"/>
              <a:t>Program administrator</a:t>
            </a:r>
          </a:p>
          <a:p>
            <a:r>
              <a:rPr lang="en-US" sz="3800" dirty="0" smtClean="0"/>
              <a:t>Strategist</a:t>
            </a:r>
          </a:p>
          <a:p>
            <a:r>
              <a:rPr lang="en-US" sz="3800" dirty="0" smtClean="0"/>
              <a:t>Task analyst</a:t>
            </a:r>
          </a:p>
          <a:p>
            <a:r>
              <a:rPr lang="en-US" sz="3800" dirty="0" smtClean="0"/>
              <a:t>Theoretician</a:t>
            </a:r>
          </a:p>
          <a:p>
            <a:r>
              <a:rPr lang="en-US" sz="3800" dirty="0" smtClean="0"/>
              <a:t>Transfer agent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343400" cy="5257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	Nadler Model:</a:t>
            </a:r>
          </a:p>
          <a:p>
            <a:r>
              <a:rPr lang="en-US" sz="1800" dirty="0" smtClean="0"/>
              <a:t>	Supervisor of programs</a:t>
            </a:r>
          </a:p>
          <a:p>
            <a:r>
              <a:rPr lang="en-US" sz="1800" dirty="0" smtClean="0"/>
              <a:t>	Facilitator of learning</a:t>
            </a:r>
          </a:p>
          <a:p>
            <a:r>
              <a:rPr lang="en-US" sz="1800" dirty="0" smtClean="0"/>
              <a:t>	Instructional  strategist</a:t>
            </a:r>
          </a:p>
          <a:p>
            <a:r>
              <a:rPr lang="en-US" sz="1800" dirty="0" smtClean="0"/>
              <a:t>	Administrator and manager</a:t>
            </a:r>
          </a:p>
          <a:p>
            <a:r>
              <a:rPr lang="en-US" sz="1800" dirty="0" smtClean="0"/>
              <a:t>	Designer of programs</a:t>
            </a:r>
          </a:p>
          <a:p>
            <a:r>
              <a:rPr lang="en-US" sz="1800" dirty="0" smtClean="0"/>
              <a:t>	Arranger of facilities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Core Competencies of HRD Manager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Operational management competency</a:t>
            </a:r>
          </a:p>
          <a:p>
            <a:endParaRPr lang="en-US" smtClean="0"/>
          </a:p>
          <a:p>
            <a:r>
              <a:rPr lang="en-US" smtClean="0"/>
              <a:t>Strategic management competency</a:t>
            </a:r>
          </a:p>
          <a:p>
            <a:endParaRPr lang="en-US" smtClean="0"/>
          </a:p>
          <a:p>
            <a:r>
              <a:rPr lang="en-US" smtClean="0"/>
              <a:t>Programme planning and development competency</a:t>
            </a:r>
          </a:p>
          <a:p>
            <a:endParaRPr lang="en-US" smtClean="0"/>
          </a:p>
          <a:p>
            <a:r>
              <a:rPr lang="en-US" smtClean="0"/>
              <a:t>Programme evaluation competency</a:t>
            </a:r>
          </a:p>
          <a:p>
            <a:endParaRPr lang="en-US" smtClean="0"/>
          </a:p>
          <a:p>
            <a:r>
              <a:rPr lang="en-US" smtClean="0"/>
              <a:t>Capacity development need assessment competency</a:t>
            </a:r>
          </a:p>
          <a:p>
            <a:endParaRPr lang="en-US" smtClean="0"/>
          </a:p>
          <a:p>
            <a:r>
              <a:rPr lang="en-US" smtClean="0"/>
              <a:t>Learning programme design and evaluation competency</a:t>
            </a:r>
          </a:p>
          <a:p>
            <a:endParaRPr lang="en-US" smtClean="0"/>
          </a:p>
          <a:p>
            <a:r>
              <a:rPr lang="en-US" smtClean="0"/>
              <a:t>Marketing competency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Core Competencies of HRD Manager, contd…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Learning/group facilitation competency</a:t>
            </a:r>
          </a:p>
          <a:p>
            <a:endParaRPr lang="en-US" smtClean="0"/>
          </a:p>
          <a:p>
            <a:r>
              <a:rPr lang="en-US" smtClean="0"/>
              <a:t>Change agent/OD practitioner competency</a:t>
            </a:r>
          </a:p>
          <a:p>
            <a:endParaRPr lang="en-US" smtClean="0"/>
          </a:p>
          <a:p>
            <a:r>
              <a:rPr lang="en-US" smtClean="0"/>
              <a:t>Consulting competency</a:t>
            </a:r>
          </a:p>
          <a:p>
            <a:endParaRPr lang="en-US" smtClean="0"/>
          </a:p>
          <a:p>
            <a:r>
              <a:rPr lang="en-US" smtClean="0"/>
              <a:t>People management/relationship competency</a:t>
            </a:r>
          </a:p>
          <a:p>
            <a:endParaRPr lang="en-US" smtClean="0"/>
          </a:p>
          <a:p>
            <a:r>
              <a:rPr lang="en-US" smtClean="0"/>
              <a:t>HRD professional and functional competency</a:t>
            </a:r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New Competencies for the HR Professional (David Ulrich)</a:t>
            </a:r>
            <a:br>
              <a:rPr lang="en-US" smtClean="0"/>
            </a:b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mtClean="0"/>
              <a:t>Credible Activist</a:t>
            </a:r>
          </a:p>
          <a:p>
            <a:r>
              <a:rPr lang="en-US" smtClean="0"/>
              <a:t>Delivering results with integrity</a:t>
            </a:r>
          </a:p>
          <a:p>
            <a:r>
              <a:rPr lang="en-US" smtClean="0"/>
              <a:t>Sharing information</a:t>
            </a:r>
          </a:p>
          <a:p>
            <a:r>
              <a:rPr lang="en-US" smtClean="0"/>
              <a:t>Building relationship of trust</a:t>
            </a:r>
          </a:p>
          <a:p>
            <a:r>
              <a:rPr lang="en-US" smtClean="0"/>
              <a:t>Doing HR with attitude</a:t>
            </a:r>
          </a:p>
          <a:p>
            <a:endParaRPr lang="en-US" smtClean="0"/>
          </a:p>
          <a:p>
            <a:r>
              <a:rPr lang="en-US" smtClean="0"/>
              <a:t>Culture &amp; Change Steward</a:t>
            </a:r>
          </a:p>
          <a:p>
            <a:r>
              <a:rPr lang="en-US" smtClean="0"/>
              <a:t>Facilitating change</a:t>
            </a:r>
          </a:p>
          <a:p>
            <a:r>
              <a:rPr lang="en-US" smtClean="0"/>
              <a:t>Valuing culture</a:t>
            </a:r>
          </a:p>
          <a:p>
            <a:r>
              <a:rPr lang="en-US" smtClean="0"/>
              <a:t>Crafting culture</a:t>
            </a:r>
          </a:p>
          <a:p>
            <a:r>
              <a:rPr lang="en-US" smtClean="0"/>
              <a:t>Personalizing culture</a:t>
            </a:r>
          </a:p>
          <a:p>
            <a:endParaRPr lang="en-US" smtClean="0"/>
          </a:p>
          <a:p>
            <a:r>
              <a:rPr lang="en-US" smtClean="0"/>
              <a:t>Strategy Architect</a:t>
            </a:r>
          </a:p>
          <a:p>
            <a:r>
              <a:rPr lang="en-US" smtClean="0"/>
              <a:t>Sustaining strategic agility</a:t>
            </a:r>
          </a:p>
          <a:p>
            <a:r>
              <a:rPr lang="en-US" smtClean="0"/>
              <a:t>Engaging customers</a:t>
            </a:r>
          </a:p>
          <a:p>
            <a:endParaRPr lang="en-US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mtClean="0"/>
              <a:t>Talent Manager/Org Designer</a:t>
            </a:r>
          </a:p>
          <a:p>
            <a:r>
              <a:rPr lang="en-US" smtClean="0"/>
              <a:t>Ensuring today’s &amp; tomorrow’s talent</a:t>
            </a:r>
          </a:p>
          <a:p>
            <a:r>
              <a:rPr lang="en-US" smtClean="0"/>
              <a:t>Developing talent</a:t>
            </a:r>
          </a:p>
          <a:p>
            <a:r>
              <a:rPr lang="en-US" smtClean="0"/>
              <a:t>Shaping organization</a:t>
            </a:r>
          </a:p>
          <a:p>
            <a:r>
              <a:rPr lang="en-US" smtClean="0"/>
              <a:t>Fostering communication</a:t>
            </a:r>
          </a:p>
          <a:p>
            <a:r>
              <a:rPr lang="en-US" smtClean="0"/>
              <a:t>Designing reward systems</a:t>
            </a:r>
          </a:p>
          <a:p>
            <a:endParaRPr lang="en-US" smtClean="0"/>
          </a:p>
          <a:p>
            <a:r>
              <a:rPr lang="en-US" smtClean="0"/>
              <a:t>Operational Executor</a:t>
            </a:r>
          </a:p>
          <a:p>
            <a:r>
              <a:rPr lang="en-US" smtClean="0"/>
              <a:t>Implementing workplace policies</a:t>
            </a:r>
          </a:p>
          <a:p>
            <a:r>
              <a:rPr lang="en-US" smtClean="0"/>
              <a:t>Advancing HR technologies</a:t>
            </a:r>
          </a:p>
          <a:p>
            <a:endParaRPr lang="en-US" smtClean="0"/>
          </a:p>
          <a:p>
            <a:r>
              <a:rPr lang="en-US" smtClean="0"/>
              <a:t>Business Ally</a:t>
            </a:r>
          </a:p>
          <a:p>
            <a:r>
              <a:rPr lang="en-US" smtClean="0"/>
              <a:t>Interpreting social context</a:t>
            </a:r>
          </a:p>
          <a:p>
            <a:r>
              <a:rPr lang="en-US" smtClean="0"/>
              <a:t>Serving the value chain</a:t>
            </a:r>
          </a:p>
          <a:p>
            <a:r>
              <a:rPr lang="en-US" smtClean="0"/>
              <a:t>Articulating the value proposition</a:t>
            </a:r>
          </a:p>
          <a:p>
            <a:r>
              <a:rPr lang="en-US" smtClean="0"/>
              <a:t>Leveraging business technologies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HRD Fail in Organizations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Failure to demonstrate need for the change</a:t>
            </a:r>
          </a:p>
          <a:p>
            <a:endParaRPr lang="en-US" smtClean="0"/>
          </a:p>
          <a:p>
            <a:r>
              <a:rPr lang="en-US" smtClean="0"/>
              <a:t>Failure to establish viable competency development programmes for competitiveness</a:t>
            </a:r>
          </a:p>
          <a:p>
            <a:endParaRPr lang="en-US" smtClean="0"/>
          </a:p>
          <a:p>
            <a:r>
              <a:rPr lang="en-US" smtClean="0"/>
              <a:t>Not viewed as strategic planning process</a:t>
            </a:r>
          </a:p>
          <a:p>
            <a:endParaRPr lang="en-US" smtClean="0"/>
          </a:p>
          <a:p>
            <a:r>
              <a:rPr lang="en-US" smtClean="0"/>
              <a:t>Failure to measure and communicate impact on organizational effectiveness and efficiency</a:t>
            </a:r>
          </a:p>
          <a:p>
            <a:endParaRPr lang="en-US" smtClean="0"/>
          </a:p>
          <a:p>
            <a:r>
              <a:rPr lang="en-US" smtClean="0"/>
              <a:t>Learning not viewed as an essential competitive advantage in the marketplace</a:t>
            </a:r>
          </a:p>
          <a:p>
            <a:endParaRPr lang="en-US" smtClean="0"/>
          </a:p>
          <a:p>
            <a:r>
              <a:rPr lang="en-US" smtClean="0"/>
              <a:t>Poor image of HRD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How to Respond?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4953000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n-US" b="1" dirty="0" smtClean="0"/>
              <a:t>As a Manager</a:t>
            </a:r>
          </a:p>
          <a:p>
            <a:pPr algn="just"/>
            <a:r>
              <a:rPr lang="en-US" dirty="0" smtClean="0"/>
              <a:t>Utilize both the opportunity and position power to bring about needed changes regarding HRD importance and roles with accessibility to executive decision making</a:t>
            </a:r>
          </a:p>
          <a:p>
            <a:pPr algn="just">
              <a:buNone/>
            </a:pPr>
            <a:r>
              <a:rPr lang="en-US" b="1" dirty="0" smtClean="0"/>
              <a:t>As a Facilitator of learning</a:t>
            </a:r>
          </a:p>
          <a:p>
            <a:pPr algn="just"/>
            <a:r>
              <a:rPr lang="en-US" dirty="0" smtClean="0"/>
              <a:t>Deliver and facilitate programs and activities; planning, designing and developing training/development activities that improve skills and competencies</a:t>
            </a:r>
          </a:p>
          <a:p>
            <a:pPr algn="just">
              <a:buNone/>
            </a:pPr>
            <a:r>
              <a:rPr lang="en-US" b="1" dirty="0" smtClean="0"/>
              <a:t>As a Consultant</a:t>
            </a:r>
          </a:p>
          <a:p>
            <a:pPr algn="just"/>
            <a:r>
              <a:rPr lang="en-US" dirty="0" smtClean="0"/>
              <a:t>Gain and mobilize power to influence the importance of HRD; </a:t>
            </a:r>
            <a:r>
              <a:rPr lang="en-US" dirty="0" err="1" smtClean="0"/>
              <a:t>analyse</a:t>
            </a:r>
            <a:r>
              <a:rPr lang="en-US" dirty="0" smtClean="0"/>
              <a:t> performance and recommend solutions; exhibit expertise in subject matter; identify challenges and help in strategic planning</a:t>
            </a:r>
          </a:p>
          <a:p>
            <a:pPr algn="just">
              <a:buNone/>
            </a:pPr>
            <a:r>
              <a:rPr lang="en-US" b="1" dirty="0" smtClean="0"/>
              <a:t>As a Researcher</a:t>
            </a:r>
          </a:p>
          <a:p>
            <a:pPr algn="just"/>
            <a:r>
              <a:rPr lang="en-US" dirty="0" smtClean="0"/>
              <a:t>Ensure that learning </a:t>
            </a:r>
            <a:r>
              <a:rPr lang="en-US" dirty="0" err="1" smtClean="0"/>
              <a:t>programmes</a:t>
            </a:r>
            <a:r>
              <a:rPr lang="en-US" dirty="0" smtClean="0"/>
              <a:t> provide a positive “payoff”; ability to correctly diagnose organizational ills; utilization of research skills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Effective HRD Managers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81354" y="1561514"/>
            <a:ext cx="9144000" cy="4800600"/>
          </a:xfrm>
        </p:spPr>
        <p:txBody>
          <a:bodyPr>
            <a:noAutofit/>
          </a:bodyPr>
          <a:lstStyle/>
          <a:p>
            <a:pPr indent="0" algn="just"/>
            <a:r>
              <a:rPr lang="en-US" sz="2000" dirty="0" smtClean="0"/>
              <a:t> Ability to plan HRD activities targeted at the needs of main HR    categories</a:t>
            </a:r>
          </a:p>
          <a:p>
            <a:pPr indent="0" algn="just"/>
            <a:r>
              <a:rPr lang="en-US" sz="2000" dirty="0" smtClean="0"/>
              <a:t>Ability to establish goal priorities for HRD over one-to-five year time span</a:t>
            </a:r>
          </a:p>
          <a:p>
            <a:pPr indent="0" algn="just"/>
            <a:r>
              <a:rPr lang="en-US" sz="2000" dirty="0" smtClean="0"/>
              <a:t>Ability to identify the most appropriate organizational positioning for HRD</a:t>
            </a:r>
          </a:p>
          <a:p>
            <a:pPr indent="0" algn="just"/>
            <a:r>
              <a:rPr lang="en-US" sz="2000" dirty="0" smtClean="0"/>
              <a:t>Ability to communicate and influence within and outside the organization</a:t>
            </a:r>
          </a:p>
          <a:p>
            <a:pPr indent="0" algn="just"/>
            <a:r>
              <a:rPr lang="en-US" sz="2000" dirty="0" smtClean="0"/>
              <a:t>Ability to develop effective HRD management information systems</a:t>
            </a:r>
          </a:p>
          <a:p>
            <a:pPr indent="0" algn="just"/>
            <a:r>
              <a:rPr lang="en-US" sz="2000" dirty="0" smtClean="0"/>
              <a:t>Ability to develop HRD capacity within the HRD department</a:t>
            </a:r>
          </a:p>
          <a:p>
            <a:pPr indent="0" algn="just"/>
            <a:r>
              <a:rPr lang="en-US" sz="2000" dirty="0" smtClean="0"/>
              <a:t>Ability to provide model of management practices and competencies focused by HRD</a:t>
            </a:r>
          </a:p>
          <a:p>
            <a:pPr indent="0" algn="just"/>
            <a:r>
              <a:rPr lang="en-US" sz="2000" dirty="0" smtClean="0"/>
              <a:t>Ability to demonstrate professional and technical capability of HRD</a:t>
            </a:r>
          </a:p>
          <a:p>
            <a:pPr indent="0" algn="just"/>
            <a:r>
              <a:rPr lang="en-US" sz="2000" dirty="0" smtClean="0"/>
              <a:t>Ability to build confidence in HRD staff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HRD Program Design Strategy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Establish a written HRD philosophy</a:t>
            </a:r>
          </a:p>
          <a:p>
            <a:endParaRPr lang="en-US" smtClean="0"/>
          </a:p>
          <a:p>
            <a:r>
              <a:rPr lang="en-US" smtClean="0"/>
              <a:t>Establish a HRD policy</a:t>
            </a:r>
          </a:p>
          <a:p>
            <a:endParaRPr lang="en-US" smtClean="0"/>
          </a:p>
          <a:p>
            <a:r>
              <a:rPr lang="en-US" smtClean="0"/>
              <a:t>Obtain support from the top management</a:t>
            </a:r>
          </a:p>
          <a:p>
            <a:endParaRPr lang="en-US" smtClean="0"/>
          </a:p>
          <a:p>
            <a:r>
              <a:rPr lang="en-US" smtClean="0"/>
              <a:t>Integrate HRD into the long term organizational plans</a:t>
            </a:r>
          </a:p>
          <a:p>
            <a:endParaRPr lang="en-US" smtClean="0"/>
          </a:p>
          <a:p>
            <a:r>
              <a:rPr lang="en-US" smtClean="0"/>
              <a:t>Conduct extensive needs assessment</a:t>
            </a:r>
          </a:p>
          <a:p>
            <a:endParaRPr lang="en-US" smtClean="0"/>
          </a:p>
          <a:p>
            <a:r>
              <a:rPr lang="en-US" smtClean="0"/>
              <a:t>Encourage collaboration</a:t>
            </a:r>
          </a:p>
          <a:p>
            <a:endParaRPr lang="en-US" smtClean="0"/>
          </a:p>
          <a:p>
            <a:r>
              <a:rPr lang="en-US" smtClean="0"/>
              <a:t>Establish criteria for participation in HRD activities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21507" name="Picture 27" descr="Please do not link directly to this image.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33528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28600" y="5410200"/>
            <a:ext cx="2743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362200" y="1981200"/>
            <a:ext cx="464820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5400" kern="0" dirty="0">
                <a:latin typeface="+mn-lt"/>
              </a:rPr>
              <a:t>Thank you !</a:t>
            </a:r>
          </a:p>
        </p:txBody>
      </p:sp>
      <p:sp>
        <p:nvSpPr>
          <p:cNvPr id="21510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963</Words>
  <Application>Microsoft Office PowerPoint</Application>
  <PresentationFormat>On-screen Show (4:3)</PresentationFormat>
  <Paragraphs>242</Paragraphs>
  <Slides>24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Custom Design</vt:lpstr>
      <vt:lpstr>Quick Recap of Lecture 11</vt:lpstr>
      <vt:lpstr>The growing importance of SHRD</vt:lpstr>
      <vt:lpstr>Definition of SHRD</vt:lpstr>
      <vt:lpstr>Characteristics of SHRD</vt:lpstr>
      <vt:lpstr>Slide 5</vt:lpstr>
      <vt:lpstr>HRD MANAGER: ROLES AND COMPETENCIES    </vt:lpstr>
      <vt:lpstr>Roles and Competencies</vt:lpstr>
      <vt:lpstr>Senior Executives Roles in HRD</vt:lpstr>
      <vt:lpstr>Line Managers’ Roles in HRD</vt:lpstr>
      <vt:lpstr>HRD Managers’ General Roles</vt:lpstr>
      <vt:lpstr>HRD Managers’ Specific Roles</vt:lpstr>
      <vt:lpstr>Manager</vt:lpstr>
      <vt:lpstr>Facilitator of learning</vt:lpstr>
      <vt:lpstr>Consultant</vt:lpstr>
      <vt:lpstr>Researcher</vt:lpstr>
      <vt:lpstr>HRD Managers’ Roles, contd…</vt:lpstr>
      <vt:lpstr>Core Competencies of HRD Manager</vt:lpstr>
      <vt:lpstr>Core Competencies of HRD Manager, contd…</vt:lpstr>
      <vt:lpstr>New Competencies for the HR Professional (David Ulrich) </vt:lpstr>
      <vt:lpstr>Why HRD Fail in Organizations</vt:lpstr>
      <vt:lpstr>How to Respond?</vt:lpstr>
      <vt:lpstr>Effective HRD Managers</vt:lpstr>
      <vt:lpstr>HRD Program Design Strategy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HRD MANAGER: ROLES AND COMPETENCIES    Jayendra Rimal</dc:title>
  <dc:creator>Hateem</dc:creator>
  <cp:lastModifiedBy>NTS</cp:lastModifiedBy>
  <cp:revision>8</cp:revision>
  <dcterms:created xsi:type="dcterms:W3CDTF">2014-06-24T10:37:55Z</dcterms:created>
  <dcterms:modified xsi:type="dcterms:W3CDTF">2014-06-24T15:52:52Z</dcterms:modified>
</cp:coreProperties>
</file>