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3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80" r:id="rId20"/>
    <p:sldId id="282" r:id="rId21"/>
    <p:sldId id="285" r:id="rId22"/>
    <p:sldId id="286" r:id="rId23"/>
    <p:sldId id="287" r:id="rId24"/>
    <p:sldId id="288" r:id="rId25"/>
    <p:sldId id="291" r:id="rId26"/>
    <p:sldId id="289" r:id="rId27"/>
    <p:sldId id="290" r:id="rId28"/>
    <p:sldId id="284" r:id="rId29"/>
    <p:sldId id="283" r:id="rId30"/>
  </p:sldIdLst>
  <p:sldSz cx="9144000" cy="6858000" type="screen4x3"/>
  <p:notesSz cx="6648450" cy="9813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4645" autoAdjust="0"/>
  </p:normalViewPr>
  <p:slideViewPr>
    <p:cSldViewPr>
      <p:cViewPr>
        <p:scale>
          <a:sx n="60" d="100"/>
          <a:sy n="60" d="100"/>
        </p:scale>
        <p:origin x="-1566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67138" y="0"/>
            <a:ext cx="2881312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23388"/>
            <a:ext cx="2881313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67138" y="9323388"/>
            <a:ext cx="2881312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7997E0FE-887C-4B5F-ACB4-A846F87E9C2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1313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67138" y="0"/>
            <a:ext cx="2881312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1538" y="736600"/>
            <a:ext cx="4906962" cy="3679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5825" y="4660900"/>
            <a:ext cx="4876800" cy="441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23388"/>
            <a:ext cx="2881313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67138" y="9323388"/>
            <a:ext cx="2881312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20714541-3591-43ED-9E3C-791D620F3DC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3E583-9384-4E2C-AE13-F80A059A176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>
            <a:lvl1pPr>
              <a:buClr>
                <a:schemeClr val="tx1"/>
              </a:buClr>
              <a:buFont typeface="Wingdings" pitchFamily="2" charset="2"/>
              <a:buChar char="§"/>
              <a:defRPr sz="2400">
                <a:latin typeface="Arial" pitchFamily="34" charset="0"/>
                <a:cs typeface="Arial" pitchFamily="34" charset="0"/>
              </a:defRPr>
            </a:lvl1pPr>
            <a:lvl2pPr>
              <a:buClr>
                <a:schemeClr val="tx1"/>
              </a:buClr>
              <a:buFont typeface="Wingdings" pitchFamily="2" charset="2"/>
              <a:buChar char="§"/>
              <a:defRPr sz="2400">
                <a:latin typeface="Arial" pitchFamily="34" charset="0"/>
                <a:cs typeface="Arial" pitchFamily="34" charset="0"/>
              </a:defRPr>
            </a:lvl2pPr>
            <a:lvl3pPr>
              <a:buClr>
                <a:schemeClr val="tx1"/>
              </a:buClr>
              <a:buFont typeface="Wingdings" pitchFamily="2" charset="2"/>
              <a:buChar char="§"/>
              <a:defRPr sz="2400">
                <a:latin typeface="Arial" pitchFamily="34" charset="0"/>
                <a:cs typeface="Arial" pitchFamily="34" charset="0"/>
              </a:defRPr>
            </a:lvl3pPr>
            <a:lvl4pPr>
              <a:buClr>
                <a:schemeClr val="tx1"/>
              </a:buClr>
              <a:buFont typeface="Wingdings" pitchFamily="2" charset="2"/>
              <a:buChar char="§"/>
              <a:defRPr sz="2400">
                <a:latin typeface="Arial" pitchFamily="34" charset="0"/>
                <a:cs typeface="Arial" pitchFamily="34" charset="0"/>
              </a:defRPr>
            </a:lvl4pPr>
            <a:lvl5pPr>
              <a:buClr>
                <a:schemeClr val="tx1"/>
              </a:buClr>
              <a:buFont typeface="Wingdings" pitchFamily="2" charset="2"/>
              <a:buChar char="§"/>
              <a:defRPr sz="2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08C2D5D-E5BD-4872-9A62-CC5C90D6D68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B62CEC-9A79-486B-8A2B-C99759720FD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12066-1958-4CCE-944C-4B9477A896B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83CF1-8373-4BCD-BC35-C0BE35DA948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DDE176E-D760-4102-A465-4B7436AB303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CCC8E-9C21-4050-B4DA-9D3E9E8A5A4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traight Connector 1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Straight Connector 1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Straight Connector 1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2A98AB7-94BD-441D-902B-CFAC0B21A0A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Straight Connector 1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traight Connector 1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1" name="Straight Connector 2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348E5D5-ECA3-48ED-82B5-FBDF674D646A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84E79-C4A2-4D50-A6D1-CE57748595D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4C592-D4C8-4844-941C-8AC217AFE13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2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4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126E37B-6D77-4453-BCD8-42B5154273D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15" r:id="rId4"/>
    <p:sldLayoutId id="2147483716" r:id="rId5"/>
    <p:sldLayoutId id="2147483723" r:id="rId6"/>
    <p:sldLayoutId id="2147483717" r:id="rId7"/>
    <p:sldLayoutId id="2147483724" r:id="rId8"/>
    <p:sldLayoutId id="2147483725" r:id="rId9"/>
    <p:sldLayoutId id="2147483718" r:id="rId10"/>
    <p:sldLayoutId id="214748371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1307B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FAEC5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EFAAB5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685800"/>
            <a:ext cx="7721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dirty="0" smtClean="0">
                <a:solidFill>
                  <a:schemeClr val="tx1"/>
                </a:solidFill>
              </a:rPr>
              <a:t>			Lecture 11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771650"/>
          </a:xfrm>
        </p:spPr>
        <p:txBody>
          <a:bodyPr/>
          <a:lstStyle/>
          <a:p>
            <a:pPr eaLnBrk="1" hangingPunct="1"/>
            <a:r>
              <a:rPr lang="en-AU" dirty="0" smtClean="0">
                <a:solidFill>
                  <a:schemeClr val="tx1"/>
                </a:solidFill>
              </a:rPr>
              <a:t>            Strategic </a:t>
            </a:r>
            <a:r>
              <a:rPr lang="en-AU" dirty="0" smtClean="0">
                <a:solidFill>
                  <a:schemeClr val="tx1"/>
                </a:solidFill>
              </a:rPr>
              <a:t>Human Resource Development</a:t>
            </a:r>
          </a:p>
        </p:txBody>
      </p:sp>
      <p:sp>
        <p:nvSpPr>
          <p:cNvPr id="8196" name="Rectangle 70"/>
          <p:cNvSpPr>
            <a:spLocks noGrp="1" noChangeArrowheads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1BFB2D0-847F-4643-9301-912352B59504}" type="slidenum">
              <a:rPr lang="en-AU" smtClean="0"/>
              <a:pPr/>
              <a:t>1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dirty="0">
                <a:solidFill>
                  <a:schemeClr val="tx1"/>
                </a:solidFill>
              </a:rPr>
              <a:t>Lecture outline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dirty="0" smtClean="0"/>
              <a:t>Cite the growing importance of SHRD</a:t>
            </a:r>
          </a:p>
          <a:p>
            <a:pPr eaLnBrk="1" hangingPunct="1"/>
            <a:r>
              <a:rPr lang="en-AU" dirty="0" smtClean="0"/>
              <a:t>Define SHRD</a:t>
            </a:r>
          </a:p>
          <a:p>
            <a:pPr eaLnBrk="1" hangingPunct="1"/>
            <a:r>
              <a:rPr lang="en-AU" dirty="0" smtClean="0"/>
              <a:t>Identify the characteristics of SHRD</a:t>
            </a:r>
          </a:p>
          <a:p>
            <a:pPr eaLnBrk="1" hangingPunct="1"/>
            <a:r>
              <a:rPr lang="en-AU" dirty="0" smtClean="0"/>
              <a:t>Discuss the Benefits of SHRD</a:t>
            </a:r>
          </a:p>
          <a:p>
            <a:pPr eaLnBrk="1" hangingPunct="1"/>
            <a:r>
              <a:rPr lang="en-AU" dirty="0" smtClean="0"/>
              <a:t>Discuss experiences contributing to strategic thinking among HRD Professionals</a:t>
            </a:r>
          </a:p>
          <a:p>
            <a:pPr eaLnBrk="1" hangingPunct="1"/>
            <a:r>
              <a:rPr lang="en-AU" dirty="0" smtClean="0"/>
              <a:t>Cite recent Trends in Australian HRD</a:t>
            </a:r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3F999E56-4504-4702-870D-08148155339F}" type="slidenum">
              <a:rPr lang="en-AU" smtClean="0"/>
              <a:pPr/>
              <a:t>2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dirty="0"/>
              <a:t>The growing importance of SHRD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The competitive and volatile environment within which businesses operate is prompting senior management to take greater interest in HRD.</a:t>
            </a:r>
          </a:p>
          <a:p>
            <a:pPr eaLnBrk="1" hangingPunct="1"/>
            <a:r>
              <a:rPr lang="en-AU" smtClean="0"/>
              <a:t>A number of possible triggers </a:t>
            </a:r>
          </a:p>
          <a:p>
            <a:pPr lvl="1" eaLnBrk="1" hangingPunct="1"/>
            <a:r>
              <a:rPr lang="en-AU" smtClean="0"/>
              <a:t>Difficulties in recruiting skilled employees</a:t>
            </a:r>
          </a:p>
          <a:p>
            <a:pPr lvl="1" eaLnBrk="1" hangingPunct="1"/>
            <a:r>
              <a:rPr lang="en-AU" smtClean="0"/>
              <a:t>Need to develop a more flexible and adaptable skill base</a:t>
            </a:r>
          </a:p>
          <a:p>
            <a:pPr lvl="1" eaLnBrk="1" hangingPunct="1"/>
            <a:r>
              <a:rPr lang="en-AU" smtClean="0"/>
              <a:t>The need to align the potential of employees with business objectives</a:t>
            </a:r>
          </a:p>
          <a:p>
            <a:pPr lvl="1" eaLnBrk="1" hangingPunct="1"/>
            <a:r>
              <a:rPr lang="en-AU" smtClean="0"/>
              <a:t>Greater emphasis on performance evaluation</a:t>
            </a:r>
          </a:p>
          <a:p>
            <a:pPr lvl="1" eaLnBrk="1" hangingPunct="1"/>
            <a:r>
              <a:rPr lang="en-AU" smtClean="0"/>
              <a:t>The need for HRP and succession planning</a:t>
            </a:r>
          </a:p>
        </p:txBody>
      </p:sp>
      <p:sp>
        <p:nvSpPr>
          <p:cNvPr id="10244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9D687544-7BAF-496F-99E7-AC426968F14E}" type="slidenum">
              <a:rPr lang="en-AU" smtClean="0"/>
              <a:pPr/>
              <a:t>3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Definition of SHRD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HRD is best seen as the strategic management of training, development and of management/professional education interventions, so as to achieve the objectives of the organisation while at the same time  ensuring the full utilisation of the knowledge and skills of individual employees.</a:t>
            </a:r>
          </a:p>
          <a:p>
            <a:pPr eaLnBrk="1" hangingPunct="1"/>
            <a:r>
              <a:rPr lang="en-AU" smtClean="0"/>
              <a:t>It is concerned with the management of employee learning for the long term keeping in mind the explicit corporate and business strategies.</a:t>
            </a:r>
          </a:p>
        </p:txBody>
      </p:sp>
      <p:sp>
        <p:nvSpPr>
          <p:cNvPr id="11268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1C62A5D0-CCD6-462A-A033-14C347A03E03}" type="slidenum">
              <a:rPr lang="en-AU" smtClean="0"/>
              <a:pPr/>
              <a:t>4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Characteristics of SHRD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Integration with organisational missions and goals</a:t>
            </a:r>
          </a:p>
          <a:p>
            <a:pPr eaLnBrk="1" hangingPunct="1"/>
            <a:r>
              <a:rPr lang="en-AU" smtClean="0"/>
              <a:t>Top management support</a:t>
            </a:r>
          </a:p>
          <a:p>
            <a:pPr eaLnBrk="1" hangingPunct="1"/>
            <a:r>
              <a:rPr lang="en-AU" smtClean="0"/>
              <a:t>Environmental scanning</a:t>
            </a:r>
          </a:p>
          <a:p>
            <a:pPr eaLnBrk="1" hangingPunct="1"/>
            <a:r>
              <a:rPr lang="en-AU" smtClean="0"/>
              <a:t>HRD plans and Policies</a:t>
            </a:r>
          </a:p>
          <a:p>
            <a:pPr eaLnBrk="1" hangingPunct="1"/>
            <a:r>
              <a:rPr lang="en-AU" smtClean="0"/>
              <a:t>Line management commitment and involvement</a:t>
            </a:r>
          </a:p>
          <a:p>
            <a:pPr eaLnBrk="1" hangingPunct="1"/>
            <a:r>
              <a:rPr lang="en-AU" smtClean="0"/>
              <a:t>Existence of complementary HRM activities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EFB09CD-C75A-4BF7-BF47-8506FBE37378}" type="slidenum">
              <a:rPr lang="en-AU" smtClean="0"/>
              <a:pPr/>
              <a:t>5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Characteristics of SHRD con’t.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Expanded Trainer role</a:t>
            </a:r>
          </a:p>
          <a:p>
            <a:pPr eaLnBrk="1" hangingPunct="1"/>
            <a:r>
              <a:rPr lang="en-AU" smtClean="0"/>
              <a:t>Recognition of Culture</a:t>
            </a:r>
          </a:p>
          <a:p>
            <a:pPr eaLnBrk="1" hangingPunct="1"/>
            <a:r>
              <a:rPr lang="en-AU" smtClean="0"/>
              <a:t>Emphasis on evaluation</a:t>
            </a:r>
          </a:p>
        </p:txBody>
      </p:sp>
      <p:sp>
        <p:nvSpPr>
          <p:cNvPr id="13316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A8C13BB1-4DE1-44B7-B12B-DBA3347EB10B}" type="slidenum">
              <a:rPr lang="en-AU" smtClean="0"/>
              <a:pPr/>
              <a:t>6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77724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Integration with organisational missions and goals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1984375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Integration of training and development into wider business planning.</a:t>
            </a:r>
          </a:p>
          <a:p>
            <a:pPr eaLnBrk="1" hangingPunct="1"/>
            <a:r>
              <a:rPr lang="en-AU" smtClean="0"/>
              <a:t>Move from activities that are fragmented to a situation where T&amp;D is more systematically linked to such goals or is so systematically integrated with organisational needs that it is seen as a necessity for organisational survival.</a:t>
            </a:r>
          </a:p>
          <a:p>
            <a:pPr eaLnBrk="1" hangingPunct="1"/>
            <a:r>
              <a:rPr lang="en-AU" smtClean="0"/>
              <a:t>Effective HRD must be aware of mission, goals and needs of the organisation.</a:t>
            </a:r>
          </a:p>
        </p:txBody>
      </p:sp>
      <p:sp>
        <p:nvSpPr>
          <p:cNvPr id="14340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85DD16E-4830-441D-AFBB-F751F48D3FF6}" type="slidenum">
              <a:rPr lang="en-AU" smtClean="0"/>
              <a:pPr/>
              <a:t>7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Top management support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z="2000" dirty="0" smtClean="0"/>
              <a:t>SHRD must command the support and participation of top management.</a:t>
            </a:r>
          </a:p>
          <a:p>
            <a:pPr eaLnBrk="1" hangingPunct="1"/>
            <a:r>
              <a:rPr lang="en-AU" sz="2000" dirty="0" smtClean="0"/>
              <a:t>HRD higher profile.</a:t>
            </a:r>
          </a:p>
          <a:p>
            <a:pPr eaLnBrk="1" hangingPunct="1"/>
            <a:r>
              <a:rPr lang="en-AU" sz="2000" dirty="0" smtClean="0"/>
              <a:t>Reality is that in many cases top management is not committed to T&amp;D:</a:t>
            </a:r>
          </a:p>
          <a:p>
            <a:pPr lvl="1" eaLnBrk="1" hangingPunct="1"/>
            <a:r>
              <a:rPr lang="en-AU" sz="2000" dirty="0" smtClean="0"/>
              <a:t>Due to not being systematically trained themselves</a:t>
            </a:r>
          </a:p>
          <a:p>
            <a:pPr lvl="1" eaLnBrk="1" hangingPunct="1"/>
            <a:r>
              <a:rPr lang="en-AU" sz="2000" dirty="0" smtClean="0"/>
              <a:t>Time constraints</a:t>
            </a:r>
          </a:p>
          <a:p>
            <a:pPr lvl="1" eaLnBrk="1" hangingPunct="1"/>
            <a:r>
              <a:rPr lang="en-AU" sz="2000" dirty="0" smtClean="0"/>
              <a:t>HRD seen as long-term investment</a:t>
            </a:r>
          </a:p>
          <a:p>
            <a:pPr lvl="1" eaLnBrk="1" hangingPunct="1"/>
            <a:r>
              <a:rPr lang="en-AU" sz="2000" dirty="0" smtClean="0"/>
              <a:t>Benefits of T&amp;D intangible</a:t>
            </a:r>
          </a:p>
          <a:p>
            <a:pPr lvl="1" eaLnBrk="1" hangingPunct="1"/>
            <a:r>
              <a:rPr lang="en-AU" sz="2000" dirty="0" smtClean="0"/>
              <a:t>HRD must improve quality and market their function</a:t>
            </a:r>
          </a:p>
          <a:p>
            <a:pPr lvl="1" eaLnBrk="1" hangingPunct="1"/>
            <a:r>
              <a:rPr lang="en-AU" sz="2000" dirty="0" smtClean="0"/>
              <a:t>Management training is considered towards the bottom end of the management hierarchy</a:t>
            </a:r>
          </a:p>
        </p:txBody>
      </p:sp>
      <p:sp>
        <p:nvSpPr>
          <p:cNvPr id="15364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32F984D7-5AAC-4CEF-8C2D-D74BFD7BD7C1}" type="slidenum">
              <a:rPr lang="en-AU" smtClean="0"/>
              <a:pPr/>
              <a:t>8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Environmental scanning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dirty="0" smtClean="0"/>
              <a:t>SHRD function must have continuous knowledge of its external environment.</a:t>
            </a:r>
          </a:p>
          <a:p>
            <a:pPr eaLnBrk="1" hangingPunct="1"/>
            <a:r>
              <a:rPr lang="en-AU" dirty="0" smtClean="0"/>
              <a:t>Competition if not tackled effectively can reduce profit margins and therefore HRD budget.</a:t>
            </a:r>
          </a:p>
          <a:p>
            <a:pPr eaLnBrk="1" hangingPunct="1"/>
            <a:r>
              <a:rPr lang="en-AU" dirty="0" smtClean="0"/>
              <a:t>SWOT analysis</a:t>
            </a:r>
          </a:p>
          <a:p>
            <a:pPr eaLnBrk="1" hangingPunct="1"/>
            <a:r>
              <a:rPr lang="en-AU" dirty="0" smtClean="0"/>
              <a:t>Major triggers for HRD</a:t>
            </a:r>
          </a:p>
          <a:p>
            <a:pPr lvl="1" eaLnBrk="1" hangingPunct="1"/>
            <a:r>
              <a:rPr lang="en-AU" dirty="0" smtClean="0"/>
              <a:t>Technological</a:t>
            </a:r>
          </a:p>
          <a:p>
            <a:pPr lvl="1" eaLnBrk="1" hangingPunct="1"/>
            <a:r>
              <a:rPr lang="en-AU" dirty="0" smtClean="0"/>
              <a:t>Product market changes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38C014A-A23A-4F26-9458-9E360F02C4FD}" type="slidenum">
              <a:rPr lang="en-AU" smtClean="0"/>
              <a:pPr/>
              <a:t>9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HRD plans and policies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z="2000" smtClean="0"/>
              <a:t>Formulation of basic plans and policies.</a:t>
            </a:r>
          </a:p>
          <a:p>
            <a:pPr eaLnBrk="1" hangingPunct="1"/>
            <a:r>
              <a:rPr lang="en-AU" sz="2000" smtClean="0"/>
              <a:t>Hales sets out a number propositions on the development of HRD plans: </a:t>
            </a:r>
          </a:p>
          <a:p>
            <a:pPr lvl="1" eaLnBrk="1" hangingPunct="1"/>
            <a:r>
              <a:rPr lang="en-AU" sz="2000" smtClean="0"/>
              <a:t>HRD plan provides a link between business activities and HRD activities</a:t>
            </a:r>
          </a:p>
          <a:p>
            <a:pPr lvl="1" eaLnBrk="1" hangingPunct="1"/>
            <a:r>
              <a:rPr lang="en-AU" sz="2000" smtClean="0"/>
              <a:t>strategic business plans must exist before SHRD plan can be developed</a:t>
            </a:r>
          </a:p>
          <a:p>
            <a:pPr lvl="1" eaLnBrk="1" hangingPunct="1"/>
            <a:r>
              <a:rPr lang="en-AU" sz="2000" smtClean="0"/>
              <a:t>Top management sanction and involvement</a:t>
            </a:r>
          </a:p>
          <a:p>
            <a:pPr lvl="1" eaLnBrk="1" hangingPunct="1"/>
            <a:r>
              <a:rPr lang="en-AU" sz="2000" smtClean="0"/>
              <a:t>If firm is dominated by short-term considerations HRD plan will also reflect this deprivation</a:t>
            </a:r>
          </a:p>
          <a:p>
            <a:pPr lvl="1" eaLnBrk="1" hangingPunct="1"/>
            <a:r>
              <a:rPr lang="en-AU" sz="2000" smtClean="0"/>
              <a:t>HRD plans are devised from both strategic plans and an analysis of internal and external environment</a:t>
            </a:r>
          </a:p>
          <a:p>
            <a:pPr eaLnBrk="1" hangingPunct="1"/>
            <a:endParaRPr lang="en-AU" sz="2000" smtClean="0"/>
          </a:p>
        </p:txBody>
      </p:sp>
      <p:sp>
        <p:nvSpPr>
          <p:cNvPr id="17412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688DFEA-8B7B-4E72-BB00-ACF957198D75}" type="slidenum">
              <a:rPr lang="en-AU" smtClean="0"/>
              <a:pPr/>
              <a:t>10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HRD plans and policies con’t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AU" dirty="0" smtClean="0"/>
              <a:t>Reasons </a:t>
            </a:r>
            <a:r>
              <a:rPr lang="en-AU" dirty="0"/>
              <a:t>why a strategic HRD function should engage in policy </a:t>
            </a:r>
            <a:r>
              <a:rPr lang="en-AU" dirty="0" smtClean="0"/>
              <a:t>formulation </a:t>
            </a:r>
            <a:endParaRPr lang="en-AU" dirty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AU" sz="1900" dirty="0"/>
              <a:t>Ensures that supervisors, line managers and top managers are all equally aware of their HRD responsibilities and participate in HRD activities.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AU" sz="1900" dirty="0"/>
              <a:t>It provides operational guidelines for </a:t>
            </a:r>
            <a:r>
              <a:rPr lang="en-AU" sz="1900" dirty="0" smtClean="0"/>
              <a:t>management.</a:t>
            </a:r>
            <a:endParaRPr lang="en-AU" sz="1900" dirty="0"/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AU" sz="1900" dirty="0"/>
              <a:t>Sets out for employees the different types of education, learning/ development that is important for career progression</a:t>
            </a:r>
            <a:r>
              <a:rPr lang="en-AU" sz="1900" dirty="0" smtClean="0"/>
              <a:t>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AU" sz="1900" dirty="0" smtClean="0"/>
              <a:t>Helps to define the relationship that exists between the organisations objectives and its commitment to HRD.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AU" sz="1900" dirty="0" smtClean="0"/>
              <a:t>Enhance public relations with new recruits.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AU" sz="1900" dirty="0" smtClean="0"/>
              <a:t>Employee career development opportunities.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AU" sz="1900" dirty="0" smtClean="0"/>
              <a:t>Provides a guideline against which HRD activities can  be evaluated.</a:t>
            </a:r>
          </a:p>
          <a:p>
            <a:pPr marL="640080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AU" sz="2400" dirty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AU" dirty="0"/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B561B63D-3317-4413-865A-51ADDE5DEDE4}" type="slidenum">
              <a:rPr lang="en-AU" smtClean="0"/>
              <a:pPr/>
              <a:t>11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Line manager commitment and involvement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Line managers conducting training sessions</a:t>
            </a:r>
          </a:p>
          <a:p>
            <a:pPr eaLnBrk="1" hangingPunct="1"/>
            <a:r>
              <a:rPr lang="en-AU" smtClean="0"/>
              <a:t>Consultation with line managers</a:t>
            </a:r>
          </a:p>
          <a:p>
            <a:pPr eaLnBrk="1" hangingPunct="1"/>
            <a:r>
              <a:rPr lang="en-AU" smtClean="0"/>
              <a:t>Line managers becoming involved in coaching and counselling of subordinates.</a:t>
            </a:r>
          </a:p>
          <a:p>
            <a:pPr eaLnBrk="1" hangingPunct="1"/>
            <a:r>
              <a:rPr lang="en-AU" smtClean="0"/>
              <a:t>Line managers learning skills being updated.</a:t>
            </a:r>
          </a:p>
          <a:p>
            <a:pPr eaLnBrk="1" hangingPunct="1"/>
            <a:r>
              <a:rPr lang="en-AU" smtClean="0"/>
              <a:t>Active involvement in HRD policy and planning process.</a:t>
            </a:r>
          </a:p>
          <a:p>
            <a:pPr eaLnBrk="1" hangingPunct="1"/>
            <a:r>
              <a:rPr lang="en-AU" smtClean="0"/>
              <a:t>Line managers being made responsible for the identification of HRD needs within their department.</a:t>
            </a: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F7EBEA16-C888-434B-B8C3-F1159E256C90}" type="slidenum">
              <a:rPr lang="en-AU" smtClean="0"/>
              <a:pPr/>
              <a:t>12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Line manager commitment and involvement con’t.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The competence of the line manager is vital to a successful implementation of SHRD.</a:t>
            </a:r>
          </a:p>
          <a:p>
            <a:pPr eaLnBrk="1" hangingPunct="1"/>
            <a:r>
              <a:rPr lang="en-AU" smtClean="0"/>
              <a:t>Number of problems with the relationship between the HRD function and line manager </a:t>
            </a:r>
          </a:p>
          <a:p>
            <a:pPr lvl="1" eaLnBrk="1" hangingPunct="1"/>
            <a:r>
              <a:rPr lang="en-AU" smtClean="0"/>
              <a:t>Ownership of HRD</a:t>
            </a:r>
          </a:p>
          <a:p>
            <a:pPr lvl="1" eaLnBrk="1" hangingPunct="1"/>
            <a:r>
              <a:rPr lang="en-AU" smtClean="0"/>
              <a:t>Competence</a:t>
            </a:r>
          </a:p>
          <a:p>
            <a:pPr lvl="1" eaLnBrk="1" hangingPunct="1"/>
            <a:r>
              <a:rPr lang="en-AU" smtClean="0"/>
              <a:t>Role definition</a:t>
            </a:r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7C33FB40-E250-42C0-AD3A-85D4612B4A71}" type="slidenum">
              <a:rPr lang="en-AU" smtClean="0"/>
              <a:pPr/>
              <a:t>13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77724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dirty="0"/>
              <a:t>Existence of complementary HRM activities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1844675"/>
            <a:ext cx="7467600" cy="4873625"/>
          </a:xfrm>
        </p:spPr>
        <p:txBody>
          <a:bodyPr/>
          <a:lstStyle/>
          <a:p>
            <a:pPr eaLnBrk="1" hangingPunct="1"/>
            <a:r>
              <a:rPr lang="en-AU" sz="2000" smtClean="0"/>
              <a:t>Effective HRD must be a coherent package of complementary measures aimed at servicing various aspects of the employment relationship.</a:t>
            </a:r>
          </a:p>
          <a:p>
            <a:pPr eaLnBrk="1" hangingPunct="1"/>
            <a:r>
              <a:rPr lang="en-AU" sz="2000" smtClean="0"/>
              <a:t>Some of these measures are - </a:t>
            </a:r>
          </a:p>
          <a:p>
            <a:pPr lvl="1" eaLnBrk="1" hangingPunct="1"/>
            <a:r>
              <a:rPr lang="en-AU" sz="2000" smtClean="0"/>
              <a:t>HRP</a:t>
            </a:r>
          </a:p>
          <a:p>
            <a:pPr lvl="1" eaLnBrk="1" hangingPunct="1"/>
            <a:r>
              <a:rPr lang="en-AU" sz="2000" smtClean="0"/>
              <a:t>Upgrading the quality of employees being recruited</a:t>
            </a:r>
          </a:p>
          <a:p>
            <a:pPr lvl="1" eaLnBrk="1" hangingPunct="1"/>
            <a:r>
              <a:rPr lang="en-AU" sz="2000" smtClean="0"/>
              <a:t>Forging closer links educational institutions</a:t>
            </a:r>
          </a:p>
          <a:p>
            <a:pPr lvl="1" eaLnBrk="1" hangingPunct="1"/>
            <a:r>
              <a:rPr lang="en-AU" sz="2000" smtClean="0"/>
              <a:t>Greater formalisation of PA and training needs procedures</a:t>
            </a:r>
          </a:p>
          <a:p>
            <a:pPr lvl="1" eaLnBrk="1" hangingPunct="1"/>
            <a:r>
              <a:rPr lang="en-AU" sz="2000" smtClean="0"/>
              <a:t>A range of career development systems both individually and organisationally focused.</a:t>
            </a:r>
          </a:p>
          <a:p>
            <a:pPr eaLnBrk="1" hangingPunct="1"/>
            <a:endParaRPr lang="en-AU" sz="2000" smtClean="0"/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E46038E3-F558-49E9-9610-EB1234A29A20}" type="slidenum">
              <a:rPr lang="en-AU" smtClean="0"/>
              <a:pPr/>
              <a:t>14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Expanded trainer role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z="2000" smtClean="0"/>
              <a:t>Number of deficiencies of trainers</a:t>
            </a:r>
          </a:p>
          <a:p>
            <a:pPr lvl="1" eaLnBrk="1" hangingPunct="1"/>
            <a:r>
              <a:rPr lang="en-AU" sz="2000" smtClean="0"/>
              <a:t>Many training specialists don’t view their activities as cutting edge.</a:t>
            </a:r>
          </a:p>
          <a:p>
            <a:pPr lvl="1" eaLnBrk="1" hangingPunct="1"/>
            <a:r>
              <a:rPr lang="en-AU" sz="2000" smtClean="0"/>
              <a:t>HRD function a number of role conflicts.</a:t>
            </a:r>
          </a:p>
          <a:p>
            <a:pPr lvl="1" eaLnBrk="1" hangingPunct="1"/>
            <a:r>
              <a:rPr lang="en-AU" sz="2000" smtClean="0"/>
              <a:t>HRD specialists are poor at marketing their services. </a:t>
            </a:r>
          </a:p>
          <a:p>
            <a:pPr lvl="1" eaLnBrk="1" hangingPunct="1"/>
            <a:r>
              <a:rPr lang="en-AU" sz="2000" smtClean="0"/>
              <a:t>HRD specialists limited perceptions of their role.</a:t>
            </a:r>
          </a:p>
          <a:p>
            <a:pPr lvl="1" eaLnBrk="1" hangingPunct="1"/>
            <a:r>
              <a:rPr lang="en-AU" sz="2000" smtClean="0"/>
              <a:t>SHRD requires a considerable role change</a:t>
            </a:r>
          </a:p>
          <a:p>
            <a:pPr lvl="2" eaLnBrk="1" hangingPunct="1"/>
            <a:r>
              <a:rPr lang="en-AU" sz="2000" smtClean="0"/>
              <a:t>Marketing benefits of HRD</a:t>
            </a:r>
          </a:p>
          <a:p>
            <a:pPr lvl="2" eaLnBrk="1" hangingPunct="1"/>
            <a:r>
              <a:rPr lang="en-AU" sz="2000" smtClean="0"/>
              <a:t>Proactivity</a:t>
            </a:r>
          </a:p>
          <a:p>
            <a:pPr lvl="2" eaLnBrk="1" hangingPunct="1"/>
            <a:r>
              <a:rPr lang="en-AU" sz="2000" smtClean="0"/>
              <a:t>HRD as central to the achievement of organisational objectives</a:t>
            </a:r>
          </a:p>
          <a:p>
            <a:pPr lvl="2" eaLnBrk="1" hangingPunct="1"/>
            <a:r>
              <a:rPr lang="en-AU" sz="2000" smtClean="0"/>
              <a:t>Developing a more strategic role rather than being simply learning specialists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B0155960-D216-4CD3-A336-1A42FE67A677}" type="slidenum">
              <a:rPr lang="en-AU" smtClean="0"/>
              <a:pPr/>
              <a:t>15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Recognition of Culture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The need to match corporate strategy and culture</a:t>
            </a:r>
          </a:p>
          <a:p>
            <a:pPr eaLnBrk="1" hangingPunct="1"/>
            <a:r>
              <a:rPr lang="en-AU" smtClean="0"/>
              <a:t>HRD function has a key role in maintaining and changing corporate culture.</a:t>
            </a:r>
          </a:p>
          <a:p>
            <a:pPr eaLnBrk="1" hangingPunct="1"/>
            <a:r>
              <a:rPr lang="en-AU" smtClean="0"/>
              <a:t>HRD function cannot ignore the prevailing and desired culture.</a:t>
            </a:r>
          </a:p>
          <a:p>
            <a:pPr eaLnBrk="1" hangingPunct="1"/>
            <a:r>
              <a:rPr lang="en-AU" smtClean="0"/>
              <a:t>Culture must be viewed as central to the function of HRD.</a:t>
            </a:r>
          </a:p>
          <a:p>
            <a:pPr eaLnBrk="1" hangingPunct="1"/>
            <a:r>
              <a:rPr lang="en-AU" smtClean="0"/>
              <a:t>The transmission of culture is important part of HRD.</a:t>
            </a: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1EB64596-78C7-473B-B13A-331C81EFC06B}" type="slidenum">
              <a:rPr lang="en-AU" smtClean="0"/>
              <a:pPr/>
              <a:t>16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Emphasis on evaluation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Criteria of suitability - measure how far HRD activities fit the situation identified in the strategic analysis.</a:t>
            </a:r>
          </a:p>
          <a:p>
            <a:pPr eaLnBrk="1" hangingPunct="1"/>
            <a:r>
              <a:rPr lang="en-AU" smtClean="0"/>
              <a:t>Criteria of feasibility - how feasible HRD plans and policies are in practice?</a:t>
            </a:r>
          </a:p>
          <a:p>
            <a:pPr eaLnBrk="1" hangingPunct="1"/>
            <a:r>
              <a:rPr lang="en-AU" smtClean="0"/>
              <a:t>Criteria of acceptability -whether the consequences of the proceeding strategy are acceptable.</a:t>
            </a:r>
          </a:p>
          <a:p>
            <a:pPr eaLnBrk="1" hangingPunct="1"/>
            <a:endParaRPr lang="en-AU" smtClean="0"/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7FF0420-0977-461F-8F8F-3DBFCEB0AE41}" type="slidenum">
              <a:rPr lang="en-AU" smtClean="0"/>
              <a:pPr/>
              <a:t>17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Benefits of SHRD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Greater extrinsic and intrinsic job satisfaction</a:t>
            </a:r>
          </a:p>
          <a:p>
            <a:pPr eaLnBrk="1" hangingPunct="1"/>
            <a:r>
              <a:rPr lang="en-AU" smtClean="0"/>
              <a:t>Fewer accidents, lower labour turnover and less absenteeism</a:t>
            </a:r>
          </a:p>
          <a:p>
            <a:pPr eaLnBrk="1" hangingPunct="1"/>
            <a:r>
              <a:rPr lang="en-AU" smtClean="0"/>
              <a:t>Greater customer satisfaction</a:t>
            </a:r>
          </a:p>
          <a:p>
            <a:pPr eaLnBrk="1" hangingPunct="1"/>
            <a:r>
              <a:rPr lang="en-AU" smtClean="0"/>
              <a:t>Improved job performance and enhancement of career opportunities</a:t>
            </a:r>
          </a:p>
          <a:p>
            <a:pPr eaLnBrk="1" hangingPunct="1"/>
            <a:r>
              <a:rPr lang="en-AU" smtClean="0"/>
              <a:t>Shorter learning times and more effective use of resource and less wastage of materials</a:t>
            </a:r>
          </a:p>
          <a:p>
            <a:pPr eaLnBrk="1" hangingPunct="1"/>
            <a:r>
              <a:rPr lang="en-AU" smtClean="0"/>
              <a:t>The creation of a learning organisation that is flexible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8858B70D-8363-4F43-9D9F-BDF92DD278FA}" type="slidenum">
              <a:rPr lang="en-AU" smtClean="0"/>
              <a:pPr/>
              <a:t>18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/>
              <a:t>SHRP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Entrepreneurial strategy</a:t>
            </a:r>
          </a:p>
          <a:p>
            <a:pPr eaLnBrk="1" hangingPunct="1"/>
            <a:r>
              <a:rPr lang="en-AU" smtClean="0"/>
              <a:t>Dynamic growth strategy</a:t>
            </a:r>
          </a:p>
          <a:p>
            <a:pPr eaLnBrk="1" hangingPunct="1"/>
            <a:r>
              <a:rPr lang="en-AU" smtClean="0"/>
              <a:t>Analyser strategy</a:t>
            </a:r>
          </a:p>
          <a:p>
            <a:pPr eaLnBrk="1" hangingPunct="1"/>
            <a:r>
              <a:rPr lang="en-AU" smtClean="0"/>
              <a:t>Defender strategy</a:t>
            </a:r>
          </a:p>
          <a:p>
            <a:pPr eaLnBrk="1" hangingPunct="1"/>
            <a:r>
              <a:rPr lang="en-AU" smtClean="0"/>
              <a:t>Rationalisation, liquidation and turnaround strategies</a:t>
            </a:r>
          </a:p>
        </p:txBody>
      </p:sp>
      <p:sp>
        <p:nvSpPr>
          <p:cNvPr id="26628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780D156E-E763-4198-9135-D22567CB05BF}" type="slidenum">
              <a:rPr lang="en-AU" smtClean="0"/>
              <a:pPr/>
              <a:t>19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77724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sz="3600"/>
              <a:t>Experiences contributing to strategic thinking among HRD’s, Goldman 2008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AU" sz="2800" smtClean="0"/>
              <a:t>General work experience</a:t>
            </a:r>
          </a:p>
          <a:p>
            <a:pPr eaLnBrk="1" hangingPunct="1">
              <a:lnSpc>
                <a:spcPct val="80000"/>
              </a:lnSpc>
            </a:pPr>
            <a:r>
              <a:rPr lang="en-AU" sz="2800" smtClean="0"/>
              <a:t>Becoming a CEO</a:t>
            </a:r>
          </a:p>
          <a:p>
            <a:pPr eaLnBrk="1" hangingPunct="1">
              <a:lnSpc>
                <a:spcPct val="80000"/>
              </a:lnSpc>
            </a:pPr>
            <a:r>
              <a:rPr lang="en-AU" sz="2800" smtClean="0"/>
              <a:t>Being mentored</a:t>
            </a:r>
          </a:p>
          <a:p>
            <a:pPr eaLnBrk="1" hangingPunct="1">
              <a:lnSpc>
                <a:spcPct val="80000"/>
              </a:lnSpc>
            </a:pPr>
            <a:r>
              <a:rPr lang="en-AU" sz="2800" smtClean="0"/>
              <a:t>Being challenges by a key colleague</a:t>
            </a:r>
          </a:p>
          <a:p>
            <a:pPr eaLnBrk="1" hangingPunct="1">
              <a:lnSpc>
                <a:spcPct val="80000"/>
              </a:lnSpc>
            </a:pPr>
            <a:r>
              <a:rPr lang="en-AU" sz="2800" smtClean="0"/>
              <a:t>Monitoring results</a:t>
            </a:r>
          </a:p>
          <a:p>
            <a:pPr eaLnBrk="1" hangingPunct="1">
              <a:lnSpc>
                <a:spcPct val="80000"/>
              </a:lnSpc>
            </a:pPr>
            <a:r>
              <a:rPr lang="en-AU" sz="2800" smtClean="0"/>
              <a:t>Doing strategic planning</a:t>
            </a:r>
          </a:p>
          <a:p>
            <a:pPr eaLnBrk="1" hangingPunct="1">
              <a:lnSpc>
                <a:spcPct val="80000"/>
              </a:lnSpc>
            </a:pPr>
            <a:r>
              <a:rPr lang="en-AU" sz="2800" smtClean="0"/>
              <a:t>Spearheading a major growth initiative</a:t>
            </a:r>
          </a:p>
          <a:p>
            <a:pPr eaLnBrk="1" hangingPunct="1">
              <a:lnSpc>
                <a:spcPct val="80000"/>
              </a:lnSpc>
            </a:pPr>
            <a:r>
              <a:rPr lang="en-AU" sz="2800" smtClean="0"/>
              <a:t>Dealing with a threat to organisational survival</a:t>
            </a:r>
          </a:p>
          <a:p>
            <a:pPr eaLnBrk="1" hangingPunct="1">
              <a:lnSpc>
                <a:spcPct val="80000"/>
              </a:lnSpc>
            </a:pPr>
            <a:r>
              <a:rPr lang="en-AU" sz="2800" smtClean="0"/>
              <a:t>Networking</a:t>
            </a: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3AA7EE54-F337-494E-89E6-F9102180765A}" type="slidenum">
              <a:rPr lang="en-AU" smtClean="0"/>
              <a:pPr/>
              <a:t>20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7467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Recent Australian Trends in HRD:</a:t>
            </a:r>
            <a:br>
              <a:rPr lang="en-US" dirty="0" smtClean="0"/>
            </a:br>
            <a:r>
              <a:rPr lang="en-US" dirty="0" err="1" smtClean="0"/>
              <a:t>Peretz</a:t>
            </a:r>
            <a:r>
              <a:rPr lang="en-US" dirty="0" smtClean="0"/>
              <a:t> and McGraw (2011)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2867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This research charts the evolution of Human Resource Development (HRD) in Australian organisations over a critical thirteen year period and analyses the effect of the company size, industry sector and ownership pattern on HRD practices. </a:t>
            </a:r>
          </a:p>
          <a:p>
            <a:pPr eaLnBrk="1" hangingPunct="1"/>
            <a:r>
              <a:rPr lang="en-AU" smtClean="0"/>
              <a:t>The analysis is based on standardised data extracted from 793 responses to the 1996, 1999 and 2008/9 iterations of the CRANET Australia surveys. </a:t>
            </a: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3CDF011-65C8-46B5-B16E-E95E2B30D330}" type="slidenum">
              <a:rPr lang="en-AU" smtClean="0"/>
              <a:pPr/>
              <a:t>21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Research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sz="2000" dirty="0" smtClean="0"/>
              <a:t>What is the evolution and broad pattern of HRD practice in Australian organisations over the period 1996-2009? 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sz="2000" dirty="0" smtClean="0"/>
              <a:t>Is there a difference between the HRD practices of public and private sector organisations over the survey period? 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sz="2000" dirty="0" smtClean="0"/>
              <a:t>Are the HRD practices of SMEs and large organisations in Australia different over the time period of research? 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sz="2000" dirty="0" smtClean="0"/>
              <a:t>What is the influence of industry sector on HRD practices over time? 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sz="2000" dirty="0" smtClean="0"/>
              <a:t>Is there evidence of a ‘performance’ versus ‘learning’ dichotomy in the HRD practices of Australian organisations? </a:t>
            </a:r>
            <a:endParaRPr lang="en-US" sz="2000" dirty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A639460F-3C13-4631-AD1C-9074207569D7}" type="slidenum">
              <a:rPr lang="en-AU" smtClean="0"/>
              <a:pPr/>
              <a:t>22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dirty="0" smtClean="0"/>
              <a:t>Evolution and broad pattern of HRD in Australia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AU" sz="2000" dirty="0" smtClean="0"/>
              <a:t>HRD in Australia has been described as fragmented and narrowly focused around occupational skills and managerial control (Holland et al., 2007).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AU" sz="2000" dirty="0" smtClean="0"/>
              <a:t>Government industry policy and work practices reactive, complacent and inwardly-focused approach.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AU" sz="2000" dirty="0" smtClean="0"/>
              <a:t> According to Hutchings and Holland (2007), this approach resulted in T&amp;D systems in Australian organisations that remained largely ad-hoc and crisis-driven.</a:t>
            </a:r>
            <a:endParaRPr lang="en-US" sz="20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AU" sz="2000" dirty="0" smtClean="0"/>
              <a:t>In the early 1990s Training Guarantee Scheme - stipulated that employers should spend up to 1.5 per cent of gross wages and salaries on approved structured training for their employees.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sz="2000" dirty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045F1BA8-87E4-44B9-81AB-D45CF789CB9E}" type="slidenum">
              <a:rPr lang="en-AU" smtClean="0"/>
              <a:pPr/>
              <a:t>23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dirty="0" smtClean="0"/>
              <a:t>Evolution and broad pattern of HRD in Australia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AU" sz="2000" dirty="0" smtClean="0"/>
              <a:t>Radical nature of the changes to the HRD system in the last two decades.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AU" sz="2000" dirty="0" smtClean="0"/>
              <a:t>Decline in nation’s competitiveness in the 1980s was the catalyst for Federal government intervention in T&amp;D as a way of increasing productivity at the enterprise level.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AU" sz="2000" dirty="0" smtClean="0"/>
              <a:t>‘New Workplace Culture’, in which HRD has emerged as a potential key source of competitive advantage.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AU" sz="2000" dirty="0" smtClean="0"/>
              <a:t>To reinforce micro-economic reforms, major changes were also made to the Australian national vocational education and training (VET) system.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AU" sz="20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sz="2000" dirty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9D0B305F-2909-4E54-B437-7687CB9F83C6}" type="slidenum">
              <a:rPr lang="en-AU" smtClean="0"/>
              <a:pPr/>
              <a:t>24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National Training Reform Agenda</a:t>
            </a:r>
            <a:endParaRPr lang="en-US" dirty="0"/>
          </a:p>
        </p:txBody>
      </p:sp>
      <p:sp>
        <p:nvSpPr>
          <p:cNvPr id="32771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National Training Reform Agenda:</a:t>
            </a:r>
          </a:p>
          <a:p>
            <a:pPr lvl="1" eaLnBrk="1" hangingPunct="1"/>
            <a:r>
              <a:rPr lang="en-AU" smtClean="0"/>
              <a:t>Changes to all training curricula to a competency-based framework</a:t>
            </a:r>
          </a:p>
          <a:p>
            <a:pPr lvl="1" eaLnBrk="1" hangingPunct="1"/>
            <a:r>
              <a:rPr lang="en-AU" smtClean="0"/>
              <a:t>The breaking of the monopoly on training held by TAFE colleges and the creation of a competitive market for training provision</a:t>
            </a:r>
          </a:p>
          <a:p>
            <a:pPr lvl="1" eaLnBrk="1" hangingPunct="1"/>
            <a:r>
              <a:rPr lang="en-AU" smtClean="0"/>
              <a:t>Giving industry bodies a role in policy-making</a:t>
            </a:r>
          </a:p>
          <a:p>
            <a:pPr lvl="1" eaLnBrk="1" hangingPunct="1"/>
            <a:r>
              <a:rPr lang="en-AU" smtClean="0"/>
              <a:t>Creating a national system overseen by a joint state-federal statutory authority, known as the National Training Authority (Smith, 2003).</a:t>
            </a:r>
          </a:p>
          <a:p>
            <a:pPr eaLnBrk="1" hangingPunct="1"/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9B21C88-C02A-44FB-AB9A-095801267232}" type="slidenum">
              <a:rPr lang="en-AU" smtClean="0"/>
              <a:pPr/>
              <a:t>25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379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mtClean="0"/>
              <a:t>The seven sub-indices, which reflected a broad approach to HRD incorporating both ‘learning’ and ‘performance’ oriented items, included:</a:t>
            </a:r>
          </a:p>
          <a:p>
            <a:pPr lvl="1" eaLnBrk="1" hangingPunct="1"/>
            <a:r>
              <a:rPr lang="en-AU" smtClean="0"/>
              <a:t>Training days per year</a:t>
            </a:r>
          </a:p>
          <a:p>
            <a:pPr lvl="1" eaLnBrk="1" hangingPunct="1"/>
            <a:r>
              <a:rPr lang="en-AU" smtClean="0"/>
              <a:t>Training effectiveness assessment</a:t>
            </a:r>
          </a:p>
          <a:p>
            <a:pPr lvl="1" eaLnBrk="1" hangingPunct="1"/>
            <a:r>
              <a:rPr lang="en-AU" smtClean="0"/>
              <a:t>Use of Kirkpatrick evaluation items</a:t>
            </a:r>
          </a:p>
          <a:p>
            <a:pPr lvl="1" eaLnBrk="1" hangingPunct="1"/>
            <a:r>
              <a:rPr lang="en-AU" smtClean="0"/>
              <a:t>Career development</a:t>
            </a:r>
          </a:p>
          <a:p>
            <a:pPr lvl="1" eaLnBrk="1" hangingPunct="1"/>
            <a:r>
              <a:rPr lang="en-AU" smtClean="0"/>
              <a:t>Formal Performance Appraisal (PA), </a:t>
            </a:r>
          </a:p>
          <a:p>
            <a:pPr lvl="1" eaLnBrk="1" hangingPunct="1"/>
            <a:r>
              <a:rPr lang="en-AU" smtClean="0"/>
              <a:t>Inputs to PA process</a:t>
            </a:r>
          </a:p>
          <a:p>
            <a:pPr lvl="1" eaLnBrk="1" hangingPunct="1"/>
            <a:r>
              <a:rPr lang="en-AU" smtClean="0"/>
              <a:t>PA data for decision-making</a:t>
            </a: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AA427AE5-63FB-424C-8DE2-E0F91F0503C3}" type="slidenum">
              <a:rPr lang="en-AU" smtClean="0"/>
              <a:pPr/>
              <a:t>26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fontScale="85000" lnSpcReduction="10000"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dirty="0" smtClean="0"/>
              <a:t>There was no consistent evidence of a widespread linear increase in the sophistication of HRD practices in Australian organisations over the period 1996-2009.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dirty="0" smtClean="0"/>
              <a:t>There was no significant pattern of difference between public and private companies’ HRD practices over time. 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dirty="0" smtClean="0"/>
              <a:t>The HRD practices of large companies were generally more sophisticated than those of SMEs over the survey period. 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dirty="0" smtClean="0"/>
              <a:t>The level of sophistication of HRD practices by industry sector has shown relative change, with one sector – Energy, Civil engineering and Mining – increasing in sophistication while all others declined over the 13-year period. The most pronounced declines were in Manufacturing and Services. </a:t>
            </a:r>
          </a:p>
          <a:p>
            <a:pPr marL="457200" indent="-45720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AU" dirty="0" smtClean="0"/>
              <a:t>There is an overall shift in HRD focus away from learning orientated processes and towards those focused around individual performance. </a:t>
            </a:r>
            <a:endParaRPr lang="en-US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dirty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B38C8EA3-2263-4461-B346-848159F548F2}" type="slidenum">
              <a:rPr lang="en-AU" smtClean="0"/>
              <a:pPr/>
              <a:t>27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77724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sz="3600" dirty="0"/>
              <a:t>Role of HRM strategic in decision making, Sheehan, Holland &amp;</a:t>
            </a:r>
            <a:r>
              <a:rPr lang="en-AU" sz="3600" dirty="0" smtClean="0"/>
              <a:t>De </a:t>
            </a:r>
            <a:r>
              <a:rPr lang="en-AU" sz="3600" dirty="0"/>
              <a:t>Cieri (2006)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sz="2800" smtClean="0"/>
              <a:t>HRM department provides operational support/processor of employment activities 8%</a:t>
            </a:r>
          </a:p>
          <a:p>
            <a:pPr eaLnBrk="1" hangingPunct="1">
              <a:lnSpc>
                <a:spcPct val="90000"/>
              </a:lnSpc>
            </a:pPr>
            <a:r>
              <a:rPr lang="en-AU" sz="2800" smtClean="0"/>
              <a:t>HRM department reacts to strategic decisions from senior management 7%</a:t>
            </a:r>
          </a:p>
          <a:p>
            <a:pPr eaLnBrk="1" hangingPunct="1">
              <a:lnSpc>
                <a:spcPct val="90000"/>
              </a:lnSpc>
            </a:pPr>
            <a:r>
              <a:rPr lang="en-AU" sz="2800" smtClean="0"/>
              <a:t>HRM department provides input and reacts to strategic decisions of senior management in personnel related issues 36%</a:t>
            </a:r>
          </a:p>
          <a:p>
            <a:pPr eaLnBrk="1" hangingPunct="1">
              <a:lnSpc>
                <a:spcPct val="90000"/>
              </a:lnSpc>
            </a:pPr>
            <a:r>
              <a:rPr lang="en-AU" sz="2800" smtClean="0"/>
              <a:t>HRM department is actively involved in all types of decision making 49%</a:t>
            </a:r>
          </a:p>
        </p:txBody>
      </p:sp>
      <p:sp>
        <p:nvSpPr>
          <p:cNvPr id="35844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C87D26E-236D-4F55-861C-1695DB75FA2E}" type="slidenum">
              <a:rPr lang="en-AU" smtClean="0"/>
              <a:pPr/>
              <a:t>28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77724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AU" sz="3600"/>
              <a:t>Current HRD policy development areas, Sheehan, Holland &amp;Di Cieri (2006)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r>
              <a:rPr lang="en-AU" sz="2800" smtClean="0"/>
              <a:t>Recruitment of talent 76%</a:t>
            </a:r>
          </a:p>
          <a:p>
            <a:pPr eaLnBrk="1" hangingPunct="1"/>
            <a:r>
              <a:rPr lang="en-AU" sz="2800" smtClean="0"/>
              <a:t>Training 54%</a:t>
            </a:r>
          </a:p>
          <a:p>
            <a:pPr eaLnBrk="1" hangingPunct="1"/>
            <a:r>
              <a:rPr lang="en-AU" sz="2800" smtClean="0"/>
              <a:t>Values 48%</a:t>
            </a:r>
          </a:p>
          <a:p>
            <a:pPr eaLnBrk="1" hangingPunct="1"/>
            <a:r>
              <a:rPr lang="en-AU" sz="2800" smtClean="0"/>
              <a:t>Training efforts devoted to skill enhancement 47%</a:t>
            </a:r>
          </a:p>
          <a:p>
            <a:pPr eaLnBrk="1" hangingPunct="1"/>
            <a:r>
              <a:rPr lang="en-AU" sz="2800" smtClean="0"/>
              <a:t>Management development 42%</a:t>
            </a:r>
          </a:p>
          <a:p>
            <a:pPr eaLnBrk="1" hangingPunct="1"/>
            <a:r>
              <a:rPr lang="en-AU" sz="2800" smtClean="0"/>
              <a:t>Career management 39%</a:t>
            </a:r>
          </a:p>
          <a:p>
            <a:pPr eaLnBrk="1" hangingPunct="1"/>
            <a:r>
              <a:rPr lang="en-AU" sz="2800" smtClean="0"/>
              <a:t>Skill development 37%</a:t>
            </a:r>
          </a:p>
        </p:txBody>
      </p:sp>
      <p:sp>
        <p:nvSpPr>
          <p:cNvPr id="36868" name="Slide Number Placeholder 5"/>
          <p:cNvSpPr>
            <a:spLocks noGrp="1"/>
          </p:cNvSpPr>
          <p:nvPr>
            <p:ph type="sldNum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C042BB12-237B-4B56-B7C0-371B9A311055}" type="slidenum">
              <a:rPr lang="en-AU" smtClean="0"/>
              <a:pPr/>
              <a:t>29</a:t>
            </a:fld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Verve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743</TotalTime>
  <Words>1781</Words>
  <Application>Microsoft Office PowerPoint</Application>
  <PresentationFormat>On-screen Show (4:3)</PresentationFormat>
  <Paragraphs>216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Oriel</vt:lpstr>
      <vt:lpstr>   Lecture 11</vt:lpstr>
      <vt:lpstr>Lecture outline</vt:lpstr>
      <vt:lpstr>The growing importance of SHRD</vt:lpstr>
      <vt:lpstr>Definition of SHRD</vt:lpstr>
      <vt:lpstr>Characteristics of SHRD</vt:lpstr>
      <vt:lpstr>Characteristics of SHRD con’t.</vt:lpstr>
      <vt:lpstr>Integration with organisational missions and goals</vt:lpstr>
      <vt:lpstr>Top management support</vt:lpstr>
      <vt:lpstr>Environmental scanning</vt:lpstr>
      <vt:lpstr>HRD plans and policies</vt:lpstr>
      <vt:lpstr>HRD plans and policies con’t</vt:lpstr>
      <vt:lpstr>Line manager commitment and involvement</vt:lpstr>
      <vt:lpstr>Line manager commitment and involvement con’t.</vt:lpstr>
      <vt:lpstr>Existence of complementary HRM activities</vt:lpstr>
      <vt:lpstr>Expanded trainer role</vt:lpstr>
      <vt:lpstr>Recognition of Culture</vt:lpstr>
      <vt:lpstr>Emphasis on evaluation</vt:lpstr>
      <vt:lpstr>Benefits of SHRD</vt:lpstr>
      <vt:lpstr>SHRP</vt:lpstr>
      <vt:lpstr>Experiences contributing to strategic thinking among HRD’s, Goldman 2008</vt:lpstr>
      <vt:lpstr>  Recent Australian Trends in HRD: Peretz and McGraw (2011) </vt:lpstr>
      <vt:lpstr>Research questions</vt:lpstr>
      <vt:lpstr>Evolution and broad pattern of HRD in Australia </vt:lpstr>
      <vt:lpstr>Evolution and broad pattern of HRD in Australia</vt:lpstr>
      <vt:lpstr>National Training Reform Agenda</vt:lpstr>
      <vt:lpstr>Methods</vt:lpstr>
      <vt:lpstr>Findings</vt:lpstr>
      <vt:lpstr>Role of HRM strategic in decision making, Sheehan, Holland &amp;De Cieri (2006)</vt:lpstr>
      <vt:lpstr>Current HRD policy development areas, Sheehan, Holland &amp;Di Cieri (2006)</vt:lpstr>
    </vt:vector>
  </TitlesOfParts>
  <Company>Latrobe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School of Business</dc:creator>
  <cp:lastModifiedBy>NTS</cp:lastModifiedBy>
  <cp:revision>25</cp:revision>
  <cp:lastPrinted>2001-01-07T01:36:30Z</cp:lastPrinted>
  <dcterms:created xsi:type="dcterms:W3CDTF">2001-01-05T00:44:38Z</dcterms:created>
  <dcterms:modified xsi:type="dcterms:W3CDTF">2014-06-22T17:59:56Z</dcterms:modified>
</cp:coreProperties>
</file>