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41"/>
  </p:notesMasterIdLst>
  <p:handoutMasterIdLst>
    <p:handoutMasterId r:id="rId42"/>
  </p:handoutMasterIdLst>
  <p:sldIdLst>
    <p:sldId id="329" r:id="rId2"/>
    <p:sldId id="259" r:id="rId3"/>
    <p:sldId id="272" r:id="rId4"/>
    <p:sldId id="279" r:id="rId5"/>
    <p:sldId id="282" r:id="rId6"/>
    <p:sldId id="280" r:id="rId7"/>
    <p:sldId id="275" r:id="rId8"/>
    <p:sldId id="310" r:id="rId9"/>
    <p:sldId id="308" r:id="rId10"/>
    <p:sldId id="276" r:id="rId11"/>
    <p:sldId id="306" r:id="rId12"/>
    <p:sldId id="278" r:id="rId13"/>
    <p:sldId id="309" r:id="rId14"/>
    <p:sldId id="313" r:id="rId15"/>
    <p:sldId id="31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311" r:id="rId35"/>
    <p:sldId id="291" r:id="rId36"/>
    <p:sldId id="292" r:id="rId37"/>
    <p:sldId id="307" r:id="rId38"/>
    <p:sldId id="293" r:id="rId39"/>
    <p:sldId id="283" r:id="rId4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06" autoAdjust="0"/>
    <p:restoredTop sz="94660"/>
  </p:normalViewPr>
  <p:slideViewPr>
    <p:cSldViewPr>
      <p:cViewPr varScale="1">
        <p:scale>
          <a:sx n="69" d="100"/>
          <a:sy n="69" d="100"/>
        </p:scale>
        <p:origin x="-152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8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6861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B4C33C97-BC86-4C95-9FB5-E25606F9A3BC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861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r>
              <a:rPr lang="en-US"/>
              <a:t>THRD-160-2</a:t>
            </a:r>
          </a:p>
        </p:txBody>
      </p:sp>
      <p:sp>
        <p:nvSpPr>
          <p:cNvPr id="6861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246D25D4-F6EF-4916-822F-E6066DBB8EE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9635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A3E612F-BD68-469A-B4A7-1834CF1D922D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9636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9637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9638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/>
              <a:t>THRD-160-2</a:t>
            </a:r>
          </a:p>
        </p:txBody>
      </p:sp>
      <p:sp>
        <p:nvSpPr>
          <p:cNvPr id="69639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716A07-AF88-4466-9AE0-0D785F3EFC7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C40D2D4-6C7C-4E61-A4B2-F93460DAB64F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159F1A-27E1-427A-9E29-1C3381512883}" type="slidenum">
              <a:rPr lang="en-US"/>
              <a:pPr/>
              <a:t>1</a:t>
            </a:fld>
            <a:endParaRPr lang="en-US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BB3265DF-7846-4484-9F65-A10ECC99367D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6C50CC-CB0A-490E-9134-83D8A6509601}" type="slidenum">
              <a:rPr lang="en-US"/>
              <a:pPr/>
              <a:t>2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3368EF6-F01F-4EB2-80C0-56097E900CF7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F63AE7-5D7D-426D-9CA7-657F25D5C3BD}" type="slidenum">
              <a:rPr lang="en-US"/>
              <a:pPr/>
              <a:t>3</a:t>
            </a:fld>
            <a:endParaRPr lang="en-US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43999FA-A451-420D-8943-93263254CFF2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DDA9E7-B694-4CC4-A36B-B04393098C72}" type="slidenum">
              <a:rPr lang="en-US"/>
              <a:pPr/>
              <a:t>4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20733EC-E5CB-47AE-A065-FCE8A31F0858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21B3CF-24B9-4F70-818C-F98DC7A9E88C}" type="slidenum">
              <a:rPr lang="en-US"/>
              <a:pPr/>
              <a:t>5</a:t>
            </a:fld>
            <a:endParaRPr lang="en-US"/>
          </a:p>
        </p:txBody>
      </p:sp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83102E0-87FE-411F-A08C-E1CC40B4908C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B60EFC-3292-4DC0-B694-519C0B77E6E8}" type="slidenum">
              <a:rPr lang="en-US"/>
              <a:pPr/>
              <a:t>6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960B08C-1768-40D5-8FD4-0103ACA7ECB2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BE1593-4FDF-406C-A6AE-87F0F6641260}" type="slidenum">
              <a:rPr lang="en-US"/>
              <a:pPr/>
              <a:t>7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3466978-5F0C-4BAC-BEE3-9988A1544B23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5AAD0-82DE-453E-8FED-EC7E9A5F1706}" type="slidenum">
              <a:rPr lang="en-US"/>
              <a:pPr/>
              <a:t>8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0435F75-AD12-4D34-891C-B54EDB1D85A2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6D37E1-4C34-4C0B-A021-382C7A36DBD5}" type="slidenum">
              <a:rPr lang="en-US"/>
              <a:pPr/>
              <a:t>9</a:t>
            </a:fld>
            <a:endParaRPr lang="en-US"/>
          </a:p>
        </p:txBody>
      </p:sp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4FC144A-FDE7-4BA5-BA2A-19160F8AF439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058705-B1A7-47A9-B951-8CF246E9FA66}" type="slidenum">
              <a:rPr lang="en-US"/>
              <a:pPr/>
              <a:t>10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F3088F5-2F1B-48F4-9797-AA71D379650A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10AFED-1C88-4DA7-A0E8-7BE5F84C27A8}" type="slidenum">
              <a:rPr lang="en-US"/>
              <a:pPr/>
              <a:t>11</a:t>
            </a:fld>
            <a:endParaRPr lang="en-US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9F6128B-E762-4351-A8C9-F7D985EA3892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96DF39-3E67-46ED-898A-429C8E8A999D}" type="slidenum">
              <a:rPr lang="en-US"/>
              <a:pPr/>
              <a:t>12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D1AA039-7EA3-4C9B-9AE7-8921F806B34A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3B9E7D-CD9D-4BD2-AF1E-45EC84E64F4A}" type="slidenum">
              <a:rPr lang="en-US"/>
              <a:pPr/>
              <a:t>13</a:t>
            </a:fld>
            <a:endParaRPr lang="en-US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5019314-83EA-475D-8634-64065FCFE6C2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FED39F-ACC6-40D8-9A64-162A029A2B7A}" type="slidenum">
              <a:rPr lang="en-US"/>
              <a:pPr/>
              <a:t>14</a:t>
            </a:fld>
            <a:endParaRPr lang="en-US"/>
          </a:p>
        </p:txBody>
      </p:sp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9772853-1D5F-48E6-A212-0892DD8EBD3C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1C3A9F-7B2D-49EB-8B9F-5CDAF2FFBB62}" type="slidenum">
              <a:rPr lang="en-US"/>
              <a:pPr/>
              <a:t>15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0FD3C89-36DF-4D35-BF83-D6B8FB3000AD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9928DE-2E1A-478F-8B3F-5083CF4B98D0}" type="slidenum">
              <a:rPr lang="en-US"/>
              <a:pPr/>
              <a:t>16</a:t>
            </a:fld>
            <a:endParaRPr lang="en-US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5DF9A4C-C9DE-4A4F-8EC4-40658E295437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F1944D-2032-4F8D-9CF0-4D7B23AB3315}" type="slidenum">
              <a:rPr lang="en-US"/>
              <a:pPr/>
              <a:t>17</a:t>
            </a:fld>
            <a:endParaRPr lang="en-US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29B3B49-D3DA-43C7-88AB-E12615D89706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C5547-CC2F-443A-8F64-7B5C568D620B}" type="slidenum">
              <a:rPr lang="en-US"/>
              <a:pPr/>
              <a:t>18</a:t>
            </a:fld>
            <a:endParaRPr lang="en-US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EB9E9D3-5075-4C73-B2FF-D2DE2E210D4B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636598-8330-475E-BEF5-A45482F960AF}" type="slidenum">
              <a:rPr lang="en-US"/>
              <a:pPr/>
              <a:t>19</a:t>
            </a:fld>
            <a:endParaRPr lang="en-US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AA88365-C0E3-4D0B-8148-99005FFCD78A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062F73-47A2-4EF1-AD2C-4C7565E4B04C}" type="slidenum">
              <a:rPr lang="en-US"/>
              <a:pPr/>
              <a:t>20</a:t>
            </a:fld>
            <a:endParaRPr lang="en-US"/>
          </a:p>
        </p:txBody>
      </p:sp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E050802-8575-4634-A933-28D8E0566785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4F9E0D-15C5-4AE0-BDC8-FD2CBE344ED2}" type="slidenum">
              <a:rPr lang="en-US"/>
              <a:pPr/>
              <a:t>21</a:t>
            </a:fld>
            <a:endParaRPr lang="en-US"/>
          </a:p>
        </p:txBody>
      </p:sp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37F7DBB-079C-4391-9DDC-F3528BAF141D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89E977-ED64-45F6-9AEE-0D7243E86719}" type="slidenum">
              <a:rPr lang="en-US"/>
              <a:pPr/>
              <a:t>22</a:t>
            </a:fld>
            <a:endParaRPr lang="en-US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9F0C5AD-2076-4645-975D-F8AFB15B8E62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D28420-C4FC-43B9-B294-B3B80C55CEAB}" type="slidenum">
              <a:rPr lang="en-US"/>
              <a:pPr/>
              <a:t>23</a:t>
            </a:fld>
            <a:endParaRPr lang="en-US"/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966D7D3-E90B-481C-9FFC-CBA74D79495D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755287-9651-4EC4-922C-46FBE1D28426}" type="slidenum">
              <a:rPr lang="en-US"/>
              <a:pPr/>
              <a:t>24</a:t>
            </a:fld>
            <a:endParaRPr lang="en-US"/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1944268-5F39-41AF-B756-0694606DC2AD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15AFED-28D8-421B-8CBF-DE22197E93DE}" type="slidenum">
              <a:rPr lang="en-US"/>
              <a:pPr/>
              <a:t>25</a:t>
            </a:fld>
            <a:endParaRPr lang="en-US"/>
          </a:p>
        </p:txBody>
      </p:sp>
      <p:sp>
        <p:nvSpPr>
          <p:cNvPr id="17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0801A8D-5322-4FEA-8BC2-4CDBE6DB81C3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1F8A81-EF9A-4CFC-BC72-69465DB2C4DD}" type="slidenum">
              <a:rPr lang="en-US"/>
              <a:pPr/>
              <a:t>26</a:t>
            </a:fld>
            <a:endParaRPr lang="en-US"/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2E33EF3-6BBF-4C42-9BA4-4BD13D7ABC39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38ADCC-F68C-4885-8B07-8976D705E374}" type="slidenum">
              <a:rPr lang="en-US"/>
              <a:pPr/>
              <a:t>27</a:t>
            </a:fld>
            <a:endParaRPr lang="en-US"/>
          </a:p>
        </p:txBody>
      </p:sp>
      <p:sp>
        <p:nvSpPr>
          <p:cNvPr id="17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05EF845-102A-4BE2-84F5-D2E838A576FE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DD8268-D2DA-486F-9AD9-6D3933D0A182}" type="slidenum">
              <a:rPr lang="en-US"/>
              <a:pPr/>
              <a:t>28</a:t>
            </a:fld>
            <a:endParaRPr lang="en-US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7E7EF36-9A90-40D4-85A1-FF4B5B74BA91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5DD50D-0831-4717-90A6-5180C101540F}" type="slidenum">
              <a:rPr lang="en-US"/>
              <a:pPr/>
              <a:t>29</a:t>
            </a:fld>
            <a:endParaRPr lang="en-US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49AE113-5844-423F-892B-DC735F84F1B8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E7AE8F-21A1-4565-B709-E1F6C10527D8}" type="slidenum">
              <a:rPr lang="en-US"/>
              <a:pPr/>
              <a:t>30</a:t>
            </a:fld>
            <a:endParaRPr lang="en-US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8AEE891-D1F5-4648-BD4F-88AE9A97FD7D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BE4A9E-AE32-4804-B469-AA56F39D7C18}" type="slidenum">
              <a:rPr lang="en-US"/>
              <a:pPr/>
              <a:t>31</a:t>
            </a:fld>
            <a:endParaRPr lang="en-US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BD6A62A-397F-48A5-801F-9B2EB38E719E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9E6F84-2A74-4CA4-968D-B370B6AF6A7C}" type="slidenum">
              <a:rPr lang="en-US"/>
              <a:pPr/>
              <a:t>32</a:t>
            </a:fld>
            <a:endParaRPr lang="en-US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E26E2AC-E7C2-4E33-B5B4-B8CC72EF8E18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B45C55-0468-4154-8EA7-8B924739813F}" type="slidenum">
              <a:rPr lang="en-US"/>
              <a:pPr/>
              <a:t>33</a:t>
            </a:fld>
            <a:endParaRPr lang="en-US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432F998-5903-4ACA-8E47-F7C073D2732B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3BE379-E90F-4B57-AEA0-556F1FCC073A}" type="slidenum">
              <a:rPr lang="en-US"/>
              <a:pPr/>
              <a:t>34</a:t>
            </a:fld>
            <a:endParaRPr lang="en-US"/>
          </a:p>
        </p:txBody>
      </p:sp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273A0B0-01BF-48F2-B4A6-6F1C3295B91F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EDA736-70C2-433C-B52E-625F3D4F62F6}" type="slidenum">
              <a:rPr lang="en-US"/>
              <a:pPr/>
              <a:t>35</a:t>
            </a:fld>
            <a:endParaRPr lang="en-US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20DE950-6D34-4A90-BB8F-37E4195E4990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C4350B-6C94-4029-91F2-48231B0748F1}" type="slidenum">
              <a:rPr lang="en-US"/>
              <a:pPr/>
              <a:t>36</a:t>
            </a:fld>
            <a:endParaRPr lang="en-US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A959B73-C7A9-4E14-9340-21B2632B9FED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E0F56F-6F25-4E07-A2F6-A315DDAC46E9}" type="slidenum">
              <a:rPr lang="en-US"/>
              <a:pPr/>
              <a:t>37</a:t>
            </a:fld>
            <a:endParaRPr lang="en-US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626047B-E89B-498B-8F47-204F4ECAB08A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2F14EF-60EE-4A5A-B118-8A3514BF8AA5}" type="slidenum">
              <a:rPr lang="en-US"/>
              <a:pPr/>
              <a:t>38</a:t>
            </a:fld>
            <a:endParaRPr lang="en-US"/>
          </a:p>
        </p:txBody>
      </p:sp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5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5D0D08D-65A8-4E34-811C-E7B07BB6C82C}" type="datetime1">
              <a:rPr lang="en-US"/>
              <a:pPr/>
              <a:t>6/22/2014</a:t>
            </a:fld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THRD-160-2</a:t>
            </a:r>
          </a:p>
        </p:txBody>
      </p:sp>
      <p:sp>
        <p:nvSpPr>
          <p:cNvPr id="7" name="Rectangle 205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9DDE6A-0727-4C2E-BBE5-B90AE4629FD4}" type="slidenum">
              <a:rPr lang="en-US"/>
              <a:pPr/>
              <a:t>39</a:t>
            </a:fld>
            <a:endParaRPr lang="en-US"/>
          </a:p>
        </p:txBody>
      </p:sp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6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 sz="3600" b="1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216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b="1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3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3113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Tx/>
        <a:buSzPct val="110000"/>
        <a:buFont typeface="Wingdings" pitchFamily="2" charset="2"/>
        <a:buChar char="§"/>
        <a:defRPr sz="32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Tx/>
        <a:buSzPct val="60000"/>
        <a:buFont typeface="Wingdings" pitchFamily="2" charset="2"/>
        <a:buChar char="§"/>
        <a:defRPr sz="28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Tx/>
        <a:buSzPct val="95000"/>
        <a:buFont typeface="Wingdings" pitchFamily="2" charset="2"/>
        <a:buChar char="§"/>
        <a:defRPr sz="24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Tx/>
        <a:buSzPct val="65000"/>
        <a:buFont typeface="Wingdings" pitchFamily="2" charset="2"/>
        <a:buChar char="§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Tx/>
        <a:buSzPct val="60000"/>
        <a:buFont typeface="Wingdings" pitchFamily="2" charset="2"/>
        <a:buChar char="§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4191000"/>
            <a:ext cx="8001000" cy="1143000"/>
          </a:xfrm>
        </p:spPr>
        <p:txBody>
          <a:bodyPr/>
          <a:lstStyle/>
          <a:p>
            <a:pPr algn="ctr"/>
            <a:r>
              <a:rPr lang="en-US" dirty="0"/>
              <a:t>Introduction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</a:t>
            </a:r>
            <a:br>
              <a:rPr lang="en-US" dirty="0" smtClean="0"/>
            </a:br>
            <a:r>
              <a:rPr lang="en-US" dirty="0" smtClean="0"/>
              <a:t>Human </a:t>
            </a:r>
            <a:r>
              <a:rPr lang="en-US" dirty="0"/>
              <a:t>Resource </a:t>
            </a:r>
            <a:r>
              <a:rPr lang="en-US" dirty="0" smtClean="0"/>
              <a:t>Development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Moving from HRM to HRD</a:t>
            </a:r>
            <a:br>
              <a:rPr lang="en-US" dirty="0" smtClean="0"/>
            </a:br>
            <a:r>
              <a:rPr lang="en-US" dirty="0" err="1" smtClean="0"/>
              <a:t>Contd</a:t>
            </a:r>
            <a:r>
              <a:rPr lang="en-US" dirty="0" smtClean="0"/>
              <a:t>…. </a:t>
            </a:r>
            <a:br>
              <a:rPr lang="en-US" dirty="0" smtClean="0"/>
            </a:br>
            <a:r>
              <a:rPr lang="en-US" dirty="0" smtClean="0"/>
              <a:t>Lecture 10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Relationship Between HRM and HRD</a:t>
            </a:r>
          </a:p>
        </p:txBody>
      </p:sp>
      <p:sp>
        <p:nvSpPr>
          <p:cNvPr id="81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Human resource management (HRM) encompasses many functions</a:t>
            </a:r>
          </a:p>
          <a:p>
            <a:r>
              <a:rPr lang="en-US"/>
              <a:t>Human resource development (HRD) is just one of the functions within HRM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HRD Functions</a:t>
            </a:r>
          </a:p>
        </p:txBody>
      </p:sp>
      <p:sp>
        <p:nvSpPr>
          <p:cNvPr id="358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Training and development (T&amp;D)</a:t>
            </a:r>
          </a:p>
          <a:p>
            <a:r>
              <a:rPr lang="en-US"/>
              <a:t>Organizational development</a:t>
            </a:r>
          </a:p>
          <a:p>
            <a:r>
              <a:rPr lang="en-US"/>
              <a:t>Career development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and Development (T&amp;D)</a:t>
            </a:r>
          </a:p>
        </p:txBody>
      </p:sp>
      <p:sp>
        <p:nvSpPr>
          <p:cNvPr id="460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Training – improving the knowledge, skills and attitudes of employees for the short-term, particular to a specific job or task – e.g.,</a:t>
            </a:r>
          </a:p>
          <a:p>
            <a:pPr lvl="1"/>
            <a:r>
              <a:rPr lang="en-US"/>
              <a:t>Employee orientation</a:t>
            </a:r>
          </a:p>
          <a:p>
            <a:pPr lvl="1"/>
            <a:r>
              <a:rPr lang="en-US"/>
              <a:t>Skills &amp; technical training</a:t>
            </a:r>
          </a:p>
          <a:p>
            <a:pPr lvl="1"/>
            <a:r>
              <a:rPr lang="en-US"/>
              <a:t>Coaching</a:t>
            </a:r>
          </a:p>
          <a:p>
            <a:pPr lvl="1"/>
            <a:r>
              <a:rPr lang="en-US"/>
              <a:t>Counseling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and Development (T&amp;D)</a:t>
            </a:r>
          </a:p>
        </p:txBody>
      </p:sp>
      <p:sp>
        <p:nvSpPr>
          <p:cNvPr id="512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Development – preparing for future responsibilities, while increasing the capacity to perform at a current job</a:t>
            </a:r>
          </a:p>
          <a:p>
            <a:pPr lvl="1"/>
            <a:r>
              <a:rPr lang="en-US"/>
              <a:t>Management training</a:t>
            </a:r>
          </a:p>
          <a:p>
            <a:pPr lvl="1"/>
            <a:r>
              <a:rPr lang="en-US"/>
              <a:t>Supervisor development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Development</a:t>
            </a:r>
          </a:p>
        </p:txBody>
      </p:sp>
      <p:sp>
        <p:nvSpPr>
          <p:cNvPr id="491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dirty="0"/>
              <a:t>The process of improving an organization’s effectiveness and member’s well-being through the application of behavioral science concepts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Focuses on both macro- and micro-levels</a:t>
            </a:r>
          </a:p>
          <a:p>
            <a:pPr algn="just">
              <a:lnSpc>
                <a:spcPct val="90000"/>
              </a:lnSpc>
            </a:pPr>
            <a:r>
              <a:rPr lang="en-US" dirty="0"/>
              <a:t>HRD plays the role of a </a:t>
            </a:r>
            <a:r>
              <a:rPr lang="en-US" i="1" dirty="0"/>
              <a:t>change agent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Career Development</a:t>
            </a:r>
          </a:p>
        </p:txBody>
      </p:sp>
      <p:sp>
        <p:nvSpPr>
          <p:cNvPr id="409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Ongoing process by which individuals progress through series of changes until they achieve their personal level of maximum achievement.</a:t>
            </a:r>
          </a:p>
          <a:p>
            <a:pPr lvl="1">
              <a:lnSpc>
                <a:spcPct val="120000"/>
              </a:lnSpc>
            </a:pPr>
            <a:r>
              <a:rPr lang="en-US"/>
              <a:t>Career planning</a:t>
            </a:r>
          </a:p>
          <a:p>
            <a:pPr lvl="1">
              <a:lnSpc>
                <a:spcPct val="120000"/>
              </a:lnSpc>
            </a:pPr>
            <a:r>
              <a:rPr lang="en-US"/>
              <a:t>Career 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&amp; Performance</a:t>
            </a:r>
          </a:p>
        </p:txBody>
      </p:sp>
      <p:pic>
        <p:nvPicPr>
          <p:cNvPr id="129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676400"/>
            <a:ext cx="39147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9030" name="Text Box 6"/>
          <p:cNvSpPr txBox="1">
            <a:spLocks noChangeArrowheads="1"/>
          </p:cNvSpPr>
          <p:nvPr/>
        </p:nvSpPr>
        <p:spPr bwMode="auto">
          <a:xfrm>
            <a:off x="822325" y="6051550"/>
            <a:ext cx="45878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200"/>
              <a:t>By Permission: Naughton &amp; Rothwell (2004)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Critical HRD Issues</a:t>
            </a:r>
          </a:p>
        </p:txBody>
      </p:sp>
      <p:sp>
        <p:nvSpPr>
          <p:cNvPr id="12595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Strategic management and HRD</a:t>
            </a:r>
          </a:p>
          <a:p>
            <a:r>
              <a:rPr lang="en-US"/>
              <a:t>The supervisor’s role in HRD</a:t>
            </a:r>
          </a:p>
          <a:p>
            <a:r>
              <a:rPr lang="en-US"/>
              <a:t>Organizational structure of HRD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Strategic Management &amp; HRD</a:t>
            </a:r>
          </a:p>
        </p:txBody>
      </p:sp>
      <p:sp>
        <p:nvSpPr>
          <p:cNvPr id="419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Strategic management aims to ensure organizational effectiveness for the foreseeable/projected future – e.g., maximizing profits in the next 3 to 5 years</a:t>
            </a:r>
          </a:p>
          <a:p>
            <a:r>
              <a:rPr lang="en-US"/>
              <a:t>HRD aims to get managers and workers ready for new products, procedures, and materials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Supervisor’s Role in HRD</a:t>
            </a:r>
          </a:p>
        </p:txBody>
      </p:sp>
      <p:sp>
        <p:nvSpPr>
          <p:cNvPr id="1228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Implements HRD programs and procedures</a:t>
            </a:r>
          </a:p>
          <a:p>
            <a:r>
              <a:rPr lang="en-US"/>
              <a:t>On-the-job training (OJT)</a:t>
            </a:r>
          </a:p>
          <a:p>
            <a:r>
              <a:rPr lang="en-US"/>
              <a:t>Coaching/mentoring/counseling</a:t>
            </a:r>
          </a:p>
          <a:p>
            <a:r>
              <a:rPr lang="en-US"/>
              <a:t>Career and employee development</a:t>
            </a:r>
          </a:p>
          <a:p>
            <a:r>
              <a:rPr lang="en-US"/>
              <a:t>A “front-line participant” in HRD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Organizational Structure of HRD Departments</a:t>
            </a:r>
          </a:p>
        </p:txBody>
      </p:sp>
      <p:sp>
        <p:nvSpPr>
          <p:cNvPr id="4403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Depends on company size, industry and maturity</a:t>
            </a:r>
          </a:p>
          <a:p>
            <a:r>
              <a:rPr lang="en-US"/>
              <a:t>No single structure used</a:t>
            </a:r>
          </a:p>
          <a:p>
            <a:r>
              <a:rPr lang="en-US"/>
              <a:t>Depends in large part on how well the HRD manager becomes an institutional part of the company – i.e., a revenue contributor, not just a revenue user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HRD Organization in a Large Company</a:t>
            </a:r>
          </a:p>
        </p:txBody>
      </p:sp>
      <p:sp>
        <p:nvSpPr>
          <p:cNvPr id="12800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8004" name="Picture 4" descr="wer18789_01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2592388"/>
            <a:ext cx="5334000" cy="26400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Roles and competencies of an HRD professional</a:t>
            </a:r>
          </a:p>
        </p:txBody>
      </p:sp>
      <p:sp>
        <p:nvSpPr>
          <p:cNvPr id="1894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419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Main roles: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/>
              <a:t>	- Learning strategies – involved in higher level of decision making concerning how HRD initiatives the goals and strategies of O. 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US" sz="2800"/>
              <a:t>Buss. partner – work together with other manager to implement evaluate HRD initiatives.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US" sz="2800"/>
              <a:t>The project manager – involved in day to day planning, funding and monitoring HRD initiatives.</a:t>
            </a:r>
          </a:p>
          <a:p>
            <a:pPr>
              <a:lnSpc>
                <a:spcPct val="80000"/>
              </a:lnSpc>
              <a:buFontTx/>
              <a:buChar char="-"/>
            </a:pPr>
            <a:r>
              <a:rPr lang="en-US" sz="2800"/>
              <a:t>Professional specialist – add their expertise in particular area ex. designing, developing, delivering and evaluating the HRD initiatives.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Roles and competencies of an HRD professional</a:t>
            </a:r>
          </a:p>
        </p:txBody>
      </p:sp>
      <p:sp>
        <p:nvSpPr>
          <p:cNvPr id="1914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Executive/Manager</a:t>
            </a:r>
          </a:p>
          <a:p>
            <a:r>
              <a:rPr lang="en-US"/>
              <a:t>HR Strategic Advisor</a:t>
            </a:r>
          </a:p>
          <a:p>
            <a:r>
              <a:rPr lang="en-US"/>
              <a:t>HR Systems Designer/Developer</a:t>
            </a:r>
          </a:p>
          <a:p>
            <a:r>
              <a:rPr lang="en-US"/>
              <a:t>Organization Change Agent</a:t>
            </a:r>
          </a:p>
          <a:p>
            <a:r>
              <a:rPr lang="en-US"/>
              <a:t>Organization Design Consultant</a:t>
            </a:r>
          </a:p>
          <a:p>
            <a:r>
              <a:rPr lang="en-US"/>
              <a:t>Learning Program Specialist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HRD Jobs/Roles – 2</a:t>
            </a:r>
          </a:p>
        </p:txBody>
      </p:sp>
      <p:sp>
        <p:nvSpPr>
          <p:cNvPr id="9728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Instructor/Facilitator</a:t>
            </a:r>
          </a:p>
          <a:p>
            <a:r>
              <a:rPr lang="en-US"/>
              <a:t>Individual Development and Career Counselor</a:t>
            </a:r>
          </a:p>
          <a:p>
            <a:r>
              <a:rPr lang="en-US"/>
              <a:t>Performance Consultant (Coach)</a:t>
            </a:r>
          </a:p>
          <a:p>
            <a:r>
              <a:rPr lang="en-US"/>
              <a:t>Researcher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 Manager Role</a:t>
            </a:r>
          </a:p>
        </p:txBody>
      </p:sp>
      <p:sp>
        <p:nvSpPr>
          <p:cNvPr id="99331" name="Rectangle 102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Integrates HRD with organizational goals and strategies</a:t>
            </a:r>
          </a:p>
          <a:p>
            <a:r>
              <a:rPr lang="en-US"/>
              <a:t>Promotes HRD as a profit enhancer</a:t>
            </a:r>
          </a:p>
          <a:p>
            <a:r>
              <a:rPr lang="en-US"/>
              <a:t>Tailors HRD to corporate needs and budget</a:t>
            </a:r>
          </a:p>
          <a:p>
            <a:r>
              <a:rPr lang="en-US"/>
              <a:t>Institutionalizes performance enhancement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 Strategic Advisor Role</a:t>
            </a:r>
          </a:p>
        </p:txBody>
      </p:sp>
      <p:sp>
        <p:nvSpPr>
          <p:cNvPr id="1013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Consults with corporate strategic thinkers</a:t>
            </a:r>
          </a:p>
          <a:p>
            <a:r>
              <a:rPr lang="en-US"/>
              <a:t>Helps to articulate goals and strategies</a:t>
            </a:r>
          </a:p>
          <a:p>
            <a:r>
              <a:rPr lang="en-US"/>
              <a:t>Develops HR plans</a:t>
            </a:r>
          </a:p>
          <a:p>
            <a:r>
              <a:rPr lang="en-US"/>
              <a:t>Develops strategic planning education and training programs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HR Systems Designer/Developer</a:t>
            </a:r>
          </a:p>
        </p:txBody>
      </p:sp>
      <p:sp>
        <p:nvSpPr>
          <p:cNvPr id="10342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Assists HR manager in the design and development of HR systems</a:t>
            </a:r>
          </a:p>
          <a:p>
            <a:r>
              <a:rPr lang="en-US"/>
              <a:t>Designs HR programs</a:t>
            </a:r>
          </a:p>
          <a:p>
            <a:r>
              <a:rPr lang="en-US"/>
              <a:t>Develops intervention strategies</a:t>
            </a:r>
          </a:p>
          <a:p>
            <a:r>
              <a:rPr lang="en-US"/>
              <a:t>Plans HR implementation actions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 Change Agent</a:t>
            </a:r>
          </a:p>
        </p:txBody>
      </p:sp>
      <p:sp>
        <p:nvSpPr>
          <p:cNvPr id="105475" name="Rectangle 102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Develops more efficient work teams</a:t>
            </a:r>
          </a:p>
          <a:p>
            <a:r>
              <a:rPr lang="en-US"/>
              <a:t>Improves quality management</a:t>
            </a:r>
          </a:p>
          <a:p>
            <a:r>
              <a:rPr lang="en-US"/>
              <a:t>Implements intervention strategies</a:t>
            </a:r>
          </a:p>
          <a:p>
            <a:r>
              <a:rPr lang="en-US"/>
              <a:t>Develops change reports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Organization Design Consultant</a:t>
            </a:r>
          </a:p>
        </p:txBody>
      </p:sp>
      <p:sp>
        <p:nvSpPr>
          <p:cNvPr id="10752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Designs work systems</a:t>
            </a:r>
          </a:p>
          <a:p>
            <a:r>
              <a:rPr lang="en-US"/>
              <a:t>Develops effective alternative work designs</a:t>
            </a:r>
          </a:p>
          <a:p>
            <a:r>
              <a:rPr lang="en-US"/>
              <a:t>Implements changed systems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Program Specialist</a:t>
            </a:r>
          </a:p>
        </p:txBody>
      </p:sp>
      <p:sp>
        <p:nvSpPr>
          <p:cNvPr id="110595" name="Rectangle 102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Identifies needs of learners</a:t>
            </a:r>
          </a:p>
          <a:p>
            <a:r>
              <a:rPr lang="en-US"/>
              <a:t>Develops and designs learning programs</a:t>
            </a:r>
          </a:p>
          <a:p>
            <a:r>
              <a:rPr lang="en-US"/>
              <a:t>Prepares learning materials and learning aids</a:t>
            </a:r>
          </a:p>
          <a:p>
            <a:r>
              <a:rPr lang="en-US"/>
              <a:t>Develops program objectives, lesson plans, and strategies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Instructor/Facilitator</a:t>
            </a:r>
          </a:p>
        </p:txBody>
      </p:sp>
      <p:sp>
        <p:nvSpPr>
          <p:cNvPr id="112643" name="Rectangle 102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Presents learning materials</a:t>
            </a:r>
          </a:p>
          <a:p>
            <a:r>
              <a:rPr lang="en-US"/>
              <a:t>Leads and facilitates structured learning experiences</a:t>
            </a:r>
          </a:p>
          <a:p>
            <a:r>
              <a:rPr lang="en-US"/>
              <a:t>Selects appropriate instructional methods and techniques</a:t>
            </a:r>
          </a:p>
          <a:p>
            <a:r>
              <a:rPr lang="en-US"/>
              <a:t>Delivers instruction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Individual Development and Career Counselor</a:t>
            </a:r>
          </a:p>
        </p:txBody>
      </p:sp>
      <p:sp>
        <p:nvSpPr>
          <p:cNvPr id="1146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Assists individuals in career planning</a:t>
            </a:r>
          </a:p>
          <a:p>
            <a:r>
              <a:rPr lang="en-US"/>
              <a:t>Develops individual assessments</a:t>
            </a:r>
          </a:p>
          <a:p>
            <a:r>
              <a:rPr lang="en-US"/>
              <a:t>Facilitates career workshops</a:t>
            </a:r>
          </a:p>
          <a:p>
            <a:r>
              <a:rPr lang="en-US"/>
              <a:t>Provides career guidance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Consultant (Coach)</a:t>
            </a:r>
          </a:p>
        </p:txBody>
      </p:sp>
      <p:sp>
        <p:nvSpPr>
          <p:cNvPr id="116739" name="Rectangle 1027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Advises line management on appropriate interventions to improve individual and group performance</a:t>
            </a:r>
          </a:p>
          <a:p>
            <a:r>
              <a:rPr lang="en-US"/>
              <a:t>Provides intervention strategies</a:t>
            </a:r>
          </a:p>
          <a:p>
            <a:r>
              <a:rPr lang="en-US"/>
              <a:t>Develops and provides coaching designs</a:t>
            </a:r>
          </a:p>
          <a:p>
            <a:r>
              <a:rPr lang="en-US"/>
              <a:t>Implements coaching activities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Researcher</a:t>
            </a:r>
          </a:p>
        </p:txBody>
      </p:sp>
      <p:sp>
        <p:nvSpPr>
          <p:cNvPr id="1187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772400" cy="3544888"/>
          </a:xfrm>
        </p:spPr>
        <p:txBody>
          <a:bodyPr/>
          <a:lstStyle/>
          <a:p>
            <a:r>
              <a:rPr lang="en-US" dirty="0"/>
              <a:t>Assesses HRD practices and programs</a:t>
            </a:r>
          </a:p>
          <a:p>
            <a:r>
              <a:rPr lang="en-US" dirty="0"/>
              <a:t>Determines HRD program effectiveness </a:t>
            </a:r>
          </a:p>
          <a:p>
            <a:r>
              <a:rPr lang="en-US" dirty="0"/>
              <a:t>Develops requirements for changing HRD programs to address current and future problems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Challenges to organization and to HRD professionals</a:t>
            </a:r>
          </a:p>
        </p:txBody>
      </p:sp>
      <p:sp>
        <p:nvSpPr>
          <p:cNvPr id="727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Changing workforce demographics</a:t>
            </a:r>
          </a:p>
          <a:p>
            <a:r>
              <a:rPr lang="en-US"/>
              <a:t>Competing in global economy</a:t>
            </a:r>
          </a:p>
          <a:p>
            <a:r>
              <a:rPr lang="en-US"/>
              <a:t>Eliminating the skills gap</a:t>
            </a:r>
          </a:p>
          <a:p>
            <a:r>
              <a:rPr lang="en-US"/>
              <a:t>Need for lifelong learning</a:t>
            </a:r>
          </a:p>
          <a:p>
            <a:r>
              <a:rPr lang="en-US"/>
              <a:t>Need for organizational learning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Changing Demographics in the U.S. Workplace</a:t>
            </a:r>
          </a:p>
        </p:txBody>
      </p:sp>
      <p:sp>
        <p:nvSpPr>
          <p:cNvPr id="7577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/>
              <a:t>By 2020, it is predicted that:</a:t>
            </a:r>
          </a:p>
          <a:p>
            <a:r>
              <a:rPr lang="en-US" sz="2800"/>
              <a:t>African-Americans will remain at 11%</a:t>
            </a:r>
          </a:p>
          <a:p>
            <a:r>
              <a:rPr lang="en-US" sz="2800"/>
              <a:t>Hispanics will increase from 9% to 14%</a:t>
            </a:r>
          </a:p>
          <a:p>
            <a:r>
              <a:rPr lang="en-US" sz="2800"/>
              <a:t>Asians will increase from 4% to 6%</a:t>
            </a:r>
          </a:p>
          <a:p>
            <a:r>
              <a:rPr lang="en-US" sz="2800"/>
              <a:t>Whites will decrease from 76% to 68%</a:t>
            </a:r>
          </a:p>
          <a:p>
            <a:r>
              <a:rPr lang="en-US" sz="2800"/>
              <a:t>Women will increase from 46% to 50%</a:t>
            </a:r>
          </a:p>
          <a:p>
            <a:r>
              <a:rPr lang="en-US" sz="2800"/>
              <a:t>Older workers (&gt;55) will increase to 25%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Competing in the Global Economy</a:t>
            </a:r>
          </a:p>
        </p:txBody>
      </p:sp>
      <p:sp>
        <p:nvSpPr>
          <p:cNvPr id="798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New technologies</a:t>
            </a:r>
          </a:p>
          <a:p>
            <a:r>
              <a:rPr lang="en-US"/>
              <a:t>Need for more skilled and educated workers</a:t>
            </a:r>
          </a:p>
          <a:p>
            <a:r>
              <a:rPr lang="en-US"/>
              <a:t>Cultural sensitivity required</a:t>
            </a:r>
          </a:p>
          <a:p>
            <a:r>
              <a:rPr lang="en-US"/>
              <a:t>Team involvement</a:t>
            </a:r>
          </a:p>
          <a:p>
            <a:r>
              <a:rPr lang="en-US"/>
              <a:t>Problem solving</a:t>
            </a:r>
          </a:p>
          <a:p>
            <a:r>
              <a:rPr lang="en-US"/>
              <a:t>Better communications skills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Eliminating the Skills Gap</a:t>
            </a:r>
          </a:p>
        </p:txBody>
      </p:sp>
      <p:sp>
        <p:nvSpPr>
          <p:cNvPr id="8089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Example: In South Carolina, 47% of entering high school freshmen don’t graduate.</a:t>
            </a:r>
          </a:p>
          <a:p>
            <a:pPr lvl="1"/>
            <a:r>
              <a:rPr lang="en-US" sz="2400"/>
              <a:t>Best state is Vermont, with 81% graduating</a:t>
            </a:r>
          </a:p>
          <a:p>
            <a:r>
              <a:rPr lang="en-US" sz="2800"/>
              <a:t>Employees need to be taught basic skills:</a:t>
            </a:r>
          </a:p>
          <a:p>
            <a:pPr lvl="1"/>
            <a:r>
              <a:rPr lang="en-US" sz="2400"/>
              <a:t>Math</a:t>
            </a:r>
          </a:p>
          <a:p>
            <a:pPr lvl="1"/>
            <a:r>
              <a:rPr lang="en-US" sz="2400"/>
              <a:t>Reading</a:t>
            </a:r>
          </a:p>
          <a:p>
            <a:pPr lvl="1"/>
            <a:r>
              <a:rPr lang="en-US" sz="2400"/>
              <a:t>Applied subjects</a:t>
            </a:r>
          </a:p>
          <a:p>
            <a:r>
              <a:rPr lang="en-US" sz="2800"/>
              <a:t>Need to improve U.S. schools!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for Lifelong Learning</a:t>
            </a:r>
          </a:p>
        </p:txBody>
      </p:sp>
      <p:sp>
        <p:nvSpPr>
          <p:cNvPr id="829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Organizations change</a:t>
            </a:r>
          </a:p>
          <a:p>
            <a:r>
              <a:rPr lang="en-US"/>
              <a:t>Technologies change</a:t>
            </a:r>
          </a:p>
          <a:p>
            <a:r>
              <a:rPr lang="en-US"/>
              <a:t>Products change</a:t>
            </a:r>
          </a:p>
          <a:p>
            <a:r>
              <a:rPr lang="en-US"/>
              <a:t>Processes change</a:t>
            </a:r>
          </a:p>
          <a:p>
            <a:r>
              <a:rPr lang="en-US"/>
              <a:t>PEOPLE must change!!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 for Organizational Learning</a:t>
            </a:r>
          </a:p>
        </p:txBody>
      </p:sp>
      <p:sp>
        <p:nvSpPr>
          <p:cNvPr id="8499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Organizations must be able to learn, adapt, and change</a:t>
            </a:r>
          </a:p>
          <a:p>
            <a:pPr>
              <a:lnSpc>
                <a:spcPct val="90000"/>
              </a:lnSpc>
            </a:pPr>
            <a:r>
              <a:rPr lang="en-US"/>
              <a:t>Principles:</a:t>
            </a:r>
          </a:p>
          <a:p>
            <a:pPr lvl="1">
              <a:lnSpc>
                <a:spcPct val="90000"/>
              </a:lnSpc>
            </a:pPr>
            <a:r>
              <a:rPr lang="en-US"/>
              <a:t>Systems thinking</a:t>
            </a:r>
          </a:p>
          <a:p>
            <a:pPr lvl="1">
              <a:lnSpc>
                <a:spcPct val="90000"/>
              </a:lnSpc>
            </a:pPr>
            <a:r>
              <a:rPr lang="en-US"/>
              <a:t>Personal mastery</a:t>
            </a:r>
          </a:p>
          <a:p>
            <a:pPr lvl="1">
              <a:lnSpc>
                <a:spcPct val="90000"/>
              </a:lnSpc>
            </a:pPr>
            <a:r>
              <a:rPr lang="en-US"/>
              <a:t>Mental models</a:t>
            </a:r>
          </a:p>
          <a:p>
            <a:pPr lvl="1">
              <a:lnSpc>
                <a:spcPct val="90000"/>
              </a:lnSpc>
            </a:pPr>
            <a:r>
              <a:rPr lang="en-US"/>
              <a:t>Shared visions</a:t>
            </a:r>
          </a:p>
          <a:p>
            <a:pPr lvl="1">
              <a:lnSpc>
                <a:spcPct val="90000"/>
              </a:lnSpc>
            </a:pPr>
            <a:r>
              <a:rPr lang="en-US"/>
              <a:t>Team learning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Framework for the HRD Process</a:t>
            </a:r>
          </a:p>
        </p:txBody>
      </p:sp>
      <p:sp>
        <p:nvSpPr>
          <p:cNvPr id="8704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	HRD efforts should use the following four phases (or stages):</a:t>
            </a:r>
          </a:p>
          <a:p>
            <a:pPr>
              <a:lnSpc>
                <a:spcPct val="110000"/>
              </a:lnSpc>
            </a:pPr>
            <a:r>
              <a:rPr lang="en-US"/>
              <a:t>Need assessment</a:t>
            </a:r>
          </a:p>
          <a:p>
            <a:r>
              <a:rPr lang="en-US"/>
              <a:t>Design</a:t>
            </a:r>
          </a:p>
          <a:p>
            <a:r>
              <a:rPr lang="en-US"/>
              <a:t>Implementation</a:t>
            </a:r>
          </a:p>
          <a:p>
            <a:r>
              <a:rPr lang="en-US"/>
              <a:t>Evaluation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Training &amp; HRD Process Model</a:t>
            </a:r>
          </a:p>
        </p:txBody>
      </p:sp>
      <p:pic>
        <p:nvPicPr>
          <p:cNvPr id="133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905000"/>
            <a:ext cx="5094288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Needs Assessment Phase</a:t>
            </a:r>
          </a:p>
        </p:txBody>
      </p:sp>
      <p:sp>
        <p:nvSpPr>
          <p:cNvPr id="890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229600" cy="4114800"/>
          </a:xfrm>
        </p:spPr>
        <p:txBody>
          <a:bodyPr/>
          <a:lstStyle/>
          <a:p>
            <a:r>
              <a:rPr lang="en-US"/>
              <a:t> It used to address some need or gap within an organization by:</a:t>
            </a:r>
          </a:p>
          <a:p>
            <a:pPr>
              <a:buFont typeface="Wingdings" pitchFamily="2" charset="2"/>
              <a:buNone/>
            </a:pPr>
            <a:r>
              <a:rPr lang="en-US"/>
              <a:t>	- Establishing HRD priorities</a:t>
            </a:r>
          </a:p>
          <a:p>
            <a:pPr>
              <a:buFont typeface="Wingdings" pitchFamily="2" charset="2"/>
              <a:buNone/>
            </a:pPr>
            <a:r>
              <a:rPr lang="en-US"/>
              <a:t>	- Defining specific training and objectives</a:t>
            </a:r>
          </a:p>
          <a:p>
            <a:pPr>
              <a:buFont typeface="Wingdings" pitchFamily="2" charset="2"/>
              <a:buNone/>
            </a:pPr>
            <a:r>
              <a:rPr lang="en-US"/>
              <a:t>	- Establishing evaluation criteria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Design Phase</a:t>
            </a:r>
          </a:p>
        </p:txBody>
      </p:sp>
      <p:sp>
        <p:nvSpPr>
          <p:cNvPr id="9113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Selecting who delivers program</a:t>
            </a:r>
          </a:p>
          <a:p>
            <a:r>
              <a:rPr lang="en-US"/>
              <a:t>Selecting and developing program content</a:t>
            </a:r>
          </a:p>
          <a:p>
            <a:r>
              <a:rPr lang="en-US"/>
              <a:t>Scheduling the training program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Implementation Phase</a:t>
            </a:r>
          </a:p>
        </p:txBody>
      </p:sp>
      <p:sp>
        <p:nvSpPr>
          <p:cNvPr id="12493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Implementing or delivering the program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 Phase</a:t>
            </a:r>
          </a:p>
        </p:txBody>
      </p:sp>
      <p:sp>
        <p:nvSpPr>
          <p:cNvPr id="931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Determining program effectiveness – e.g.,</a:t>
            </a:r>
          </a:p>
          <a:p>
            <a:pPr>
              <a:lnSpc>
                <a:spcPct val="110000"/>
              </a:lnSpc>
            </a:pPr>
            <a:r>
              <a:rPr lang="en-US"/>
              <a:t>Keep or change providers?</a:t>
            </a:r>
          </a:p>
          <a:p>
            <a:r>
              <a:rPr lang="en-US"/>
              <a:t>Offer it again?</a:t>
            </a:r>
          </a:p>
          <a:p>
            <a:r>
              <a:rPr lang="en-US"/>
              <a:t>What are the true costs?</a:t>
            </a:r>
          </a:p>
          <a:p>
            <a:r>
              <a:rPr lang="en-US"/>
              <a:t>Can we do it another way?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634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HRD is too important to be left to amateurs</a:t>
            </a:r>
          </a:p>
          <a:p>
            <a:r>
              <a:rPr lang="en-US"/>
              <a:t>HRD should be a revenue producer, not a revenue user</a:t>
            </a:r>
          </a:p>
          <a:p>
            <a:r>
              <a:rPr lang="en-US"/>
              <a:t>HRD should be a central part of company</a:t>
            </a:r>
          </a:p>
          <a:p>
            <a:r>
              <a:rPr lang="en-US"/>
              <a:t>You need to be able to talk MONEY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676</TotalTime>
  <Words>1027</Words>
  <Application>Microsoft Office PowerPoint</Application>
  <PresentationFormat>On-screen Show (4:3)</PresentationFormat>
  <Paragraphs>301</Paragraphs>
  <Slides>39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Blueprint</vt:lpstr>
      <vt:lpstr>Introduction  to  Human Resource Development    Moving from HRM to HRD Contd….  Lecture 10</vt:lpstr>
      <vt:lpstr>Relationship Between HRM and HRD</vt:lpstr>
      <vt:lpstr>HRD Functions</vt:lpstr>
      <vt:lpstr>Training and Development (T&amp;D)</vt:lpstr>
      <vt:lpstr>Training and Development (T&amp;D)</vt:lpstr>
      <vt:lpstr>Organizational Development</vt:lpstr>
      <vt:lpstr>Career Development</vt:lpstr>
      <vt:lpstr>Learning &amp; Performance</vt:lpstr>
      <vt:lpstr>Critical HRD Issues</vt:lpstr>
      <vt:lpstr>Strategic Management &amp; HRD</vt:lpstr>
      <vt:lpstr>Supervisor’s Role in HRD</vt:lpstr>
      <vt:lpstr>Organizational Structure of HRD Departments</vt:lpstr>
      <vt:lpstr>HRD Organization in a Large Company</vt:lpstr>
      <vt:lpstr>Roles and competencies of an HRD professional</vt:lpstr>
      <vt:lpstr>Roles and competencies of an HRD professional</vt:lpstr>
      <vt:lpstr>Sample HRD Jobs/Roles – 2</vt:lpstr>
      <vt:lpstr>HR Manager Role</vt:lpstr>
      <vt:lpstr>HR Strategic Advisor Role</vt:lpstr>
      <vt:lpstr>HR Systems Designer/Developer</vt:lpstr>
      <vt:lpstr>Organization Change Agent</vt:lpstr>
      <vt:lpstr>Organization Design Consultant</vt:lpstr>
      <vt:lpstr>Learning Program Specialist</vt:lpstr>
      <vt:lpstr>Instructor/Facilitator</vt:lpstr>
      <vt:lpstr>Individual Development and Career Counselor</vt:lpstr>
      <vt:lpstr>Performance Consultant (Coach)</vt:lpstr>
      <vt:lpstr>Researcher</vt:lpstr>
      <vt:lpstr>Challenges to organization and to HRD professionals</vt:lpstr>
      <vt:lpstr>Changing Demographics in the U.S. Workplace</vt:lpstr>
      <vt:lpstr>Competing in the Global Economy</vt:lpstr>
      <vt:lpstr>Eliminating the Skills Gap</vt:lpstr>
      <vt:lpstr>Need for Lifelong Learning</vt:lpstr>
      <vt:lpstr>Need for Organizational Learning</vt:lpstr>
      <vt:lpstr>A Framework for the HRD Process</vt:lpstr>
      <vt:lpstr>Training &amp; HRD Process Model</vt:lpstr>
      <vt:lpstr>Needs Assessment Phase</vt:lpstr>
      <vt:lpstr>Design Phase</vt:lpstr>
      <vt:lpstr>Implementation Phase</vt:lpstr>
      <vt:lpstr>Evaluation Phase</vt:lpstr>
      <vt:lpstr>Summary</vt:lpstr>
    </vt:vector>
  </TitlesOfParts>
  <Company>Self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Human Resource Development (HRD)</dc:title>
  <dc:creator>Dr Wells Doty</dc:creator>
  <cp:lastModifiedBy>NTS</cp:lastModifiedBy>
  <cp:revision>45</cp:revision>
  <dcterms:created xsi:type="dcterms:W3CDTF">2002-01-07T13:43:24Z</dcterms:created>
  <dcterms:modified xsi:type="dcterms:W3CDTF">2014-06-22T15:09:28Z</dcterms:modified>
</cp:coreProperties>
</file>