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FBCA1-D61E-4F88-8B6F-60E0011ADCCC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996E2-F839-41C5-8704-0AC6EFA376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4410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FCEBF-CD23-4919-B902-C9A547C1CA3C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33BFC-974D-4449-868D-59EAF7F14C09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DDA8-97F4-47E4-A767-55787A8259D0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0FBA-106E-4303-AB59-0AB7CD792489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A602-63AE-4CA2-8333-AAF4FA7599C6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01DB1-F264-40C8-B179-29F50CFE1174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270C0-1326-4453-94BC-ABABAC018AA0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ACECC-EF69-47E8-A547-959418DCCAA5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D2E79-2920-413C-ADA5-F51E0D6298B9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55E47-6132-4A47-95AA-AD5216CFF48F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60F25-3854-4167-9A08-86DFEB56B081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775" y="152400"/>
            <a:ext cx="8153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7338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A1782-ACEE-4FE9-847E-AA02CBB98676}" type="datetime1">
              <a:rPr lang="en-US" smtClean="0"/>
              <a:pPr>
                <a:defRPr/>
              </a:pPr>
              <a:t>6/24/2014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6144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1692E-5D0E-4932-BB99-C0A04C55971E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6600" smtClean="0"/>
              <a:t>Lecture </a:t>
            </a:r>
            <a:r>
              <a:rPr lang="en-US" sz="6600" smtClean="0"/>
              <a:t>09</a:t>
            </a:r>
            <a:r>
              <a:rPr lang="en-US" sz="6600" dirty="0" smtClean="0"/>
              <a:t/>
            </a:r>
            <a:br>
              <a:rPr lang="en-US" sz="6600" dirty="0" smtClean="0"/>
            </a:br>
            <a:r>
              <a:rPr lang="en-US" sz="6600" dirty="0" smtClean="0"/>
              <a:t>International </a:t>
            </a:r>
            <a:r>
              <a:rPr lang="en-US" sz="6600" dirty="0"/>
              <a:t>Crises &amp; Cultural Competence</a:t>
            </a:r>
            <a:br>
              <a:rPr lang="en-US" sz="6600" dirty="0"/>
            </a:br>
            <a:endParaRPr lang="en-US" sz="6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927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Communication Assumptions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Job to prevent illness or death, restore or maintain calm, engender confidence in response</a:t>
            </a:r>
          </a:p>
          <a:p>
            <a:r>
              <a:rPr lang="en-US" altLang="en-US" smtClean="0"/>
              <a:t>Emergencies are chaotic so roles should be simplified</a:t>
            </a:r>
          </a:p>
          <a:p>
            <a:r>
              <a:rPr lang="en-US" altLang="en-US" smtClean="0"/>
              <a:t>Confusion is reduced with fast, relevant, simple and consistent messages</a:t>
            </a:r>
          </a:p>
          <a:p>
            <a:r>
              <a:rPr lang="en-US" altLang="en-US" smtClean="0"/>
              <a:t>Communication resources will be limited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469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we know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The more the public knows about our efforts to openly share information, the more they trust us</a:t>
            </a:r>
          </a:p>
          <a:p>
            <a:r>
              <a:rPr lang="en-US" altLang="en-US" smtClean="0"/>
              <a:t>Messages are judged based on trustworthiness</a:t>
            </a:r>
          </a:p>
          <a:p>
            <a:r>
              <a:rPr lang="en-US" altLang="en-US" smtClean="0"/>
              <a:t>Some differences don’t matter, some do</a:t>
            </a:r>
          </a:p>
          <a:p>
            <a:pPr>
              <a:buFont typeface="Wingdings" pitchFamily="2" charset="2"/>
              <a:buNone/>
            </a:pPr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906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Differences that matter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mtClean="0"/>
              <a:t>Role of culture</a:t>
            </a:r>
          </a:p>
          <a:p>
            <a:pPr lvl="1"/>
            <a:r>
              <a:rPr lang="en-US" altLang="en-US" smtClean="0"/>
              <a:t>All individuals like no other (individual) </a:t>
            </a:r>
          </a:p>
          <a:p>
            <a:pPr lvl="1"/>
            <a:r>
              <a:rPr lang="en-US" altLang="en-US" smtClean="0"/>
              <a:t>All individuals like some others (culture)</a:t>
            </a:r>
          </a:p>
          <a:p>
            <a:pPr lvl="1"/>
            <a:r>
              <a:rPr lang="en-US" altLang="en-US" smtClean="0"/>
              <a:t>All individuals like all others (homo sapiens) </a:t>
            </a:r>
          </a:p>
          <a:p>
            <a:r>
              <a:rPr lang="en-US" altLang="en-US" smtClean="0"/>
              <a:t>Collectivism and Individualism (in-group versus out-group)</a:t>
            </a:r>
          </a:p>
          <a:p>
            <a:r>
              <a:rPr lang="en-US" altLang="en-US" smtClean="0"/>
              <a:t>Cultural beliefs held more strongly during crisis</a:t>
            </a:r>
          </a:p>
          <a:p>
            <a:r>
              <a:rPr lang="en-US" altLang="en-US" smtClean="0"/>
              <a:t>Communication styles differ by culture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625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Let’s discuss what culture is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Countless value, languages, customs, ethics . . </a:t>
            </a:r>
          </a:p>
          <a:p>
            <a:r>
              <a:rPr lang="en-US" altLang="en-US" smtClean="0"/>
              <a:t>Culture-general knowledge and culture-specific knowledge</a:t>
            </a:r>
          </a:p>
          <a:p>
            <a:r>
              <a:rPr lang="en-US" altLang="en-US" smtClean="0"/>
              <a:t>Example: culture general—enter new culture look for differences in: authority, delegation, etiquette, communication styles</a:t>
            </a:r>
          </a:p>
          <a:p>
            <a:r>
              <a:rPr lang="en-US" altLang="en-US" smtClean="0"/>
              <a:t>Example: culture specific—know the specifics of a culture as it compares to your own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098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Value of cultural competence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Reduces ethnocentric thinking and behavior (adaptability in crisis is a strength)</a:t>
            </a:r>
          </a:p>
          <a:p>
            <a:r>
              <a:rPr lang="en-US" altLang="en-US" smtClean="0"/>
              <a:t>Trust builds more quickly</a:t>
            </a:r>
          </a:p>
          <a:p>
            <a:r>
              <a:rPr lang="en-US" altLang="en-US" smtClean="0"/>
              <a:t>Beware of cultural “gotchas” in self and others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570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Quick exercise: How cultures differ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Crowd or audience behaviors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How often we smile or to whom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How we see old age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How open or guarded we are with information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What is or is not ethical behavior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/>
              <a:t>Importance of competition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How time is understood and used</a:t>
            </a:r>
          </a:p>
          <a:p>
            <a:pPr>
              <a:defRPr/>
            </a:pPr>
            <a:r>
              <a:rPr lang="en-US" sz="2400" dirty="0" smtClean="0"/>
              <a:t>The importance of harmony in a group</a:t>
            </a:r>
          </a:p>
          <a:p>
            <a:pPr>
              <a:defRPr/>
            </a:pPr>
            <a:r>
              <a:rPr lang="en-US" sz="2400" dirty="0" smtClean="0"/>
              <a:t>What’s polite or impolite</a:t>
            </a:r>
          </a:p>
          <a:p>
            <a:pPr>
              <a:defRPr/>
            </a:pPr>
            <a:r>
              <a:rPr lang="en-US" sz="2400" dirty="0" smtClean="0"/>
              <a:t>If, how and when we touch each other</a:t>
            </a:r>
          </a:p>
          <a:p>
            <a:pPr>
              <a:defRPr/>
            </a:pPr>
            <a:r>
              <a:rPr lang="en-US" sz="2400" dirty="0" smtClean="0"/>
              <a:t>What is beautiful or ugly</a:t>
            </a:r>
          </a:p>
          <a:p>
            <a:pPr>
              <a:defRPr/>
            </a:pPr>
            <a:r>
              <a:rPr lang="en-US" sz="2400" dirty="0" smtClean="0"/>
              <a:t>What we believe we need or don’t need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779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Cultural Conflict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smtClean="0"/>
              <a:t>Cultural conflict dimensions. content and relational all have,  cultural conflict adds the third one--"a clash of cultural values." </a:t>
            </a:r>
          </a:p>
          <a:p>
            <a:r>
              <a:rPr lang="en-US" altLang="en-US" smtClean="0"/>
              <a:t>Acknowledge conflict contains a cultural dimension</a:t>
            </a:r>
          </a:p>
          <a:p>
            <a:r>
              <a:rPr lang="en-US" altLang="en-US" smtClean="0"/>
              <a:t>Understanding your own culture and developing cultural awareness by acquiring a broad knowledge of values and beliefs of other cultures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80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smtClean="0"/>
              <a:t>Cultural communication styles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Communication occurs when sender’s message is received</a:t>
            </a:r>
            <a:br>
              <a:rPr lang="en-US" altLang="en-US" smtClean="0"/>
            </a:br>
            <a:endParaRPr lang="en-US" altLang="en-US" smtClean="0"/>
          </a:p>
          <a:p>
            <a:r>
              <a:rPr lang="en-US" altLang="en-US" smtClean="0"/>
              <a:t>Messages that do not challenge cultural beliefs will be more easily received</a:t>
            </a:r>
          </a:p>
          <a:p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6580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38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6600" dirty="0" smtClean="0"/>
              <a:t>Social Media: Crisis Role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479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Sources of Social Pressure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What will I gain?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What will it cost me?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What do those important to me want me to do?</a:t>
            </a:r>
          </a:p>
          <a:p>
            <a:pPr eaLnBrk="1" hangingPunct="1">
              <a:buClr>
                <a:srgbClr val="FF0000"/>
              </a:buClr>
            </a:pPr>
            <a:r>
              <a:rPr lang="en-US" altLang="en-US" smtClean="0"/>
              <a:t>Can I actually carry it out?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231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CDC: Why social media in a crisis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Need to be where people are</a:t>
            </a:r>
          </a:p>
          <a:p>
            <a:pPr eaLnBrk="1" hangingPunct="1"/>
            <a:r>
              <a:rPr lang="en-US" altLang="en-US" smtClean="0"/>
              <a:t>Leverage unique characteristics of emerging channels</a:t>
            </a:r>
          </a:p>
          <a:p>
            <a:pPr eaLnBrk="1" hangingPunct="1"/>
            <a:r>
              <a:rPr lang="en-US" altLang="en-US" smtClean="0"/>
              <a:t>Tailored health messages</a:t>
            </a:r>
          </a:p>
          <a:p>
            <a:pPr eaLnBrk="1" hangingPunct="1"/>
            <a:r>
              <a:rPr lang="en-US" altLang="en-US" smtClean="0"/>
              <a:t>Facilitates interactive communication and community</a:t>
            </a:r>
          </a:p>
          <a:p>
            <a:pPr eaLnBrk="1" hangingPunct="1"/>
            <a:r>
              <a:rPr lang="en-US" altLang="en-US" smtClean="0"/>
              <a:t>Empowers people in making health decisions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40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CDC Audiences Use Social Media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Those who use social media on CDC.gov: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Have higher satisfaction ratings (84 out of 100) than those who do not use CDC social media tools (79 out of 100)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Are more likely to return and recommend the site to others than those who do not use CDC social media tools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Rate CDC as more trustworthy that those who do not use CDC’s social media tools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371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 smtClean="0"/>
              <a:t>Trust, transparency &amp; participation in government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Pilot to measure TTP in government</a:t>
            </a:r>
          </a:p>
          <a:p>
            <a:pPr eaLnBrk="1" hangingPunct="1"/>
            <a:r>
              <a:rPr lang="en-US" altLang="en-US" sz="2400" smtClean="0"/>
              <a:t>CDC scored higher than other Fed agencies/benchmark</a:t>
            </a:r>
          </a:p>
          <a:p>
            <a:pPr eaLnBrk="1" hangingPunct="1"/>
            <a:r>
              <a:rPr lang="en-US" altLang="en-US" sz="2400" smtClean="0"/>
              <a:t>Largest difference for collaboration online</a:t>
            </a:r>
          </a:p>
          <a:p>
            <a:pPr eaLnBrk="1" hangingPunct="1"/>
            <a:endParaRPr lang="en-US" altLang="en-US" sz="2400" smtClean="0"/>
          </a:p>
        </p:txBody>
      </p:sp>
      <p:graphicFrame>
        <p:nvGraphicFramePr>
          <p:cNvPr id="1161220" name="Group 4"/>
          <p:cNvGraphicFramePr>
            <a:graphicFrameLocks noGrp="1"/>
          </p:cNvGraphicFramePr>
          <p:nvPr>
            <p:ph sz="half" idx="2"/>
          </p:nvPr>
        </p:nvGraphicFramePr>
        <p:xfrm>
          <a:off x="323850" y="3333750"/>
          <a:ext cx="8248650" cy="2308227"/>
        </p:xfrm>
        <a:graphic>
          <a:graphicData uri="http://schemas.openxmlformats.org/drawingml/2006/table">
            <a:tbl>
              <a:tblPr/>
              <a:tblGrid>
                <a:gridCol w="2076450"/>
                <a:gridCol w="2057400"/>
                <a:gridCol w="2057400"/>
                <a:gridCol w="2057400"/>
              </a:tblGrid>
              <a:tr h="495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Participant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CDC 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Difference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229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Online participation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73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95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Collaboration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68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95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Trust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87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81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9C272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8584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www.cdc.gov/socialmedia</a:t>
            </a:r>
          </a:p>
        </p:txBody>
      </p:sp>
      <p:pic>
        <p:nvPicPr>
          <p:cNvPr id="11673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828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Communication </a:t>
            </a:r>
            <a:r>
              <a:rPr lang="en-US" altLang="en-US" dirty="0" smtClean="0"/>
              <a:t>Assumptions</a:t>
            </a:r>
          </a:p>
          <a:p>
            <a:r>
              <a:rPr lang="en-US" altLang="en-US" dirty="0"/>
              <a:t>Value of cultural </a:t>
            </a:r>
            <a:r>
              <a:rPr lang="en-US" altLang="en-US" dirty="0" smtClean="0"/>
              <a:t>competence</a:t>
            </a:r>
          </a:p>
          <a:p>
            <a:r>
              <a:rPr lang="en-US" altLang="en-US" dirty="0"/>
              <a:t>Quick </a:t>
            </a:r>
            <a:r>
              <a:rPr lang="en-US" altLang="en-US" dirty="0" smtClean="0"/>
              <a:t>exercise</a:t>
            </a:r>
          </a:p>
          <a:p>
            <a:r>
              <a:rPr lang="en-US" altLang="en-US" dirty="0"/>
              <a:t>Cultural </a:t>
            </a:r>
            <a:r>
              <a:rPr lang="en-US" altLang="en-US" dirty="0" smtClean="0"/>
              <a:t>Conflict</a:t>
            </a:r>
          </a:p>
          <a:p>
            <a:r>
              <a:rPr lang="en-US" altLang="en-US" dirty="0"/>
              <a:t>Social Media: Crisis </a:t>
            </a:r>
            <a:r>
              <a:rPr lang="en-US" altLang="en-US" dirty="0" smtClean="0"/>
              <a:t>Role</a:t>
            </a:r>
          </a:p>
          <a:p>
            <a:r>
              <a:rPr lang="en-US" altLang="en-US" dirty="0"/>
              <a:t>Trust, transparency &amp; participation in government</a:t>
            </a:r>
            <a:endParaRPr lang="en-US" alt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108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/>
          <a:lstStyle/>
          <a:p>
            <a:r>
              <a:rPr lang="en-US" dirty="0" smtClean="0"/>
              <a:t>Thank </a:t>
            </a:r>
            <a:r>
              <a:rPr lang="en-US" sz="4800" dirty="0" smtClean="0"/>
              <a:t>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293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586</Words>
  <Application>Microsoft Office PowerPoint</Application>
  <PresentationFormat>On-screen Show (4:3)</PresentationFormat>
  <Paragraphs>109</Paragraphs>
  <Slides>17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Lecture 09 International Crises &amp; Cultural Competence </vt:lpstr>
      <vt:lpstr>Communication Assumptions</vt:lpstr>
      <vt:lpstr>What we know</vt:lpstr>
      <vt:lpstr>Differences that matter</vt:lpstr>
      <vt:lpstr>Let’s discuss what culture is</vt:lpstr>
      <vt:lpstr>Value of cultural competence</vt:lpstr>
      <vt:lpstr>Quick exercise: How cultures differ</vt:lpstr>
      <vt:lpstr>Cultural Conflict</vt:lpstr>
      <vt:lpstr>Cultural communication styles</vt:lpstr>
      <vt:lpstr>Social Media: Crisis Role</vt:lpstr>
      <vt:lpstr>Sources of Social Pressure</vt:lpstr>
      <vt:lpstr>CDC: Why social media in a crisis</vt:lpstr>
      <vt:lpstr>CDC Audiences Use Social Media</vt:lpstr>
      <vt:lpstr>Trust, transparency &amp; participation in government</vt:lpstr>
      <vt:lpstr>www.cdc.gov/socialmedia</vt:lpstr>
      <vt:lpstr>Summary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09 International Crises &amp; Cultural Competence </dc:title>
  <dc:creator>ghuffran</dc:creator>
  <cp:lastModifiedBy>vcomsats</cp:lastModifiedBy>
  <cp:revision>5</cp:revision>
  <dcterms:created xsi:type="dcterms:W3CDTF">2006-08-16T00:00:00Z</dcterms:created>
  <dcterms:modified xsi:type="dcterms:W3CDTF">2014-06-24T07:02:23Z</dcterms:modified>
</cp:coreProperties>
</file>