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78960-A916-489C-9A68-E819264C56AA}" type="datetimeFigureOut">
              <a:rPr lang="en-US" smtClean="0"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399C5-F779-42CD-B8CC-0CBB60FD4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52" tIns="45275" rIns="90552" bIns="45275"/>
          <a:lstStyle/>
          <a:p>
            <a:pPr eaLnBrk="1" hangingPunct="1">
              <a:defRPr/>
            </a:pPr>
            <a:r>
              <a:rPr lang="en-US" sz="1000" b="1" u="sng" dirty="0"/>
              <a:t>Denial</a:t>
            </a:r>
            <a:r>
              <a:rPr lang="en-US" sz="1000" dirty="0"/>
              <a:t>: Members of the community may experience denial for a variety of reasons. Some may</a:t>
            </a:r>
          </a:p>
          <a:p>
            <a:pPr eaLnBrk="1" hangingPunct="1">
              <a:defRPr/>
            </a:pPr>
            <a:r>
              <a:rPr lang="en-US" sz="1000" dirty="0"/>
              <a:t>simply not receive a warning, have adequate information, or know about the recommended</a:t>
            </a:r>
          </a:p>
          <a:p>
            <a:pPr eaLnBrk="1" hangingPunct="1">
              <a:defRPr/>
            </a:pPr>
            <a:r>
              <a:rPr lang="en-US" sz="1000" dirty="0"/>
              <a:t>actions. In other cases, the warning message may not be clear, or the person may seek further</a:t>
            </a:r>
          </a:p>
          <a:p>
            <a:pPr eaLnBrk="1" hangingPunct="1">
              <a:defRPr/>
            </a:pPr>
            <a:r>
              <a:rPr lang="en-US" sz="1000" dirty="0"/>
              <a:t>confirmation. With some communities, this confirmation may involve additional factors, such as</a:t>
            </a:r>
          </a:p>
          <a:p>
            <a:pPr eaLnBrk="1" hangingPunct="1">
              <a:defRPr/>
            </a:pPr>
            <a:r>
              <a:rPr lang="en-US" sz="1000" dirty="0"/>
              <a:t>the following:</a:t>
            </a:r>
          </a:p>
          <a:p>
            <a:pPr marL="168244" indent="-168244">
              <a:buFont typeface="Arial" pitchFamily="34" charset="0"/>
              <a:buChar char="•"/>
              <a:defRPr/>
            </a:pPr>
            <a:r>
              <a:rPr lang="en-US" sz="1000" dirty="0"/>
              <a:t>A need to consult community leaders or experts for specific opinions</a:t>
            </a:r>
          </a:p>
          <a:p>
            <a:pPr marL="168244" indent="-168244">
              <a:buFont typeface="Arial" pitchFamily="34" charset="0"/>
              <a:buChar char="•"/>
              <a:defRPr/>
            </a:pPr>
            <a:r>
              <a:rPr lang="en-US" sz="1000" dirty="0"/>
              <a:t>The desire to first know how others are responding</a:t>
            </a:r>
          </a:p>
          <a:p>
            <a:pPr marL="168244" indent="-168244">
              <a:buFont typeface="Arial" pitchFamily="34" charset="0"/>
              <a:buChar char="•"/>
              <a:defRPr/>
            </a:pPr>
            <a:r>
              <a:rPr lang="en-US" sz="1000" dirty="0"/>
              <a:t>The possibility that the warning message of the threat is so far outside the person’s experience</a:t>
            </a:r>
          </a:p>
          <a:p>
            <a:pPr eaLnBrk="1" hangingPunct="1">
              <a:defRPr/>
            </a:pPr>
            <a:r>
              <a:rPr lang="en-US" sz="1000" dirty="0"/>
              <a:t>that he or she simply can’t make sense of it—or just chooses to ignore it</a:t>
            </a:r>
          </a:p>
          <a:p>
            <a:pPr eaLnBrk="1" hangingPunct="1">
              <a:defRPr/>
            </a:pPr>
            <a:r>
              <a:rPr lang="en-US" sz="1000" dirty="0"/>
              <a:t>An individual experiencing denial may not take recommended steps to protect life and safety until the</a:t>
            </a:r>
          </a:p>
          <a:p>
            <a:pPr eaLnBrk="1" hangingPunct="1">
              <a:defRPr/>
            </a:pPr>
            <a:r>
              <a:rPr lang="en-US" sz="1000" dirty="0"/>
              <a:t>absolute last moments. I</a:t>
            </a:r>
            <a:r>
              <a:rPr lang="en-US" dirty="0" smtClean="0"/>
              <a:t>n some cases, such as evacuations or vaccinations, these delayed responses may be too late. 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400"/>
              <a:t>Negative Actions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Misallocation of Treatment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Needless Destruction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Accusation of Preferential Treatment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Unreasonable Travel/Trade Restrictions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Fraud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Stealing/Looting (Group Behavior)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Rumor Spreading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Doomsaying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Bribery for Scarce Resources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Self Destructive Behavior </a:t>
            </a:r>
          </a:p>
          <a:p>
            <a:pPr>
              <a:spcBef>
                <a:spcPct val="0"/>
              </a:spcBef>
            </a:pPr>
            <a:r>
              <a:rPr lang="en-US" altLang="en-US" sz="1400"/>
              <a:t>MUPS</a:t>
            </a:r>
          </a:p>
          <a:p>
            <a:pPr eaLnBrk="1" hangingPunct="1"/>
            <a:endParaRPr lang="en-US" altLang="en-US" sz="2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Pandemic influenza—high hazard, low outrage</a:t>
            </a:r>
          </a:p>
          <a:p>
            <a:pPr eaLnBrk="1" hangingPunct="1"/>
            <a:r>
              <a:rPr lang="en-US" altLang="en-US" smtClean="0"/>
              <a:t>Bioterrorism attack with plague—high hazard, high outrage</a:t>
            </a:r>
          </a:p>
          <a:p>
            <a:pPr eaLnBrk="1" hangingPunct="1"/>
            <a:r>
              <a:rPr lang="en-US" altLang="en-US" smtClean="0"/>
              <a:t>Pertussis outbreak in elementary school—low hazard, low outrage</a:t>
            </a:r>
          </a:p>
          <a:p>
            <a:pPr eaLnBrk="1" hangingPunct="1"/>
            <a:r>
              <a:rPr lang="en-US" altLang="en-US" smtClean="0"/>
              <a:t>Hepatitis A outbreak among children who consumed USDA school lunch program frozen strawberries illegally imported to the U.S.—low hazard, high outrage.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5090">
              <a:defRPr sz="1200">
                <a:solidFill>
                  <a:schemeClr val="tx1"/>
                </a:solidFill>
                <a:latin typeface="Times" charset="0"/>
              </a:defRPr>
            </a:lvl1pPr>
            <a:lvl2pPr marL="729057" indent="-280406" defTabSz="905090">
              <a:defRPr sz="1200">
                <a:solidFill>
                  <a:schemeClr val="tx1"/>
                </a:solidFill>
                <a:latin typeface="Times" charset="0"/>
              </a:defRPr>
            </a:lvl2pPr>
            <a:lvl3pPr marL="1121626" indent="-224325" defTabSz="905090">
              <a:defRPr sz="1200">
                <a:solidFill>
                  <a:schemeClr val="tx1"/>
                </a:solidFill>
                <a:latin typeface="Times" charset="0"/>
              </a:defRPr>
            </a:lvl3pPr>
            <a:lvl4pPr marL="1570276" indent="-224325" defTabSz="905090">
              <a:defRPr sz="1200">
                <a:solidFill>
                  <a:schemeClr val="tx1"/>
                </a:solidFill>
                <a:latin typeface="Times" charset="0"/>
              </a:defRPr>
            </a:lvl4pPr>
            <a:lvl5pPr marL="2018927" indent="-224325" defTabSz="905090">
              <a:defRPr sz="1200">
                <a:solidFill>
                  <a:schemeClr val="tx1"/>
                </a:solidFill>
                <a:latin typeface="Times" charset="0"/>
              </a:defRPr>
            </a:lvl5pPr>
            <a:lvl6pPr marL="2467577" indent="-224325" defTabSz="9050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</a:defRPr>
            </a:lvl6pPr>
            <a:lvl7pPr marL="2916227" indent="-224325" defTabSz="9050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</a:defRPr>
            </a:lvl7pPr>
            <a:lvl8pPr marL="3364878" indent="-224325" defTabSz="9050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</a:defRPr>
            </a:lvl8pPr>
            <a:lvl9pPr marL="3813528" indent="-224325" defTabSz="90509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F18B4449-A8BB-4237-9945-6FEEE378CE3E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462B2-BD50-4F8A-A0E6-9B65A762E646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5DAD-84F3-46CC-AC84-464AC8FA2B8F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5CE1-F653-4997-90CB-F9A8B956DC34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088E-D7CC-4795-8CFA-4FBC5BD52BF2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A5E8-33B2-4703-A9BC-28D381536958}" type="datetime1">
              <a:rPr lang="en-US" smtClean="0"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0E6E-4562-462F-9A5D-C64AB640CD35}" type="datetime1">
              <a:rPr lang="en-US" smtClean="0"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9D119-5A4E-4616-BB13-210979FA6E8E}" type="datetime1">
              <a:rPr lang="en-US" smtClean="0"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8BAB-8552-413E-99C2-968888187AAF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16DCB-DEF3-44D8-8B2E-37BAED133586}" type="datetime1">
              <a:rPr lang="en-US" smtClean="0"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9C0D-5452-4B53-9BC1-C5190E086DDD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D5F7A-D2C6-4CBA-9D7E-505AFEA68D3C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79884-DBBE-42AC-A3D0-C1C6A87C6487}" type="datetime1">
              <a:rPr lang="en-US" smtClean="0"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600" dirty="0" smtClean="0"/>
              <a:t>Lecture 08</a:t>
            </a:r>
            <a:br>
              <a:rPr lang="en-US" altLang="en-US" sz="6600" dirty="0" smtClean="0"/>
            </a:br>
            <a:r>
              <a:rPr lang="en-US" altLang="en-US" sz="6600" dirty="0" smtClean="0"/>
              <a:t>Psychology </a:t>
            </a:r>
            <a:br>
              <a:rPr lang="en-US" altLang="en-US" sz="6600" dirty="0" smtClean="0"/>
            </a:br>
            <a:r>
              <a:rPr lang="en-US" altLang="en-US" sz="6600" dirty="0" smtClean="0"/>
              <a:t>of a Crisis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smtClean="0"/>
              <a:t>What Do People Feel Inside When </a:t>
            </a:r>
            <a:br>
              <a:rPr lang="en-US" altLang="en-US" sz="4000" smtClean="0"/>
            </a:br>
            <a:r>
              <a:rPr lang="en-US" altLang="en-US" sz="4000" smtClean="0"/>
              <a:t>a Disaster Looms or Occurs?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altLang="en-US" smtClean="0"/>
              <a:t>Psychological barriers:</a:t>
            </a:r>
          </a:p>
          <a:p>
            <a:pPr marL="990600" lvl="1" indent="-533400" eaLnBrk="1" hangingPunct="1">
              <a:buClr>
                <a:srgbClr val="FF0000"/>
              </a:buClr>
              <a:buFont typeface="Wingdings" pitchFamily="2" charset="2"/>
              <a:buAutoNum type="arabicPeriod"/>
            </a:pPr>
            <a:r>
              <a:rPr lang="en-US" altLang="en-US" smtClean="0"/>
              <a:t>Denial</a:t>
            </a:r>
          </a:p>
          <a:p>
            <a:pPr marL="990600" lvl="1" indent="-533400" eaLnBrk="1" hangingPunct="1">
              <a:buClr>
                <a:srgbClr val="FF0000"/>
              </a:buClr>
              <a:buFont typeface="Wingdings" pitchFamily="2" charset="2"/>
              <a:buAutoNum type="arabicPeriod"/>
            </a:pPr>
            <a:r>
              <a:rPr lang="en-US" altLang="en-US" smtClean="0"/>
              <a:t>Fear, anxiety, confusion, dread</a:t>
            </a:r>
          </a:p>
          <a:p>
            <a:pPr marL="990600" lvl="1" indent="-533400" eaLnBrk="1" hangingPunct="1">
              <a:buClr>
                <a:srgbClr val="FF0000"/>
              </a:buClr>
              <a:buFont typeface="Wingdings" pitchFamily="2" charset="2"/>
              <a:buAutoNum type="arabicPeriod"/>
            </a:pPr>
            <a:r>
              <a:rPr lang="en-US" altLang="en-US" smtClean="0"/>
              <a:t>Hopelessness or helplessness</a:t>
            </a:r>
          </a:p>
          <a:p>
            <a:pPr marL="990600" lvl="1" indent="-533400" eaLnBrk="1" hangingPunct="1">
              <a:buClr>
                <a:srgbClr val="FF0000"/>
              </a:buClr>
              <a:buFont typeface="Wingdings" pitchFamily="2" charset="2"/>
              <a:buAutoNum type="arabicPeriod"/>
            </a:pPr>
            <a:r>
              <a:rPr lang="en-US" altLang="en-US" smtClean="0"/>
              <a:t>Seldom panic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8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Individuals at risk—the cost?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>
                <a:cs typeface="Times New Roman" pitchFamily="18" charset="0"/>
              </a:rPr>
              <a:t>Demands for unneeded treatment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>
                <a:cs typeface="Times New Roman" pitchFamily="18" charset="0"/>
              </a:rPr>
              <a:t>Dependence on special relationships (bribery)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>
                <a:cs typeface="Times New Roman" pitchFamily="18" charset="0"/>
              </a:rPr>
              <a:t>MUPS—Multiple Unexplained Physical Symptoms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>
                <a:cs typeface="Times New Roman" pitchFamily="18" charset="0"/>
              </a:rPr>
              <a:t>Self-destructive behaviors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>
                <a:cs typeface="Times New Roman" pitchFamily="18" charset="0"/>
              </a:rPr>
              <a:t>Stigmatization</a:t>
            </a:r>
          </a:p>
          <a:p>
            <a:pPr eaLnBrk="1" hangingPunct="1"/>
            <a:endParaRPr lang="en-US" altLang="en-US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6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Communicating in </a:t>
            </a:r>
            <a:br>
              <a:rPr lang="en-US" altLang="en-US" dirty="0" smtClean="0"/>
            </a:br>
            <a:r>
              <a:rPr lang="en-US" altLang="en-US" dirty="0" smtClean="0"/>
              <a:t>a Crisis Is Different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Public must feel empowered – reduce fear and victimization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Mental preparation reduces anxiety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Taking action reduces anxiety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Uncertainty must be addressed</a:t>
            </a:r>
          </a:p>
          <a:p>
            <a:pPr eaLnBrk="1" hangingPunct="1">
              <a:buClr>
                <a:srgbClr val="FF0000"/>
              </a:buClr>
            </a:pPr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1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Decision making </a:t>
            </a:r>
            <a:r>
              <a:rPr lang="en-US" altLang="en-US" dirty="0" smtClean="0"/>
              <a:t>in </a:t>
            </a:r>
            <a:br>
              <a:rPr lang="en-US" altLang="en-US" dirty="0" smtClean="0"/>
            </a:br>
            <a:r>
              <a:rPr lang="en-US" altLang="en-US" dirty="0" smtClean="0"/>
              <a:t>a Crisis Is Different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People simplify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Cling to current beliefs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We remember what we see or previously experience (first messages carry more weight)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People limit intake of new information (3-7 bits)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8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 How Do We Communicate About Risk in an Emergency?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dirty="0" smtClean="0"/>
              <a:t>All risks are not accepted equally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Voluntary vs. involuntary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Controlled personally vs. controlled by others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Familiar vs. exotic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Natural vs. manmade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Reversible vs. permanent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Statistical vs. anecdotal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Fairly vs. unfairly distributed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</a:pPr>
            <a:r>
              <a:rPr lang="en-US" altLang="en-US" dirty="0" smtClean="0"/>
              <a:t>Affecting adults vs. affecting children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Clr>
                <a:srgbClr val="FF0000"/>
              </a:buClr>
              <a:buFont typeface="Wingdings" pitchFamily="2" charset="2"/>
              <a:buNone/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Be Careful With Risk Comparisons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Are they similarly accepted based on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high/low hazard (scientific/technical measure)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high/low outrage (emotional measure)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1363663" y="3276600"/>
            <a:ext cx="5657850" cy="1136650"/>
            <a:chOff x="595" y="1880"/>
            <a:chExt cx="3564" cy="716"/>
          </a:xfrm>
        </p:grpSpPr>
        <p:grpSp>
          <p:nvGrpSpPr>
            <p:cNvPr id="44037" name="Group 5"/>
            <p:cNvGrpSpPr>
              <a:grpSpLocks/>
            </p:cNvGrpSpPr>
            <p:nvPr/>
          </p:nvGrpSpPr>
          <p:grpSpPr bwMode="auto">
            <a:xfrm>
              <a:off x="595" y="1880"/>
              <a:ext cx="3564" cy="716"/>
              <a:chOff x="3132" y="797"/>
              <a:chExt cx="3564" cy="2112"/>
            </a:xfrm>
          </p:grpSpPr>
          <p:grpSp>
            <p:nvGrpSpPr>
              <p:cNvPr id="44042" name="Group 6"/>
              <p:cNvGrpSpPr>
                <a:grpSpLocks/>
              </p:cNvGrpSpPr>
              <p:nvPr/>
            </p:nvGrpSpPr>
            <p:grpSpPr bwMode="auto">
              <a:xfrm>
                <a:off x="3132" y="797"/>
                <a:ext cx="3564" cy="2108"/>
                <a:chOff x="1935" y="1218"/>
                <a:chExt cx="2082" cy="2082"/>
              </a:xfrm>
            </p:grpSpPr>
            <p:sp>
              <p:nvSpPr>
                <p:cNvPr id="44044" name="Line 7"/>
                <p:cNvSpPr>
                  <a:spLocks noChangeShapeType="1"/>
                </p:cNvSpPr>
                <p:nvPr/>
              </p:nvSpPr>
              <p:spPr bwMode="auto">
                <a:xfrm>
                  <a:off x="2976" y="1218"/>
                  <a:ext cx="0" cy="20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45" name="Line 8"/>
                <p:cNvSpPr>
                  <a:spLocks noChangeShapeType="1"/>
                </p:cNvSpPr>
                <p:nvPr/>
              </p:nvSpPr>
              <p:spPr bwMode="auto">
                <a:xfrm rot="-5400000">
                  <a:off x="2976" y="1218"/>
                  <a:ext cx="0" cy="208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043" name="Rectangle 9"/>
              <p:cNvSpPr>
                <a:spLocks noChangeArrowheads="1"/>
              </p:cNvSpPr>
              <p:nvPr/>
            </p:nvSpPr>
            <p:spPr bwMode="auto">
              <a:xfrm>
                <a:off x="3132" y="797"/>
                <a:ext cx="3564" cy="21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altLang="en-US"/>
              </a:p>
            </p:txBody>
          </p:sp>
        </p:grpSp>
        <p:sp>
          <p:nvSpPr>
            <p:cNvPr id="44038" name="Text Box 10"/>
            <p:cNvSpPr txBox="1">
              <a:spLocks noChangeArrowheads="1"/>
            </p:cNvSpPr>
            <p:nvPr/>
          </p:nvSpPr>
          <p:spPr bwMode="auto">
            <a:xfrm>
              <a:off x="779" y="1937"/>
              <a:ext cx="13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>
                <a:defRPr sz="28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en-US" altLang="en-US" sz="2400">
                  <a:cs typeface="Times New Roman" pitchFamily="18" charset="0"/>
                </a:rPr>
                <a:t>A. High hazard</a:t>
              </a:r>
            </a:p>
          </p:txBody>
        </p:sp>
        <p:sp>
          <p:nvSpPr>
            <p:cNvPr id="44039" name="Text Box 11"/>
            <p:cNvSpPr txBox="1">
              <a:spLocks noChangeArrowheads="1"/>
            </p:cNvSpPr>
            <p:nvPr/>
          </p:nvSpPr>
          <p:spPr bwMode="auto">
            <a:xfrm>
              <a:off x="2538" y="1937"/>
              <a:ext cx="14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>
                <a:defRPr sz="28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en-US" altLang="en-US" sz="2400">
                  <a:cs typeface="Times New Roman" pitchFamily="18" charset="0"/>
                </a:rPr>
                <a:t>B. High outrage</a:t>
              </a:r>
            </a:p>
          </p:txBody>
        </p:sp>
        <p:sp>
          <p:nvSpPr>
            <p:cNvPr id="44040" name="Text Box 12"/>
            <p:cNvSpPr txBox="1">
              <a:spLocks noChangeArrowheads="1"/>
            </p:cNvSpPr>
            <p:nvPr/>
          </p:nvSpPr>
          <p:spPr bwMode="auto">
            <a:xfrm>
              <a:off x="779" y="2280"/>
              <a:ext cx="13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>
                <a:defRPr sz="28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>
                <a:spcBef>
                  <a:spcPct val="20000"/>
                </a:spcBef>
              </a:pPr>
              <a:r>
                <a:rPr lang="en-US" altLang="en-US" sz="2400">
                  <a:cs typeface="Times New Roman" pitchFamily="18" charset="0"/>
                </a:rPr>
                <a:t>C. Low hazard</a:t>
              </a:r>
              <a:endParaRPr lang="en-US" altLang="en-US" sz="2400"/>
            </a:p>
          </p:txBody>
        </p:sp>
        <p:sp>
          <p:nvSpPr>
            <p:cNvPr id="44041" name="Text Box 13"/>
            <p:cNvSpPr txBox="1">
              <a:spLocks noChangeArrowheads="1"/>
            </p:cNvSpPr>
            <p:nvPr/>
          </p:nvSpPr>
          <p:spPr bwMode="auto">
            <a:xfrm>
              <a:off x="2538" y="2280"/>
              <a:ext cx="14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>
                <a:defRPr sz="28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8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/>
              <a:r>
                <a:rPr lang="en-US" altLang="en-US" sz="2400">
                  <a:cs typeface="Times New Roman" pitchFamily="18" charset="0"/>
                </a:rPr>
                <a:t>D. Low outrage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Risk Acceptance Examples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Dying by falling coconut or dying by shark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Natural vs. manmade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Fairly vs. unfairly distributed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Familiar vs. exotic</a:t>
            </a:r>
          </a:p>
          <a:p>
            <a:pPr lvl="1" eaLnBrk="1" hangingPunct="1">
              <a:buClr>
                <a:schemeClr val="folHlink"/>
              </a:buClr>
            </a:pPr>
            <a:r>
              <a:rPr lang="en-US" altLang="en-US" smtClean="0"/>
              <a:t>Controlled by self vs. outside control of self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9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Emergency Risk Communication Principles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Don’t overreassure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Acknowledge that there is a process in place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Express wishes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Give people things to do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Ask more of people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00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  Risk Communication Principles for Emergencies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114800"/>
          </a:xfrm>
        </p:spPr>
        <p:txBody>
          <a:bodyPr lIns="0" rIns="0"/>
          <a:lstStyle/>
          <a:p>
            <a:pPr marL="57150" indent="-5715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dirty="0" smtClean="0">
                <a:cs typeface="Times New Roman" pitchFamily="18" charset="0"/>
              </a:rPr>
              <a:t>When the news is good, state continued concern before stating reassuring updates</a:t>
            </a:r>
          </a:p>
          <a:p>
            <a:pPr marL="628650" lvl="1" indent="0" eaLnBrk="1" hangingPunct="1">
              <a:lnSpc>
                <a:spcPct val="90000"/>
              </a:lnSpc>
              <a:buFontTx/>
              <a:buNone/>
            </a:pPr>
            <a:endParaRPr lang="en-US" altLang="en-US" dirty="0" smtClean="0">
              <a:cs typeface="Times New Roman" pitchFamily="18" charset="0"/>
            </a:endParaRPr>
          </a:p>
          <a:p>
            <a:pPr marL="628650" lvl="1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“Although we’re not out of the woods yet, we have seen a declining number of cases each day this week.”</a:t>
            </a:r>
          </a:p>
          <a:p>
            <a:pPr marL="628650" lvl="1" indent="0" eaLnBrk="1" hangingPunct="1">
              <a:lnSpc>
                <a:spcPct val="90000"/>
              </a:lnSpc>
              <a:buFontTx/>
              <a:buNone/>
            </a:pPr>
            <a:endParaRPr lang="en-US" altLang="en-US" dirty="0" smtClean="0">
              <a:cs typeface="Times New Roman" pitchFamily="18" charset="0"/>
            </a:endParaRPr>
          </a:p>
          <a:p>
            <a:pPr marL="628650" lvl="1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“Although the fires could still be a threat, we have them 85% contained.”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3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Risk Communication Principles for Emergencies  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b="1" dirty="0" smtClean="0">
                <a:cs typeface="Times New Roman" pitchFamily="18" charset="0"/>
              </a:rPr>
              <a:t>Under promise and over deliver . . . </a:t>
            </a:r>
          </a:p>
          <a:p>
            <a:pPr eaLnBrk="1" hangingPunct="1"/>
            <a:endParaRPr lang="en-US" altLang="en-US" b="1" dirty="0" smtClean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571625" y="2543175"/>
            <a:ext cx="604837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>
                <a:cs typeface="Times New Roman" pitchFamily="18" charset="0"/>
              </a:rPr>
              <a:t>Instead of making promises about outcomes, express the uncertainty of the situation and a confident belief in the “process” to fix the problem and address public safety concerns.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  Risk Communication Principles for Emergencies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b="1" dirty="0" smtClean="0">
                <a:cs typeface="Times New Roman" pitchFamily="18" charset="0"/>
              </a:rPr>
              <a:t>Allow people the right to feel fear</a:t>
            </a:r>
          </a:p>
          <a:p>
            <a:pPr eaLnBrk="1" hangingPunct="1">
              <a:spcBef>
                <a:spcPct val="75000"/>
              </a:spcBef>
              <a:buClr>
                <a:srgbClr val="FF0000"/>
              </a:buClr>
            </a:pPr>
            <a:r>
              <a:rPr lang="en-US" altLang="en-US" dirty="0" smtClean="0">
                <a:cs typeface="Times New Roman" pitchFamily="18" charset="0"/>
              </a:rPr>
              <a:t>Don’t pretend they’re not afraid, and don’t tell them they shouldn’t be. 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dirty="0" smtClean="0">
                <a:cs typeface="Times New Roman" pitchFamily="18" charset="0"/>
              </a:rPr>
              <a:t>Acknowledge the fear, and give contextual information.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-2667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Six Principles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00100"/>
            <a:ext cx="83820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smtClean="0">
                <a:solidFill>
                  <a:srgbClr val="FF0000"/>
                </a:solidFill>
              </a:rPr>
              <a:t>Be First:</a:t>
            </a:r>
            <a:r>
              <a:rPr lang="en-US" altLang="en-US" smtClean="0"/>
              <a:t>  </a:t>
            </a:r>
            <a:r>
              <a:rPr lang="en-US" altLang="en-US" sz="2400" smtClean="0"/>
              <a:t>If the information is yours to provide by organizational authority—do so as soon as possible. If you can’t—then explain how you are working to get it.</a:t>
            </a:r>
            <a:br>
              <a:rPr lang="en-US" altLang="en-US" sz="2400" smtClean="0"/>
            </a:br>
            <a:endParaRPr lang="en-US" alt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>
                <a:solidFill>
                  <a:srgbClr val="FF0000"/>
                </a:solidFill>
              </a:rPr>
              <a:t>Be Right:</a:t>
            </a:r>
            <a:r>
              <a:rPr lang="en-US" altLang="en-US" b="1" smtClean="0"/>
              <a:t> </a:t>
            </a:r>
            <a:r>
              <a:rPr lang="en-US" altLang="en-US" smtClean="0"/>
              <a:t> </a:t>
            </a:r>
            <a:r>
              <a:rPr lang="en-US" altLang="en-US" sz="2400" smtClean="0"/>
              <a:t>Give facts in increments. Tell people what you know when you know it, tell them what you don’t know, and tell them </a:t>
            </a:r>
            <a:r>
              <a:rPr lang="en-US" altLang="en-US" sz="2400" i="1" smtClean="0"/>
              <a:t>if</a:t>
            </a:r>
            <a:r>
              <a:rPr lang="en-US" altLang="en-US" sz="2400" smtClean="0"/>
              <a:t> you will know relevant information later.</a:t>
            </a:r>
            <a:br>
              <a:rPr lang="en-US" altLang="en-US" sz="2400" smtClean="0"/>
            </a:br>
            <a:endParaRPr lang="en-US" altLang="en-US" sz="2400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>
                <a:solidFill>
                  <a:srgbClr val="FF0000"/>
                </a:solidFill>
              </a:rPr>
              <a:t>Be Credible:</a:t>
            </a:r>
            <a:r>
              <a:rPr lang="en-US" altLang="en-US" smtClean="0"/>
              <a:t> </a:t>
            </a:r>
            <a:r>
              <a:rPr lang="en-US" altLang="en-US" sz="2400" smtClean="0"/>
              <a:t>Tell the truth. Do not withhold to avoid embarrassment or the possible “panic” that seldom happens. Uncertainty is worse than not knowing—rumors are more damaging than hard truths.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Six Principles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FF0000"/>
                </a:solidFill>
              </a:rPr>
              <a:t>Express  Empathy:</a:t>
            </a:r>
            <a:r>
              <a:rPr lang="en-US" altLang="en-US" b="1" smtClean="0"/>
              <a:t> </a:t>
            </a:r>
            <a:r>
              <a:rPr lang="en-US" altLang="en-US" smtClean="0"/>
              <a:t> </a:t>
            </a:r>
            <a:r>
              <a:rPr lang="en-US" altLang="en-US" sz="2400" smtClean="0"/>
              <a:t>Acknowledge in words what people are feeling—it builds trust</a:t>
            </a:r>
            <a:r>
              <a:rPr lang="en-US" altLang="en-US" smtClean="0"/>
              <a:t>.</a:t>
            </a:r>
            <a:br>
              <a:rPr lang="en-US" altLang="en-US" smtClean="0"/>
            </a:br>
            <a:endParaRPr lang="en-US" altLang="en-US" b="1" smtClean="0"/>
          </a:p>
          <a:p>
            <a:pPr eaLnBrk="1" hangingPunct="1"/>
            <a:r>
              <a:rPr lang="en-US" altLang="en-US" b="1" smtClean="0">
                <a:solidFill>
                  <a:srgbClr val="FF0000"/>
                </a:solidFill>
              </a:rPr>
              <a:t>Promote Action:</a:t>
            </a:r>
            <a:r>
              <a:rPr lang="en-US" altLang="en-US" b="1" smtClean="0"/>
              <a:t> </a:t>
            </a:r>
            <a:r>
              <a:rPr lang="en-US" altLang="en-US" sz="2400" smtClean="0"/>
              <a:t>Give people things to do. It calms anxiety and helps restore order. </a:t>
            </a:r>
            <a:br>
              <a:rPr lang="en-US" altLang="en-US" sz="2400" smtClean="0"/>
            </a:br>
            <a:endParaRPr lang="en-US" altLang="en-US" sz="2400" b="1" smtClean="0"/>
          </a:p>
          <a:p>
            <a:pPr eaLnBrk="1" hangingPunct="1"/>
            <a:r>
              <a:rPr lang="en-US" altLang="en-US" b="1" smtClean="0">
                <a:solidFill>
                  <a:srgbClr val="FF0000"/>
                </a:solidFill>
              </a:rPr>
              <a:t>Show Respect:</a:t>
            </a:r>
            <a:r>
              <a:rPr lang="en-US" altLang="en-US" smtClean="0"/>
              <a:t>  </a:t>
            </a:r>
            <a:r>
              <a:rPr lang="en-US" altLang="en-US" sz="2400" smtClean="0"/>
              <a:t>Treat people the way you want to be treated—the way you want your loved ones treated—always—even when hard decisions must be communicated.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3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Individuals at risk—the cost</a:t>
            </a:r>
            <a:r>
              <a:rPr lang="en-US" altLang="en-US" dirty="0" smtClean="0"/>
              <a:t>?</a:t>
            </a:r>
          </a:p>
          <a:p>
            <a:r>
              <a:rPr lang="en-US" altLang="en-US" dirty="0"/>
              <a:t>Communicating in </a:t>
            </a:r>
            <a:r>
              <a:rPr lang="en-US" altLang="en-US" dirty="0" smtClean="0"/>
              <a:t>a </a:t>
            </a:r>
            <a:r>
              <a:rPr lang="en-US" altLang="en-US" dirty="0"/>
              <a:t>Crisis Is </a:t>
            </a:r>
            <a:r>
              <a:rPr lang="en-US" altLang="en-US" dirty="0" smtClean="0"/>
              <a:t>Different.</a:t>
            </a:r>
          </a:p>
          <a:p>
            <a:r>
              <a:rPr lang="en-US" altLang="en-US" dirty="0"/>
              <a:t>Risk </a:t>
            </a:r>
            <a:r>
              <a:rPr lang="en-US" altLang="en-US" dirty="0" smtClean="0"/>
              <a:t>Acceptance</a:t>
            </a:r>
          </a:p>
          <a:p>
            <a:r>
              <a:rPr lang="en-US" altLang="en-US" dirty="0"/>
              <a:t>Emergency Risk Communication </a:t>
            </a:r>
            <a:r>
              <a:rPr lang="en-US" altLang="en-US" dirty="0" smtClean="0"/>
              <a:t>Principles</a:t>
            </a:r>
          </a:p>
          <a:p>
            <a:r>
              <a:rPr lang="en-US" altLang="en-US" dirty="0"/>
              <a:t>Six Principles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6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 </a:t>
            </a:r>
            <a:r>
              <a:rPr lang="en-US" sz="4800" dirty="0" smtClean="0"/>
              <a:t>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699</Words>
  <Application>Microsoft Office PowerPoint</Application>
  <PresentationFormat>On-screen Show (4:3)</PresentationFormat>
  <Paragraphs>127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08 Psychology  of a Crisis</vt:lpstr>
      <vt:lpstr>What Do People Feel Inside When  a Disaster Looms or Occurs?</vt:lpstr>
      <vt:lpstr>Individuals at risk—the cost?</vt:lpstr>
      <vt:lpstr>Communicating in  a Crisis Is Different</vt:lpstr>
      <vt:lpstr>Decision making in  a Crisis Is Different</vt:lpstr>
      <vt:lpstr> How Do We Communicate About Risk in an Emergency?</vt:lpstr>
      <vt:lpstr>Be Careful With Risk Comparisons</vt:lpstr>
      <vt:lpstr>Risk Acceptance Examples</vt:lpstr>
      <vt:lpstr>Emergency Risk Communication Principles</vt:lpstr>
      <vt:lpstr>  Risk Communication Principles for Emergencies</vt:lpstr>
      <vt:lpstr>Risk Communication Principles for Emergencies  </vt:lpstr>
      <vt:lpstr>  Risk Communication Principles for Emergencies</vt:lpstr>
      <vt:lpstr>Six Principles</vt:lpstr>
      <vt:lpstr>Six Principles</vt:lpstr>
      <vt:lpstr>Summary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08 Psychology  of a Crisis</dc:title>
  <dc:creator>ghuffran</dc:creator>
  <cp:lastModifiedBy>ghuffran</cp:lastModifiedBy>
  <cp:revision>3</cp:revision>
  <dcterms:created xsi:type="dcterms:W3CDTF">2006-08-16T00:00:00Z</dcterms:created>
  <dcterms:modified xsi:type="dcterms:W3CDTF">2014-06-13T13:16:43Z</dcterms:modified>
</cp:coreProperties>
</file>