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6CB1A2-2AC5-41CF-BFF0-B8F1AB4C2879}" type="doc">
      <dgm:prSet loTypeId="urn:microsoft.com/office/officeart/2005/8/layout/hProcess9" loCatId="process" qsTypeId="urn:microsoft.com/office/officeart/2005/8/quickstyle/simple1" qsCatId="simple" csTypeId="urn:microsoft.com/office/officeart/2005/8/colors/accent1_2" csCatId="accent1" phldr="1"/>
      <dgm:spPr/>
    </dgm:pt>
    <dgm:pt modelId="{420054C8-575B-4816-9E6B-809568A93FF6}">
      <dgm:prSet phldrT="[Text]" custT="1"/>
      <dgm:spPr/>
      <dgm:t>
        <a:bodyPr/>
        <a:lstStyle/>
        <a:p>
          <a:r>
            <a:rPr lang="en-US" sz="2400" kern="1200" dirty="0" smtClean="0">
              <a:solidFill>
                <a:srgbClr val="002060"/>
              </a:solidFill>
              <a:latin typeface="Arial" pitchFamily="34" charset="0"/>
              <a:ea typeface="+mn-ea"/>
              <a:cs typeface="+mn-cs"/>
            </a:rPr>
            <a:t>Pre-Crisis</a:t>
          </a:r>
          <a:endParaRPr lang="en-US" sz="2400" kern="1200" dirty="0">
            <a:solidFill>
              <a:srgbClr val="002060"/>
            </a:solidFill>
            <a:latin typeface="Arial" pitchFamily="34" charset="0"/>
            <a:ea typeface="+mn-ea"/>
            <a:cs typeface="+mn-cs"/>
          </a:endParaRPr>
        </a:p>
      </dgm:t>
    </dgm:pt>
    <dgm:pt modelId="{761EC4D2-7951-4C93-86BA-835954E4D7C9}" type="parTrans" cxnId="{35F69260-B801-4DBE-86EE-899249A49EA8}">
      <dgm:prSet/>
      <dgm:spPr/>
      <dgm:t>
        <a:bodyPr/>
        <a:lstStyle/>
        <a:p>
          <a:endParaRPr lang="en-US"/>
        </a:p>
      </dgm:t>
    </dgm:pt>
    <dgm:pt modelId="{3DC1EA62-DDE9-4A29-AD12-8BF7D3601F11}" type="sibTrans" cxnId="{35F69260-B801-4DBE-86EE-899249A49EA8}">
      <dgm:prSet/>
      <dgm:spPr/>
      <dgm:t>
        <a:bodyPr/>
        <a:lstStyle/>
        <a:p>
          <a:endParaRPr lang="en-US"/>
        </a:p>
      </dgm:t>
    </dgm:pt>
    <dgm:pt modelId="{2355B3E2-8F12-41AA-B894-FF54654963AA}">
      <dgm:prSet phldrT="[Text]" custT="1"/>
      <dgm:spPr/>
      <dgm:t>
        <a:bodyPr/>
        <a:lstStyle/>
        <a:p>
          <a:r>
            <a:rPr lang="en-US" sz="2400" kern="1200" dirty="0" smtClean="0">
              <a:solidFill>
                <a:srgbClr val="002060"/>
              </a:solidFill>
              <a:latin typeface="Arial" pitchFamily="34" charset="0"/>
              <a:ea typeface="+mn-ea"/>
              <a:cs typeface="+mn-cs"/>
            </a:rPr>
            <a:t>Initial</a:t>
          </a:r>
          <a:endParaRPr lang="en-US" sz="2800" kern="1200" dirty="0">
            <a:solidFill>
              <a:srgbClr val="002060"/>
            </a:solidFill>
            <a:latin typeface="Arial" pitchFamily="34" charset="0"/>
            <a:ea typeface="+mn-ea"/>
            <a:cs typeface="+mn-cs"/>
          </a:endParaRPr>
        </a:p>
      </dgm:t>
    </dgm:pt>
    <dgm:pt modelId="{6FD2D382-8185-4599-A353-493C1EF40068}" type="parTrans" cxnId="{A380D1AA-CA2D-4D6A-98DC-F037CC49594A}">
      <dgm:prSet/>
      <dgm:spPr/>
      <dgm:t>
        <a:bodyPr/>
        <a:lstStyle/>
        <a:p>
          <a:endParaRPr lang="en-US"/>
        </a:p>
      </dgm:t>
    </dgm:pt>
    <dgm:pt modelId="{8ED481A4-1770-44CC-9D93-0A30FD85771B}" type="sibTrans" cxnId="{A380D1AA-CA2D-4D6A-98DC-F037CC49594A}">
      <dgm:prSet/>
      <dgm:spPr/>
      <dgm:t>
        <a:bodyPr/>
        <a:lstStyle/>
        <a:p>
          <a:endParaRPr lang="en-US"/>
        </a:p>
      </dgm:t>
    </dgm:pt>
    <dgm:pt modelId="{5E796C63-D0B7-4712-96C2-AE3038B2EAFE}">
      <dgm:prSet phldrT="[Text]" custT="1"/>
      <dgm:spPr/>
      <dgm:t>
        <a:bodyPr/>
        <a:lstStyle/>
        <a:p>
          <a:r>
            <a:rPr lang="en-US" sz="2400" kern="1200" dirty="0" smtClean="0">
              <a:solidFill>
                <a:srgbClr val="002060"/>
              </a:solidFill>
              <a:latin typeface="Arial" pitchFamily="34" charset="0"/>
              <a:ea typeface="+mn-ea"/>
              <a:cs typeface="+mn-cs"/>
            </a:rPr>
            <a:t>Resolution</a:t>
          </a:r>
          <a:endParaRPr lang="en-US" sz="2400" kern="1200" dirty="0">
            <a:solidFill>
              <a:srgbClr val="002060"/>
            </a:solidFill>
            <a:latin typeface="Arial" pitchFamily="34" charset="0"/>
            <a:ea typeface="+mn-ea"/>
            <a:cs typeface="+mn-cs"/>
          </a:endParaRPr>
        </a:p>
      </dgm:t>
    </dgm:pt>
    <dgm:pt modelId="{D0E13583-16E2-41FB-B7FF-7C62808BC896}" type="parTrans" cxnId="{8242437B-F710-431B-BB26-954D98F241B9}">
      <dgm:prSet/>
      <dgm:spPr/>
      <dgm:t>
        <a:bodyPr/>
        <a:lstStyle/>
        <a:p>
          <a:endParaRPr lang="en-US"/>
        </a:p>
      </dgm:t>
    </dgm:pt>
    <dgm:pt modelId="{7C5776B7-4F5C-46C6-B3BA-24E25EFACC87}" type="sibTrans" cxnId="{8242437B-F710-431B-BB26-954D98F241B9}">
      <dgm:prSet/>
      <dgm:spPr/>
      <dgm:t>
        <a:bodyPr/>
        <a:lstStyle/>
        <a:p>
          <a:endParaRPr lang="en-US"/>
        </a:p>
      </dgm:t>
    </dgm:pt>
    <dgm:pt modelId="{9BBBCD99-81A6-4662-9445-E8C6A832A138}">
      <dgm:prSet/>
      <dgm:spPr/>
      <dgm:t>
        <a:bodyPr/>
        <a:lstStyle/>
        <a:p>
          <a:endParaRPr lang="en-US" dirty="0"/>
        </a:p>
      </dgm:t>
    </dgm:pt>
    <dgm:pt modelId="{B1137F26-F019-4209-B149-550E24CE976C}" type="parTrans" cxnId="{0B4BD9CC-89E3-498A-9BFA-A418CC48B908}">
      <dgm:prSet/>
      <dgm:spPr/>
      <dgm:t>
        <a:bodyPr/>
        <a:lstStyle/>
        <a:p>
          <a:endParaRPr lang="en-US"/>
        </a:p>
      </dgm:t>
    </dgm:pt>
    <dgm:pt modelId="{B6E7CFF3-56BB-4971-9402-69F9B16E6135}" type="sibTrans" cxnId="{0B4BD9CC-89E3-498A-9BFA-A418CC48B908}">
      <dgm:prSet/>
      <dgm:spPr/>
      <dgm:t>
        <a:bodyPr/>
        <a:lstStyle/>
        <a:p>
          <a:endParaRPr lang="en-US"/>
        </a:p>
      </dgm:t>
    </dgm:pt>
    <dgm:pt modelId="{F09D6C57-5F44-4C2D-B359-01F57A0D7991}">
      <dgm:prSet/>
      <dgm:spPr/>
      <dgm:t>
        <a:bodyPr/>
        <a:lstStyle/>
        <a:p>
          <a:endParaRPr lang="en-US" dirty="0"/>
        </a:p>
      </dgm:t>
    </dgm:pt>
    <dgm:pt modelId="{F564EF83-FACB-4CEA-9470-02B68CC98467}" type="parTrans" cxnId="{3A80C7F1-D5C8-4BA9-9DB1-509D87F42E35}">
      <dgm:prSet/>
      <dgm:spPr/>
      <dgm:t>
        <a:bodyPr/>
        <a:lstStyle/>
        <a:p>
          <a:endParaRPr lang="en-US"/>
        </a:p>
      </dgm:t>
    </dgm:pt>
    <dgm:pt modelId="{1879F085-338F-4468-B559-8F0835D5DE30}" type="sibTrans" cxnId="{3A80C7F1-D5C8-4BA9-9DB1-509D87F42E35}">
      <dgm:prSet/>
      <dgm:spPr/>
      <dgm:t>
        <a:bodyPr/>
        <a:lstStyle/>
        <a:p>
          <a:endParaRPr lang="en-US"/>
        </a:p>
      </dgm:t>
    </dgm:pt>
    <dgm:pt modelId="{8589ECC4-1680-4FA4-B77E-B7234AA1B7B4}" type="pres">
      <dgm:prSet presAssocID="{3A6CB1A2-2AC5-41CF-BFF0-B8F1AB4C2879}" presName="CompostProcess" presStyleCnt="0">
        <dgm:presLayoutVars>
          <dgm:dir/>
          <dgm:resizeHandles val="exact"/>
        </dgm:presLayoutVars>
      </dgm:prSet>
      <dgm:spPr/>
    </dgm:pt>
    <dgm:pt modelId="{1DAB5F3C-1299-4BA6-9FC3-CA15F93AEFBC}" type="pres">
      <dgm:prSet presAssocID="{3A6CB1A2-2AC5-41CF-BFF0-B8F1AB4C2879}" presName="arrow" presStyleLbl="bgShp" presStyleIdx="0" presStyleCnt="1" custLinFactNeighborY="14209"/>
      <dgm:spPr/>
    </dgm:pt>
    <dgm:pt modelId="{8156F15C-CD46-4E26-B8DD-72CFD2C750C7}" type="pres">
      <dgm:prSet presAssocID="{3A6CB1A2-2AC5-41CF-BFF0-B8F1AB4C2879}" presName="linearProcess" presStyleCnt="0"/>
      <dgm:spPr/>
    </dgm:pt>
    <dgm:pt modelId="{6C3FDF29-CA0B-49B3-AA3C-AE8BCD26025C}" type="pres">
      <dgm:prSet presAssocID="{420054C8-575B-4816-9E6B-809568A93FF6}" presName="textNode" presStyleLbl="node1" presStyleIdx="0" presStyleCnt="5" custLinFactNeighborX="-5436">
        <dgm:presLayoutVars>
          <dgm:bulletEnabled val="1"/>
        </dgm:presLayoutVars>
      </dgm:prSet>
      <dgm:spPr/>
      <dgm:t>
        <a:bodyPr/>
        <a:lstStyle/>
        <a:p>
          <a:endParaRPr lang="en-US"/>
        </a:p>
      </dgm:t>
    </dgm:pt>
    <dgm:pt modelId="{819FFEB8-5712-453A-BF9B-7C99555B1103}" type="pres">
      <dgm:prSet presAssocID="{3DC1EA62-DDE9-4A29-AD12-8BF7D3601F11}" presName="sibTrans" presStyleCnt="0"/>
      <dgm:spPr/>
    </dgm:pt>
    <dgm:pt modelId="{37935BE1-9B47-4438-8E1D-0EE076F9DBC4}" type="pres">
      <dgm:prSet presAssocID="{2355B3E2-8F12-41AA-B894-FF54654963AA}" presName="textNode" presStyleLbl="node1" presStyleIdx="1" presStyleCnt="5">
        <dgm:presLayoutVars>
          <dgm:bulletEnabled val="1"/>
        </dgm:presLayoutVars>
      </dgm:prSet>
      <dgm:spPr/>
      <dgm:t>
        <a:bodyPr/>
        <a:lstStyle/>
        <a:p>
          <a:endParaRPr lang="en-US"/>
        </a:p>
      </dgm:t>
    </dgm:pt>
    <dgm:pt modelId="{8F0F8F2D-ECF3-46CB-8868-D8E328790534}" type="pres">
      <dgm:prSet presAssocID="{8ED481A4-1770-44CC-9D93-0A30FD85771B}" presName="sibTrans" presStyleCnt="0"/>
      <dgm:spPr/>
    </dgm:pt>
    <dgm:pt modelId="{8061E04A-B1FF-40E1-8A65-FD5B97FEB327}" type="pres">
      <dgm:prSet presAssocID="{9BBBCD99-81A6-4662-9445-E8C6A832A138}" presName="textNode" presStyleLbl="node1" presStyleIdx="2" presStyleCnt="5" custScaleX="126743">
        <dgm:presLayoutVars>
          <dgm:bulletEnabled val="1"/>
        </dgm:presLayoutVars>
      </dgm:prSet>
      <dgm:spPr/>
      <dgm:t>
        <a:bodyPr/>
        <a:lstStyle/>
        <a:p>
          <a:endParaRPr lang="en-US"/>
        </a:p>
      </dgm:t>
    </dgm:pt>
    <dgm:pt modelId="{906EF722-17E7-4D4A-916C-13AF9A3FA7E2}" type="pres">
      <dgm:prSet presAssocID="{B6E7CFF3-56BB-4971-9402-69F9B16E6135}" presName="sibTrans" presStyleCnt="0"/>
      <dgm:spPr/>
    </dgm:pt>
    <dgm:pt modelId="{96F9F82A-5ECB-4475-90C5-BC305D2D31DE}" type="pres">
      <dgm:prSet presAssocID="{5E796C63-D0B7-4712-96C2-AE3038B2EAFE}" presName="textNode" presStyleLbl="node1" presStyleIdx="3" presStyleCnt="5" custScaleX="137863">
        <dgm:presLayoutVars>
          <dgm:bulletEnabled val="1"/>
        </dgm:presLayoutVars>
      </dgm:prSet>
      <dgm:spPr/>
      <dgm:t>
        <a:bodyPr/>
        <a:lstStyle/>
        <a:p>
          <a:endParaRPr lang="en-US"/>
        </a:p>
      </dgm:t>
    </dgm:pt>
    <dgm:pt modelId="{87574060-225D-43CE-B805-EFB463903183}" type="pres">
      <dgm:prSet presAssocID="{7C5776B7-4F5C-46C6-B3BA-24E25EFACC87}" presName="sibTrans" presStyleCnt="0"/>
      <dgm:spPr/>
    </dgm:pt>
    <dgm:pt modelId="{39C1037B-ECBC-4435-AEAF-361612AF04B8}" type="pres">
      <dgm:prSet presAssocID="{F09D6C57-5F44-4C2D-B359-01F57A0D7991}" presName="textNode" presStyleLbl="node1" presStyleIdx="4" presStyleCnt="5" custScaleX="131305">
        <dgm:presLayoutVars>
          <dgm:bulletEnabled val="1"/>
        </dgm:presLayoutVars>
      </dgm:prSet>
      <dgm:spPr/>
      <dgm:t>
        <a:bodyPr/>
        <a:lstStyle/>
        <a:p>
          <a:endParaRPr lang="en-US"/>
        </a:p>
      </dgm:t>
    </dgm:pt>
  </dgm:ptLst>
  <dgm:cxnLst>
    <dgm:cxn modelId="{C8498C2E-22A6-4B8B-BA89-280310382F89}" type="presOf" srcId="{F09D6C57-5F44-4C2D-B359-01F57A0D7991}" destId="{39C1037B-ECBC-4435-AEAF-361612AF04B8}" srcOrd="0" destOrd="0" presId="urn:microsoft.com/office/officeart/2005/8/layout/hProcess9"/>
    <dgm:cxn modelId="{E50F82BE-400A-4E6C-B8D8-073450F7C6FD}" type="presOf" srcId="{3A6CB1A2-2AC5-41CF-BFF0-B8F1AB4C2879}" destId="{8589ECC4-1680-4FA4-B77E-B7234AA1B7B4}" srcOrd="0" destOrd="0" presId="urn:microsoft.com/office/officeart/2005/8/layout/hProcess9"/>
    <dgm:cxn modelId="{59496522-B6BC-41AE-821C-B34CBEE283F2}" type="presOf" srcId="{5E796C63-D0B7-4712-96C2-AE3038B2EAFE}" destId="{96F9F82A-5ECB-4475-90C5-BC305D2D31DE}" srcOrd="0" destOrd="0" presId="urn:microsoft.com/office/officeart/2005/8/layout/hProcess9"/>
    <dgm:cxn modelId="{366546B6-79D7-464D-8C9B-61D124C14DFC}" type="presOf" srcId="{9BBBCD99-81A6-4662-9445-E8C6A832A138}" destId="{8061E04A-B1FF-40E1-8A65-FD5B97FEB327}" srcOrd="0" destOrd="0" presId="urn:microsoft.com/office/officeart/2005/8/layout/hProcess9"/>
    <dgm:cxn modelId="{D75302A0-8440-4E28-9B79-1AA4DE3635EA}" type="presOf" srcId="{420054C8-575B-4816-9E6B-809568A93FF6}" destId="{6C3FDF29-CA0B-49B3-AA3C-AE8BCD26025C}" srcOrd="0" destOrd="0" presId="urn:microsoft.com/office/officeart/2005/8/layout/hProcess9"/>
    <dgm:cxn modelId="{3A80C7F1-D5C8-4BA9-9DB1-509D87F42E35}" srcId="{3A6CB1A2-2AC5-41CF-BFF0-B8F1AB4C2879}" destId="{F09D6C57-5F44-4C2D-B359-01F57A0D7991}" srcOrd="4" destOrd="0" parTransId="{F564EF83-FACB-4CEA-9470-02B68CC98467}" sibTransId="{1879F085-338F-4468-B559-8F0835D5DE30}"/>
    <dgm:cxn modelId="{35F69260-B801-4DBE-86EE-899249A49EA8}" srcId="{3A6CB1A2-2AC5-41CF-BFF0-B8F1AB4C2879}" destId="{420054C8-575B-4816-9E6B-809568A93FF6}" srcOrd="0" destOrd="0" parTransId="{761EC4D2-7951-4C93-86BA-835954E4D7C9}" sibTransId="{3DC1EA62-DDE9-4A29-AD12-8BF7D3601F11}"/>
    <dgm:cxn modelId="{0B4BD9CC-89E3-498A-9BFA-A418CC48B908}" srcId="{3A6CB1A2-2AC5-41CF-BFF0-B8F1AB4C2879}" destId="{9BBBCD99-81A6-4662-9445-E8C6A832A138}" srcOrd="2" destOrd="0" parTransId="{B1137F26-F019-4209-B149-550E24CE976C}" sibTransId="{B6E7CFF3-56BB-4971-9402-69F9B16E6135}"/>
    <dgm:cxn modelId="{8242437B-F710-431B-BB26-954D98F241B9}" srcId="{3A6CB1A2-2AC5-41CF-BFF0-B8F1AB4C2879}" destId="{5E796C63-D0B7-4712-96C2-AE3038B2EAFE}" srcOrd="3" destOrd="0" parTransId="{D0E13583-16E2-41FB-B7FF-7C62808BC896}" sibTransId="{7C5776B7-4F5C-46C6-B3BA-24E25EFACC87}"/>
    <dgm:cxn modelId="{4348859E-0415-47D2-8717-BB510B3DADDF}" type="presOf" srcId="{2355B3E2-8F12-41AA-B894-FF54654963AA}" destId="{37935BE1-9B47-4438-8E1D-0EE076F9DBC4}" srcOrd="0" destOrd="0" presId="urn:microsoft.com/office/officeart/2005/8/layout/hProcess9"/>
    <dgm:cxn modelId="{A380D1AA-CA2D-4D6A-98DC-F037CC49594A}" srcId="{3A6CB1A2-2AC5-41CF-BFF0-B8F1AB4C2879}" destId="{2355B3E2-8F12-41AA-B894-FF54654963AA}" srcOrd="1" destOrd="0" parTransId="{6FD2D382-8185-4599-A353-493C1EF40068}" sibTransId="{8ED481A4-1770-44CC-9D93-0A30FD85771B}"/>
    <dgm:cxn modelId="{E0DAFBB5-832D-4A7E-B85B-CBE08945E652}" type="presParOf" srcId="{8589ECC4-1680-4FA4-B77E-B7234AA1B7B4}" destId="{1DAB5F3C-1299-4BA6-9FC3-CA15F93AEFBC}" srcOrd="0" destOrd="0" presId="urn:microsoft.com/office/officeart/2005/8/layout/hProcess9"/>
    <dgm:cxn modelId="{B452B7C4-05CE-417D-8526-140E5F3FD099}" type="presParOf" srcId="{8589ECC4-1680-4FA4-B77E-B7234AA1B7B4}" destId="{8156F15C-CD46-4E26-B8DD-72CFD2C750C7}" srcOrd="1" destOrd="0" presId="urn:microsoft.com/office/officeart/2005/8/layout/hProcess9"/>
    <dgm:cxn modelId="{4D02F58A-68AE-40CA-8B11-D9AACED4D93E}" type="presParOf" srcId="{8156F15C-CD46-4E26-B8DD-72CFD2C750C7}" destId="{6C3FDF29-CA0B-49B3-AA3C-AE8BCD26025C}" srcOrd="0" destOrd="0" presId="urn:microsoft.com/office/officeart/2005/8/layout/hProcess9"/>
    <dgm:cxn modelId="{C0392C60-CF8C-4A53-BD42-B352163DCA25}" type="presParOf" srcId="{8156F15C-CD46-4E26-B8DD-72CFD2C750C7}" destId="{819FFEB8-5712-453A-BF9B-7C99555B1103}" srcOrd="1" destOrd="0" presId="urn:microsoft.com/office/officeart/2005/8/layout/hProcess9"/>
    <dgm:cxn modelId="{3CBC4BF5-95F7-408C-81C3-357F8D253B8B}" type="presParOf" srcId="{8156F15C-CD46-4E26-B8DD-72CFD2C750C7}" destId="{37935BE1-9B47-4438-8E1D-0EE076F9DBC4}" srcOrd="2" destOrd="0" presId="urn:microsoft.com/office/officeart/2005/8/layout/hProcess9"/>
    <dgm:cxn modelId="{B96AE06D-72DC-4B7D-9BF2-9CA762E53649}" type="presParOf" srcId="{8156F15C-CD46-4E26-B8DD-72CFD2C750C7}" destId="{8F0F8F2D-ECF3-46CB-8868-D8E328790534}" srcOrd="3" destOrd="0" presId="urn:microsoft.com/office/officeart/2005/8/layout/hProcess9"/>
    <dgm:cxn modelId="{EB0D5F72-E315-4EFC-A459-17521AF1AF86}" type="presParOf" srcId="{8156F15C-CD46-4E26-B8DD-72CFD2C750C7}" destId="{8061E04A-B1FF-40E1-8A65-FD5B97FEB327}" srcOrd="4" destOrd="0" presId="urn:microsoft.com/office/officeart/2005/8/layout/hProcess9"/>
    <dgm:cxn modelId="{A8999BF4-BFCE-488E-A58F-D70C393B9BDD}" type="presParOf" srcId="{8156F15C-CD46-4E26-B8DD-72CFD2C750C7}" destId="{906EF722-17E7-4D4A-916C-13AF9A3FA7E2}" srcOrd="5" destOrd="0" presId="urn:microsoft.com/office/officeart/2005/8/layout/hProcess9"/>
    <dgm:cxn modelId="{FE2C267A-E67F-4A85-A64D-1B8CC7508DC8}" type="presParOf" srcId="{8156F15C-CD46-4E26-B8DD-72CFD2C750C7}" destId="{96F9F82A-5ECB-4475-90C5-BC305D2D31DE}" srcOrd="6" destOrd="0" presId="urn:microsoft.com/office/officeart/2005/8/layout/hProcess9"/>
    <dgm:cxn modelId="{59FC7F53-5675-4E40-BCEF-810D1FD736D8}" type="presParOf" srcId="{8156F15C-CD46-4E26-B8DD-72CFD2C750C7}" destId="{87574060-225D-43CE-B805-EFB463903183}" srcOrd="7" destOrd="0" presId="urn:microsoft.com/office/officeart/2005/8/layout/hProcess9"/>
    <dgm:cxn modelId="{89198DBE-2BC0-47BA-BE2E-6E53F07C7ED9}" type="presParOf" srcId="{8156F15C-CD46-4E26-B8DD-72CFD2C750C7}" destId="{39C1037B-ECBC-4435-AEAF-361612AF04B8}"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6CB1A2-2AC5-41CF-BFF0-B8F1AB4C2879}" type="doc">
      <dgm:prSet loTypeId="urn:microsoft.com/office/officeart/2005/8/layout/hProcess9" loCatId="process" qsTypeId="urn:microsoft.com/office/officeart/2005/8/quickstyle/simple1" qsCatId="simple" csTypeId="urn:microsoft.com/office/officeart/2005/8/colors/accent1_2" csCatId="accent1" phldr="1"/>
      <dgm:spPr/>
    </dgm:pt>
    <dgm:pt modelId="{420054C8-575B-4816-9E6B-809568A93FF6}">
      <dgm:prSet phldrT="[Text]" custT="1"/>
      <dgm:spPr/>
      <dgm:t>
        <a:bodyPr/>
        <a:lstStyle/>
        <a:p>
          <a:r>
            <a:rPr lang="en-US" sz="2400" kern="1200" dirty="0" smtClean="0">
              <a:solidFill>
                <a:srgbClr val="002060"/>
              </a:solidFill>
              <a:latin typeface="Arial" pitchFamily="34" charset="0"/>
              <a:ea typeface="+mn-ea"/>
              <a:cs typeface="+mn-cs"/>
            </a:rPr>
            <a:t>Pre-Crisis</a:t>
          </a:r>
          <a:endParaRPr lang="en-US" sz="2400" kern="1200" dirty="0">
            <a:solidFill>
              <a:srgbClr val="002060"/>
            </a:solidFill>
            <a:latin typeface="Arial" pitchFamily="34" charset="0"/>
            <a:ea typeface="+mn-ea"/>
            <a:cs typeface="+mn-cs"/>
          </a:endParaRPr>
        </a:p>
      </dgm:t>
    </dgm:pt>
    <dgm:pt modelId="{761EC4D2-7951-4C93-86BA-835954E4D7C9}" type="parTrans" cxnId="{35F69260-B801-4DBE-86EE-899249A49EA8}">
      <dgm:prSet/>
      <dgm:spPr/>
      <dgm:t>
        <a:bodyPr/>
        <a:lstStyle/>
        <a:p>
          <a:endParaRPr lang="en-US"/>
        </a:p>
      </dgm:t>
    </dgm:pt>
    <dgm:pt modelId="{3DC1EA62-DDE9-4A29-AD12-8BF7D3601F11}" type="sibTrans" cxnId="{35F69260-B801-4DBE-86EE-899249A49EA8}">
      <dgm:prSet/>
      <dgm:spPr/>
      <dgm:t>
        <a:bodyPr/>
        <a:lstStyle/>
        <a:p>
          <a:endParaRPr lang="en-US"/>
        </a:p>
      </dgm:t>
    </dgm:pt>
    <dgm:pt modelId="{2355B3E2-8F12-41AA-B894-FF54654963AA}">
      <dgm:prSet phldrT="[Text]" custT="1"/>
      <dgm:spPr/>
      <dgm:t>
        <a:bodyPr/>
        <a:lstStyle/>
        <a:p>
          <a:r>
            <a:rPr lang="en-US" sz="2400" kern="1200" dirty="0" smtClean="0">
              <a:solidFill>
                <a:srgbClr val="002060"/>
              </a:solidFill>
              <a:latin typeface="Arial" pitchFamily="34" charset="0"/>
              <a:ea typeface="+mn-ea"/>
              <a:cs typeface="+mn-cs"/>
            </a:rPr>
            <a:t>Initial</a:t>
          </a:r>
          <a:endParaRPr lang="en-US" sz="2800" kern="1200" dirty="0">
            <a:solidFill>
              <a:srgbClr val="002060"/>
            </a:solidFill>
            <a:latin typeface="Arial" pitchFamily="34" charset="0"/>
            <a:ea typeface="+mn-ea"/>
            <a:cs typeface="+mn-cs"/>
          </a:endParaRPr>
        </a:p>
      </dgm:t>
    </dgm:pt>
    <dgm:pt modelId="{6FD2D382-8185-4599-A353-493C1EF40068}" type="parTrans" cxnId="{A380D1AA-CA2D-4D6A-98DC-F037CC49594A}">
      <dgm:prSet/>
      <dgm:spPr/>
      <dgm:t>
        <a:bodyPr/>
        <a:lstStyle/>
        <a:p>
          <a:endParaRPr lang="en-US"/>
        </a:p>
      </dgm:t>
    </dgm:pt>
    <dgm:pt modelId="{8ED481A4-1770-44CC-9D93-0A30FD85771B}" type="sibTrans" cxnId="{A380D1AA-CA2D-4D6A-98DC-F037CC49594A}">
      <dgm:prSet/>
      <dgm:spPr/>
      <dgm:t>
        <a:bodyPr/>
        <a:lstStyle/>
        <a:p>
          <a:endParaRPr lang="en-US"/>
        </a:p>
      </dgm:t>
    </dgm:pt>
    <dgm:pt modelId="{5E796C63-D0B7-4712-96C2-AE3038B2EAFE}">
      <dgm:prSet phldrT="[Text]" custT="1"/>
      <dgm:spPr/>
      <dgm:t>
        <a:bodyPr/>
        <a:lstStyle/>
        <a:p>
          <a:r>
            <a:rPr lang="en-US" sz="2400" kern="1200" dirty="0" smtClean="0">
              <a:solidFill>
                <a:srgbClr val="002060"/>
              </a:solidFill>
              <a:latin typeface="Arial" pitchFamily="34" charset="0"/>
              <a:ea typeface="+mn-ea"/>
              <a:cs typeface="+mn-cs"/>
            </a:rPr>
            <a:t>Resolution</a:t>
          </a:r>
          <a:endParaRPr lang="en-US" sz="2400" kern="1200" dirty="0">
            <a:solidFill>
              <a:srgbClr val="002060"/>
            </a:solidFill>
            <a:latin typeface="Arial" pitchFamily="34" charset="0"/>
            <a:ea typeface="+mn-ea"/>
            <a:cs typeface="+mn-cs"/>
          </a:endParaRPr>
        </a:p>
      </dgm:t>
    </dgm:pt>
    <dgm:pt modelId="{D0E13583-16E2-41FB-B7FF-7C62808BC896}" type="parTrans" cxnId="{8242437B-F710-431B-BB26-954D98F241B9}">
      <dgm:prSet/>
      <dgm:spPr/>
      <dgm:t>
        <a:bodyPr/>
        <a:lstStyle/>
        <a:p>
          <a:endParaRPr lang="en-US"/>
        </a:p>
      </dgm:t>
    </dgm:pt>
    <dgm:pt modelId="{7C5776B7-4F5C-46C6-B3BA-24E25EFACC87}" type="sibTrans" cxnId="{8242437B-F710-431B-BB26-954D98F241B9}">
      <dgm:prSet/>
      <dgm:spPr/>
      <dgm:t>
        <a:bodyPr/>
        <a:lstStyle/>
        <a:p>
          <a:endParaRPr lang="en-US"/>
        </a:p>
      </dgm:t>
    </dgm:pt>
    <dgm:pt modelId="{9BBBCD99-81A6-4662-9445-E8C6A832A138}">
      <dgm:prSet/>
      <dgm:spPr/>
      <dgm:t>
        <a:bodyPr/>
        <a:lstStyle/>
        <a:p>
          <a:endParaRPr lang="en-US" dirty="0"/>
        </a:p>
      </dgm:t>
    </dgm:pt>
    <dgm:pt modelId="{B1137F26-F019-4209-B149-550E24CE976C}" type="parTrans" cxnId="{0B4BD9CC-89E3-498A-9BFA-A418CC48B908}">
      <dgm:prSet/>
      <dgm:spPr/>
      <dgm:t>
        <a:bodyPr/>
        <a:lstStyle/>
        <a:p>
          <a:endParaRPr lang="en-US"/>
        </a:p>
      </dgm:t>
    </dgm:pt>
    <dgm:pt modelId="{B6E7CFF3-56BB-4971-9402-69F9B16E6135}" type="sibTrans" cxnId="{0B4BD9CC-89E3-498A-9BFA-A418CC48B908}">
      <dgm:prSet/>
      <dgm:spPr/>
      <dgm:t>
        <a:bodyPr/>
        <a:lstStyle/>
        <a:p>
          <a:endParaRPr lang="en-US"/>
        </a:p>
      </dgm:t>
    </dgm:pt>
    <dgm:pt modelId="{F09D6C57-5F44-4C2D-B359-01F57A0D7991}">
      <dgm:prSet/>
      <dgm:spPr/>
      <dgm:t>
        <a:bodyPr/>
        <a:lstStyle/>
        <a:p>
          <a:endParaRPr lang="en-US" dirty="0"/>
        </a:p>
      </dgm:t>
    </dgm:pt>
    <dgm:pt modelId="{F564EF83-FACB-4CEA-9470-02B68CC98467}" type="parTrans" cxnId="{3A80C7F1-D5C8-4BA9-9DB1-509D87F42E35}">
      <dgm:prSet/>
      <dgm:spPr/>
      <dgm:t>
        <a:bodyPr/>
        <a:lstStyle/>
        <a:p>
          <a:endParaRPr lang="en-US"/>
        </a:p>
      </dgm:t>
    </dgm:pt>
    <dgm:pt modelId="{1879F085-338F-4468-B559-8F0835D5DE30}" type="sibTrans" cxnId="{3A80C7F1-D5C8-4BA9-9DB1-509D87F42E35}">
      <dgm:prSet/>
      <dgm:spPr/>
      <dgm:t>
        <a:bodyPr/>
        <a:lstStyle/>
        <a:p>
          <a:endParaRPr lang="en-US"/>
        </a:p>
      </dgm:t>
    </dgm:pt>
    <dgm:pt modelId="{8589ECC4-1680-4FA4-B77E-B7234AA1B7B4}" type="pres">
      <dgm:prSet presAssocID="{3A6CB1A2-2AC5-41CF-BFF0-B8F1AB4C2879}" presName="CompostProcess" presStyleCnt="0">
        <dgm:presLayoutVars>
          <dgm:dir/>
          <dgm:resizeHandles val="exact"/>
        </dgm:presLayoutVars>
      </dgm:prSet>
      <dgm:spPr/>
    </dgm:pt>
    <dgm:pt modelId="{1DAB5F3C-1299-4BA6-9FC3-CA15F93AEFBC}" type="pres">
      <dgm:prSet presAssocID="{3A6CB1A2-2AC5-41CF-BFF0-B8F1AB4C2879}" presName="arrow" presStyleLbl="bgShp" presStyleIdx="0" presStyleCnt="1" custLinFactNeighborY="14209"/>
      <dgm:spPr/>
    </dgm:pt>
    <dgm:pt modelId="{8156F15C-CD46-4E26-B8DD-72CFD2C750C7}" type="pres">
      <dgm:prSet presAssocID="{3A6CB1A2-2AC5-41CF-BFF0-B8F1AB4C2879}" presName="linearProcess" presStyleCnt="0"/>
      <dgm:spPr/>
    </dgm:pt>
    <dgm:pt modelId="{6C3FDF29-CA0B-49B3-AA3C-AE8BCD26025C}" type="pres">
      <dgm:prSet presAssocID="{420054C8-575B-4816-9E6B-809568A93FF6}" presName="textNode" presStyleLbl="node1" presStyleIdx="0" presStyleCnt="5" custLinFactNeighborX="-5436">
        <dgm:presLayoutVars>
          <dgm:bulletEnabled val="1"/>
        </dgm:presLayoutVars>
      </dgm:prSet>
      <dgm:spPr/>
      <dgm:t>
        <a:bodyPr/>
        <a:lstStyle/>
        <a:p>
          <a:endParaRPr lang="en-US"/>
        </a:p>
      </dgm:t>
    </dgm:pt>
    <dgm:pt modelId="{819FFEB8-5712-453A-BF9B-7C99555B1103}" type="pres">
      <dgm:prSet presAssocID="{3DC1EA62-DDE9-4A29-AD12-8BF7D3601F11}" presName="sibTrans" presStyleCnt="0"/>
      <dgm:spPr/>
    </dgm:pt>
    <dgm:pt modelId="{37935BE1-9B47-4438-8E1D-0EE076F9DBC4}" type="pres">
      <dgm:prSet presAssocID="{2355B3E2-8F12-41AA-B894-FF54654963AA}" presName="textNode" presStyleLbl="node1" presStyleIdx="1" presStyleCnt="5">
        <dgm:presLayoutVars>
          <dgm:bulletEnabled val="1"/>
        </dgm:presLayoutVars>
      </dgm:prSet>
      <dgm:spPr/>
      <dgm:t>
        <a:bodyPr/>
        <a:lstStyle/>
        <a:p>
          <a:endParaRPr lang="en-US"/>
        </a:p>
      </dgm:t>
    </dgm:pt>
    <dgm:pt modelId="{8F0F8F2D-ECF3-46CB-8868-D8E328790534}" type="pres">
      <dgm:prSet presAssocID="{8ED481A4-1770-44CC-9D93-0A30FD85771B}" presName="sibTrans" presStyleCnt="0"/>
      <dgm:spPr/>
    </dgm:pt>
    <dgm:pt modelId="{8061E04A-B1FF-40E1-8A65-FD5B97FEB327}" type="pres">
      <dgm:prSet presAssocID="{9BBBCD99-81A6-4662-9445-E8C6A832A138}" presName="textNode" presStyleLbl="node1" presStyleIdx="2" presStyleCnt="5" custScaleX="126743">
        <dgm:presLayoutVars>
          <dgm:bulletEnabled val="1"/>
        </dgm:presLayoutVars>
      </dgm:prSet>
      <dgm:spPr/>
      <dgm:t>
        <a:bodyPr/>
        <a:lstStyle/>
        <a:p>
          <a:endParaRPr lang="en-US"/>
        </a:p>
      </dgm:t>
    </dgm:pt>
    <dgm:pt modelId="{906EF722-17E7-4D4A-916C-13AF9A3FA7E2}" type="pres">
      <dgm:prSet presAssocID="{B6E7CFF3-56BB-4971-9402-69F9B16E6135}" presName="sibTrans" presStyleCnt="0"/>
      <dgm:spPr/>
    </dgm:pt>
    <dgm:pt modelId="{96F9F82A-5ECB-4475-90C5-BC305D2D31DE}" type="pres">
      <dgm:prSet presAssocID="{5E796C63-D0B7-4712-96C2-AE3038B2EAFE}" presName="textNode" presStyleLbl="node1" presStyleIdx="3" presStyleCnt="5" custScaleX="137863">
        <dgm:presLayoutVars>
          <dgm:bulletEnabled val="1"/>
        </dgm:presLayoutVars>
      </dgm:prSet>
      <dgm:spPr/>
      <dgm:t>
        <a:bodyPr/>
        <a:lstStyle/>
        <a:p>
          <a:endParaRPr lang="en-US"/>
        </a:p>
      </dgm:t>
    </dgm:pt>
    <dgm:pt modelId="{87574060-225D-43CE-B805-EFB463903183}" type="pres">
      <dgm:prSet presAssocID="{7C5776B7-4F5C-46C6-B3BA-24E25EFACC87}" presName="sibTrans" presStyleCnt="0"/>
      <dgm:spPr/>
    </dgm:pt>
    <dgm:pt modelId="{39C1037B-ECBC-4435-AEAF-361612AF04B8}" type="pres">
      <dgm:prSet presAssocID="{F09D6C57-5F44-4C2D-B359-01F57A0D7991}" presName="textNode" presStyleLbl="node1" presStyleIdx="4" presStyleCnt="5" custScaleX="131305">
        <dgm:presLayoutVars>
          <dgm:bulletEnabled val="1"/>
        </dgm:presLayoutVars>
      </dgm:prSet>
      <dgm:spPr/>
      <dgm:t>
        <a:bodyPr/>
        <a:lstStyle/>
        <a:p>
          <a:endParaRPr lang="en-US"/>
        </a:p>
      </dgm:t>
    </dgm:pt>
  </dgm:ptLst>
  <dgm:cxnLst>
    <dgm:cxn modelId="{E64FEA42-EE2D-42E2-9592-AB240FEBB902}" type="presOf" srcId="{F09D6C57-5F44-4C2D-B359-01F57A0D7991}" destId="{39C1037B-ECBC-4435-AEAF-361612AF04B8}" srcOrd="0" destOrd="0" presId="urn:microsoft.com/office/officeart/2005/8/layout/hProcess9"/>
    <dgm:cxn modelId="{44937069-C0C6-4096-9142-549F783A6608}" type="presOf" srcId="{420054C8-575B-4816-9E6B-809568A93FF6}" destId="{6C3FDF29-CA0B-49B3-AA3C-AE8BCD26025C}" srcOrd="0" destOrd="0" presId="urn:microsoft.com/office/officeart/2005/8/layout/hProcess9"/>
    <dgm:cxn modelId="{EEF51F63-3AE2-4810-B30A-314A3D8DD5B9}" type="presOf" srcId="{9BBBCD99-81A6-4662-9445-E8C6A832A138}" destId="{8061E04A-B1FF-40E1-8A65-FD5B97FEB327}" srcOrd="0" destOrd="0" presId="urn:microsoft.com/office/officeart/2005/8/layout/hProcess9"/>
    <dgm:cxn modelId="{C3F1C797-1586-4B25-95AF-108F178BBA71}" type="presOf" srcId="{5E796C63-D0B7-4712-96C2-AE3038B2EAFE}" destId="{96F9F82A-5ECB-4475-90C5-BC305D2D31DE}" srcOrd="0" destOrd="0" presId="urn:microsoft.com/office/officeart/2005/8/layout/hProcess9"/>
    <dgm:cxn modelId="{C2392B8B-A5B1-49A5-8D7C-283F90316987}" type="presOf" srcId="{3A6CB1A2-2AC5-41CF-BFF0-B8F1AB4C2879}" destId="{8589ECC4-1680-4FA4-B77E-B7234AA1B7B4}" srcOrd="0" destOrd="0" presId="urn:microsoft.com/office/officeart/2005/8/layout/hProcess9"/>
    <dgm:cxn modelId="{3A80C7F1-D5C8-4BA9-9DB1-509D87F42E35}" srcId="{3A6CB1A2-2AC5-41CF-BFF0-B8F1AB4C2879}" destId="{F09D6C57-5F44-4C2D-B359-01F57A0D7991}" srcOrd="4" destOrd="0" parTransId="{F564EF83-FACB-4CEA-9470-02B68CC98467}" sibTransId="{1879F085-338F-4468-B559-8F0835D5DE30}"/>
    <dgm:cxn modelId="{35F69260-B801-4DBE-86EE-899249A49EA8}" srcId="{3A6CB1A2-2AC5-41CF-BFF0-B8F1AB4C2879}" destId="{420054C8-575B-4816-9E6B-809568A93FF6}" srcOrd="0" destOrd="0" parTransId="{761EC4D2-7951-4C93-86BA-835954E4D7C9}" sibTransId="{3DC1EA62-DDE9-4A29-AD12-8BF7D3601F11}"/>
    <dgm:cxn modelId="{0B4BD9CC-89E3-498A-9BFA-A418CC48B908}" srcId="{3A6CB1A2-2AC5-41CF-BFF0-B8F1AB4C2879}" destId="{9BBBCD99-81A6-4662-9445-E8C6A832A138}" srcOrd="2" destOrd="0" parTransId="{B1137F26-F019-4209-B149-550E24CE976C}" sibTransId="{B6E7CFF3-56BB-4971-9402-69F9B16E6135}"/>
    <dgm:cxn modelId="{2F5E635F-2C7D-4B1B-A0B7-8D2C67116DCC}" type="presOf" srcId="{2355B3E2-8F12-41AA-B894-FF54654963AA}" destId="{37935BE1-9B47-4438-8E1D-0EE076F9DBC4}" srcOrd="0" destOrd="0" presId="urn:microsoft.com/office/officeart/2005/8/layout/hProcess9"/>
    <dgm:cxn modelId="{8242437B-F710-431B-BB26-954D98F241B9}" srcId="{3A6CB1A2-2AC5-41CF-BFF0-B8F1AB4C2879}" destId="{5E796C63-D0B7-4712-96C2-AE3038B2EAFE}" srcOrd="3" destOrd="0" parTransId="{D0E13583-16E2-41FB-B7FF-7C62808BC896}" sibTransId="{7C5776B7-4F5C-46C6-B3BA-24E25EFACC87}"/>
    <dgm:cxn modelId="{A380D1AA-CA2D-4D6A-98DC-F037CC49594A}" srcId="{3A6CB1A2-2AC5-41CF-BFF0-B8F1AB4C2879}" destId="{2355B3E2-8F12-41AA-B894-FF54654963AA}" srcOrd="1" destOrd="0" parTransId="{6FD2D382-8185-4599-A353-493C1EF40068}" sibTransId="{8ED481A4-1770-44CC-9D93-0A30FD85771B}"/>
    <dgm:cxn modelId="{EC9D57A6-1ACA-4461-902A-D8DB74A6E9F2}" type="presParOf" srcId="{8589ECC4-1680-4FA4-B77E-B7234AA1B7B4}" destId="{1DAB5F3C-1299-4BA6-9FC3-CA15F93AEFBC}" srcOrd="0" destOrd="0" presId="urn:microsoft.com/office/officeart/2005/8/layout/hProcess9"/>
    <dgm:cxn modelId="{0051D6A3-15E8-4582-B013-8D4D94744B2F}" type="presParOf" srcId="{8589ECC4-1680-4FA4-B77E-B7234AA1B7B4}" destId="{8156F15C-CD46-4E26-B8DD-72CFD2C750C7}" srcOrd="1" destOrd="0" presId="urn:microsoft.com/office/officeart/2005/8/layout/hProcess9"/>
    <dgm:cxn modelId="{EACD59FB-14E4-4D3A-AFFC-F157C4FA2EA1}" type="presParOf" srcId="{8156F15C-CD46-4E26-B8DD-72CFD2C750C7}" destId="{6C3FDF29-CA0B-49B3-AA3C-AE8BCD26025C}" srcOrd="0" destOrd="0" presId="urn:microsoft.com/office/officeart/2005/8/layout/hProcess9"/>
    <dgm:cxn modelId="{494C4094-31D5-4775-91D4-B21CF57D4F8D}" type="presParOf" srcId="{8156F15C-CD46-4E26-B8DD-72CFD2C750C7}" destId="{819FFEB8-5712-453A-BF9B-7C99555B1103}" srcOrd="1" destOrd="0" presId="urn:microsoft.com/office/officeart/2005/8/layout/hProcess9"/>
    <dgm:cxn modelId="{B4DC10BE-E01C-483C-96D7-8571AE35DDD6}" type="presParOf" srcId="{8156F15C-CD46-4E26-B8DD-72CFD2C750C7}" destId="{37935BE1-9B47-4438-8E1D-0EE076F9DBC4}" srcOrd="2" destOrd="0" presId="urn:microsoft.com/office/officeart/2005/8/layout/hProcess9"/>
    <dgm:cxn modelId="{7B8C9BC2-18A0-4E0D-84A2-7D1A4F402907}" type="presParOf" srcId="{8156F15C-CD46-4E26-B8DD-72CFD2C750C7}" destId="{8F0F8F2D-ECF3-46CB-8868-D8E328790534}" srcOrd="3" destOrd="0" presId="urn:microsoft.com/office/officeart/2005/8/layout/hProcess9"/>
    <dgm:cxn modelId="{7FDEB307-2F49-42C0-9D05-93612261C8AE}" type="presParOf" srcId="{8156F15C-CD46-4E26-B8DD-72CFD2C750C7}" destId="{8061E04A-B1FF-40E1-8A65-FD5B97FEB327}" srcOrd="4" destOrd="0" presId="urn:microsoft.com/office/officeart/2005/8/layout/hProcess9"/>
    <dgm:cxn modelId="{808470BA-EC66-409E-B797-06D62D336856}" type="presParOf" srcId="{8156F15C-CD46-4E26-B8DD-72CFD2C750C7}" destId="{906EF722-17E7-4D4A-916C-13AF9A3FA7E2}" srcOrd="5" destOrd="0" presId="urn:microsoft.com/office/officeart/2005/8/layout/hProcess9"/>
    <dgm:cxn modelId="{30D09F97-32FF-4513-BFFB-EB1DBAC0A6D2}" type="presParOf" srcId="{8156F15C-CD46-4E26-B8DD-72CFD2C750C7}" destId="{96F9F82A-5ECB-4475-90C5-BC305D2D31DE}" srcOrd="6" destOrd="0" presId="urn:microsoft.com/office/officeart/2005/8/layout/hProcess9"/>
    <dgm:cxn modelId="{454B009C-C331-4635-B2FE-DEE66583A054}" type="presParOf" srcId="{8156F15C-CD46-4E26-B8DD-72CFD2C750C7}" destId="{87574060-225D-43CE-B805-EFB463903183}" srcOrd="7" destOrd="0" presId="urn:microsoft.com/office/officeart/2005/8/layout/hProcess9"/>
    <dgm:cxn modelId="{8FCDDE6B-8A8C-4238-9BCD-D6629A215E30}" type="presParOf" srcId="{8156F15C-CD46-4E26-B8DD-72CFD2C750C7}" destId="{39C1037B-ECBC-4435-AEAF-361612AF04B8}"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B5F3C-1299-4BA6-9FC3-CA15F93AEFBC}">
      <dsp:nvSpPr>
        <dsp:cNvPr id="0" name=""/>
        <dsp:cNvSpPr/>
      </dsp:nvSpPr>
      <dsp:spPr>
        <a:xfrm>
          <a:off x="651509" y="0"/>
          <a:ext cx="7383780" cy="5181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3FDF29-CA0B-49B3-AA3C-AE8BCD26025C}">
      <dsp:nvSpPr>
        <dsp:cNvPr id="0" name=""/>
        <dsp:cNvSpPr/>
      </dsp:nvSpPr>
      <dsp:spPr>
        <a:xfrm>
          <a:off x="0" y="1554480"/>
          <a:ext cx="1310654"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002060"/>
              </a:solidFill>
              <a:latin typeface="Arial" pitchFamily="34" charset="0"/>
              <a:ea typeface="+mn-ea"/>
              <a:cs typeface="+mn-cs"/>
            </a:rPr>
            <a:t>Pre-Crisis</a:t>
          </a:r>
          <a:endParaRPr lang="en-US" sz="2400" kern="1200" dirty="0">
            <a:solidFill>
              <a:srgbClr val="002060"/>
            </a:solidFill>
            <a:latin typeface="Arial" pitchFamily="34" charset="0"/>
            <a:ea typeface="+mn-ea"/>
            <a:cs typeface="+mn-cs"/>
          </a:endParaRPr>
        </a:p>
      </dsp:txBody>
      <dsp:txXfrm>
        <a:off x="63981" y="1618461"/>
        <a:ext cx="1182692" cy="1944678"/>
      </dsp:txXfrm>
    </dsp:sp>
    <dsp:sp modelId="{37935BE1-9B47-4438-8E1D-0EE076F9DBC4}">
      <dsp:nvSpPr>
        <dsp:cNvPr id="0" name=""/>
        <dsp:cNvSpPr/>
      </dsp:nvSpPr>
      <dsp:spPr>
        <a:xfrm>
          <a:off x="1530444" y="1554480"/>
          <a:ext cx="1310654"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002060"/>
              </a:solidFill>
              <a:latin typeface="Arial" pitchFamily="34" charset="0"/>
              <a:ea typeface="+mn-ea"/>
              <a:cs typeface="+mn-cs"/>
            </a:rPr>
            <a:t>Initial</a:t>
          </a:r>
          <a:endParaRPr lang="en-US" sz="2800" kern="1200" dirty="0">
            <a:solidFill>
              <a:srgbClr val="002060"/>
            </a:solidFill>
            <a:latin typeface="Arial" pitchFamily="34" charset="0"/>
            <a:ea typeface="+mn-ea"/>
            <a:cs typeface="+mn-cs"/>
          </a:endParaRPr>
        </a:p>
      </dsp:txBody>
      <dsp:txXfrm>
        <a:off x="1594425" y="1618461"/>
        <a:ext cx="1182692" cy="1944678"/>
      </dsp:txXfrm>
    </dsp:sp>
    <dsp:sp modelId="{8061E04A-B1FF-40E1-8A65-FD5B97FEB327}">
      <dsp:nvSpPr>
        <dsp:cNvPr id="0" name=""/>
        <dsp:cNvSpPr/>
      </dsp:nvSpPr>
      <dsp:spPr>
        <a:xfrm>
          <a:off x="3059541" y="1554480"/>
          <a:ext cx="1661163"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140632" y="1635571"/>
        <a:ext cx="1498981" cy="1910458"/>
      </dsp:txXfrm>
    </dsp:sp>
    <dsp:sp modelId="{96F9F82A-5ECB-4475-90C5-BC305D2D31DE}">
      <dsp:nvSpPr>
        <dsp:cNvPr id="0" name=""/>
        <dsp:cNvSpPr/>
      </dsp:nvSpPr>
      <dsp:spPr>
        <a:xfrm>
          <a:off x="4939147" y="1554480"/>
          <a:ext cx="1806908"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002060"/>
              </a:solidFill>
              <a:latin typeface="Arial" pitchFamily="34" charset="0"/>
              <a:ea typeface="+mn-ea"/>
              <a:cs typeface="+mn-cs"/>
            </a:rPr>
            <a:t>Resolution</a:t>
          </a:r>
          <a:endParaRPr lang="en-US" sz="2400" kern="1200" dirty="0">
            <a:solidFill>
              <a:srgbClr val="002060"/>
            </a:solidFill>
            <a:latin typeface="Arial" pitchFamily="34" charset="0"/>
            <a:ea typeface="+mn-ea"/>
            <a:cs typeface="+mn-cs"/>
          </a:endParaRPr>
        </a:p>
      </dsp:txBody>
      <dsp:txXfrm>
        <a:off x="5027353" y="1642686"/>
        <a:ext cx="1630496" cy="1896228"/>
      </dsp:txXfrm>
    </dsp:sp>
    <dsp:sp modelId="{39C1037B-ECBC-4435-AEAF-361612AF04B8}">
      <dsp:nvSpPr>
        <dsp:cNvPr id="0" name=""/>
        <dsp:cNvSpPr/>
      </dsp:nvSpPr>
      <dsp:spPr>
        <a:xfrm>
          <a:off x="6964497" y="1554480"/>
          <a:ext cx="1720955"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7048507" y="1638490"/>
        <a:ext cx="1552935" cy="19046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B5F3C-1299-4BA6-9FC3-CA15F93AEFBC}">
      <dsp:nvSpPr>
        <dsp:cNvPr id="0" name=""/>
        <dsp:cNvSpPr/>
      </dsp:nvSpPr>
      <dsp:spPr>
        <a:xfrm>
          <a:off x="651509" y="0"/>
          <a:ext cx="7383780" cy="5181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3FDF29-CA0B-49B3-AA3C-AE8BCD26025C}">
      <dsp:nvSpPr>
        <dsp:cNvPr id="0" name=""/>
        <dsp:cNvSpPr/>
      </dsp:nvSpPr>
      <dsp:spPr>
        <a:xfrm>
          <a:off x="0" y="1554480"/>
          <a:ext cx="1310654"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002060"/>
              </a:solidFill>
              <a:latin typeface="Arial" pitchFamily="34" charset="0"/>
              <a:ea typeface="+mn-ea"/>
              <a:cs typeface="+mn-cs"/>
            </a:rPr>
            <a:t>Pre-Crisis</a:t>
          </a:r>
          <a:endParaRPr lang="en-US" sz="2400" kern="1200" dirty="0">
            <a:solidFill>
              <a:srgbClr val="002060"/>
            </a:solidFill>
            <a:latin typeface="Arial" pitchFamily="34" charset="0"/>
            <a:ea typeface="+mn-ea"/>
            <a:cs typeface="+mn-cs"/>
          </a:endParaRPr>
        </a:p>
      </dsp:txBody>
      <dsp:txXfrm>
        <a:off x="63981" y="1618461"/>
        <a:ext cx="1182692" cy="1944678"/>
      </dsp:txXfrm>
    </dsp:sp>
    <dsp:sp modelId="{37935BE1-9B47-4438-8E1D-0EE076F9DBC4}">
      <dsp:nvSpPr>
        <dsp:cNvPr id="0" name=""/>
        <dsp:cNvSpPr/>
      </dsp:nvSpPr>
      <dsp:spPr>
        <a:xfrm>
          <a:off x="1530444" y="1554480"/>
          <a:ext cx="1310654"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002060"/>
              </a:solidFill>
              <a:latin typeface="Arial" pitchFamily="34" charset="0"/>
              <a:ea typeface="+mn-ea"/>
              <a:cs typeface="+mn-cs"/>
            </a:rPr>
            <a:t>Initial</a:t>
          </a:r>
          <a:endParaRPr lang="en-US" sz="2800" kern="1200" dirty="0">
            <a:solidFill>
              <a:srgbClr val="002060"/>
            </a:solidFill>
            <a:latin typeface="Arial" pitchFamily="34" charset="0"/>
            <a:ea typeface="+mn-ea"/>
            <a:cs typeface="+mn-cs"/>
          </a:endParaRPr>
        </a:p>
      </dsp:txBody>
      <dsp:txXfrm>
        <a:off x="1594425" y="1618461"/>
        <a:ext cx="1182692" cy="1944678"/>
      </dsp:txXfrm>
    </dsp:sp>
    <dsp:sp modelId="{8061E04A-B1FF-40E1-8A65-FD5B97FEB327}">
      <dsp:nvSpPr>
        <dsp:cNvPr id="0" name=""/>
        <dsp:cNvSpPr/>
      </dsp:nvSpPr>
      <dsp:spPr>
        <a:xfrm>
          <a:off x="3059541" y="1554480"/>
          <a:ext cx="1661163"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3140632" y="1635571"/>
        <a:ext cx="1498981" cy="1910458"/>
      </dsp:txXfrm>
    </dsp:sp>
    <dsp:sp modelId="{96F9F82A-5ECB-4475-90C5-BC305D2D31DE}">
      <dsp:nvSpPr>
        <dsp:cNvPr id="0" name=""/>
        <dsp:cNvSpPr/>
      </dsp:nvSpPr>
      <dsp:spPr>
        <a:xfrm>
          <a:off x="4939147" y="1554480"/>
          <a:ext cx="1806908"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solidFill>
                <a:srgbClr val="002060"/>
              </a:solidFill>
              <a:latin typeface="Arial" pitchFamily="34" charset="0"/>
              <a:ea typeface="+mn-ea"/>
              <a:cs typeface="+mn-cs"/>
            </a:rPr>
            <a:t>Resolution</a:t>
          </a:r>
          <a:endParaRPr lang="en-US" sz="2400" kern="1200" dirty="0">
            <a:solidFill>
              <a:srgbClr val="002060"/>
            </a:solidFill>
            <a:latin typeface="Arial" pitchFamily="34" charset="0"/>
            <a:ea typeface="+mn-ea"/>
            <a:cs typeface="+mn-cs"/>
          </a:endParaRPr>
        </a:p>
      </dsp:txBody>
      <dsp:txXfrm>
        <a:off x="5027353" y="1642686"/>
        <a:ext cx="1630496" cy="1896228"/>
      </dsp:txXfrm>
    </dsp:sp>
    <dsp:sp modelId="{39C1037B-ECBC-4435-AEAF-361612AF04B8}">
      <dsp:nvSpPr>
        <dsp:cNvPr id="0" name=""/>
        <dsp:cNvSpPr/>
      </dsp:nvSpPr>
      <dsp:spPr>
        <a:xfrm>
          <a:off x="6964497" y="1554480"/>
          <a:ext cx="1720955" cy="20726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7048507" y="1638490"/>
        <a:ext cx="1552935" cy="190462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65B275-5A46-41D4-A434-11747B85BC1E}" type="datetimeFigureOut">
              <a:rPr lang="en-US" smtClean="0"/>
              <a:t>6/13/2014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347608-BE53-4D1D-B25F-549F9B0FEAC4}" type="slidenum">
              <a:rPr lang="en-US" smtClean="0"/>
              <a:t>‹#›</a:t>
            </a:fld>
            <a:endParaRPr lang="en-US"/>
          </a:p>
        </p:txBody>
      </p:sp>
    </p:spTree>
    <p:extLst>
      <p:ext uri="{BB962C8B-B14F-4D97-AF65-F5344CB8AC3E}">
        <p14:creationId xmlns:p14="http://schemas.microsoft.com/office/powerpoint/2010/main" val="1355945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14E00706-3003-4170-8B00-76A4817E80EC}" type="slidenum">
              <a:rPr lang="en-GB" sz="1200">
                <a:cs typeface="Arial" pitchFamily="34" charset="0"/>
              </a:rPr>
              <a:pPr/>
              <a:t>3</a:t>
            </a:fld>
            <a:endParaRPr lang="en-GB" sz="1200">
              <a:cs typeface="Arial" pitchFamily="34" charset="0"/>
            </a:endParaRPr>
          </a:p>
        </p:txBody>
      </p:sp>
      <p:sp>
        <p:nvSpPr>
          <p:cNvPr id="134147" name="Rectangle 2"/>
          <p:cNvSpPr>
            <a:spLocks noGrp="1" noRot="1" noChangeAspect="1" noChangeArrowheads="1" noTextEdit="1"/>
          </p:cNvSpPr>
          <p:nvPr>
            <p:ph type="sldImg"/>
          </p:nvPr>
        </p:nvSpPr>
        <p:spPr>
          <a:xfrm>
            <a:off x="1146175" y="685800"/>
            <a:ext cx="4567238" cy="3427413"/>
          </a:xfrm>
          <a:ln/>
        </p:spPr>
      </p:sp>
      <p:sp>
        <p:nvSpPr>
          <p:cNvPr id="134148" name="Rectangle 6"/>
          <p:cNvSpPr>
            <a:spLocks noGrp="1" noChangeArrowheads="1"/>
          </p:cNvSpPr>
          <p:nvPr>
            <p:ph type="body" idx="1"/>
          </p:nvPr>
        </p:nvSpPr>
        <p:spPr>
          <a:xfrm>
            <a:off x="687975" y="4344025"/>
            <a:ext cx="5482052" cy="113877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dirty="0" smtClean="0">
              <a:solidFill>
                <a:srgbClr val="000066"/>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60F8BF32-5C58-4CD7-9B22-ABF8F94DA4FD}" type="slidenum">
              <a:rPr lang="en-GB" sz="1200">
                <a:latin typeface="Times" charset="0"/>
                <a:cs typeface="Arial" pitchFamily="34" charset="0"/>
              </a:rPr>
              <a:pPr/>
              <a:t>4</a:t>
            </a:fld>
            <a:endParaRPr lang="en-GB" sz="1200">
              <a:latin typeface="Times" charset="0"/>
              <a:cs typeface="Arial" pitchFamily="34" charset="0"/>
            </a:endParaRPr>
          </a:p>
        </p:txBody>
      </p:sp>
      <p:sp>
        <p:nvSpPr>
          <p:cNvPr id="135171" name="Rectangle 2"/>
          <p:cNvSpPr>
            <a:spLocks noGrp="1" noRot="1" noChangeAspect="1" noChangeArrowheads="1" noTextEdit="1"/>
          </p:cNvSpPr>
          <p:nvPr>
            <p:ph type="sldImg"/>
          </p:nvPr>
        </p:nvSpPr>
        <p:spPr>
          <a:xfrm>
            <a:off x="1146175" y="685800"/>
            <a:ext cx="4567238" cy="3427413"/>
          </a:xfrm>
          <a:ln/>
        </p:spPr>
      </p:sp>
      <p:sp>
        <p:nvSpPr>
          <p:cNvPr id="5" name="Rectangle 2"/>
          <p:cNvSpPr>
            <a:spLocks noGrp="1" noChangeArrowheads="1"/>
          </p:cNvSpPr>
          <p:nvPr>
            <p:ph type="body" idx="1"/>
          </p:nvPr>
        </p:nvSpPr>
        <p:spPr/>
        <p:txBody>
          <a:bodyPr/>
          <a:lstStyle/>
          <a:p>
            <a:pPr marL="174475" indent="-174475">
              <a:buClr>
                <a:schemeClr val="accent2">
                  <a:lumMod val="75000"/>
                </a:schemeClr>
              </a:buClr>
              <a:buFont typeface="Arial" pitchFamily="34" charset="0"/>
              <a:buChar char="•"/>
              <a:defRPr/>
            </a:pPr>
            <a:endParaRPr lang="en-GB" altLang="zh-CN" sz="1100" dirty="0">
              <a:latin typeface="Arial" pitchFamily="34" charset="0"/>
              <a:cs typeface="Arial" pitchFamily="34" charset="0"/>
            </a:endParaRPr>
          </a:p>
          <a:p>
            <a:pPr marL="174475" indent="-174475">
              <a:buClr>
                <a:schemeClr val="accent2">
                  <a:lumMod val="75000"/>
                </a:schemeClr>
              </a:buClr>
              <a:defRPr/>
            </a:pPr>
            <a:r>
              <a:rPr lang="en-US" altLang="zh-CN" dirty="0" smtClean="0">
                <a:cs typeface="Arial" pitchFamily="34" charset="0"/>
              </a:rPr>
              <a:t>More trustful, timely, transparent communications are required under the IHR</a:t>
            </a:r>
            <a:endParaRPr lang="es-ES" altLang="zh-CN" dirty="0" smtClean="0">
              <a:cs typeface="Arial" pitchFamily="34" charset="0"/>
            </a:endParaRPr>
          </a:p>
          <a:p>
            <a:pPr marL="174475" indent="-174475">
              <a:buClr>
                <a:schemeClr val="accent2">
                  <a:lumMod val="75000"/>
                </a:schemeClr>
              </a:buClr>
              <a:buFont typeface="Arial" pitchFamily="34" charset="0"/>
              <a:buChar char="•"/>
              <a:defRPr/>
            </a:pPr>
            <a:r>
              <a:rPr lang="en-GB" altLang="zh-CN" sz="1100" dirty="0">
                <a:latin typeface="Arial" pitchFamily="34" charset="0"/>
                <a:cs typeface="Arial" pitchFamily="34" charset="0"/>
              </a:rPr>
              <a:t>C</a:t>
            </a:r>
            <a:r>
              <a:rPr lang="en-US" altLang="zh-CN" sz="1100" dirty="0" err="1">
                <a:latin typeface="Arial" pitchFamily="34" charset="0"/>
                <a:cs typeface="Arial" pitchFamily="34" charset="0"/>
              </a:rPr>
              <a:t>ountries</a:t>
            </a:r>
            <a:r>
              <a:rPr lang="en-US" altLang="zh-CN" sz="1100" dirty="0">
                <a:latin typeface="Arial" pitchFamily="34" charset="0"/>
                <a:cs typeface="Arial" pitchFamily="34" charset="0"/>
              </a:rPr>
              <a:t> have committed themselves to notify any event that may constitute a public health emergencies of international concern. </a:t>
            </a:r>
          </a:p>
          <a:p>
            <a:pPr marL="174475" indent="-174475">
              <a:buClr>
                <a:schemeClr val="accent2">
                  <a:lumMod val="75000"/>
                </a:schemeClr>
              </a:buClr>
              <a:buFont typeface="Arial" pitchFamily="34" charset="0"/>
              <a:buChar char="•"/>
              <a:defRPr/>
            </a:pPr>
            <a:r>
              <a:rPr lang="en-GB" altLang="zh-CN" sz="1100" dirty="0">
                <a:latin typeface="Arial" pitchFamily="34" charset="0"/>
                <a:cs typeface="Arial" pitchFamily="34" charset="0"/>
              </a:rPr>
              <a:t>WHO confidential but pro-active verification with countries of unofficial reports creates incentives for greater openness. </a:t>
            </a:r>
          </a:p>
          <a:p>
            <a:pPr marL="174475" indent="-174475">
              <a:buClr>
                <a:schemeClr val="accent2">
                  <a:lumMod val="75000"/>
                </a:schemeClr>
              </a:buClr>
              <a:buFont typeface="Arial" pitchFamily="34" charset="0"/>
              <a:buChar char="•"/>
              <a:defRPr/>
            </a:pPr>
            <a:endParaRPr lang="en-GB" altLang="zh-CN" sz="1100" dirty="0">
              <a:cs typeface="Arial" pitchFamily="34" charset="0"/>
            </a:endParaRPr>
          </a:p>
          <a:p>
            <a:pPr>
              <a:spcBef>
                <a:spcPct val="20000"/>
              </a:spcBef>
              <a:buFont typeface="Wingdings" pitchFamily="2" charset="2"/>
              <a:buNone/>
              <a:defRPr/>
            </a:pPr>
            <a:r>
              <a:rPr lang="en-US" sz="1100" kern="0" dirty="0"/>
              <a:t> </a:t>
            </a:r>
            <a:r>
              <a:rPr lang="en-US" altLang="zh-CN" sz="1100" dirty="0"/>
              <a:t>Risk communication is an integral component of public health risk management. It is focused on dialogue with those affected and concerned, and strives to ensure communication strategies are evidence based. </a:t>
            </a:r>
          </a:p>
          <a:p>
            <a:pPr>
              <a:spcBef>
                <a:spcPct val="20000"/>
              </a:spcBef>
              <a:buFont typeface="Wingdings" pitchFamily="2" charset="2"/>
              <a:buNone/>
              <a:defRPr/>
            </a:pPr>
            <a:endParaRPr lang="en-US" altLang="zh-CN" sz="1100" dirty="0"/>
          </a:p>
          <a:p>
            <a:pPr>
              <a:spcBef>
                <a:spcPct val="20000"/>
              </a:spcBef>
              <a:buFont typeface="Wingdings" pitchFamily="2" charset="2"/>
              <a:buNone/>
              <a:defRPr/>
            </a:pPr>
            <a:r>
              <a:rPr lang="en-US" altLang="zh-CN" sz="1100" dirty="0"/>
              <a:t> Under the IHR, </a:t>
            </a:r>
            <a:r>
              <a:rPr lang="en-GB" altLang="zh-CN" sz="1100" dirty="0"/>
              <a:t>risk communication </a:t>
            </a:r>
            <a:r>
              <a:rPr lang="en-US" altLang="zh-CN" sz="1100" dirty="0"/>
              <a:t>for public health emergencies includes</a:t>
            </a:r>
            <a:r>
              <a:rPr lang="en-GB" altLang="zh-CN" sz="1100" dirty="0"/>
              <a:t> the range of communication capacities required through the preparedness, response and recovery phases of a serious public health event to </a:t>
            </a:r>
            <a:r>
              <a:rPr lang="en-US" altLang="zh-CN" sz="1100" dirty="0"/>
              <a:t>encourage </a:t>
            </a:r>
            <a:r>
              <a:rPr lang="en-GB" altLang="zh-CN" sz="1100" dirty="0"/>
              <a:t>informed decision making, positive behaviour change and the maintenance of trust. </a:t>
            </a:r>
          </a:p>
          <a:p>
            <a:pPr>
              <a:spcBef>
                <a:spcPct val="20000"/>
              </a:spcBef>
              <a:buFont typeface="Wingdings" pitchFamily="2" charset="2"/>
              <a:buNone/>
              <a:defRPr/>
            </a:pPr>
            <a:endParaRPr lang="en-GB" altLang="zh-CN" sz="1100" dirty="0">
              <a:latin typeface="Arial" pitchFamily="34" charset="0"/>
              <a:cs typeface="Arial" pitchFamily="34" charset="0"/>
            </a:endParaRPr>
          </a:p>
          <a:p>
            <a:pPr marL="174475" indent="-174475">
              <a:buClr>
                <a:schemeClr val="accent2">
                  <a:lumMod val="75000"/>
                </a:schemeClr>
              </a:buClr>
              <a:defRPr/>
            </a:pPr>
            <a:endParaRPr lang="en-GB" altLang="zh-CN" sz="1400" dirty="0">
              <a:solidFill>
                <a:srgbClr val="000066"/>
              </a:solidFill>
              <a:cs typeface="Arial" charset="0"/>
            </a:endParaRPr>
          </a:p>
          <a:p>
            <a:pPr marL="174475" indent="-174475">
              <a:buClr>
                <a:schemeClr val="accent2">
                  <a:lumMod val="75000"/>
                </a:schemeClr>
              </a:buClr>
              <a:defRPr/>
            </a:pPr>
            <a:endParaRPr lang="en-US" altLang="zh-CN" sz="2000" dirty="0">
              <a:solidFill>
                <a:srgbClr val="000066"/>
              </a:solidFill>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A418B55E-E0BC-49A8-9395-212020119FC3}" type="slidenum">
              <a:rPr lang="en-GB" sz="1200">
                <a:cs typeface="Arial" pitchFamily="34" charset="0"/>
              </a:rPr>
              <a:pPr/>
              <a:t>5</a:t>
            </a:fld>
            <a:endParaRPr lang="en-GB" sz="1200">
              <a:cs typeface="Arial" pitchFamily="34" charset="0"/>
            </a:endParaRPr>
          </a:p>
        </p:txBody>
      </p:sp>
      <p:sp>
        <p:nvSpPr>
          <p:cNvPr id="136195" name="Rectangle 2"/>
          <p:cNvSpPr>
            <a:spLocks noGrp="1" noRot="1" noChangeAspect="1" noChangeArrowheads="1" noTextEdit="1"/>
          </p:cNvSpPr>
          <p:nvPr>
            <p:ph type="sldImg"/>
          </p:nvPr>
        </p:nvSpPr>
        <p:spPr>
          <a:xfrm>
            <a:off x="1146175" y="685800"/>
            <a:ext cx="4567238" cy="3427413"/>
          </a:xfrm>
          <a:ln/>
        </p:spPr>
      </p:sp>
      <p:sp>
        <p:nvSpPr>
          <p:cNvPr id="136196" name="Rectangle 3"/>
          <p:cNvSpPr>
            <a:spLocks noGrp="1" noChangeArrowheads="1"/>
          </p:cNvSpPr>
          <p:nvPr>
            <p:ph type="body" idx="1"/>
          </p:nvPr>
        </p:nvSpPr>
        <p:spPr>
          <a:xfrm>
            <a:off x="687975" y="4344025"/>
            <a:ext cx="5482052" cy="430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100"/>
              <a:t>Risk communication fills the gap between Risk assessment and Risk perception and is part of Risk management.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69FB6563-022B-49E2-A93D-9C0165658811}" type="slidenum">
              <a:rPr lang="en-GB" sz="1200">
                <a:latin typeface="Times" charset="0"/>
              </a:rPr>
              <a:pPr/>
              <a:t>6</a:t>
            </a:fld>
            <a:endParaRPr lang="en-GB" sz="1200">
              <a:latin typeface="Times"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35067F99-CAD6-424D-8185-797754011F77}" type="slidenum">
              <a:rPr lang="en-GB" sz="1200">
                <a:latin typeface="Times" charset="0"/>
              </a:rPr>
              <a:pPr/>
              <a:t>7</a:t>
            </a:fld>
            <a:endParaRPr lang="en-GB" sz="1200">
              <a:latin typeface="Times" charset="0"/>
            </a:endParaRPr>
          </a:p>
        </p:txBody>
      </p:sp>
      <p:sp>
        <p:nvSpPr>
          <p:cNvPr id="138244" name="Notes Placeholder 2"/>
          <p:cNvSpPr>
            <a:spLocks noGrp="1"/>
          </p:cNvSpPr>
          <p:nvPr>
            <p:ph type="body" idx="3"/>
          </p:nvPr>
        </p:nvSpPr>
        <p:spPr>
          <a:xfrm>
            <a:off x="837061" y="4495488"/>
            <a:ext cx="5485158" cy="411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z="110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392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E4D13C1F-8E59-416B-A9AD-8E84B1A35F28}" type="slidenum">
              <a:rPr lang="en-GB" sz="1200">
                <a:latin typeface="Times" charset="0"/>
              </a:rPr>
              <a:pPr/>
              <a:t>8</a:t>
            </a:fld>
            <a:endParaRPr lang="en-GB" sz="1200">
              <a:latin typeface="Times" charset="0"/>
            </a:endParaRPr>
          </a:p>
        </p:txBody>
      </p:sp>
      <p:sp>
        <p:nvSpPr>
          <p:cNvPr id="139268" name="Rectangle 2"/>
          <p:cNvSpPr>
            <a:spLocks noGrp="1" noChangeArrowheads="1"/>
          </p:cNvSpPr>
          <p:nvPr>
            <p:ph type="body" idx="3"/>
          </p:nvPr>
        </p:nvSpPr>
        <p:spPr>
          <a:xfrm>
            <a:off x="837061" y="4493926"/>
            <a:ext cx="5485158" cy="411604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zh-CN" sz="1100">
                <a:cs typeface="Arial" pitchFamily="34" charset="0"/>
              </a:rPr>
              <a:t>IHR communication core capacity requires building up a communication plan and system during crises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
        <p:nvSpPr>
          <p:cNvPr id="140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83EADDAB-0C38-4230-8593-328B868FC46D}" type="slidenum">
              <a:rPr lang="en-GB" sz="1200">
                <a:latin typeface="Times" charset="0"/>
              </a:rPr>
              <a:pPr/>
              <a:t>9</a:t>
            </a:fld>
            <a:endParaRPr lang="en-GB" sz="1200">
              <a:latin typeface="Time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E70D9587-DE43-41C6-8737-B236BC693FCD}" type="slidenum">
              <a:rPr lang="en-GB" sz="1200">
                <a:latin typeface="Times" charset="0"/>
                <a:cs typeface="Arial" pitchFamily="34" charset="0"/>
              </a:rPr>
              <a:pPr/>
              <a:t>10</a:t>
            </a:fld>
            <a:endParaRPr lang="en-GB" sz="1200">
              <a:latin typeface="Times" charset="0"/>
              <a:cs typeface="Arial" pitchFamily="34" charset="0"/>
            </a:endParaRPr>
          </a:p>
        </p:txBody>
      </p:sp>
      <p:sp>
        <p:nvSpPr>
          <p:cNvPr id="141315" name="Rectangle 2"/>
          <p:cNvSpPr>
            <a:spLocks noGrp="1" noRot="1" noChangeAspect="1" noChangeArrowheads="1" noTextEdit="1"/>
          </p:cNvSpPr>
          <p:nvPr>
            <p:ph type="sldImg"/>
          </p:nvPr>
        </p:nvSpPr>
        <p:spPr>
          <a:xfrm>
            <a:off x="1146175" y="685800"/>
            <a:ext cx="4567238" cy="3427413"/>
          </a:xfrm>
          <a:ln/>
        </p:spPr>
      </p:sp>
      <p:sp>
        <p:nvSpPr>
          <p:cNvPr id="54276" name="Rectangle 3"/>
          <p:cNvSpPr>
            <a:spLocks noGrp="1" noChangeArrowheads="1"/>
          </p:cNvSpPr>
          <p:nvPr>
            <p:ph type="body" idx="1"/>
          </p:nvPr>
        </p:nvSpPr>
        <p:spPr>
          <a:xfrm>
            <a:off x="687975" y="4344025"/>
            <a:ext cx="5482052" cy="4333095"/>
          </a:xfrm>
          <a:ln/>
        </p:spPr>
        <p:txBody>
          <a:bodyPr/>
          <a:lstStyle/>
          <a:p>
            <a:pPr marL="230556" indent="-230556">
              <a:buClr>
                <a:schemeClr val="accent2">
                  <a:lumMod val="75000"/>
                </a:schemeClr>
              </a:buClr>
              <a:defRPr/>
            </a:pPr>
            <a:r>
              <a:rPr lang="en-GB" sz="1000" dirty="0">
                <a:cs typeface="Arial" charset="0"/>
              </a:rPr>
              <a:t>SARS 2003 and Avian Influenza  2004</a:t>
            </a:r>
          </a:p>
          <a:p>
            <a:pPr>
              <a:defRPr/>
            </a:pPr>
            <a:endParaRPr lang="en-US" sz="800" dirty="0">
              <a:cs typeface="Arial" charset="0"/>
            </a:endParaRPr>
          </a:p>
          <a:p>
            <a:pPr>
              <a:defRPr/>
            </a:pPr>
            <a:r>
              <a:rPr lang="en-US" sz="1000" dirty="0">
                <a:cs typeface="Arial" charset="0"/>
              </a:rPr>
              <a:t>COMBI - </a:t>
            </a:r>
            <a:r>
              <a:rPr lang="en-GB" sz="1000" dirty="0">
                <a:cs typeface="Arial" charset="0"/>
              </a:rPr>
              <a:t>This interagency (FAO, UNICEF, WHO) toolkit will be useful for anyone wanting to design effective outbreak prevention and control measures in community settings. Although, this toolkit is primarily intended for risk communication, developmental communication and health promotion/education personnel working in multidisciplinary teams to investigate and respond to disease outbreaks, it will also be useful for epidemiologists, clinicians, and public health officers who need to understand the local contexts and dynamics of an outbreak. It is based on the premise that each outbreak is unique, and community understanding of diseases and their spread is complex, context dependent, and culturally-mediated. Therefore, a one-size-fits-all response is not sufficient. </a:t>
            </a:r>
          </a:p>
          <a:p>
            <a:pPr>
              <a:defRPr/>
            </a:pPr>
            <a:r>
              <a:rPr lang="en-GB" sz="1000" dirty="0">
                <a:cs typeface="Arial" charset="0"/>
              </a:rPr>
              <a:t>The toolkit contains a 7-step approach, with corresponding tools, checklists and templates for designing behavioural and communication interventions that support the development of outbreak prevention and control measures that are not only technically-sound, but are also culturally appropriate, relevant and feasible for communities to act upon - to limit loss of life and minimize disruption to families, communities and societies. </a:t>
            </a:r>
          </a:p>
          <a:p>
            <a:pPr>
              <a:defRPr/>
            </a:pPr>
            <a:r>
              <a:rPr lang="en-GB" sz="1000" dirty="0">
                <a:cs typeface="Arial" charset="0"/>
              </a:rPr>
              <a:t>The toolkit contains essential background information, case studies, and further references. It is to be used in conjunction with the “COMBI toolkit: field workbook for COMBI planning steps in outbreak response”. </a:t>
            </a:r>
          </a:p>
          <a:p>
            <a:pPr>
              <a:defRPr/>
            </a:pP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784">
              <a:defRPr sz="1200">
                <a:solidFill>
                  <a:schemeClr val="tx1"/>
                </a:solidFill>
                <a:latin typeface="Times" charset="0"/>
              </a:defRPr>
            </a:lvl1pPr>
            <a:lvl2pPr marL="739962" indent="-283522" defTabSz="923784">
              <a:defRPr sz="1200">
                <a:solidFill>
                  <a:schemeClr val="tx1"/>
                </a:solidFill>
                <a:latin typeface="Times" charset="0"/>
              </a:defRPr>
            </a:lvl2pPr>
            <a:lvl3pPr marL="1138762" indent="-227441" defTabSz="923784">
              <a:defRPr sz="1200">
                <a:solidFill>
                  <a:schemeClr val="tx1"/>
                </a:solidFill>
                <a:latin typeface="Times" charset="0"/>
              </a:defRPr>
            </a:lvl3pPr>
            <a:lvl4pPr marL="1593644" indent="-227441" defTabSz="923784">
              <a:defRPr sz="1200">
                <a:solidFill>
                  <a:schemeClr val="tx1"/>
                </a:solidFill>
                <a:latin typeface="Times" charset="0"/>
              </a:defRPr>
            </a:lvl4pPr>
            <a:lvl5pPr marL="2050083" indent="-227441" defTabSz="923784">
              <a:defRPr sz="1200">
                <a:solidFill>
                  <a:schemeClr val="tx1"/>
                </a:solidFill>
                <a:latin typeface="Times" charset="0"/>
              </a:defRPr>
            </a:lvl5pPr>
            <a:lvl6pPr marL="2498733" indent="-227441" defTabSz="923784" eaLnBrk="0" fontAlgn="base" hangingPunct="0">
              <a:spcBef>
                <a:spcPct val="30000"/>
              </a:spcBef>
              <a:spcAft>
                <a:spcPct val="0"/>
              </a:spcAft>
              <a:defRPr sz="1200">
                <a:solidFill>
                  <a:schemeClr val="tx1"/>
                </a:solidFill>
                <a:latin typeface="Times" charset="0"/>
              </a:defRPr>
            </a:lvl6pPr>
            <a:lvl7pPr marL="2947384" indent="-227441" defTabSz="923784" eaLnBrk="0" fontAlgn="base" hangingPunct="0">
              <a:spcBef>
                <a:spcPct val="30000"/>
              </a:spcBef>
              <a:spcAft>
                <a:spcPct val="0"/>
              </a:spcAft>
              <a:defRPr sz="1200">
                <a:solidFill>
                  <a:schemeClr val="tx1"/>
                </a:solidFill>
                <a:latin typeface="Times" charset="0"/>
              </a:defRPr>
            </a:lvl7pPr>
            <a:lvl8pPr marL="3396034" indent="-227441" defTabSz="923784" eaLnBrk="0" fontAlgn="base" hangingPunct="0">
              <a:spcBef>
                <a:spcPct val="30000"/>
              </a:spcBef>
              <a:spcAft>
                <a:spcPct val="0"/>
              </a:spcAft>
              <a:defRPr sz="1200">
                <a:solidFill>
                  <a:schemeClr val="tx1"/>
                </a:solidFill>
                <a:latin typeface="Times" charset="0"/>
              </a:defRPr>
            </a:lvl8pPr>
            <a:lvl9pPr marL="3844684" indent="-227441" defTabSz="923784" eaLnBrk="0" fontAlgn="base" hangingPunct="0">
              <a:spcBef>
                <a:spcPct val="30000"/>
              </a:spcBef>
              <a:spcAft>
                <a:spcPct val="0"/>
              </a:spcAft>
              <a:defRPr sz="1200">
                <a:solidFill>
                  <a:schemeClr val="tx1"/>
                </a:solidFill>
                <a:latin typeface="Times" charset="0"/>
              </a:defRPr>
            </a:lvl9pPr>
          </a:lstStyle>
          <a:p>
            <a:fld id="{EDD1A0A7-D485-4FE8-B9C8-A1A57C75C62F}" type="slidenum">
              <a:rPr lang="en-US" sz="1300">
                <a:latin typeface="Times New Roman" pitchFamily="18" charset="0"/>
              </a:rPr>
              <a:pPr/>
              <a:t>11</a:t>
            </a:fld>
            <a:endParaRPr lang="en-US" sz="1300">
              <a:latin typeface="Times New Roman" pitchFamily="18" charset="0"/>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100">
                <a:latin typeface="Arial" pitchFamily="34" charset="0"/>
              </a:rPr>
              <a:t>Builds upon the outbreak guidelines. The emphasis on trust, or source credibility, has been echoed in every guideline on emergency risk communication.  Although all effective communication relies to some degree on perceived credibility of message source, social science research provides some reason for us to believe that, as the emergency communication guidelines say, it may be even more important during an emergency.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259CA057-3D23-4252-A871-D6B98586CF0E}" type="slidenum">
              <a:rPr lang="en-GB" sz="1200">
                <a:cs typeface="Arial" pitchFamily="34" charset="0"/>
              </a:rPr>
              <a:pPr/>
              <a:t>12</a:t>
            </a:fld>
            <a:endParaRPr lang="en-GB" sz="1200">
              <a:cs typeface="Arial" pitchFamily="34" charset="0"/>
            </a:endParaRPr>
          </a:p>
        </p:txBody>
      </p:sp>
      <p:sp>
        <p:nvSpPr>
          <p:cNvPr id="143363" name="Rectangle 2"/>
          <p:cNvSpPr>
            <a:spLocks noGrp="1" noRot="1" noChangeAspect="1" noChangeArrowheads="1" noTextEdit="1"/>
          </p:cNvSpPr>
          <p:nvPr>
            <p:ph type="sldImg"/>
          </p:nvPr>
        </p:nvSpPr>
        <p:spPr>
          <a:xfrm>
            <a:off x="1143000" y="685800"/>
            <a:ext cx="4572000" cy="3430588"/>
          </a:xfrm>
          <a:ln/>
        </p:spPr>
      </p:sp>
      <p:sp>
        <p:nvSpPr>
          <p:cNvPr id="143364" name="Rectangle 3"/>
          <p:cNvSpPr>
            <a:spLocks noGrp="1" noChangeArrowheads="1"/>
          </p:cNvSpPr>
          <p:nvPr>
            <p:ph type="body" idx="1"/>
          </p:nvPr>
        </p:nvSpPr>
        <p:spPr>
          <a:xfrm>
            <a:off x="914711" y="4344025"/>
            <a:ext cx="5028579" cy="4114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z="11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4310CFEB-3210-4627-8CEA-C75E98B672B4}" type="slidenum">
              <a:rPr lang="en-GB" sz="1200">
                <a:cs typeface="Arial" pitchFamily="34" charset="0"/>
              </a:rPr>
              <a:pPr/>
              <a:t>13</a:t>
            </a:fld>
            <a:endParaRPr lang="en-GB" sz="1200">
              <a:cs typeface="Arial" pitchFamily="34" charset="0"/>
            </a:endParaRPr>
          </a:p>
        </p:txBody>
      </p:sp>
      <p:sp>
        <p:nvSpPr>
          <p:cNvPr id="144387" name="Rectangle 2"/>
          <p:cNvSpPr>
            <a:spLocks noGrp="1" noRot="1" noChangeAspect="1" noChangeArrowheads="1" noTextEdit="1"/>
          </p:cNvSpPr>
          <p:nvPr>
            <p:ph type="sldImg"/>
          </p:nvPr>
        </p:nvSpPr>
        <p:spPr>
          <a:xfrm>
            <a:off x="1143000" y="685800"/>
            <a:ext cx="4572000" cy="3430588"/>
          </a:xfrm>
          <a:ln/>
        </p:spPr>
      </p:sp>
      <p:sp>
        <p:nvSpPr>
          <p:cNvPr id="144388" name="Rectangle 3"/>
          <p:cNvSpPr>
            <a:spLocks noGrp="1" noChangeArrowheads="1"/>
          </p:cNvSpPr>
          <p:nvPr>
            <p:ph type="body" idx="1"/>
          </p:nvPr>
        </p:nvSpPr>
        <p:spPr>
          <a:xfrm>
            <a:off x="914711" y="4344025"/>
            <a:ext cx="5028579" cy="4114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58BE1368-7F05-4570-B1AC-D3AA3A4A044C}" type="slidenum">
              <a:rPr lang="en-GB" sz="1200">
                <a:cs typeface="Arial" pitchFamily="34" charset="0"/>
              </a:rPr>
              <a:pPr/>
              <a:t>14</a:t>
            </a:fld>
            <a:endParaRPr lang="en-GB" sz="1200">
              <a:cs typeface="Arial" pitchFamily="34" charset="0"/>
            </a:endParaRPr>
          </a:p>
        </p:txBody>
      </p:sp>
      <p:sp>
        <p:nvSpPr>
          <p:cNvPr id="145411" name="Rectangle 2"/>
          <p:cNvSpPr>
            <a:spLocks noGrp="1" noRot="1" noChangeAspect="1" noChangeArrowheads="1" noTextEdit="1"/>
          </p:cNvSpPr>
          <p:nvPr>
            <p:ph type="sldImg"/>
          </p:nvPr>
        </p:nvSpPr>
        <p:spPr>
          <a:xfrm>
            <a:off x="1146175" y="685800"/>
            <a:ext cx="4567238" cy="3427413"/>
          </a:xfrm>
          <a:ln/>
        </p:spPr>
      </p:sp>
      <p:sp>
        <p:nvSpPr>
          <p:cNvPr id="5" name="Notes Placeholder 4"/>
          <p:cNvSpPr>
            <a:spLocks noGrp="1" noChangeArrowheads="1"/>
          </p:cNvSpPr>
          <p:nvPr>
            <p:ph type="body" idx="1"/>
          </p:nvPr>
        </p:nvSpPr>
        <p:spPr>
          <a:xfrm>
            <a:off x="687975" y="4344025"/>
            <a:ext cx="5482052" cy="904863"/>
          </a:xfrm>
          <a:ln/>
        </p:spPr>
        <p:txBody>
          <a:bodyPr>
            <a:spAutoFit/>
          </a:bodyPr>
          <a:lstStyle/>
          <a:p>
            <a:pPr marL="227441" indent="-227441">
              <a:spcBef>
                <a:spcPct val="40000"/>
              </a:spcBef>
              <a:buClr>
                <a:srgbClr val="002060"/>
              </a:buClr>
              <a:defRPr/>
            </a:pPr>
            <a:r>
              <a:rPr lang="en-GB" altLang="zh-CN" sz="1100" dirty="0"/>
              <a:t>Trust is essential between</a:t>
            </a:r>
          </a:p>
          <a:p>
            <a:pPr marL="177591" indent="-177591">
              <a:spcBef>
                <a:spcPct val="40000"/>
              </a:spcBef>
              <a:buClr>
                <a:srgbClr val="002060"/>
              </a:buClr>
              <a:buFont typeface="Arial" pitchFamily="34" charset="0"/>
              <a:buChar char="•"/>
              <a:defRPr/>
            </a:pPr>
            <a:r>
              <a:rPr lang="en-GB" altLang="zh-CN" sz="1100" dirty="0"/>
              <a:t>communicators and policy makers, as trust-building measures are often counter-intuitive;</a:t>
            </a:r>
          </a:p>
          <a:p>
            <a:pPr marL="177591" indent="-177591">
              <a:spcBef>
                <a:spcPct val="40000"/>
              </a:spcBef>
              <a:buClr>
                <a:srgbClr val="002060"/>
              </a:buClr>
              <a:buFont typeface="Arial" pitchFamily="34" charset="0"/>
              <a:buChar char="•"/>
              <a:defRPr/>
            </a:pPr>
            <a:r>
              <a:rPr lang="en-GB" altLang="zh-CN" sz="1100" dirty="0"/>
              <a:t>communicators and technical responders, as these may not value communication as a tool to control the outbreak.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xfrm>
            <a:off x="1144588" y="685800"/>
            <a:ext cx="4568825" cy="3427413"/>
          </a:xfrm>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a:latin typeface="Arial" pitchFamily="34" charset="0"/>
                <a:cs typeface="Arial" pitchFamily="34" charset="0"/>
              </a:rPr>
              <a:t>Transparency and Early announcement - « Maintaining the public's trust throughout an outbreak requires transparency ». «The parameters of trust are established in the outbreak's first official announcement ».</a:t>
            </a:r>
          </a:p>
          <a:p>
            <a:r>
              <a:rPr lang="en-US" sz="1100">
                <a:latin typeface="Arial" pitchFamily="34" charset="0"/>
                <a:cs typeface="Arial" pitchFamily="34" charset="0"/>
              </a:rPr>
              <a:t>Listening - « Understanding the public is  critical to effective communication. (…) it is nearly impossible to design successful messages that bridge the gap between the expert and the public without knowing what the public thinks »</a:t>
            </a:r>
          </a:p>
          <a:p>
            <a:r>
              <a:rPr lang="en-GB" sz="1100">
                <a:latin typeface="Arial" pitchFamily="34" charset="0"/>
                <a:cs typeface="Arial" pitchFamily="34" charset="0"/>
              </a:rPr>
              <a:t>Planning  -is a core ability that is central to the  effective implementation of the four components.</a:t>
            </a:r>
          </a:p>
          <a:p>
            <a:endParaRPr lang="en-US" sz="1100">
              <a:latin typeface="Arial" pitchFamily="34" charset="0"/>
              <a:cs typeface="Arial" pitchFamily="34" charset="0"/>
            </a:endParaRPr>
          </a:p>
        </p:txBody>
      </p:sp>
      <p:sp>
        <p:nvSpPr>
          <p:cNvPr id="146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3B5EE25A-A4E3-4051-8E7B-AF4EE623CF4F}" type="slidenum">
              <a:rPr lang="en-US" sz="1200">
                <a:cs typeface="Arial" pitchFamily="34" charset="0"/>
              </a:rPr>
              <a:pPr/>
              <a:t>15</a:t>
            </a:fld>
            <a:endParaRPr lang="en-US" sz="120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72CFA22F-5809-4066-8413-C74DC88A5260}" type="slidenum">
              <a:rPr lang="en-GB" sz="1200">
                <a:latin typeface="Times" charset="0"/>
              </a:rPr>
              <a:pPr/>
              <a:t>16</a:t>
            </a:fld>
            <a:endParaRPr lang="en-GB" sz="1200">
              <a:latin typeface="Times" charset="0"/>
            </a:endParaRPr>
          </a:p>
        </p:txBody>
      </p:sp>
      <p:sp>
        <p:nvSpPr>
          <p:cNvPr id="147460" name="Notes Placeholder 4"/>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eaLnBrk="0" hangingPunct="0">
              <a:spcBef>
                <a:spcPct val="30000"/>
              </a:spcBef>
            </a:pPr>
            <a:endParaRPr lang="en-US" sz="1200">
              <a:latin typeface="Calibri" pitchFamily="34" charset="0"/>
            </a:endParaRPr>
          </a:p>
        </p:txBody>
      </p:sp>
      <p:sp>
        <p:nvSpPr>
          <p:cNvPr id="20485" name="Notes Placeholder 5"/>
          <p:cNvSpPr>
            <a:spLocks noGrp="1"/>
          </p:cNvSpPr>
          <p:nvPr/>
        </p:nvSpPr>
        <p:spPr bwMode="auto">
          <a:xfrm>
            <a:off x="686421" y="4344025"/>
            <a:ext cx="5485158" cy="4114488"/>
          </a:xfrm>
          <a:prstGeom prst="rect">
            <a:avLst/>
          </a:prstGeom>
          <a:noFill/>
          <a:ln w="9525">
            <a:noFill/>
            <a:miter lim="800000"/>
            <a:headEnd/>
            <a:tailEnd/>
          </a:ln>
        </p:spPr>
        <p:txBody>
          <a:bodyPr lIns="89730" tIns="44865" rIns="89730" bIns="44865"/>
          <a:lstStyle/>
          <a:p>
            <a:pPr algn="l">
              <a:defRPr/>
            </a:pPr>
            <a:r>
              <a:rPr lang="en-GB" sz="1100" dirty="0"/>
              <a:t>The management of information related to a health emergency, including the first announcement warning a population of a potential risk, and ongoing transparency of decision making, helps ensure that those at real or potential risk can protect themselves; and that trust between authorities, populations and partners is maintained and strengthened.</a:t>
            </a:r>
          </a:p>
          <a:p>
            <a:pPr marL="224325" indent="-224325">
              <a:buFontTx/>
              <a:buAutoNum type="arabicPeriod"/>
              <a:defRPr/>
            </a:pPr>
            <a:endParaRPr lang="en-GB" sz="1100" dirty="0">
              <a:latin typeface="Calibri" pitchFamily="34" charset="0"/>
              <a:ea typeface="宋体" charset="-122"/>
              <a:cs typeface="Arial" charset="0"/>
            </a:endParaRPr>
          </a:p>
          <a:p>
            <a:pPr marL="224325" indent="-224325">
              <a:buFontTx/>
              <a:buAutoNum type="arabicPeriod"/>
              <a:defRPr/>
            </a:pPr>
            <a:endParaRPr lang="en-GB" sz="1200" dirty="0">
              <a:latin typeface="Calibri" pitchFamily="34" charset="0"/>
              <a:ea typeface="宋体" charset="-122"/>
              <a:cs typeface="Arial" charset="0"/>
            </a:endParaRPr>
          </a:p>
        </p:txBody>
      </p:sp>
      <p:sp>
        <p:nvSpPr>
          <p:cNvPr id="147462" name="Notes Placeholder 5"/>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1FCE0DA0-A1A3-494D-B6F2-4121E5AF8E1D}" type="slidenum">
              <a:rPr lang="en-GB" sz="1200">
                <a:latin typeface="Times" charset="0"/>
              </a:rPr>
              <a:pPr/>
              <a:t>17</a:t>
            </a:fld>
            <a:endParaRPr lang="en-GB" sz="1200">
              <a:latin typeface="Times" charset="0"/>
            </a:endParaRPr>
          </a:p>
        </p:txBody>
      </p:sp>
      <p:sp>
        <p:nvSpPr>
          <p:cNvPr id="148484" name="Notes Placeholder 4"/>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eaLnBrk="0" hangingPunct="0">
              <a:spcBef>
                <a:spcPct val="30000"/>
              </a:spcBef>
            </a:pPr>
            <a:endParaRPr lang="en-US" sz="1200">
              <a:latin typeface="Calibri" pitchFamily="34" charset="0"/>
            </a:endParaRPr>
          </a:p>
        </p:txBody>
      </p:sp>
      <p:sp>
        <p:nvSpPr>
          <p:cNvPr id="148485" name="Notes Placeholder 5"/>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algn="l"/>
            <a:r>
              <a:rPr lang="en-GB" sz="1100"/>
              <a:t>The cross-jurisdictional nature of public health emergencies demands that public health authorities be able to effectively engage and coordinate public communication with other involved organizations including designating roles and responsibilities of lead and supporting agencies. This capacity helps takes advantage of available public communication resources; allows for coordinated messaging reducing the</a:t>
            </a:r>
          </a:p>
          <a:p>
            <a:pPr algn="l"/>
            <a:r>
              <a:rPr lang="en-GB" sz="1100"/>
              <a:t>possibility of confusion and overlap; and strengthens the reach and influence of the advice provided.</a:t>
            </a:r>
            <a:endParaRPr lang="en-GB" sz="1200">
              <a:latin typeface="Calibri" pitchFamily="34" charset="0"/>
              <a:ea typeface="SimSun" pitchFamily="2" charset="-122"/>
              <a:cs typeface="Arial" pitchFamily="34" charset="0"/>
            </a:endParaRPr>
          </a:p>
        </p:txBody>
      </p:sp>
      <p:sp>
        <p:nvSpPr>
          <p:cNvPr id="148486" name="Notes Placeholder 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1883EE55-7152-425A-8687-2A5E864660C5}" type="slidenum">
              <a:rPr lang="en-GB" sz="1200">
                <a:latin typeface="Times" charset="0"/>
              </a:rPr>
              <a:pPr/>
              <a:t>18</a:t>
            </a:fld>
            <a:endParaRPr lang="en-GB" sz="1200">
              <a:latin typeface="Times" charset="0"/>
            </a:endParaRPr>
          </a:p>
        </p:txBody>
      </p:sp>
      <p:sp>
        <p:nvSpPr>
          <p:cNvPr id="149508" name="Notes Placeholder 4"/>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eaLnBrk="0" hangingPunct="0">
              <a:spcBef>
                <a:spcPct val="30000"/>
              </a:spcBef>
            </a:pPr>
            <a:endParaRPr lang="en-US" sz="1200">
              <a:latin typeface="Calibri" pitchFamily="34" charset="0"/>
            </a:endParaRPr>
          </a:p>
        </p:txBody>
      </p:sp>
      <p:sp>
        <p:nvSpPr>
          <p:cNvPr id="149509" name="Notes Placeholder 5"/>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algn="l"/>
            <a:r>
              <a:rPr lang="en-GB" sz="1100"/>
              <a:t>The extreme time pressure associated with emergencies, high demand for information, and the crucial role of advice and warning to minimize a threat makes the rapid and effective dissemination of information crucial during serious public health events. Mass Media relations remains a pillar of effective information dissemination, however, it is increasingly important to access other trusted information sources of the population group at risk, including new media channels, existing information sharing networks and non-traditional media.</a:t>
            </a:r>
            <a:endParaRPr lang="en-GB" sz="1200">
              <a:latin typeface="Calibri" pitchFamily="34" charset="0"/>
              <a:ea typeface="SimSun" pitchFamily="2" charset="-122"/>
              <a:cs typeface="Arial" pitchFamily="34" charset="0"/>
            </a:endParaRPr>
          </a:p>
        </p:txBody>
      </p:sp>
      <p:sp>
        <p:nvSpPr>
          <p:cNvPr id="149510" name="Notes Placeholder 5"/>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FAC2D3D1-0DE3-402D-9D44-AA9819FDF8D4}" type="slidenum">
              <a:rPr lang="en-GB" sz="1200">
                <a:latin typeface="Times" charset="0"/>
              </a:rPr>
              <a:pPr/>
              <a:t>19</a:t>
            </a:fld>
            <a:endParaRPr lang="en-GB" sz="1200">
              <a:latin typeface="Times" charset="0"/>
            </a:endParaRPr>
          </a:p>
        </p:txBody>
      </p:sp>
      <p:sp>
        <p:nvSpPr>
          <p:cNvPr id="150532" name="Notes Placeholder 4"/>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eaLnBrk="0" hangingPunct="0">
              <a:spcBef>
                <a:spcPct val="30000"/>
              </a:spcBef>
            </a:pPr>
            <a:endParaRPr lang="en-US" sz="1200">
              <a:latin typeface="Calibri" pitchFamily="34" charset="0"/>
            </a:endParaRPr>
          </a:p>
        </p:txBody>
      </p:sp>
      <p:sp>
        <p:nvSpPr>
          <p:cNvPr id="150533" name="Notes Placeholder 5"/>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algn="l"/>
            <a:r>
              <a:rPr lang="en-GB" sz="1100"/>
              <a:t>Listening to those affected and involved, in an organized and purposeful manner, is a crucial capacity to ensuring communication efforts are effective and support sound emergency management decision making. Understanding community perceptions of risk and then acting upon that understanding by making appropriate adaptations</a:t>
            </a:r>
          </a:p>
          <a:p>
            <a:pPr algn="l"/>
            <a:r>
              <a:rPr lang="en-GB" sz="1100"/>
              <a:t>to communication messages, materials and strategies demands a meaningful engagement with those affected and involved.</a:t>
            </a:r>
          </a:p>
          <a:p>
            <a:pPr algn="l"/>
            <a:endParaRPr lang="en-GB" sz="1100">
              <a:latin typeface="Calibri" pitchFamily="34" charset="0"/>
              <a:ea typeface="SimSun" pitchFamily="2" charset="-122"/>
              <a:cs typeface="Arial" pitchFamily="34" charset="0"/>
            </a:endParaRPr>
          </a:p>
          <a:p>
            <a:pPr algn="l"/>
            <a:endParaRPr lang="en-GB" sz="1200">
              <a:latin typeface="Calibri" pitchFamily="34" charset="0"/>
              <a:ea typeface="SimSun" pitchFamily="2" charset="-122"/>
              <a:cs typeface="Arial" pitchFamily="34" charset="0"/>
            </a:endParaRPr>
          </a:p>
        </p:txBody>
      </p:sp>
      <p:sp>
        <p:nvSpPr>
          <p:cNvPr id="150534" name="Notes Placeholder 6"/>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Case study – Ebola in DRC</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6E6D0720-EAED-4652-9978-5DAF3BC5CAA7}" type="slidenum">
              <a:rPr lang="en-GB" sz="1200">
                <a:cs typeface="Arial" pitchFamily="34" charset="0"/>
              </a:rPr>
              <a:pPr/>
              <a:t>20</a:t>
            </a:fld>
            <a:endParaRPr lang="en-GB" sz="1200">
              <a:cs typeface="Arial" pitchFamily="34" charset="0"/>
            </a:endParaRPr>
          </a:p>
        </p:txBody>
      </p:sp>
      <p:sp>
        <p:nvSpPr>
          <p:cNvPr id="151555" name="Rectangle 2"/>
          <p:cNvSpPr>
            <a:spLocks noGrp="1" noRot="1" noChangeAspect="1" noChangeArrowheads="1" noTextEdit="1"/>
          </p:cNvSpPr>
          <p:nvPr>
            <p:ph type="sldImg"/>
          </p:nvPr>
        </p:nvSpPr>
        <p:spPr>
          <a:xfrm>
            <a:off x="1146175" y="685800"/>
            <a:ext cx="4567238" cy="3427413"/>
          </a:xfrm>
          <a:ln/>
        </p:spPr>
      </p:sp>
      <p:sp>
        <p:nvSpPr>
          <p:cNvPr id="151556" name="Rectangle 3"/>
          <p:cNvSpPr>
            <a:spLocks noGrp="1" noChangeArrowheads="1"/>
          </p:cNvSpPr>
          <p:nvPr>
            <p:ph type="body" idx="1"/>
          </p:nvPr>
        </p:nvSpPr>
        <p:spPr>
          <a:xfrm>
            <a:off x="686421" y="4344025"/>
            <a:ext cx="5485158" cy="4114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ja-JP" smtClean="0">
              <a:solidFill>
                <a:srgbClr val="000099"/>
              </a:solidFill>
            </a:endParaRPr>
          </a:p>
          <a:p>
            <a:endParaRPr lang="en-GB" smtClean="0"/>
          </a:p>
        </p:txBody>
      </p:sp>
      <p:sp>
        <p:nvSpPr>
          <p:cNvPr id="151557" name="Rectangle 4"/>
          <p:cNvSpPr>
            <a:spLocks noChangeArrowheads="1"/>
          </p:cNvSpPr>
          <p:nvPr/>
        </p:nvSpPr>
        <p:spPr bwMode="auto">
          <a:xfrm>
            <a:off x="670892" y="4429906"/>
            <a:ext cx="5999198" cy="404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6" tIns="44928" rIns="89856" bIns="44928"/>
          <a:lstStyle/>
          <a:p>
            <a:pPr marL="112163" indent="-112163">
              <a:spcBef>
                <a:spcPct val="30000"/>
              </a:spcBef>
            </a:pPr>
            <a:endParaRPr lang="en-US" sz="120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2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4C3EF6DF-09FD-4315-8D7D-46DD748D711D}" type="slidenum">
              <a:rPr lang="en-US" sz="1200">
                <a:latin typeface="Times" charset="0"/>
              </a:rPr>
              <a:pPr/>
              <a:t>21</a:t>
            </a:fld>
            <a:endParaRPr lang="en-US" sz="1200">
              <a:latin typeface="Times"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54F368A7-4D39-4F70-82BB-5F01E4E95AB8}" type="slidenum">
              <a:rPr lang="en-GB" sz="1200">
                <a:cs typeface="Arial" pitchFamily="34" charset="0"/>
              </a:rPr>
              <a:pPr/>
              <a:t>22</a:t>
            </a:fld>
            <a:endParaRPr lang="en-GB" sz="1200">
              <a:cs typeface="Arial" pitchFamily="34" charset="0"/>
            </a:endParaRPr>
          </a:p>
        </p:txBody>
      </p:sp>
      <p:sp>
        <p:nvSpPr>
          <p:cNvPr id="153603" name="Rectangle 2"/>
          <p:cNvSpPr>
            <a:spLocks noGrp="1" noRot="1" noChangeAspect="1" noChangeArrowheads="1" noTextEdit="1"/>
          </p:cNvSpPr>
          <p:nvPr>
            <p:ph type="sldImg"/>
          </p:nvPr>
        </p:nvSpPr>
        <p:spPr>
          <a:xfrm>
            <a:off x="1146175" y="685800"/>
            <a:ext cx="4567238" cy="3427413"/>
          </a:xfrm>
          <a:ln/>
        </p:spPr>
      </p:sp>
      <p:sp>
        <p:nvSpPr>
          <p:cNvPr id="153604" name="Rectangle 3"/>
          <p:cNvSpPr>
            <a:spLocks noGrp="1" noChangeArrowheads="1"/>
          </p:cNvSpPr>
          <p:nvPr>
            <p:ph type="body" idx="1"/>
          </p:nvPr>
        </p:nvSpPr>
        <p:spPr>
          <a:xfrm>
            <a:off x="686421" y="4344025"/>
            <a:ext cx="5485158" cy="41144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ja-JP" smtClean="0">
              <a:solidFill>
                <a:srgbClr val="000099"/>
              </a:solidFill>
            </a:endParaRPr>
          </a:p>
          <a:p>
            <a:endParaRPr lang="en-GB" smtClean="0"/>
          </a:p>
        </p:txBody>
      </p:sp>
      <p:sp>
        <p:nvSpPr>
          <p:cNvPr id="153605" name="Rectangle 4"/>
          <p:cNvSpPr>
            <a:spLocks noChangeArrowheads="1"/>
          </p:cNvSpPr>
          <p:nvPr/>
        </p:nvSpPr>
        <p:spPr bwMode="auto">
          <a:xfrm>
            <a:off x="670892" y="4429906"/>
            <a:ext cx="5999198" cy="404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56" tIns="44928" rIns="89856" bIns="44928"/>
          <a:lstStyle/>
          <a:p>
            <a:pPr marL="112163" indent="-112163">
              <a:spcBef>
                <a:spcPct val="30000"/>
              </a:spcBef>
            </a:pPr>
            <a:endParaRPr lang="en-US" sz="120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008E5974-E85E-493A-BB8C-B468BF5CD88F}" type="slidenum">
              <a:rPr lang="en-GB" sz="1200">
                <a:latin typeface="Times" charset="0"/>
              </a:rPr>
              <a:pPr/>
              <a:t>23</a:t>
            </a:fld>
            <a:endParaRPr lang="en-GB" sz="1200">
              <a:latin typeface="Times" charset="0"/>
            </a:endParaRPr>
          </a:p>
        </p:txBody>
      </p:sp>
      <p:sp>
        <p:nvSpPr>
          <p:cNvPr id="154628" name="Notes Placeholder 4"/>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eaLnBrk="0" hangingPunct="0">
              <a:spcBef>
                <a:spcPct val="30000"/>
              </a:spcBef>
            </a:pPr>
            <a:endParaRPr lang="en-US" sz="1200">
              <a:latin typeface="Calibri" pitchFamily="34" charset="0"/>
            </a:endParaRPr>
          </a:p>
        </p:txBody>
      </p:sp>
      <p:sp>
        <p:nvSpPr>
          <p:cNvPr id="154629" name="Notes Placeholder 5"/>
          <p:cNvSpPr>
            <a:spLocks noGrp="1"/>
          </p:cNvSpPr>
          <p:nvPr/>
        </p:nvSpPr>
        <p:spPr bwMode="auto">
          <a:xfrm>
            <a:off x="686421" y="4344025"/>
            <a:ext cx="5485158" cy="41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730" tIns="44865" rIns="89730" bIns="44865"/>
          <a:lstStyle/>
          <a:p>
            <a:pPr algn="l" eaLnBrk="0" hangingPunct="0">
              <a:spcBef>
                <a:spcPct val="30000"/>
              </a:spcBef>
            </a:pPr>
            <a:r>
              <a:rPr lang="en-GB" altLang="zh-CN" sz="1100">
                <a:cs typeface="Arial" pitchFamily="34" charset="0"/>
              </a:rPr>
              <a:t>Crisis communication is often listed last when it comes to risk management, which is not an accurate reflection of its importance. </a:t>
            </a:r>
          </a:p>
          <a:p>
            <a:pPr algn="l" eaLnBrk="0" hangingPunct="0">
              <a:spcBef>
                <a:spcPct val="30000"/>
              </a:spcBef>
            </a:pPr>
            <a:r>
              <a:rPr lang="en-GB" altLang="zh-CN" sz="1100">
                <a:cs typeface="Arial" pitchFamily="34" charset="0"/>
              </a:rPr>
              <a:t>To be effective, crisis communication needs to be planned and initiated early in a risk assessment and to continue as an iterative process throughout all phases of the assessment. </a:t>
            </a:r>
          </a:p>
          <a:p>
            <a:pPr algn="l" eaLnBrk="0" hangingPunct="0">
              <a:spcBef>
                <a:spcPct val="30000"/>
              </a:spcBef>
            </a:pPr>
            <a:r>
              <a:rPr lang="en-GB" altLang="zh-CN" sz="1100">
                <a:cs typeface="Arial" pitchFamily="34" charset="0"/>
              </a:rPr>
              <a:t>If this does not happen, risk assessment is easily perceived as a process of expert risk assessors advising stakeholders of the result of their assessment and their proposed management strategies. </a:t>
            </a:r>
          </a:p>
          <a:p>
            <a:pPr algn="l" eaLnBrk="0" hangingPunct="0">
              <a:spcBef>
                <a:spcPct val="30000"/>
              </a:spcBef>
            </a:pPr>
            <a:r>
              <a:rPr lang="en-GB" altLang="zh-CN" sz="1100">
                <a:cs typeface="Arial" pitchFamily="34" charset="0"/>
              </a:rPr>
              <a:t>This topdown approach implies that communication is largely one-way and ignores the need for consultation throughout the whole process. </a:t>
            </a:r>
          </a:p>
          <a:p>
            <a:pPr algn="l" eaLnBrk="0" hangingPunct="0">
              <a:spcBef>
                <a:spcPct val="30000"/>
              </a:spcBef>
            </a:pPr>
            <a:r>
              <a:rPr lang="en-GB" altLang="zh-CN" sz="1100">
                <a:cs typeface="Arial" pitchFamily="34" charset="0"/>
              </a:rPr>
              <a:t>Poor crisis communication can provoke outrage among stakeholders</a:t>
            </a:r>
            <a:r>
              <a:rPr lang="en-GB" altLang="zh-CN" sz="1100">
                <a:solidFill>
                  <a:srgbClr val="000066"/>
                </a:solidFill>
                <a:cs typeface="Arial" pitchFamily="34" charset="0"/>
              </a:rPr>
              <a:t>.</a:t>
            </a:r>
            <a:endParaRPr lang="es-ES" altLang="zh-CN" sz="1100">
              <a:solidFill>
                <a:srgbClr val="000066"/>
              </a:solidFill>
              <a:cs typeface="Arial" pitchFamily="34" charset="0"/>
            </a:endParaRPr>
          </a:p>
          <a:p>
            <a:pPr algn="l" eaLnBrk="0" hangingPunct="0">
              <a:spcBef>
                <a:spcPct val="30000"/>
              </a:spcBef>
            </a:pPr>
            <a:endParaRPr lang="en-GB" sz="1200">
              <a:latin typeface="Calibri" pitchFamily="34" charset="0"/>
              <a:ea typeface="SimSun" pitchFamily="2" charset="-122"/>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F5A58DAF-85D3-434A-8EB9-09878EE1C7F7}" type="slidenum">
              <a:rPr lang="en-GB" sz="1200">
                <a:cs typeface="Arial" pitchFamily="34" charset="0"/>
              </a:rPr>
              <a:pPr/>
              <a:t>24</a:t>
            </a:fld>
            <a:endParaRPr lang="en-GB" sz="1200">
              <a:cs typeface="Arial" pitchFamily="34" charset="0"/>
            </a:endParaRPr>
          </a:p>
        </p:txBody>
      </p:sp>
      <p:sp>
        <p:nvSpPr>
          <p:cNvPr id="155651" name="Rectangle 2"/>
          <p:cNvSpPr>
            <a:spLocks noGrp="1" noRot="1" noChangeAspect="1" noChangeArrowheads="1" noTextEdit="1"/>
          </p:cNvSpPr>
          <p:nvPr>
            <p:ph type="sldImg"/>
          </p:nvPr>
        </p:nvSpPr>
        <p:spPr>
          <a:xfrm>
            <a:off x="1146175" y="685800"/>
            <a:ext cx="4567238" cy="3427413"/>
          </a:xfrm>
          <a:ln/>
        </p:spPr>
      </p:sp>
      <p:sp>
        <p:nvSpPr>
          <p:cNvPr id="155652" name="Notes Placeholder 5"/>
          <p:cNvSpPr>
            <a:spLocks noGrp="1"/>
          </p:cNvSpPr>
          <p:nvPr>
            <p:ph type="body"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p>
        </p:txBody>
      </p:sp>
      <p:sp>
        <p:nvSpPr>
          <p:cNvPr id="156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933CE37F-24CE-4790-93E5-06E92F2F2F25}" type="slidenum">
              <a:rPr lang="en-GB" sz="1200">
                <a:latin typeface="Times" charset="0"/>
              </a:rPr>
              <a:pPr/>
              <a:t>25</a:t>
            </a:fld>
            <a:endParaRPr lang="en-GB" sz="1200">
              <a:latin typeface="Times"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57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5090" eaLnBrk="0" hangingPunct="0">
              <a:defRPr sz="2400">
                <a:solidFill>
                  <a:schemeClr val="tx1"/>
                </a:solidFill>
                <a:latin typeface="Arial" pitchFamily="34" charset="0"/>
              </a:defRPr>
            </a:lvl1pPr>
            <a:lvl2pPr marL="729057" indent="-280406" defTabSz="905090" eaLnBrk="0" hangingPunct="0">
              <a:defRPr sz="2400">
                <a:solidFill>
                  <a:schemeClr val="tx1"/>
                </a:solidFill>
                <a:latin typeface="Arial" pitchFamily="34" charset="0"/>
              </a:defRPr>
            </a:lvl2pPr>
            <a:lvl3pPr marL="1121626" indent="-224325" defTabSz="905090" eaLnBrk="0" hangingPunct="0">
              <a:defRPr sz="2400">
                <a:solidFill>
                  <a:schemeClr val="tx1"/>
                </a:solidFill>
                <a:latin typeface="Arial" pitchFamily="34" charset="0"/>
              </a:defRPr>
            </a:lvl3pPr>
            <a:lvl4pPr marL="1570276" indent="-224325" defTabSz="905090" eaLnBrk="0" hangingPunct="0">
              <a:defRPr sz="2400">
                <a:solidFill>
                  <a:schemeClr val="tx1"/>
                </a:solidFill>
                <a:latin typeface="Arial" pitchFamily="34" charset="0"/>
              </a:defRPr>
            </a:lvl4pPr>
            <a:lvl5pPr marL="2018927" indent="-224325" defTabSz="905090" eaLnBrk="0" hangingPunct="0">
              <a:defRPr sz="2400">
                <a:solidFill>
                  <a:schemeClr val="tx1"/>
                </a:solidFill>
                <a:latin typeface="Arial" pitchFamily="34" charset="0"/>
              </a:defRPr>
            </a:lvl5pPr>
            <a:lvl6pPr marL="2467577" indent="-224325" algn="ctr" defTabSz="905090" eaLnBrk="0" fontAlgn="base" hangingPunct="0">
              <a:spcBef>
                <a:spcPct val="0"/>
              </a:spcBef>
              <a:spcAft>
                <a:spcPct val="0"/>
              </a:spcAft>
              <a:defRPr sz="2400">
                <a:solidFill>
                  <a:schemeClr val="tx1"/>
                </a:solidFill>
                <a:latin typeface="Arial" pitchFamily="34" charset="0"/>
              </a:defRPr>
            </a:lvl6pPr>
            <a:lvl7pPr marL="2916227" indent="-224325" algn="ctr" defTabSz="905090" eaLnBrk="0" fontAlgn="base" hangingPunct="0">
              <a:spcBef>
                <a:spcPct val="0"/>
              </a:spcBef>
              <a:spcAft>
                <a:spcPct val="0"/>
              </a:spcAft>
              <a:defRPr sz="2400">
                <a:solidFill>
                  <a:schemeClr val="tx1"/>
                </a:solidFill>
                <a:latin typeface="Arial" pitchFamily="34" charset="0"/>
              </a:defRPr>
            </a:lvl7pPr>
            <a:lvl8pPr marL="3364878" indent="-224325" algn="ctr" defTabSz="905090" eaLnBrk="0" fontAlgn="base" hangingPunct="0">
              <a:spcBef>
                <a:spcPct val="0"/>
              </a:spcBef>
              <a:spcAft>
                <a:spcPct val="0"/>
              </a:spcAft>
              <a:defRPr sz="2400">
                <a:solidFill>
                  <a:schemeClr val="tx1"/>
                </a:solidFill>
                <a:latin typeface="Arial" pitchFamily="34" charset="0"/>
              </a:defRPr>
            </a:lvl8pPr>
            <a:lvl9pPr marL="3813528" indent="-224325" algn="ctr" defTabSz="905090" eaLnBrk="0" fontAlgn="base" hangingPunct="0">
              <a:spcBef>
                <a:spcPct val="0"/>
              </a:spcBef>
              <a:spcAft>
                <a:spcPct val="0"/>
              </a:spcAft>
              <a:defRPr sz="2400">
                <a:solidFill>
                  <a:schemeClr val="tx1"/>
                </a:solidFill>
                <a:latin typeface="Arial" pitchFamily="34" charset="0"/>
              </a:defRPr>
            </a:lvl9pPr>
          </a:lstStyle>
          <a:p>
            <a:fld id="{443632E9-2B27-43D6-B8FE-93EE87F2E51B}" type="slidenum">
              <a:rPr lang="en-US" sz="1200">
                <a:latin typeface="Times" charset="0"/>
              </a:rPr>
              <a:pPr/>
              <a:t>26</a:t>
            </a:fld>
            <a:endParaRPr lang="en-US" sz="1200">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8FD8CF-2AE0-4BE4-9568-128DCF56D3C4}" type="datetime1">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CD8F8D-ACAC-4530-8BCB-6E6469B7F277}" type="datetime1">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91FD1-1838-4BCA-AC12-DC002A702BD0}" type="datetime1">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B52B71-C4A9-4A9C-865C-8EE03ADAA3B8}" type="datetime1">
              <a:rPr lang="en-US" smtClean="0"/>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EA2FA7-9826-4BA0-B69B-0BF707AF95D7}" type="datetime1">
              <a:rPr lang="en-US" smtClean="0"/>
              <a:t>6/13/2014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896265-3521-47D6-AE75-C8B5BC986220}" type="datetime1">
              <a:rPr lang="en-US" smtClean="0"/>
              <a:t>6/13/2014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E8CBA-DE54-4621-94C2-5BB2E23EA9F7}" type="datetime1">
              <a:rPr lang="en-US" smtClean="0"/>
              <a:t>6/13/2014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6505622-163B-4758-9C8C-89DD927D771D}" type="datetime1">
              <a:rPr lang="en-US" smtClean="0"/>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C3067B-EB63-4D5D-8560-FB566BD85A03}" type="datetime1">
              <a:rPr lang="en-US" smtClean="0"/>
              <a:t>6/13/2014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39CE32B-E46B-489C-85D8-412620A0A453}" type="datetime1">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ADA8B3-8642-43C3-AA5B-5ED23C250E94}" type="datetime1">
              <a:rPr lang="en-US" smtClean="0"/>
              <a:t>6/13/2014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057400" y="76200"/>
            <a:ext cx="6858000" cy="990600"/>
          </a:xfrm>
          <a:prstGeom prst="rect">
            <a:avLst/>
          </a:prstGeom>
        </p:spPr>
        <p:txBody>
          <a:bodyPr/>
          <a:lstStyle/>
          <a:p>
            <a:r>
              <a:rPr lang="en-US" smtClean="0"/>
              <a:t>Click to edit Master title style</a:t>
            </a:r>
            <a:endParaRPr lang="en-US"/>
          </a:p>
        </p:txBody>
      </p:sp>
      <p:sp>
        <p:nvSpPr>
          <p:cNvPr id="3" name="Chart Placeholder 2"/>
          <p:cNvSpPr>
            <a:spLocks noGrp="1"/>
          </p:cNvSpPr>
          <p:nvPr>
            <p:ph type="chart" idx="1"/>
          </p:nvPr>
        </p:nvSpPr>
        <p:spPr>
          <a:xfrm>
            <a:off x="228600" y="1143000"/>
            <a:ext cx="8686800" cy="5181600"/>
          </a:xfrm>
          <a:prstGeom prst="rect">
            <a:avLst/>
          </a:prstGeom>
        </p:spPr>
        <p:txBody>
          <a:bodyPr/>
          <a:lstStyle/>
          <a:p>
            <a:pPr lvl="0"/>
            <a:endParaRPr lang="en-US" noProof="0"/>
          </a:p>
        </p:txBody>
      </p:sp>
    </p:spTree>
    <p:extLst>
      <p:ext uri="{BB962C8B-B14F-4D97-AF65-F5344CB8AC3E}">
        <p14:creationId xmlns:p14="http://schemas.microsoft.com/office/powerpoint/2010/main" val="150422510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c Content Badg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lnSpc>
                <a:spcPts val="3000"/>
              </a:lnSpc>
              <a:defRPr sz="2800" b="1" baseline="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1905000" y="5791200"/>
            <a:ext cx="6781800" cy="609600"/>
          </a:xfrm>
          <a:prstGeom prst="rect">
            <a:avLst/>
          </a:prstGeom>
        </p:spPr>
        <p:txBody>
          <a:bodyPr anchor="b"/>
          <a:lstStyle>
            <a:lvl1pPr>
              <a:buNone/>
              <a:defRPr sz="1100">
                <a:solidFill>
                  <a:schemeClr val="tx1"/>
                </a:solidFill>
              </a:defRPr>
            </a:lvl1pPr>
          </a:lstStyle>
          <a:p>
            <a:pPr lvl="0"/>
            <a:r>
              <a:rPr lang="en-US" smtClean="0"/>
              <a:t>Click to edit Master text styles</a:t>
            </a:r>
          </a:p>
        </p:txBody>
      </p:sp>
    </p:spTree>
    <p:extLst>
      <p:ext uri="{BB962C8B-B14F-4D97-AF65-F5344CB8AC3E}">
        <p14:creationId xmlns:p14="http://schemas.microsoft.com/office/powerpoint/2010/main" val="287069543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6706-02D4-4DC2-A1F4-C995B881A9FF}" type="datetime1">
              <a:rPr lang="en-US" smtClean="0"/>
              <a:t>6/13/2014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digiphile.files.wordpress.com/2010/03/transparency-camp-2010-wordle.jp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images.clipartof.com/small/1064387-Clipart-People-Word-Collage-Royalty-Free-Vector-Illustration.jp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hyperlink" Target="http://www.who.int/infectious-disease-news/IDdocs/whocds200528/whocds200528en.pdf" TargetMode="External"/><Relationship Id="rId7" Type="http://schemas.openxmlformats.org/officeDocument/2006/relationships/hyperlink" Target="http://new.paho.org/hq/index.php?option=com_content&amp;view=article&amp;id=1940&amp;Itemid=1923&amp;lang=en" TargetMode="External"/><Relationship Id="rId12"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emergency.cdc.gov/CERC/" TargetMode="External"/><Relationship Id="rId11" Type="http://schemas.openxmlformats.org/officeDocument/2006/relationships/image" Target="../media/image17.png"/><Relationship Id="rId5" Type="http://schemas.openxmlformats.org/officeDocument/2006/relationships/hyperlink" Target="http://www.who.int/ihr/publications/combi_toolkit_fieldwkbk_outbreaks/en/" TargetMode="External"/><Relationship Id="rId10" Type="http://schemas.openxmlformats.org/officeDocument/2006/relationships/image" Target="../media/image16.png"/><Relationship Id="rId4" Type="http://schemas.openxmlformats.org/officeDocument/2006/relationships/hyperlink" Target="http://www.who.int/ihr/elibrary/WHOOutbreakCommsPlanngGuide.pdf" TargetMode="External"/><Relationship Id="rId9"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47700" y="1752600"/>
            <a:ext cx="7772400" cy="1612900"/>
          </a:xfrm>
        </p:spPr>
        <p:txBody>
          <a:bodyPr>
            <a:normAutofit fontScale="90000"/>
          </a:bodyPr>
          <a:lstStyle/>
          <a:p>
            <a:pPr eaLnBrk="1" hangingPunct="1"/>
            <a:r>
              <a:rPr lang="en-US" altLang="en-US" sz="5400" dirty="0" smtClean="0"/>
              <a:t>Lecture 07</a:t>
            </a:r>
            <a:br>
              <a:rPr lang="en-US" altLang="en-US" sz="5400" dirty="0" smtClean="0"/>
            </a:br>
            <a:r>
              <a:rPr lang="en-US" altLang="en-US" sz="5400" dirty="0" smtClean="0"/>
              <a:t>Crisis and Emergency</a:t>
            </a:r>
            <a:r>
              <a:rPr lang="en-US" altLang="en-US" sz="6600" dirty="0" smtClean="0"/>
              <a:t/>
            </a:r>
            <a:br>
              <a:rPr lang="en-US" altLang="en-US" sz="6600" dirty="0" smtClean="0"/>
            </a:br>
            <a:r>
              <a:rPr lang="en-US" altLang="en-US" sz="5400" dirty="0" smtClean="0"/>
              <a:t>Risk Communication</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8253261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fontScale="90000"/>
          </a:bodyPr>
          <a:lstStyle/>
          <a:p>
            <a:r>
              <a:rPr lang="en-US" dirty="0" smtClean="0"/>
              <a:t>Risk Communication </a:t>
            </a:r>
            <a:r>
              <a:rPr lang="en-US" dirty="0" smtClean="0"/>
              <a:t>v/s </a:t>
            </a:r>
            <a:r>
              <a:rPr lang="en-US" dirty="0" smtClean="0"/>
              <a:t>Emergency Communication</a:t>
            </a:r>
          </a:p>
        </p:txBody>
      </p:sp>
      <p:sp>
        <p:nvSpPr>
          <p:cNvPr id="8195" name="Content Placeholder 2"/>
          <p:cNvSpPr>
            <a:spLocks noGrp="1"/>
          </p:cNvSpPr>
          <p:nvPr>
            <p:ph idx="1"/>
          </p:nvPr>
        </p:nvSpPr>
        <p:spPr/>
        <p:txBody>
          <a:bodyPr/>
          <a:lstStyle/>
          <a:p>
            <a:r>
              <a:rPr lang="en-US" sz="2400" smtClean="0"/>
              <a:t>During emergencies public health responders must effectively ensure the following types of communication </a:t>
            </a:r>
          </a:p>
          <a:p>
            <a:pPr lvl="1"/>
            <a:r>
              <a:rPr lang="en-US" sz="2400" smtClean="0"/>
              <a:t>Institutional </a:t>
            </a:r>
          </a:p>
          <a:p>
            <a:pPr lvl="2"/>
            <a:r>
              <a:rPr lang="en-US" sz="2400" smtClean="0"/>
              <a:t>Intra-inter-agencies/institutions, across levels</a:t>
            </a:r>
          </a:p>
          <a:p>
            <a:pPr lvl="2"/>
            <a:r>
              <a:rPr lang="en-US" sz="2400" smtClean="0"/>
              <a:t>Inter-sectorial </a:t>
            </a:r>
          </a:p>
          <a:p>
            <a:pPr lvl="1"/>
            <a:r>
              <a:rPr lang="en-US" sz="2400" smtClean="0"/>
              <a:t>Operational </a:t>
            </a:r>
          </a:p>
          <a:p>
            <a:pPr lvl="2"/>
            <a:r>
              <a:rPr lang="en-US" sz="2400" smtClean="0"/>
              <a:t>To health care workers and respondents (e.g. alerts, guidance documents</a:t>
            </a:r>
          </a:p>
          <a:p>
            <a:pPr lvl="2"/>
            <a:r>
              <a:rPr lang="en-US" sz="2400" smtClean="0"/>
              <a:t>To ensure the coordination of the response</a:t>
            </a:r>
          </a:p>
          <a:p>
            <a:pPr lvl="1"/>
            <a:r>
              <a:rPr lang="en-US" sz="2400" smtClean="0"/>
              <a:t>To the public (risk communication)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2774733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430213" y="1187450"/>
            <a:ext cx="4176712" cy="4339650"/>
          </a:xfrm>
          <a:prstGeom prst="rect">
            <a:avLst/>
          </a:prstGeom>
          <a:noFill/>
          <a:ln w="9525">
            <a:noFill/>
            <a:miter lim="800000"/>
            <a:headEnd/>
            <a:tailEnd/>
          </a:ln>
        </p:spPr>
        <p:txBody>
          <a:bodyPr>
            <a:spAutoFit/>
          </a:bodyPr>
          <a:lstStyle/>
          <a:p>
            <a:pPr marL="234950" indent="-234950" algn="l">
              <a:spcBef>
                <a:spcPct val="30000"/>
              </a:spcBef>
              <a:buClr>
                <a:schemeClr val="accent6">
                  <a:lumMod val="75000"/>
                </a:schemeClr>
              </a:buClr>
              <a:buFont typeface="Arial" pitchFamily="34" charset="0"/>
              <a:buChar char="•"/>
              <a:defRPr/>
            </a:pPr>
            <a:r>
              <a:rPr lang="en-GB" sz="2400" dirty="0"/>
              <a:t>Extremely time pressuring</a:t>
            </a:r>
          </a:p>
          <a:p>
            <a:pPr marL="234950" indent="-234950" algn="l">
              <a:spcBef>
                <a:spcPct val="30000"/>
              </a:spcBef>
              <a:buClr>
                <a:schemeClr val="accent6">
                  <a:lumMod val="75000"/>
                </a:schemeClr>
              </a:buClr>
              <a:buFont typeface="Arial" pitchFamily="34" charset="0"/>
              <a:buChar char="•"/>
              <a:defRPr/>
            </a:pPr>
            <a:r>
              <a:rPr lang="en-GB" sz="2400" dirty="0"/>
              <a:t>Unpredictable &amp; unfolding</a:t>
            </a:r>
          </a:p>
          <a:p>
            <a:pPr marL="234950" indent="-234950" algn="l">
              <a:spcBef>
                <a:spcPct val="30000"/>
              </a:spcBef>
              <a:buClr>
                <a:schemeClr val="accent6">
                  <a:lumMod val="75000"/>
                </a:schemeClr>
              </a:buClr>
              <a:buFont typeface="Arial" pitchFamily="34" charset="0"/>
              <a:buChar char="•"/>
              <a:defRPr/>
            </a:pPr>
            <a:r>
              <a:rPr lang="en-GB" sz="2400" dirty="0"/>
              <a:t>Socially and economically disruptive</a:t>
            </a:r>
          </a:p>
          <a:p>
            <a:pPr marL="234950" indent="-234950" algn="l">
              <a:spcBef>
                <a:spcPct val="30000"/>
              </a:spcBef>
              <a:buClr>
                <a:schemeClr val="accent6">
                  <a:lumMod val="75000"/>
                </a:schemeClr>
              </a:buClr>
              <a:buFont typeface="Arial" pitchFamily="34" charset="0"/>
              <a:buChar char="•"/>
              <a:defRPr/>
            </a:pPr>
            <a:r>
              <a:rPr lang="en-GB" sz="2400" dirty="0"/>
              <a:t>Behaviour–centred &amp; anxiety generator</a:t>
            </a:r>
          </a:p>
          <a:p>
            <a:pPr marL="234950" indent="-234950" algn="l">
              <a:spcBef>
                <a:spcPct val="30000"/>
              </a:spcBef>
              <a:buClr>
                <a:schemeClr val="accent6">
                  <a:lumMod val="75000"/>
                </a:schemeClr>
              </a:buClr>
              <a:buFont typeface="Arial" pitchFamily="34" charset="0"/>
              <a:buChar char="•"/>
              <a:defRPr/>
            </a:pPr>
            <a:r>
              <a:rPr lang="en-GB" sz="2400" dirty="0"/>
              <a:t>Involving multiple stakeholders</a:t>
            </a:r>
          </a:p>
          <a:p>
            <a:pPr marL="234950" indent="-234950" algn="l">
              <a:spcBef>
                <a:spcPct val="30000"/>
              </a:spcBef>
              <a:buClr>
                <a:schemeClr val="accent6">
                  <a:lumMod val="75000"/>
                </a:schemeClr>
              </a:buClr>
              <a:buFont typeface="Arial" pitchFamily="34" charset="0"/>
              <a:buChar char="•"/>
              <a:defRPr/>
            </a:pPr>
            <a:r>
              <a:rPr lang="en-GB" sz="2400" dirty="0"/>
              <a:t>Shifting from national to international</a:t>
            </a:r>
          </a:p>
        </p:txBody>
      </p:sp>
      <p:sp>
        <p:nvSpPr>
          <p:cNvPr id="5123" name="Rectangle 3"/>
          <p:cNvSpPr>
            <a:spLocks noChangeArrowheads="1"/>
          </p:cNvSpPr>
          <p:nvPr/>
        </p:nvSpPr>
        <p:spPr bwMode="auto">
          <a:xfrm>
            <a:off x="546100" y="188913"/>
            <a:ext cx="8004175" cy="584200"/>
          </a:xfrm>
          <a:prstGeom prst="rect">
            <a:avLst/>
          </a:prstGeom>
          <a:noFill/>
          <a:ln w="9525">
            <a:noFill/>
            <a:miter lim="800000"/>
            <a:headEnd/>
            <a:tailEnd/>
          </a:ln>
        </p:spPr>
        <p:txBody>
          <a:bodyPr>
            <a:spAutoFit/>
          </a:bodyPr>
          <a:lstStyle/>
          <a:p>
            <a:pPr algn="l">
              <a:defRPr/>
            </a:pPr>
            <a:r>
              <a:rPr lang="en-US" sz="3200" dirty="0">
                <a:effectLst>
                  <a:outerShdw blurRad="38100" dist="38100" dir="2700000" algn="tl">
                    <a:srgbClr val="C0C0C0"/>
                  </a:outerShdw>
                </a:effectLst>
                <a:latin typeface="+mj-lt"/>
                <a:ea typeface="+mj-ea"/>
                <a:cs typeface="Arial" charset="0"/>
              </a:rPr>
              <a:t>Health crisis are unique</a:t>
            </a:r>
          </a:p>
        </p:txBody>
      </p:sp>
      <p:pic>
        <p:nvPicPr>
          <p:cNvPr id="9220" name="Picture 6" descr="newsweek headline SA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1963" y="0"/>
            <a:ext cx="2308225" cy="26574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221" name="Picture 5" descr="PHOENIXlowre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0125" y="795338"/>
            <a:ext cx="2362200" cy="269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4" descr="http://www.virology.ws/wp-content/uploads/2013/01/20090824_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3513" y="2684463"/>
            <a:ext cx="2405062" cy="320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2" descr="http://minibadcanto.files.wordpress.com/2013/04/cover.jpg?w=584&amp;h=38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5963" y="3449638"/>
            <a:ext cx="226695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96407150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a:xfrm>
            <a:off x="3779838" y="1757363"/>
            <a:ext cx="5184775" cy="3182937"/>
          </a:xfrm>
        </p:spPr>
        <p:txBody>
          <a:bodyPr/>
          <a:lstStyle/>
          <a:p>
            <a:pPr marL="0" indent="0" eaLnBrk="1" hangingPunct="1">
              <a:buClr>
                <a:srgbClr val="000066"/>
              </a:buClr>
              <a:buFontTx/>
              <a:buNone/>
              <a:defRPr/>
            </a:pPr>
            <a:r>
              <a:rPr lang="en-GB" altLang="zh-CN" sz="2200" kern="1200" dirty="0" smtClean="0">
                <a:ea typeface="宋体" charset="-122"/>
              </a:rPr>
              <a:t>Under the IHR, risk communication includes a </a:t>
            </a:r>
            <a:r>
              <a:rPr lang="en-GB" altLang="zh-CN" sz="2400" b="1" kern="1200" dirty="0" smtClean="0">
                <a:ea typeface="宋体" charset="-122"/>
              </a:rPr>
              <a:t>range of interventions </a:t>
            </a:r>
            <a:r>
              <a:rPr lang="en-GB" altLang="zh-CN" sz="2200" kern="1200" dirty="0" smtClean="0">
                <a:ea typeface="宋体" charset="-122"/>
              </a:rPr>
              <a:t>through preparedness, response and recovery of a health crisis for</a:t>
            </a:r>
          </a:p>
          <a:p>
            <a:pPr marL="450850" lvl="1" indent="-177800" eaLnBrk="1" hangingPunct="1">
              <a:buClr>
                <a:srgbClr val="000066"/>
              </a:buClr>
              <a:buFont typeface="Arial" pitchFamily="34" charset="0"/>
              <a:buChar char="•"/>
              <a:defRPr/>
            </a:pPr>
            <a:r>
              <a:rPr lang="en-GB" altLang="zh-CN" sz="2000" kern="1200" dirty="0" smtClean="0">
                <a:ea typeface="宋体" charset="-122"/>
              </a:rPr>
              <a:t>informed decisions</a:t>
            </a:r>
          </a:p>
          <a:p>
            <a:pPr marL="450850" lvl="1" indent="-177800" eaLnBrk="1" hangingPunct="1">
              <a:buClr>
                <a:srgbClr val="000066"/>
              </a:buClr>
              <a:buFont typeface="Arial" pitchFamily="34" charset="0"/>
              <a:buChar char="•"/>
              <a:defRPr/>
            </a:pPr>
            <a:r>
              <a:rPr lang="en-GB" altLang="zh-CN" sz="2000" kern="1200" dirty="0" smtClean="0">
                <a:ea typeface="宋体" charset="-122"/>
              </a:rPr>
              <a:t>positive behaviour interventions</a:t>
            </a:r>
          </a:p>
          <a:p>
            <a:pPr marL="450850" lvl="1" indent="-177800" eaLnBrk="1" hangingPunct="1">
              <a:buClr>
                <a:srgbClr val="000066"/>
              </a:buClr>
              <a:buFont typeface="Arial" pitchFamily="34" charset="0"/>
              <a:buChar char="•"/>
              <a:defRPr/>
            </a:pPr>
            <a:r>
              <a:rPr lang="en-GB" altLang="zh-CN" sz="2000" kern="1200" dirty="0" smtClean="0">
                <a:ea typeface="宋体" charset="-122"/>
              </a:rPr>
              <a:t>maintenance of trust</a:t>
            </a:r>
          </a:p>
          <a:p>
            <a:pPr marL="177800" indent="-177800" eaLnBrk="1" hangingPunct="1">
              <a:buClr>
                <a:srgbClr val="000066"/>
              </a:buClr>
              <a:buFontTx/>
              <a:buNone/>
              <a:defRPr/>
            </a:pPr>
            <a:r>
              <a:rPr lang="en-GB" altLang="zh-CN" sz="2200" kern="1200" dirty="0" smtClean="0">
                <a:ea typeface="宋体" charset="-122"/>
              </a:rPr>
              <a:t>to </a:t>
            </a:r>
            <a:r>
              <a:rPr lang="en-GB" altLang="zh-CN" sz="2400" b="1" kern="1200" dirty="0" smtClean="0">
                <a:ea typeface="宋体" charset="-122"/>
              </a:rPr>
              <a:t>minimize</a:t>
            </a:r>
            <a:r>
              <a:rPr lang="en-GB" altLang="zh-CN" sz="2400" kern="1200" dirty="0" smtClean="0">
                <a:ea typeface="宋体" charset="-122"/>
              </a:rPr>
              <a:t> </a:t>
            </a:r>
            <a:r>
              <a:rPr lang="en-GB" altLang="zh-CN" sz="2200" kern="1200" dirty="0" smtClean="0">
                <a:ea typeface="宋体" charset="-122"/>
              </a:rPr>
              <a:t>its public health impact.</a:t>
            </a:r>
          </a:p>
          <a:p>
            <a:pPr marL="177800" indent="-177800" algn="ctr" eaLnBrk="1" hangingPunct="1">
              <a:buClr>
                <a:srgbClr val="000066"/>
              </a:buClr>
              <a:buFontTx/>
              <a:buNone/>
              <a:defRPr/>
            </a:pPr>
            <a:endParaRPr lang="en-GB" altLang="zh-CN" sz="2200" kern="1200" dirty="0" smtClean="0">
              <a:solidFill>
                <a:srgbClr val="000066"/>
              </a:solidFill>
              <a:ea typeface="宋体" charset="-122"/>
            </a:endParaRPr>
          </a:p>
          <a:p>
            <a:pPr marL="177800" indent="-177800" eaLnBrk="1" hangingPunct="1">
              <a:buClr>
                <a:srgbClr val="000066"/>
              </a:buClr>
              <a:buFontTx/>
              <a:buNone/>
              <a:defRPr/>
            </a:pPr>
            <a:endParaRPr lang="en-GB" altLang="zh-CN" sz="2200" kern="1200" dirty="0" smtClean="0">
              <a:solidFill>
                <a:srgbClr val="000066"/>
              </a:solidFill>
              <a:ea typeface="宋体" charset="-122"/>
            </a:endParaRPr>
          </a:p>
          <a:p>
            <a:pPr marL="177800" indent="-177800" eaLnBrk="1" hangingPunct="1">
              <a:buClr>
                <a:srgbClr val="000066"/>
              </a:buClr>
              <a:defRPr/>
            </a:pPr>
            <a:endParaRPr lang="en-GB" altLang="zh-CN" sz="2200" kern="1200" dirty="0" smtClean="0">
              <a:solidFill>
                <a:srgbClr val="000066"/>
              </a:solidFill>
              <a:ea typeface="宋体" charset="-122"/>
            </a:endParaRPr>
          </a:p>
        </p:txBody>
      </p:sp>
      <p:sp>
        <p:nvSpPr>
          <p:cNvPr id="21507" name="Rectangle 3"/>
          <p:cNvSpPr>
            <a:spLocks noChangeArrowheads="1"/>
          </p:cNvSpPr>
          <p:nvPr/>
        </p:nvSpPr>
        <p:spPr bwMode="auto">
          <a:xfrm>
            <a:off x="450850" y="169863"/>
            <a:ext cx="8277225" cy="954087"/>
          </a:xfrm>
          <a:prstGeom prst="rect">
            <a:avLst/>
          </a:prstGeom>
          <a:noFill/>
          <a:ln w="9525">
            <a:noFill/>
            <a:miter lim="800000"/>
            <a:headEnd/>
            <a:tailEnd/>
          </a:ln>
        </p:spPr>
        <p:txBody>
          <a:bodyPr>
            <a:spAutoFit/>
          </a:bodyPr>
          <a:lstStyle/>
          <a:p>
            <a:pPr algn="ctr">
              <a:defRPr/>
            </a:pPr>
            <a:r>
              <a:rPr lang="en-US" sz="2800" dirty="0">
                <a:effectLst>
                  <a:outerShdw blurRad="38100" dist="38100" dir="2700000" algn="tl">
                    <a:srgbClr val="C0C0C0"/>
                  </a:outerShdw>
                </a:effectLst>
                <a:latin typeface="+mj-lt"/>
                <a:ea typeface="+mj-ea"/>
                <a:cs typeface="Arial" charset="0"/>
              </a:rPr>
              <a:t>Communicating during crisis is a capacity requirement under the IHR</a:t>
            </a:r>
            <a:endParaRPr lang="es-ES" sz="2800" dirty="0">
              <a:effectLst>
                <a:outerShdw blurRad="38100" dist="38100" dir="2700000" algn="tl">
                  <a:srgbClr val="C0C0C0"/>
                </a:outerShdw>
              </a:effectLst>
              <a:latin typeface="+mj-lt"/>
              <a:ea typeface="+mj-ea"/>
              <a:cs typeface="Arial" charset="0"/>
            </a:endParaRPr>
          </a:p>
        </p:txBody>
      </p:sp>
      <p:pic>
        <p:nvPicPr>
          <p:cNvPr id="1024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988" y="1900238"/>
            <a:ext cx="2060575"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347077110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p:cNvSpPr>
            <a:spLocks noChangeArrowheads="1"/>
          </p:cNvSpPr>
          <p:nvPr/>
        </p:nvSpPr>
        <p:spPr bwMode="auto">
          <a:xfrm>
            <a:off x="660400" y="819150"/>
            <a:ext cx="3290888" cy="511175"/>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assessment</a:t>
            </a:r>
            <a:endParaRPr lang="en-US" sz="3200" dirty="0">
              <a:solidFill>
                <a:srgbClr val="000066"/>
              </a:solidFill>
            </a:endParaRPr>
          </a:p>
        </p:txBody>
      </p:sp>
      <p:sp>
        <p:nvSpPr>
          <p:cNvPr id="3076" name="Rectangle 5"/>
          <p:cNvSpPr>
            <a:spLocks noChangeArrowheads="1"/>
          </p:cNvSpPr>
          <p:nvPr/>
        </p:nvSpPr>
        <p:spPr bwMode="auto">
          <a:xfrm>
            <a:off x="5197475" y="819150"/>
            <a:ext cx="3290888" cy="511175"/>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perception</a:t>
            </a:r>
            <a:endParaRPr lang="en-US" sz="3200" dirty="0">
              <a:solidFill>
                <a:srgbClr val="000066"/>
              </a:solidFill>
            </a:endParaRPr>
          </a:p>
        </p:txBody>
      </p:sp>
      <p:sp>
        <p:nvSpPr>
          <p:cNvPr id="3077" name="Rectangle 6"/>
          <p:cNvSpPr>
            <a:spLocks noChangeArrowheads="1"/>
          </p:cNvSpPr>
          <p:nvPr/>
        </p:nvSpPr>
        <p:spPr bwMode="auto">
          <a:xfrm>
            <a:off x="2546350" y="3001963"/>
            <a:ext cx="3905250" cy="525462"/>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communication</a:t>
            </a:r>
            <a:endParaRPr lang="en-US" sz="3200" dirty="0">
              <a:solidFill>
                <a:srgbClr val="000066"/>
              </a:solidFill>
            </a:endParaRPr>
          </a:p>
        </p:txBody>
      </p:sp>
      <p:sp>
        <p:nvSpPr>
          <p:cNvPr id="3078" name="Rectangle 7"/>
          <p:cNvSpPr>
            <a:spLocks noChangeArrowheads="1"/>
          </p:cNvSpPr>
          <p:nvPr/>
        </p:nvSpPr>
        <p:spPr bwMode="auto">
          <a:xfrm>
            <a:off x="2762250" y="4729163"/>
            <a:ext cx="3519488" cy="508000"/>
          </a:xfrm>
          <a:prstGeom prst="rect">
            <a:avLst/>
          </a:prstGeom>
          <a:solidFill>
            <a:schemeClr val="bg2">
              <a:lumMod val="20000"/>
              <a:lumOff val="80000"/>
            </a:schemeClr>
          </a:solidFill>
          <a:ln w="9525">
            <a:solidFill>
              <a:srgbClr val="0070C0"/>
            </a:solidFill>
            <a:miter lim="800000"/>
            <a:headEnd/>
            <a:tailEnd/>
          </a:ln>
        </p:spPr>
        <p:txBody>
          <a:bodyPr/>
          <a:lstStyle/>
          <a:p>
            <a:pPr marL="231775" indent="-231775">
              <a:lnSpc>
                <a:spcPct val="90000"/>
              </a:lnSpc>
              <a:spcBef>
                <a:spcPct val="50000"/>
              </a:spcBef>
              <a:buClr>
                <a:srgbClr val="800000"/>
              </a:buClr>
              <a:buFont typeface="Arial Narrow" pitchFamily="34" charset="0"/>
              <a:buNone/>
              <a:defRPr/>
            </a:pPr>
            <a:r>
              <a:rPr lang="en-GB" sz="3200" dirty="0">
                <a:solidFill>
                  <a:srgbClr val="000066"/>
                </a:solidFill>
              </a:rPr>
              <a:t>Risk management</a:t>
            </a:r>
            <a:endParaRPr lang="en-US" sz="3200" dirty="0">
              <a:solidFill>
                <a:srgbClr val="000066"/>
              </a:solidFill>
            </a:endParaRPr>
          </a:p>
        </p:txBody>
      </p:sp>
      <p:sp>
        <p:nvSpPr>
          <p:cNvPr id="11270" name="AutoShape 8"/>
          <p:cNvSpPr>
            <a:spLocks noChangeArrowheads="1"/>
          </p:cNvSpPr>
          <p:nvPr/>
        </p:nvSpPr>
        <p:spPr bwMode="auto">
          <a:xfrm>
            <a:off x="2028825" y="1601788"/>
            <a:ext cx="842963" cy="1158875"/>
          </a:xfrm>
          <a:prstGeom prst="curvedRightArrow">
            <a:avLst>
              <a:gd name="adj1" fmla="val 23562"/>
              <a:gd name="adj2" fmla="val 47124"/>
              <a:gd name="adj3" fmla="val 33333"/>
            </a:avLst>
          </a:prstGeom>
          <a:solidFill>
            <a:srgbClr val="C00000"/>
          </a:solidFill>
          <a:ln w="9525">
            <a:solidFill>
              <a:schemeClr val="tx1"/>
            </a:solidFill>
            <a:miter lim="800000"/>
            <a:headEnd/>
            <a:tailEnd/>
          </a:ln>
        </p:spPr>
        <p:txBody>
          <a:bodyPr wrap="none" anchor="ctr"/>
          <a:lstStyle/>
          <a:p>
            <a:endParaRPr lang="en-GB"/>
          </a:p>
        </p:txBody>
      </p:sp>
      <p:sp>
        <p:nvSpPr>
          <p:cNvPr id="11271" name="AutoShape 9"/>
          <p:cNvSpPr>
            <a:spLocks noChangeArrowheads="1"/>
          </p:cNvSpPr>
          <p:nvPr/>
        </p:nvSpPr>
        <p:spPr bwMode="auto">
          <a:xfrm>
            <a:off x="5989638" y="1625600"/>
            <a:ext cx="842962" cy="1158875"/>
          </a:xfrm>
          <a:prstGeom prst="curvedLeftArrow">
            <a:avLst>
              <a:gd name="adj1" fmla="val 23562"/>
              <a:gd name="adj2" fmla="val 47124"/>
              <a:gd name="adj3" fmla="val 33333"/>
            </a:avLst>
          </a:prstGeom>
          <a:solidFill>
            <a:srgbClr val="C00000"/>
          </a:solidFill>
          <a:ln w="9525">
            <a:solidFill>
              <a:schemeClr val="tx1"/>
            </a:solidFill>
            <a:miter lim="800000"/>
            <a:headEnd/>
            <a:tailEnd/>
          </a:ln>
        </p:spPr>
        <p:txBody>
          <a:bodyPr wrap="none" anchor="ctr"/>
          <a:lstStyle/>
          <a:p>
            <a:endParaRPr lang="en-GB"/>
          </a:p>
        </p:txBody>
      </p:sp>
      <p:sp>
        <p:nvSpPr>
          <p:cNvPr id="11272" name="AutoShape 10"/>
          <p:cNvSpPr>
            <a:spLocks noChangeArrowheads="1"/>
          </p:cNvSpPr>
          <p:nvPr/>
        </p:nvSpPr>
        <p:spPr bwMode="auto">
          <a:xfrm>
            <a:off x="4046538" y="3675063"/>
            <a:ext cx="915987" cy="893762"/>
          </a:xfrm>
          <a:prstGeom prst="downArrow">
            <a:avLst>
              <a:gd name="adj1" fmla="val 50000"/>
              <a:gd name="adj2" fmla="val 25000"/>
            </a:avLst>
          </a:prstGeom>
          <a:solidFill>
            <a:srgbClr val="C00000"/>
          </a:solidFill>
          <a:ln w="9525">
            <a:solidFill>
              <a:schemeClr val="tx1"/>
            </a:solidFill>
            <a:miter lim="800000"/>
            <a:headEnd/>
            <a:tailEnd/>
          </a:ln>
        </p:spPr>
        <p:txBody>
          <a:bodyPr wrap="none" anchor="ctr"/>
          <a:lstStyle/>
          <a:p>
            <a:endParaRPr lang="en-GB"/>
          </a:p>
        </p:txBody>
      </p:sp>
      <p:sp>
        <p:nvSpPr>
          <p:cNvPr id="11273" name="AutoShape 11"/>
          <p:cNvSpPr>
            <a:spLocks noChangeArrowheads="1"/>
          </p:cNvSpPr>
          <p:nvPr/>
        </p:nvSpPr>
        <p:spPr bwMode="auto">
          <a:xfrm>
            <a:off x="4129088" y="628650"/>
            <a:ext cx="906462" cy="892175"/>
          </a:xfrm>
          <a:custGeom>
            <a:avLst/>
            <a:gdLst>
              <a:gd name="T0" fmla="*/ 17861277 w 21600"/>
              <a:gd name="T1" fmla="*/ 0 h 21600"/>
              <a:gd name="T2" fmla="*/ 5231052 w 21600"/>
              <a:gd name="T3" fmla="*/ 4784644 h 21600"/>
              <a:gd name="T4" fmla="*/ 0 w 21600"/>
              <a:gd name="T5" fmla="*/ 16337026 h 21600"/>
              <a:gd name="T6" fmla="*/ 5231052 w 21600"/>
              <a:gd name="T7" fmla="*/ 27889407 h 21600"/>
              <a:gd name="T8" fmla="*/ 17861277 w 21600"/>
              <a:gd name="T9" fmla="*/ 32674010 h 21600"/>
              <a:gd name="T10" fmla="*/ 30491503 w 21600"/>
              <a:gd name="T11" fmla="*/ 27889407 h 21600"/>
              <a:gd name="T12" fmla="*/ 35722555 w 21600"/>
              <a:gd name="T13" fmla="*/ 16337026 h 21600"/>
              <a:gd name="T14" fmla="*/ 30491503 w 21600"/>
              <a:gd name="T15" fmla="*/ 478464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close/>
              </a:path>
            </a:pathLst>
          </a:custGeom>
          <a:solidFill>
            <a:srgbClr val="C00000"/>
          </a:solidFill>
          <a:ln w="9525">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4127350014"/>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txBox="1">
            <a:spLocks/>
          </p:cNvSpPr>
          <p:nvPr/>
        </p:nvSpPr>
        <p:spPr bwMode="auto">
          <a:xfrm>
            <a:off x="241300" y="1139825"/>
            <a:ext cx="8591550"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marL="342900" indent="-3429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spcBef>
                <a:spcPct val="20000"/>
              </a:spcBef>
            </a:pPr>
            <a:r>
              <a:rPr lang="en-GB" sz="1400" dirty="0"/>
              <a:t>Risk Communication – Outbreak Communication – Crisis Communication – Emergency Communication - Information – Education -  Communication – Public Awareness – Public Education – Social Mobilization – Community Mobilization – Advocacy – Information Officer – Media Officer – Communication Officer – Reporting Officer –  Advocacy Officer - Development Support Communication – Pandemic Communication – Animal Health Communication – Human Health Communication – Media Relations – Donor Relations – Corporate Relations – External Relations – Public Relations - Risk Communication – Outbreak Communication – Crisis Communication – Emergency Communication - Behaviour Change Communication – Development Communication – Participatory Communication – Programme Communication – Information – Education -  Communication – Public Awareness – Public Education – Social Mobilization – Community Mobilization – Advocacy – Information Officer – Media Officer – Communication Officer – Reporting Officer –  Advocacy Officer - Development Support Communication – Pandemic Communication – Animal Health Communication – Human Health Communication – Media Relations – Donor Relations – Corporate Relations – External Relations – Public Relations - Risk Communication – Outbreak Communication – Behaviour Change Communication – Development Communication – Participatory Communication – Programme Communication – Information – Education - Risk Communication – Outbreak Communication – Crisis Communication – Emergency Communication - Behaviour Change Communication – Development Communication – Participatory Communication – Programme Communication – Information – Education -  Communication – Public Awareness – Public Education – Social Mobilization – Community Mobilization - Risk Communication – Outbreak Communication – Crisis Communication – Emergency Communication - Behaviour Change Communication</a:t>
            </a:r>
          </a:p>
        </p:txBody>
      </p:sp>
      <p:sp>
        <p:nvSpPr>
          <p:cNvPr id="14340" name="Text Box 3"/>
          <p:cNvSpPr txBox="1">
            <a:spLocks noChangeArrowheads="1"/>
          </p:cNvSpPr>
          <p:nvPr/>
        </p:nvSpPr>
        <p:spPr bwMode="auto">
          <a:xfrm>
            <a:off x="307975" y="152400"/>
            <a:ext cx="8682038" cy="954088"/>
          </a:xfrm>
          <a:prstGeom prst="rect">
            <a:avLst/>
          </a:prstGeom>
          <a:noFill/>
          <a:ln w="57150">
            <a:noFill/>
            <a:miter lim="800000"/>
            <a:headEnd/>
            <a:tailEnd/>
          </a:ln>
        </p:spPr>
        <p:txBody>
          <a:bodyPr>
            <a:spAutoFit/>
          </a:bodyPr>
          <a:lstStyle/>
          <a:p>
            <a:pPr algn="ctr">
              <a:defRPr/>
            </a:pPr>
            <a:r>
              <a:rPr lang="en-US" sz="2800" dirty="0">
                <a:effectLst>
                  <a:outerShdw blurRad="38100" dist="38100" dir="2700000" algn="tl">
                    <a:srgbClr val="C0C0C0"/>
                  </a:outerShdw>
                </a:effectLst>
                <a:latin typeface="+mj-lt"/>
                <a:ea typeface="+mj-ea"/>
                <a:cs typeface="Arial" charset="0"/>
              </a:rPr>
              <a:t>Do we have a shared understanding of </a:t>
            </a:r>
          </a:p>
          <a:p>
            <a:pPr algn="ctr">
              <a:defRPr/>
            </a:pPr>
            <a:r>
              <a:rPr lang="en-US" sz="2800" dirty="0">
                <a:effectLst>
                  <a:outerShdw blurRad="38100" dist="38100" dir="2700000" algn="tl">
                    <a:srgbClr val="C0C0C0"/>
                  </a:outerShdw>
                </a:effectLst>
                <a:latin typeface="+mj-lt"/>
                <a:ea typeface="+mj-ea"/>
                <a:cs typeface="Arial" charset="0"/>
              </a:rPr>
              <a:t>‘risk communication’?</a:t>
            </a:r>
            <a:endParaRPr lang="en-GB" sz="2800" dirty="0">
              <a:effectLst>
                <a:outerShdw blurRad="38100" dist="38100" dir="2700000" algn="tl">
                  <a:srgbClr val="C0C0C0"/>
                </a:outerShdw>
              </a:effectLst>
              <a:latin typeface="+mj-lt"/>
              <a:ea typeface="+mj-ea"/>
              <a:cs typeface="Arial"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2477839426"/>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1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2379587508"/>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7675"/>
            <a:ext cx="91313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7"/>
          <p:cNvSpPr>
            <a:spLocks noChangeArrowheads="1"/>
          </p:cNvSpPr>
          <p:nvPr/>
        </p:nvSpPr>
        <p:spPr bwMode="auto">
          <a:xfrm>
            <a:off x="6334125" y="4225925"/>
            <a:ext cx="1871663" cy="576263"/>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a:p>
        </p:txBody>
      </p:sp>
      <p:sp>
        <p:nvSpPr>
          <p:cNvPr id="14340" name="Rectangle 8"/>
          <p:cNvSpPr>
            <a:spLocks noChangeArrowheads="1"/>
          </p:cNvSpPr>
          <p:nvPr/>
        </p:nvSpPr>
        <p:spPr bwMode="auto">
          <a:xfrm>
            <a:off x="755650" y="4225925"/>
            <a:ext cx="1871663" cy="576263"/>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val="164902034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349250" y="1301750"/>
            <a:ext cx="4471988" cy="3649663"/>
          </a:xfrm>
        </p:spPr>
        <p:txBody>
          <a:bodyPr>
            <a:normAutofit lnSpcReduction="10000"/>
          </a:bodyPr>
          <a:lstStyle/>
          <a:p>
            <a:pPr marL="0" indent="0" algn="ctr">
              <a:buFont typeface="Wingdings" pitchFamily="2" charset="2"/>
              <a:buNone/>
              <a:defRPr/>
            </a:pPr>
            <a:r>
              <a:rPr lang="en-GB" kern="1200" dirty="0" smtClean="0">
                <a:cs typeface="Arial" charset="0"/>
              </a:rPr>
              <a:t>WHO believes that it is high time to acknowledge </a:t>
            </a:r>
          </a:p>
          <a:p>
            <a:pPr marL="0" indent="0" algn="ctr">
              <a:buFont typeface="Wingdings" pitchFamily="2" charset="2"/>
              <a:buNone/>
              <a:defRPr/>
            </a:pPr>
            <a:r>
              <a:rPr lang="en-GB" altLang="zh-CN" sz="3200" kern="1200" dirty="0" smtClean="0">
                <a:effectLst>
                  <a:outerShdw blurRad="38100" dist="38100" dir="2700000" algn="tl">
                    <a:srgbClr val="C0C0C0"/>
                  </a:outerShdw>
                </a:effectLst>
                <a:latin typeface="+mj-lt"/>
                <a:ea typeface="+mj-ea"/>
                <a:cs typeface="Arial" charset="0"/>
              </a:rPr>
              <a:t>crisis communication</a:t>
            </a:r>
            <a:r>
              <a:rPr lang="en-GB" sz="3200" kern="1200" dirty="0" smtClean="0">
                <a:effectLst>
                  <a:outerShdw blurRad="38100" dist="38100" dir="2700000" algn="tl">
                    <a:srgbClr val="C0C0C0"/>
                  </a:outerShdw>
                </a:effectLst>
                <a:latin typeface="+mj-lt"/>
                <a:ea typeface="+mj-ea"/>
                <a:cs typeface="Arial" charset="0"/>
              </a:rPr>
              <a:t> </a:t>
            </a:r>
          </a:p>
          <a:p>
            <a:pPr marL="0" indent="0" algn="ctr">
              <a:buFont typeface="Wingdings" pitchFamily="2" charset="2"/>
              <a:buNone/>
              <a:defRPr/>
            </a:pPr>
            <a:r>
              <a:rPr lang="en-GB" kern="1200" dirty="0" smtClean="0">
                <a:cs typeface="Arial" charset="0"/>
              </a:rPr>
              <a:t>as essential to outbreak control as epidemiological training and laboratory analysis.</a:t>
            </a:r>
          </a:p>
          <a:p>
            <a:pPr algn="ctr">
              <a:defRPr/>
            </a:pPr>
            <a:endParaRPr lang="en-GB" sz="1800" dirty="0" smtClean="0"/>
          </a:p>
          <a:p>
            <a:pPr algn="ctr">
              <a:defRPr/>
            </a:pPr>
            <a:endParaRPr lang="en-GB" sz="1800" dirty="0" smtClean="0"/>
          </a:p>
          <a:p>
            <a:pPr algn="ctr">
              <a:defRPr/>
            </a:pPr>
            <a:endParaRPr lang="en-GB" sz="1800" dirty="0" smtClean="0"/>
          </a:p>
        </p:txBody>
      </p:sp>
      <p:sp>
        <p:nvSpPr>
          <p:cNvPr id="10" name="Circular Arrow 9"/>
          <p:cNvSpPr/>
          <p:nvPr/>
        </p:nvSpPr>
        <p:spPr bwMode="auto">
          <a:xfrm rot="19834326">
            <a:off x="5011738" y="1844675"/>
            <a:ext cx="3816350" cy="3816350"/>
          </a:xfrm>
          <a:prstGeom prst="circularArrow">
            <a:avLst>
              <a:gd name="adj1" fmla="val 12500"/>
              <a:gd name="adj2" fmla="val 1142319"/>
              <a:gd name="adj3" fmla="val 20457681"/>
              <a:gd name="adj4" fmla="val 13958651"/>
              <a:gd name="adj5" fmla="val 12500"/>
            </a:avLst>
          </a:prstGeom>
          <a:solidFill>
            <a:srgbClr val="CCECFF"/>
          </a:solidFill>
          <a:ln w="9525" cap="flat" cmpd="sng" algn="ctr">
            <a:solidFill>
              <a:schemeClr val="tx1"/>
            </a:solidFill>
            <a:prstDash val="solid"/>
            <a:round/>
            <a:headEnd type="none" w="med" len="med"/>
            <a:tailEnd type="none" w="med" len="med"/>
          </a:ln>
          <a:effectLst/>
        </p:spPr>
        <p:txBody>
          <a:bodyPr/>
          <a:lstStyle/>
          <a:p>
            <a:pPr>
              <a:defRPr/>
            </a:pPr>
            <a:endParaRPr lang="en-GB"/>
          </a:p>
        </p:txBody>
      </p:sp>
      <p:sp>
        <p:nvSpPr>
          <p:cNvPr id="11" name="Circular Arrow 10"/>
          <p:cNvSpPr/>
          <p:nvPr/>
        </p:nvSpPr>
        <p:spPr bwMode="auto">
          <a:xfrm rot="5811978">
            <a:off x="5118100" y="2035175"/>
            <a:ext cx="3816350" cy="3816350"/>
          </a:xfrm>
          <a:prstGeom prst="circularArrow">
            <a:avLst>
              <a:gd name="adj1" fmla="val 12500"/>
              <a:gd name="adj2" fmla="val 1142319"/>
              <a:gd name="adj3" fmla="val 20457681"/>
              <a:gd name="adj4" fmla="val 13958651"/>
              <a:gd name="adj5" fmla="val 14237"/>
            </a:avLst>
          </a:prstGeom>
          <a:solidFill>
            <a:srgbClr val="CCECFF"/>
          </a:solidFill>
          <a:ln w="9525" cap="flat" cmpd="sng" algn="ctr">
            <a:solidFill>
              <a:schemeClr val="tx1"/>
            </a:solidFill>
            <a:prstDash val="solid"/>
            <a:round/>
            <a:headEnd type="none" w="med" len="med"/>
            <a:tailEnd type="none" w="med" len="med"/>
          </a:ln>
          <a:effectLst/>
        </p:spPr>
        <p:txBody>
          <a:bodyPr/>
          <a:lstStyle/>
          <a:p>
            <a:pPr>
              <a:defRPr/>
            </a:pPr>
            <a:endParaRPr lang="en-GB"/>
          </a:p>
        </p:txBody>
      </p:sp>
      <p:sp>
        <p:nvSpPr>
          <p:cNvPr id="12" name="Circular Arrow 11"/>
          <p:cNvSpPr/>
          <p:nvPr/>
        </p:nvSpPr>
        <p:spPr bwMode="auto">
          <a:xfrm rot="12161069">
            <a:off x="4951413" y="1930400"/>
            <a:ext cx="3816350" cy="3816350"/>
          </a:xfrm>
          <a:prstGeom prst="circularArrow">
            <a:avLst>
              <a:gd name="adj1" fmla="val 12500"/>
              <a:gd name="adj2" fmla="val 1142319"/>
              <a:gd name="adj3" fmla="val 20457681"/>
              <a:gd name="adj4" fmla="val 15118448"/>
              <a:gd name="adj5" fmla="val 14237"/>
            </a:avLst>
          </a:prstGeom>
          <a:solidFill>
            <a:srgbClr val="CCECFF"/>
          </a:solidFill>
          <a:ln w="9525" cap="flat" cmpd="sng" algn="ctr">
            <a:solidFill>
              <a:schemeClr val="tx1"/>
            </a:solidFill>
            <a:prstDash val="solid"/>
            <a:round/>
            <a:headEnd type="none" w="med" len="med"/>
            <a:tailEnd type="none" w="med" len="med"/>
          </a:ln>
          <a:effectLst/>
        </p:spPr>
        <p:txBody>
          <a:bodyPr/>
          <a:lstStyle/>
          <a:p>
            <a:pPr>
              <a:defRPr/>
            </a:pPr>
            <a:endParaRPr lang="en-GB"/>
          </a:p>
        </p:txBody>
      </p:sp>
      <p:sp>
        <p:nvSpPr>
          <p:cNvPr id="15366" name="Right Arrow 64"/>
          <p:cNvSpPr>
            <a:spLocks noChangeArrowheads="1"/>
          </p:cNvSpPr>
          <p:nvPr/>
        </p:nvSpPr>
        <p:spPr bwMode="auto">
          <a:xfrm rot="5400000">
            <a:off x="6379369" y="332582"/>
            <a:ext cx="1081087" cy="2089150"/>
          </a:xfrm>
          <a:prstGeom prst="rightArrow">
            <a:avLst>
              <a:gd name="adj1" fmla="val 50000"/>
              <a:gd name="adj2" fmla="val 50986"/>
            </a:avLst>
          </a:prstGeom>
          <a:solidFill>
            <a:srgbClr val="CCECFF"/>
          </a:solidFill>
          <a:ln w="9525" algn="ctr">
            <a:solidFill>
              <a:schemeClr val="tx1"/>
            </a:solidFill>
            <a:round/>
            <a:headEnd/>
            <a:tailEnd/>
          </a:ln>
        </p:spPr>
        <p:txBody>
          <a:bodyPr/>
          <a:lstStyle/>
          <a:p>
            <a:endParaRPr lang="en-US"/>
          </a:p>
        </p:txBody>
      </p:sp>
      <p:sp>
        <p:nvSpPr>
          <p:cNvPr id="15367" name="TextBox 69"/>
          <p:cNvSpPr txBox="1">
            <a:spLocks noChangeArrowheads="1"/>
          </p:cNvSpPr>
          <p:nvPr/>
        </p:nvSpPr>
        <p:spPr bwMode="auto">
          <a:xfrm>
            <a:off x="6092825" y="2228850"/>
            <a:ext cx="1720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1400" b="1"/>
              <a:t>Risk assessment</a:t>
            </a:r>
          </a:p>
        </p:txBody>
      </p:sp>
      <p:sp>
        <p:nvSpPr>
          <p:cNvPr id="15368" name="TextBox 73"/>
          <p:cNvSpPr txBox="1">
            <a:spLocks noChangeArrowheads="1"/>
          </p:cNvSpPr>
          <p:nvPr/>
        </p:nvSpPr>
        <p:spPr bwMode="auto">
          <a:xfrm>
            <a:off x="6380163" y="1054100"/>
            <a:ext cx="1079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1400" b="1"/>
              <a:t>Event detection</a:t>
            </a:r>
          </a:p>
        </p:txBody>
      </p:sp>
      <p:sp>
        <p:nvSpPr>
          <p:cNvPr id="15369" name="Oval 63"/>
          <p:cNvSpPr>
            <a:spLocks noChangeArrowheads="1"/>
          </p:cNvSpPr>
          <p:nvPr/>
        </p:nvSpPr>
        <p:spPr bwMode="auto">
          <a:xfrm>
            <a:off x="6078538" y="2925763"/>
            <a:ext cx="1800225" cy="1800225"/>
          </a:xfrm>
          <a:prstGeom prst="ellipse">
            <a:avLst/>
          </a:prstGeom>
          <a:solidFill>
            <a:srgbClr val="FF9999"/>
          </a:solidFill>
          <a:ln w="9525" algn="ctr">
            <a:solidFill>
              <a:schemeClr val="tx1"/>
            </a:solidFill>
            <a:round/>
            <a:headEnd/>
            <a:tailEnd/>
          </a:ln>
        </p:spPr>
        <p:txBody>
          <a:bodyPr/>
          <a:lstStyle/>
          <a:p>
            <a:endParaRPr lang="en-US"/>
          </a:p>
        </p:txBody>
      </p:sp>
      <p:sp>
        <p:nvSpPr>
          <p:cNvPr id="15370" name="TextBox 67"/>
          <p:cNvSpPr txBox="1">
            <a:spLocks noChangeArrowheads="1"/>
          </p:cNvSpPr>
          <p:nvPr/>
        </p:nvSpPr>
        <p:spPr bwMode="auto">
          <a:xfrm>
            <a:off x="6140450" y="3502025"/>
            <a:ext cx="16970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1400" b="1"/>
              <a:t>Crisis communication</a:t>
            </a:r>
          </a:p>
        </p:txBody>
      </p:sp>
      <p:sp>
        <p:nvSpPr>
          <p:cNvPr id="15371" name="TextBox 70"/>
          <p:cNvSpPr txBox="1">
            <a:spLocks noChangeArrowheads="1"/>
          </p:cNvSpPr>
          <p:nvPr/>
        </p:nvSpPr>
        <p:spPr bwMode="auto">
          <a:xfrm rot="-3259094">
            <a:off x="6951663" y="4476750"/>
            <a:ext cx="2232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1400"/>
              <a:t> </a:t>
            </a:r>
            <a:r>
              <a:rPr lang="en-GB" sz="1400" b="1"/>
              <a:t>Control</a:t>
            </a:r>
            <a:r>
              <a:rPr lang="en-GB" sz="1400"/>
              <a:t> </a:t>
            </a:r>
            <a:r>
              <a:rPr lang="en-GB" sz="1400" b="1"/>
              <a:t>measures</a:t>
            </a:r>
          </a:p>
        </p:txBody>
      </p:sp>
      <p:sp>
        <p:nvSpPr>
          <p:cNvPr id="15372" name="TextBox 71"/>
          <p:cNvSpPr txBox="1">
            <a:spLocks noChangeArrowheads="1"/>
          </p:cNvSpPr>
          <p:nvPr/>
        </p:nvSpPr>
        <p:spPr bwMode="auto">
          <a:xfrm rot="2738977">
            <a:off x="5027613" y="4451350"/>
            <a:ext cx="1511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1400" b="1"/>
              <a:t>Evaluation</a:t>
            </a:r>
          </a:p>
        </p:txBody>
      </p:sp>
      <p:sp>
        <p:nvSpPr>
          <p:cNvPr id="20" name="Rectangle 2"/>
          <p:cNvSpPr>
            <a:spLocks noGrp="1"/>
          </p:cNvSpPr>
          <p:nvPr>
            <p:ph type="title"/>
          </p:nvPr>
        </p:nvSpPr>
        <p:spPr>
          <a:xfrm>
            <a:off x="4999038" y="0"/>
            <a:ext cx="3906837" cy="908050"/>
          </a:xfrm>
        </p:spPr>
        <p:txBody>
          <a:bodyPr/>
          <a:lstStyle/>
          <a:p>
            <a:pPr eaLnBrk="1" hangingPunct="1">
              <a:defRPr/>
            </a:pPr>
            <a:r>
              <a:rPr lang="en-GB" altLang="zh-CN" sz="2400" kern="1200" dirty="0" smtClean="0">
                <a:effectLst>
                  <a:outerShdw blurRad="38100" dist="38100" dir="2700000" algn="tl">
                    <a:srgbClr val="C0C0C0"/>
                  </a:outerShdw>
                </a:effectLst>
                <a:cs typeface="Arial" charset="0"/>
              </a:rPr>
              <a:t>Event management cycle</a:t>
            </a:r>
            <a:endParaRPr lang="en-US" altLang="zh-CN" sz="2400" kern="1200" dirty="0" smtClean="0">
              <a:effectLst>
                <a:outerShdw blurRad="38100" dist="38100" dir="2700000" algn="tl">
                  <a:srgbClr val="C0C0C0"/>
                </a:outerShdw>
              </a:effectLst>
              <a:cs typeface="Arial"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val="393067414"/>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371475" y="1303338"/>
            <a:ext cx="4735513"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77800" indent="-177800" algn="l">
              <a:spcBef>
                <a:spcPts val="1200"/>
              </a:spcBef>
              <a:buClr>
                <a:srgbClr val="000066"/>
              </a:buClr>
              <a:buFontTx/>
              <a:buChar char="•"/>
            </a:pPr>
            <a:r>
              <a:rPr lang="en-GB" dirty="0"/>
              <a:t>Expert consultation on Outbreak Communication (2004)</a:t>
            </a:r>
          </a:p>
          <a:p>
            <a:pPr marL="177800" indent="-177800" algn="l">
              <a:spcBef>
                <a:spcPts val="1200"/>
              </a:spcBef>
              <a:buClr>
                <a:srgbClr val="000066"/>
              </a:buClr>
              <a:buFontTx/>
              <a:buChar char="•"/>
            </a:pPr>
            <a:r>
              <a:rPr lang="en-GB" dirty="0"/>
              <a:t>WHO evidence-based communication guidance (2004)</a:t>
            </a:r>
          </a:p>
          <a:p>
            <a:pPr marL="177800" indent="-177800" algn="l">
              <a:spcBef>
                <a:spcPts val="1200"/>
              </a:spcBef>
              <a:buClr>
                <a:srgbClr val="000066"/>
              </a:buClr>
              <a:buFontTx/>
              <a:buChar char="•"/>
            </a:pPr>
            <a:r>
              <a:rPr lang="en-GB" dirty="0"/>
              <a:t>Outbreak Communication Planning Guide (2008)</a:t>
            </a:r>
          </a:p>
          <a:p>
            <a:pPr marL="177800" indent="-177800" algn="l">
              <a:spcBef>
                <a:spcPts val="1200"/>
              </a:spcBef>
              <a:buClr>
                <a:srgbClr val="000066"/>
              </a:buClr>
              <a:buFontTx/>
              <a:buChar char="•"/>
            </a:pPr>
            <a:r>
              <a:rPr lang="en-GB" dirty="0"/>
              <a:t>Communication for behavioural impact (COMBI) (2012)</a:t>
            </a:r>
            <a:endParaRPr lang="en-US" dirty="0"/>
          </a:p>
        </p:txBody>
      </p:sp>
      <p:sp>
        <p:nvSpPr>
          <p:cNvPr id="7171" name="Rectangle 4"/>
          <p:cNvSpPr>
            <a:spLocks noChangeArrowheads="1"/>
          </p:cNvSpPr>
          <p:nvPr/>
        </p:nvSpPr>
        <p:spPr bwMode="auto">
          <a:xfrm>
            <a:off x="463550" y="188913"/>
            <a:ext cx="8680450" cy="523875"/>
          </a:xfrm>
          <a:prstGeom prst="rect">
            <a:avLst/>
          </a:prstGeom>
          <a:noFill/>
          <a:ln w="9525">
            <a:noFill/>
            <a:miter lim="800000"/>
            <a:headEnd/>
            <a:tailEnd/>
          </a:ln>
        </p:spPr>
        <p:txBody>
          <a:bodyPr>
            <a:spAutoFit/>
          </a:bodyPr>
          <a:lstStyle/>
          <a:p>
            <a:pPr algn="l">
              <a:defRPr/>
            </a:pPr>
            <a:r>
              <a:rPr lang="en-US" sz="2800" dirty="0">
                <a:solidFill>
                  <a:srgbClr val="993300"/>
                </a:solidFill>
                <a:effectLst>
                  <a:outerShdw blurRad="38100" dist="38100" dir="2700000" algn="tl">
                    <a:srgbClr val="C0C0C0"/>
                  </a:outerShdw>
                </a:effectLst>
                <a:latin typeface="+mj-lt"/>
                <a:ea typeface="+mj-ea"/>
                <a:cs typeface="Arial" charset="0"/>
              </a:rPr>
              <a:t>WHO crisis communication guidance started in 2004</a:t>
            </a:r>
          </a:p>
        </p:txBody>
      </p:sp>
      <p:pic>
        <p:nvPicPr>
          <p:cNvPr id="1638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1350" y="765175"/>
            <a:ext cx="2039938" cy="2798763"/>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613" y="2060575"/>
            <a:ext cx="2173287" cy="3095625"/>
          </a:xfrm>
          <a:prstGeom prst="rect">
            <a:avLst/>
          </a:prstGeom>
          <a:noFill/>
          <a:ln>
            <a:noFill/>
          </a:ln>
          <a:effectLst>
            <a:outerShdw dist="8980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6151" name="Picture 7" descr="N:\DCE\COM\CPH\IHR\IHR Luxembourg_26-27.2.13\COMBI.png"/>
          <p:cNvPicPr>
            <a:picLocks noChangeAspect="1" noChangeArrowheads="1"/>
          </p:cNvPicPr>
          <p:nvPr/>
        </p:nvPicPr>
        <p:blipFill>
          <a:blip r:embed="rId5"/>
          <a:srcRect/>
          <a:stretch>
            <a:fillRect/>
          </a:stretch>
        </p:blipFill>
        <p:spPr bwMode="auto">
          <a:xfrm>
            <a:off x="7064375" y="3933825"/>
            <a:ext cx="1841500" cy="2632075"/>
          </a:xfrm>
          <a:prstGeom prst="rect">
            <a:avLst/>
          </a:prstGeom>
          <a:noFill/>
          <a:effectLst>
            <a:outerShdw blurRad="88900" dist="38100" dir="2700000" sx="102000" sy="102000" algn="tl" rotWithShape="0">
              <a:prstClr val="black">
                <a:alpha val="40000"/>
              </a:prstClr>
            </a:outerShdw>
          </a:effectLst>
        </p:spPr>
      </p:pic>
      <p:sp>
        <p:nvSpPr>
          <p:cNvPr id="7" name="Content Placeholder 3"/>
          <p:cNvSpPr txBox="1">
            <a:spLocks/>
          </p:cNvSpPr>
          <p:nvPr/>
        </p:nvSpPr>
        <p:spPr bwMode="auto">
          <a:xfrm>
            <a:off x="1579563" y="5237163"/>
            <a:ext cx="4037012" cy="474662"/>
          </a:xfrm>
          <a:prstGeom prst="rect">
            <a:avLst/>
          </a:prstGeom>
          <a:noFill/>
          <a:ln w="9525">
            <a:noFill/>
            <a:miter lim="800000"/>
            <a:headEnd/>
            <a:tailEnd/>
          </a:ln>
        </p:spPr>
        <p:txBody>
          <a:bodyPr/>
          <a:lstStyle/>
          <a:p>
            <a:pPr algn="l" eaLnBrk="0" hangingPunct="0">
              <a:spcBef>
                <a:spcPct val="20000"/>
              </a:spcBef>
              <a:spcAft>
                <a:spcPct val="15000"/>
              </a:spcAft>
              <a:defRPr/>
            </a:pPr>
            <a:r>
              <a:rPr lang="en-GB" altLang="zh-CN" dirty="0">
                <a:solidFill>
                  <a:srgbClr val="993300"/>
                </a:solidFill>
                <a:effectLst>
                  <a:outerShdw blurRad="38100" dist="38100" dir="2700000" algn="tl">
                    <a:srgbClr val="C0C0C0"/>
                  </a:outerShdw>
                </a:effectLst>
                <a:latin typeface="+mj-lt"/>
                <a:ea typeface="+mj-ea"/>
                <a:cs typeface="Arial" charset="0"/>
              </a:rPr>
              <a:t>Literature &amp; field experience</a:t>
            </a:r>
            <a:endParaRPr lang="en-GB" dirty="0">
              <a:solidFill>
                <a:srgbClr val="993300"/>
              </a:solidFill>
              <a:effectLst>
                <a:outerShdw blurRad="38100" dist="38100" dir="2700000" algn="tl">
                  <a:srgbClr val="C0C0C0"/>
                </a:outerShdw>
              </a:effectLst>
              <a:latin typeface="+mj-lt"/>
              <a:ea typeface="+mj-ea"/>
              <a:cs typeface="Arial" charset="0"/>
            </a:endParaRPr>
          </a:p>
          <a:p>
            <a:pPr algn="l" eaLnBrk="0" hangingPunct="0">
              <a:spcBef>
                <a:spcPct val="20000"/>
              </a:spcBef>
              <a:spcAft>
                <a:spcPct val="15000"/>
              </a:spcAft>
              <a:defRPr/>
            </a:pPr>
            <a:endParaRPr lang="en-GB" sz="2000" kern="0" dirty="0">
              <a:latin typeface="+mn-lt"/>
            </a:endParaRPr>
          </a:p>
          <a:p>
            <a:pPr algn="l" eaLnBrk="0" hangingPunct="0">
              <a:spcBef>
                <a:spcPct val="20000"/>
              </a:spcBef>
              <a:spcAft>
                <a:spcPct val="15000"/>
              </a:spcAft>
              <a:defRPr/>
            </a:pPr>
            <a:endParaRPr lang="en-GB" sz="2000" kern="0" dirty="0">
              <a:latin typeface="+mn-lt"/>
            </a:endParaRPr>
          </a:p>
          <a:p>
            <a:pPr algn="l" eaLnBrk="0" hangingPunct="0">
              <a:spcBef>
                <a:spcPct val="20000"/>
              </a:spcBef>
              <a:spcAft>
                <a:spcPct val="15000"/>
              </a:spcAft>
              <a:defRPr/>
            </a:pPr>
            <a:endParaRPr lang="en-GB" sz="2000" kern="0" dirty="0">
              <a:latin typeface="+mn-lt"/>
            </a:endParaRPr>
          </a:p>
        </p:txBody>
      </p:sp>
      <p:cxnSp>
        <p:nvCxnSpPr>
          <p:cNvPr id="16392" name="Straight Arrow Connector 8"/>
          <p:cNvCxnSpPr>
            <a:cxnSpLocks noChangeShapeType="1"/>
          </p:cNvCxnSpPr>
          <p:nvPr/>
        </p:nvCxnSpPr>
        <p:spPr bwMode="auto">
          <a:xfrm flipV="1">
            <a:off x="5616575" y="5475288"/>
            <a:ext cx="1319213" cy="11112"/>
          </a:xfrm>
          <a:prstGeom prst="straightConnector1">
            <a:avLst/>
          </a:prstGeom>
          <a:noFill/>
          <a:ln w="57150" algn="ctr">
            <a:solidFill>
              <a:srgbClr val="C00000"/>
            </a:solidFill>
            <a:round/>
            <a:headEnd/>
            <a:tailEnd type="arrow" w="med" len="med"/>
          </a:ln>
        </p:spPr>
      </p:cxnSp>
      <p:cxnSp>
        <p:nvCxnSpPr>
          <p:cNvPr id="16393" name="Straight Arrow Connector 11"/>
          <p:cNvCxnSpPr>
            <a:cxnSpLocks noChangeShapeType="1"/>
          </p:cNvCxnSpPr>
          <p:nvPr/>
        </p:nvCxnSpPr>
        <p:spPr bwMode="auto">
          <a:xfrm flipH="1" flipV="1">
            <a:off x="58738" y="5462588"/>
            <a:ext cx="1462087" cy="12700"/>
          </a:xfrm>
          <a:prstGeom prst="straightConnector1">
            <a:avLst/>
          </a:prstGeom>
          <a:noFill/>
          <a:ln w="57150" algn="ctr">
            <a:solidFill>
              <a:srgbClr val="C00000"/>
            </a:solidFill>
            <a:round/>
            <a:headEnd/>
            <a:tailEnd type="arrow" w="med" len="med"/>
          </a:ln>
        </p:spPr>
      </p:cxnSp>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265104769"/>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593725" y="1273175"/>
            <a:ext cx="4084638" cy="3662363"/>
          </a:xfrm>
          <a:prstGeom prst="rect">
            <a:avLst/>
          </a:prstGeom>
        </p:spPr>
        <p:txBody>
          <a:bodyPr>
            <a:spAutoFit/>
          </a:bodyPr>
          <a:lstStyle/>
          <a:p>
            <a:pPr>
              <a:spcBef>
                <a:spcPct val="30000"/>
              </a:spcBef>
              <a:defRPr/>
            </a:pPr>
            <a:r>
              <a:rPr lang="en-US" sz="3200" dirty="0"/>
              <a:t>« The overriding goal for outbreak  communication is to communicate with the public in ways that build, maintain or restore </a:t>
            </a:r>
            <a:r>
              <a:rPr lang="en-GB" sz="4000" dirty="0">
                <a:effectLst>
                  <a:outerShdw blurRad="38100" dist="38100" dir="2700000" algn="tl">
                    <a:srgbClr val="C0C0C0"/>
                  </a:outerShdw>
                </a:effectLst>
                <a:latin typeface="+mj-lt"/>
                <a:ea typeface="+mj-ea"/>
                <a:cs typeface="Arial" charset="0"/>
              </a:rPr>
              <a:t>Trust</a:t>
            </a:r>
            <a:r>
              <a:rPr lang="en-GB" sz="3200" dirty="0">
                <a:effectLst>
                  <a:outerShdw blurRad="38100" dist="38100" dir="2700000" algn="tl">
                    <a:srgbClr val="C0C0C0"/>
                  </a:outerShdw>
                </a:effectLst>
                <a:cs typeface="Arial" pitchFamily="34" charset="0"/>
              </a:rPr>
              <a:t> </a:t>
            </a:r>
            <a:r>
              <a:rPr lang="en-US" sz="3200" dirty="0"/>
              <a:t> »</a:t>
            </a:r>
          </a:p>
        </p:txBody>
      </p:sp>
      <p:pic>
        <p:nvPicPr>
          <p:cNvPr id="1741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0038" y="1003300"/>
            <a:ext cx="3033712" cy="4164013"/>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val="2581718604"/>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bwMode="auto">
          <a:xfrm>
            <a:off x="214313" y="1709738"/>
            <a:ext cx="2778125" cy="3468687"/>
          </a:xfrm>
          <a:prstGeom prst="roundRect">
            <a:avLst/>
          </a:prstGeom>
          <a:solidFill>
            <a:schemeClr val="accent3">
              <a:lumMod val="95000"/>
            </a:schemeClr>
          </a:solidFill>
          <a:ln w="28575" cap="flat" cmpd="sng" algn="ctr">
            <a:solidFill>
              <a:schemeClr val="tx1"/>
            </a:solidFill>
            <a:prstDash val="solid"/>
            <a:round/>
            <a:headEnd type="none" w="med" len="med"/>
            <a:tailEnd type="none" w="med" len="med"/>
          </a:ln>
          <a:effectLst/>
        </p:spPr>
        <p:txBody>
          <a:bodyPr/>
          <a:lstStyle/>
          <a:p>
            <a:pPr>
              <a:defRPr/>
            </a:pPr>
            <a:r>
              <a:rPr lang="en-US" altLang="zh-CN" sz="2800" dirty="0">
                <a:solidFill>
                  <a:srgbClr val="C00000"/>
                </a:solidFill>
                <a:ea typeface="宋体" charset="-122"/>
              </a:rPr>
              <a:t>Your motives</a:t>
            </a:r>
          </a:p>
          <a:p>
            <a:pPr>
              <a:defRPr/>
            </a:pPr>
            <a:endParaRPr lang="en-US" altLang="zh-CN" sz="2800" dirty="0">
              <a:solidFill>
                <a:srgbClr val="C00000"/>
              </a:solidFill>
              <a:ea typeface="宋体" charset="-122"/>
            </a:endParaRPr>
          </a:p>
          <a:p>
            <a:pPr>
              <a:defRPr/>
            </a:pPr>
            <a:r>
              <a:rPr lang="en-US" altLang="zh-CN" dirty="0">
                <a:solidFill>
                  <a:srgbClr val="000066"/>
                </a:solidFill>
                <a:ea typeface="宋体" charset="-122"/>
              </a:rPr>
              <a:t>Are the risk managers acting to </a:t>
            </a:r>
            <a:r>
              <a:rPr lang="en-US" altLang="zh-CN" b="1" dirty="0">
                <a:solidFill>
                  <a:srgbClr val="000066"/>
                </a:solidFill>
                <a:ea typeface="宋体" charset="-122"/>
              </a:rPr>
              <a:t>safeguard</a:t>
            </a:r>
            <a:r>
              <a:rPr lang="en-US" altLang="zh-CN" dirty="0">
                <a:solidFill>
                  <a:srgbClr val="000066"/>
                </a:solidFill>
                <a:ea typeface="宋体" charset="-122"/>
              </a:rPr>
              <a:t> my health?</a:t>
            </a:r>
            <a:endParaRPr lang="en-GB" b="1" dirty="0">
              <a:latin typeface="Arial" charset="0"/>
            </a:endParaRPr>
          </a:p>
        </p:txBody>
      </p:sp>
      <p:sp>
        <p:nvSpPr>
          <p:cNvPr id="7" name="Rounded Rectangle 6"/>
          <p:cNvSpPr/>
          <p:nvPr/>
        </p:nvSpPr>
        <p:spPr bwMode="auto">
          <a:xfrm>
            <a:off x="3217863" y="1698625"/>
            <a:ext cx="2755900" cy="3443288"/>
          </a:xfrm>
          <a:prstGeom prst="roundRect">
            <a:avLst/>
          </a:prstGeom>
          <a:solidFill>
            <a:schemeClr val="bg2">
              <a:lumMod val="20000"/>
              <a:lumOff val="80000"/>
            </a:schemeClr>
          </a:solidFill>
          <a:ln w="28575" cap="flat" cmpd="sng" algn="ctr">
            <a:solidFill>
              <a:schemeClr val="tx1"/>
            </a:solidFill>
            <a:prstDash val="solid"/>
            <a:round/>
            <a:headEnd type="none" w="med" len="med"/>
            <a:tailEnd type="none" w="med" len="med"/>
          </a:ln>
          <a:effectLst/>
        </p:spPr>
        <p:txBody>
          <a:bodyPr/>
          <a:lstStyle/>
          <a:p>
            <a:pPr>
              <a:defRPr/>
            </a:pPr>
            <a:r>
              <a:rPr lang="en-US" altLang="zh-CN" sz="2800" dirty="0">
                <a:solidFill>
                  <a:srgbClr val="C00000"/>
                </a:solidFill>
                <a:ea typeface="宋体" charset="-122"/>
              </a:rPr>
              <a:t>Your honesty</a:t>
            </a:r>
          </a:p>
          <a:p>
            <a:pPr>
              <a:defRPr/>
            </a:pPr>
            <a:r>
              <a:rPr lang="en-US" altLang="zh-CN" dirty="0">
                <a:solidFill>
                  <a:srgbClr val="C00000"/>
                </a:solidFill>
                <a:ea typeface="宋体" charset="-122"/>
              </a:rPr>
              <a:t> </a:t>
            </a:r>
          </a:p>
          <a:p>
            <a:pPr>
              <a:defRPr/>
            </a:pPr>
            <a:r>
              <a:rPr lang="en-US" altLang="zh-CN" dirty="0">
                <a:solidFill>
                  <a:srgbClr val="000066"/>
                </a:solidFill>
                <a:ea typeface="宋体" charset="-122"/>
              </a:rPr>
              <a:t>Are the risk managers </a:t>
            </a:r>
            <a:r>
              <a:rPr lang="en-US" altLang="zh-CN" b="1" dirty="0">
                <a:solidFill>
                  <a:srgbClr val="000066"/>
                </a:solidFill>
                <a:ea typeface="宋体" charset="-122"/>
              </a:rPr>
              <a:t>holding back </a:t>
            </a:r>
            <a:r>
              <a:rPr lang="en-US" altLang="zh-CN" dirty="0">
                <a:solidFill>
                  <a:srgbClr val="000066"/>
                </a:solidFill>
                <a:ea typeface="宋体" charset="-122"/>
              </a:rPr>
              <a:t>information?</a:t>
            </a:r>
          </a:p>
        </p:txBody>
      </p:sp>
      <p:sp>
        <p:nvSpPr>
          <p:cNvPr id="8" name="Rounded Rectangle 7"/>
          <p:cNvSpPr/>
          <p:nvPr/>
        </p:nvSpPr>
        <p:spPr bwMode="auto">
          <a:xfrm>
            <a:off x="6199188" y="1770063"/>
            <a:ext cx="2719387" cy="3419475"/>
          </a:xfrm>
          <a:prstGeom prst="roundRect">
            <a:avLst/>
          </a:prstGeom>
          <a:solidFill>
            <a:schemeClr val="accent3">
              <a:lumMod val="85000"/>
            </a:schemeClr>
          </a:solidFill>
          <a:ln w="28575" cap="flat" cmpd="sng" algn="ctr">
            <a:solidFill>
              <a:schemeClr val="tx1"/>
            </a:solidFill>
            <a:prstDash val="solid"/>
            <a:round/>
            <a:headEnd type="none" w="med" len="med"/>
            <a:tailEnd type="none" w="med" len="med"/>
          </a:ln>
          <a:effectLst/>
        </p:spPr>
        <p:txBody>
          <a:bodyPr/>
          <a:lstStyle/>
          <a:p>
            <a:pPr>
              <a:defRPr/>
            </a:pPr>
            <a:r>
              <a:rPr lang="en-US" altLang="zh-CN" sz="2800" dirty="0">
                <a:solidFill>
                  <a:srgbClr val="C00000"/>
                </a:solidFill>
                <a:ea typeface="宋体" charset="-122"/>
              </a:rPr>
              <a:t>Your skills</a:t>
            </a:r>
          </a:p>
          <a:p>
            <a:pPr>
              <a:defRPr/>
            </a:pPr>
            <a:r>
              <a:rPr lang="en-US" altLang="zh-CN" dirty="0">
                <a:solidFill>
                  <a:srgbClr val="C00000"/>
                </a:solidFill>
                <a:ea typeface="宋体" charset="-122"/>
              </a:rPr>
              <a:t> </a:t>
            </a:r>
          </a:p>
          <a:p>
            <a:pPr>
              <a:defRPr/>
            </a:pPr>
            <a:r>
              <a:rPr lang="en-US" altLang="zh-CN" dirty="0">
                <a:solidFill>
                  <a:srgbClr val="000066"/>
                </a:solidFill>
                <a:ea typeface="宋体" charset="-122"/>
              </a:rPr>
              <a:t>Are the risk managers </a:t>
            </a:r>
            <a:r>
              <a:rPr lang="en-US" altLang="zh-CN" b="1" dirty="0">
                <a:solidFill>
                  <a:srgbClr val="000066"/>
                </a:solidFill>
                <a:ea typeface="宋体" charset="-122"/>
              </a:rPr>
              <a:t>skilled</a:t>
            </a:r>
            <a:r>
              <a:rPr lang="en-US" altLang="zh-CN" dirty="0">
                <a:solidFill>
                  <a:srgbClr val="000066"/>
                </a:solidFill>
                <a:ea typeface="宋体" charset="-122"/>
              </a:rPr>
              <a:t> enough to do the job?</a:t>
            </a:r>
            <a:endParaRPr lang="en-US" dirty="0">
              <a:solidFill>
                <a:srgbClr val="000066"/>
              </a:solidFill>
            </a:endParaRPr>
          </a:p>
        </p:txBody>
      </p:sp>
      <p:sp>
        <p:nvSpPr>
          <p:cNvPr id="10242" name="Rectangle 2"/>
          <p:cNvSpPr>
            <a:spLocks noGrp="1" noChangeArrowheads="1"/>
          </p:cNvSpPr>
          <p:nvPr>
            <p:ph type="title"/>
          </p:nvPr>
        </p:nvSpPr>
        <p:spPr>
          <a:xfrm>
            <a:off x="228600" y="68263"/>
            <a:ext cx="8686800" cy="863600"/>
          </a:xfrm>
        </p:spPr>
        <p:txBody>
          <a:bodyPr/>
          <a:lstStyle/>
          <a:p>
            <a:pPr eaLnBrk="1" hangingPunct="1">
              <a:defRPr/>
            </a:pPr>
            <a:r>
              <a:rPr lang="en-US" kern="1200" dirty="0" smtClean="0">
                <a:effectLst>
                  <a:outerShdw blurRad="38100" dist="38100" dir="2700000" algn="tl">
                    <a:srgbClr val="C0C0C0"/>
                  </a:outerShdw>
                </a:effectLst>
                <a:cs typeface="Arial" charset="0"/>
              </a:rPr>
              <a:t>Trust is the public perception of</a:t>
            </a:r>
          </a:p>
        </p:txBody>
      </p:sp>
      <p:sp>
        <p:nvSpPr>
          <p:cNvPr id="18438" name="Rectangle 3"/>
          <p:cNvSpPr>
            <a:spLocks noChangeArrowheads="1"/>
          </p:cNvSpPr>
          <p:nvPr/>
        </p:nvSpPr>
        <p:spPr bwMode="auto">
          <a:xfrm>
            <a:off x="179388" y="4005263"/>
            <a:ext cx="8497887"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p>
            <a:pPr marL="571500" indent="-571500" algn="l">
              <a:lnSpc>
                <a:spcPct val="80000"/>
              </a:lnSpc>
              <a:spcBef>
                <a:spcPct val="50000"/>
              </a:spcBef>
              <a:buClr>
                <a:srgbClr val="800000"/>
              </a:buClr>
              <a:buFont typeface="Arial Narrow" pitchFamily="34" charset="0"/>
              <a:buAutoNum type="arabicPeriod" startAt="2"/>
            </a:pPr>
            <a:endParaRPr lang="en-US" sz="2200">
              <a:solidFill>
                <a:srgbClr val="000066"/>
              </a:solidFill>
            </a:endParaRPr>
          </a:p>
        </p:txBody>
      </p:sp>
      <p:sp>
        <p:nvSpPr>
          <p:cNvPr id="18439" name="Rectangle 4"/>
          <p:cNvSpPr>
            <a:spLocks noChangeArrowheads="1"/>
          </p:cNvSpPr>
          <p:nvPr/>
        </p:nvSpPr>
        <p:spPr bwMode="auto">
          <a:xfrm>
            <a:off x="971550" y="257175"/>
            <a:ext cx="81724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endParaRPr lang="en-US" sz="3200" b="1">
              <a:solidFill>
                <a:srgbClr val="000099"/>
              </a:solidFill>
              <a:latin typeface="Times New Roman" pitchFamily="18" charset="0"/>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4071984477"/>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68300" y="806450"/>
            <a:ext cx="8740775" cy="677863"/>
          </a:xfrm>
        </p:spPr>
        <p:txBody>
          <a:bodyPr>
            <a:normAutofit fontScale="90000"/>
          </a:bodyPr>
          <a:lstStyle/>
          <a:p>
            <a:pPr eaLnBrk="1" hangingPunct="1">
              <a:defRPr/>
            </a:pPr>
            <a:r>
              <a:rPr lang="en-US" kern="1200" dirty="0" smtClean="0">
                <a:effectLst>
                  <a:outerShdw blurRad="38100" dist="38100" dir="2700000" algn="tl">
                    <a:srgbClr val="C0C0C0"/>
                  </a:outerShdw>
                </a:effectLst>
                <a:cs typeface="Arial" charset="0"/>
              </a:rPr>
              <a:t>Trust is the pillar of outbreak control</a:t>
            </a:r>
          </a:p>
        </p:txBody>
      </p:sp>
      <p:sp>
        <p:nvSpPr>
          <p:cNvPr id="19459" name="Rectangle 4"/>
          <p:cNvSpPr>
            <a:spLocks noChangeArrowheads="1"/>
          </p:cNvSpPr>
          <p:nvPr/>
        </p:nvSpPr>
        <p:spPr bwMode="auto">
          <a:xfrm>
            <a:off x="971550" y="257175"/>
            <a:ext cx="81724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endParaRPr lang="en-US" sz="3200" b="1">
              <a:solidFill>
                <a:srgbClr val="000099"/>
              </a:solidFill>
              <a:latin typeface="Times New Roman" pitchFamily="18" charset="0"/>
            </a:endParaRPr>
          </a:p>
        </p:txBody>
      </p:sp>
      <p:sp>
        <p:nvSpPr>
          <p:cNvPr id="19460" name="Rectangle 6"/>
          <p:cNvSpPr>
            <a:spLocks noChangeArrowheads="1"/>
          </p:cNvSpPr>
          <p:nvPr/>
        </p:nvSpPr>
        <p:spPr bwMode="auto">
          <a:xfrm>
            <a:off x="1403350" y="1909763"/>
            <a:ext cx="633571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r>
              <a:rPr lang="en-US" sz="3200" dirty="0"/>
              <a:t>« …the less people trust those who are supposed to protect them, the more afraid the public will be and less likely they will be to conform their choices and  behavior with outbreak management instructions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4207117643"/>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ChangeArrowheads="1"/>
          </p:cNvSpPr>
          <p:nvPr/>
        </p:nvSpPr>
        <p:spPr bwMode="auto">
          <a:xfrm>
            <a:off x="241300" y="1593850"/>
            <a:ext cx="4497388" cy="1298817"/>
          </a:xfrm>
          <a:prstGeom prst="rect">
            <a:avLst/>
          </a:prstGeom>
          <a:noFill/>
          <a:ln w="9525">
            <a:noFill/>
            <a:miter lim="800000"/>
            <a:headEnd/>
            <a:tailEnd/>
          </a:ln>
        </p:spPr>
        <p:txBody>
          <a:bodyPr>
            <a:spAutoFit/>
          </a:bodyPr>
          <a:lstStyle/>
          <a:p>
            <a:pPr marL="231775" indent="-231775" algn="l">
              <a:spcBef>
                <a:spcPct val="40000"/>
              </a:spcBef>
              <a:buClr>
                <a:srgbClr val="002060"/>
              </a:buClr>
              <a:defRPr/>
            </a:pPr>
            <a:r>
              <a:rPr lang="en-GB" altLang="zh-CN" sz="2800" dirty="0">
                <a:ea typeface="宋体" charset="-122"/>
              </a:rPr>
              <a:t>Trust is essential between</a:t>
            </a:r>
          </a:p>
          <a:p>
            <a:pPr marL="446088" indent="-446088" algn="l">
              <a:spcBef>
                <a:spcPct val="40000"/>
              </a:spcBef>
              <a:buClr>
                <a:srgbClr val="002060"/>
              </a:buClr>
              <a:buFont typeface="Arial" pitchFamily="34" charset="0"/>
              <a:buChar char="•"/>
              <a:defRPr/>
            </a:pPr>
            <a:r>
              <a:rPr lang="en-GB" altLang="zh-CN" dirty="0">
                <a:ea typeface="宋体" charset="-122"/>
              </a:rPr>
              <a:t>communicators and policy makers;</a:t>
            </a:r>
          </a:p>
          <a:p>
            <a:pPr marL="446088" indent="-446088" algn="l">
              <a:spcBef>
                <a:spcPct val="40000"/>
              </a:spcBef>
              <a:buClr>
                <a:srgbClr val="002060"/>
              </a:buClr>
              <a:buFont typeface="Arial" pitchFamily="34" charset="0"/>
              <a:buChar char="•"/>
              <a:defRPr/>
            </a:pPr>
            <a:r>
              <a:rPr lang="en-GB" altLang="zh-CN" dirty="0">
                <a:ea typeface="宋体" charset="-122"/>
              </a:rPr>
              <a:t>communicators and technical responders.</a:t>
            </a:r>
          </a:p>
        </p:txBody>
      </p:sp>
      <p:sp>
        <p:nvSpPr>
          <p:cNvPr id="14340" name="Rectangle 5"/>
          <p:cNvSpPr>
            <a:spLocks noChangeArrowheads="1"/>
          </p:cNvSpPr>
          <p:nvPr/>
        </p:nvSpPr>
        <p:spPr bwMode="auto">
          <a:xfrm>
            <a:off x="355600" y="163513"/>
            <a:ext cx="8537575" cy="703262"/>
          </a:xfrm>
          <a:prstGeom prst="rect">
            <a:avLst/>
          </a:prstGeom>
          <a:noFill/>
          <a:ln w="9525">
            <a:noFill/>
            <a:miter lim="800000"/>
            <a:headEnd/>
            <a:tailEnd/>
          </a:ln>
        </p:spPr>
        <p:txBody>
          <a:bodyPr lIns="0" tIns="0" rIns="0" bIns="0"/>
          <a:lstStyle/>
          <a:p>
            <a:pPr algn="ctr">
              <a:buClr>
                <a:srgbClr val="800000"/>
              </a:buClr>
              <a:buFont typeface="Arial Narrow" pitchFamily="34" charset="0"/>
              <a:buNone/>
              <a:defRPr/>
            </a:pPr>
            <a:r>
              <a:rPr lang="en-GB" altLang="zh-CN" sz="3200" dirty="0">
                <a:effectLst>
                  <a:outerShdw blurRad="38100" dist="38100" dir="2700000" algn="tl">
                    <a:srgbClr val="C0C0C0"/>
                  </a:outerShdw>
                </a:effectLst>
                <a:latin typeface="+mj-lt"/>
                <a:ea typeface="+mj-ea"/>
                <a:cs typeface="Arial" charset="0"/>
              </a:rPr>
              <a:t>Building trust is also an internal process</a:t>
            </a:r>
          </a:p>
        </p:txBody>
      </p:sp>
      <p:sp>
        <p:nvSpPr>
          <p:cNvPr id="20484" name="Rectangle 6"/>
          <p:cNvSpPr>
            <a:spLocks noChangeArrowheads="1"/>
          </p:cNvSpPr>
          <p:nvPr/>
        </p:nvSpPr>
        <p:spPr bwMode="auto">
          <a:xfrm>
            <a:off x="384175" y="4549775"/>
            <a:ext cx="83534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Bef>
                <a:spcPct val="40000"/>
              </a:spcBef>
              <a:buClr>
                <a:srgbClr val="FF6600"/>
              </a:buClr>
            </a:pPr>
            <a:r>
              <a:rPr lang="en-GB" altLang="zh-CN" sz="3600" dirty="0">
                <a:ea typeface="SimSun" pitchFamily="2" charset="-122"/>
              </a:rPr>
              <a:t>The internal trust relationship is the “Trust Triangle”</a:t>
            </a:r>
            <a:endParaRPr lang="en-US" altLang="zh-CN" sz="3600" dirty="0">
              <a:ea typeface="SimSun" pitchFamily="2" charset="-122"/>
            </a:endParaRPr>
          </a:p>
        </p:txBody>
      </p:sp>
      <p:sp>
        <p:nvSpPr>
          <p:cNvPr id="14" name="Isosceles Triangle 13"/>
          <p:cNvSpPr/>
          <p:nvPr/>
        </p:nvSpPr>
        <p:spPr bwMode="auto">
          <a:xfrm>
            <a:off x="5213350" y="996950"/>
            <a:ext cx="3538538" cy="2957513"/>
          </a:xfrm>
          <a:prstGeom prst="triangle">
            <a:avLst/>
          </a:prstGeom>
          <a:solidFill>
            <a:schemeClr val="accent6">
              <a:lumMod val="20000"/>
              <a:lumOff val="80000"/>
            </a:schemeClr>
          </a:solidFill>
          <a:ln w="9525" cap="flat" cmpd="sng" algn="ctr">
            <a:solidFill>
              <a:schemeClr val="tx1"/>
            </a:solidFill>
            <a:prstDash val="solid"/>
            <a:round/>
            <a:headEnd type="none" w="med" len="med"/>
            <a:tailEnd type="none" w="med" len="med"/>
          </a:ln>
          <a:effectLst/>
        </p:spPr>
        <p:txBody>
          <a:bodyPr/>
          <a:lstStyle/>
          <a:p>
            <a:pPr algn="l">
              <a:defRPr/>
            </a:pPr>
            <a:endParaRPr lang="en-GB" sz="1800" b="1">
              <a:latin typeface="Arial" charset="0"/>
            </a:endParaRPr>
          </a:p>
        </p:txBody>
      </p:sp>
      <p:sp>
        <p:nvSpPr>
          <p:cNvPr id="20486" name="TextBox 67"/>
          <p:cNvSpPr txBox="1">
            <a:spLocks noChangeArrowheads="1"/>
          </p:cNvSpPr>
          <p:nvPr/>
        </p:nvSpPr>
        <p:spPr bwMode="auto">
          <a:xfrm>
            <a:off x="6164263" y="2565400"/>
            <a:ext cx="16970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altLang="zh-CN" sz="4800">
                <a:solidFill>
                  <a:srgbClr val="C00000"/>
                </a:solidFill>
                <a:ea typeface="SimSun" pitchFamily="2" charset="-122"/>
              </a:rPr>
              <a:t>Trust</a:t>
            </a:r>
          </a:p>
        </p:txBody>
      </p:sp>
      <p:sp>
        <p:nvSpPr>
          <p:cNvPr id="20487" name="TextBox 70"/>
          <p:cNvSpPr txBox="1">
            <a:spLocks noChangeArrowheads="1"/>
          </p:cNvSpPr>
          <p:nvPr/>
        </p:nvSpPr>
        <p:spPr bwMode="auto">
          <a:xfrm rot="-3440334">
            <a:off x="4228306" y="2288382"/>
            <a:ext cx="2878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2000" b="1"/>
              <a:t> Technical responders</a:t>
            </a:r>
          </a:p>
        </p:txBody>
      </p:sp>
      <p:sp>
        <p:nvSpPr>
          <p:cNvPr id="20488" name="TextBox 71"/>
          <p:cNvSpPr txBox="1">
            <a:spLocks noChangeArrowheads="1"/>
          </p:cNvSpPr>
          <p:nvPr/>
        </p:nvSpPr>
        <p:spPr bwMode="auto">
          <a:xfrm rot="3514304">
            <a:off x="7208837" y="2262188"/>
            <a:ext cx="2130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2000" b="1"/>
              <a:t>Communicators</a:t>
            </a:r>
          </a:p>
        </p:txBody>
      </p:sp>
      <p:sp>
        <p:nvSpPr>
          <p:cNvPr id="20489" name="TextBox 69"/>
          <p:cNvSpPr txBox="1">
            <a:spLocks noChangeArrowheads="1"/>
          </p:cNvSpPr>
          <p:nvPr/>
        </p:nvSpPr>
        <p:spPr bwMode="auto">
          <a:xfrm>
            <a:off x="5973763" y="4084638"/>
            <a:ext cx="2006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GB" sz="2000" b="1"/>
              <a:t>Policy makers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2977104208"/>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7" name="Rectangle 15"/>
          <p:cNvSpPr>
            <a:spLocks noGrp="1" noChangeArrowheads="1"/>
          </p:cNvSpPr>
          <p:nvPr>
            <p:ph type="title" idx="4294967295"/>
          </p:nvPr>
        </p:nvSpPr>
        <p:spPr>
          <a:xfrm>
            <a:off x="296863" y="228600"/>
            <a:ext cx="8693150" cy="865188"/>
          </a:xfrm>
        </p:spPr>
        <p:txBody>
          <a:bodyPr>
            <a:normAutofit fontScale="90000"/>
          </a:bodyPr>
          <a:lstStyle/>
          <a:p>
            <a:pPr eaLnBrk="1" hangingPunct="1">
              <a:defRPr/>
            </a:pPr>
            <a:r>
              <a:rPr lang="en-US" sz="2800" dirty="0" smtClean="0"/>
              <a:t> </a:t>
            </a:r>
            <a:r>
              <a:rPr lang="en-US" sz="2800" kern="1200" dirty="0" smtClean="0">
                <a:effectLst>
                  <a:outerShdw blurRad="38100" dist="38100" dir="2700000" algn="tl">
                    <a:srgbClr val="C0C0C0"/>
                  </a:outerShdw>
                </a:effectLst>
                <a:cs typeface="Arial" charset="0"/>
              </a:rPr>
              <a:t>Crisis Communication - Core Capacity Components</a:t>
            </a:r>
            <a:r>
              <a:rPr lang="en-US" sz="2800" dirty="0" smtClean="0">
                <a:solidFill>
                  <a:schemeClr val="bg1">
                    <a:lumMod val="95000"/>
                  </a:schemeClr>
                </a:solidFill>
              </a:rPr>
              <a:t/>
            </a:r>
            <a:br>
              <a:rPr lang="en-US" sz="2800" dirty="0" smtClean="0">
                <a:solidFill>
                  <a:schemeClr val="bg1">
                    <a:lumMod val="95000"/>
                  </a:schemeClr>
                </a:solidFill>
              </a:rPr>
            </a:br>
            <a:endParaRPr lang="en-US" sz="2800" dirty="0" smtClean="0">
              <a:solidFill>
                <a:schemeClr val="bg1">
                  <a:lumMod val="95000"/>
                </a:schemeClr>
              </a:solidFill>
            </a:endParaRPr>
          </a:p>
        </p:txBody>
      </p:sp>
      <p:sp>
        <p:nvSpPr>
          <p:cNvPr id="21507" name="Oval 2"/>
          <p:cNvSpPr>
            <a:spLocks noChangeArrowheads="1"/>
          </p:cNvSpPr>
          <p:nvPr/>
        </p:nvSpPr>
        <p:spPr bwMode="auto">
          <a:xfrm>
            <a:off x="1903413" y="971550"/>
            <a:ext cx="5334000" cy="4724400"/>
          </a:xfrm>
          <a:prstGeom prst="ellipse">
            <a:avLst/>
          </a:prstGeom>
          <a:solidFill>
            <a:srgbClr val="E5E4C9">
              <a:alpha val="9019"/>
            </a:srgbClr>
          </a:solidFill>
          <a:ln w="3175" algn="ctr">
            <a:solidFill>
              <a:srgbClr val="83A200"/>
            </a:solidFill>
            <a:round/>
            <a:headEnd/>
            <a:tailEnd/>
          </a:ln>
        </p:spPr>
        <p:txBody>
          <a:bodyPr wrap="none" anchor="ctr"/>
          <a:lstStyle/>
          <a:p>
            <a:endParaRPr lang="en-US">
              <a:solidFill>
                <a:srgbClr val="000000"/>
              </a:solidFill>
            </a:endParaRPr>
          </a:p>
        </p:txBody>
      </p:sp>
      <p:sp>
        <p:nvSpPr>
          <p:cNvPr id="28678" name="Oval 3"/>
          <p:cNvSpPr>
            <a:spLocks noChangeArrowheads="1"/>
          </p:cNvSpPr>
          <p:nvPr/>
        </p:nvSpPr>
        <p:spPr bwMode="auto">
          <a:xfrm>
            <a:off x="3500438" y="1993900"/>
            <a:ext cx="2187575" cy="2155825"/>
          </a:xfrm>
          <a:prstGeom prst="ellipse">
            <a:avLst/>
          </a:prstGeom>
          <a:gradFill rotWithShape="0">
            <a:gsLst>
              <a:gs pos="0">
                <a:srgbClr val="F0E2C0"/>
              </a:gs>
              <a:gs pos="100000">
                <a:srgbClr val="E2C784"/>
              </a:gs>
            </a:gsLst>
            <a:path path="shape">
              <a:fillToRect l="50000" t="50000" r="50000" b="50000"/>
            </a:path>
          </a:gradFill>
          <a:ln w="9525">
            <a:solidFill>
              <a:schemeClr val="tx1"/>
            </a:solidFill>
            <a:round/>
            <a:headEnd/>
            <a:tailEnd/>
          </a:ln>
        </p:spPr>
        <p:txBody>
          <a:bodyPr wrap="none" anchor="ctr"/>
          <a:lstStyle/>
          <a:p>
            <a:pPr>
              <a:spcBef>
                <a:spcPct val="50000"/>
              </a:spcBef>
              <a:defRPr/>
            </a:pPr>
            <a:r>
              <a:rPr lang="en-US" sz="2800" dirty="0">
                <a:solidFill>
                  <a:srgbClr val="993300"/>
                </a:solidFill>
                <a:effectLst>
                  <a:outerShdw blurRad="38100" dist="38100" dir="2700000" algn="tl">
                    <a:srgbClr val="C0C0C0"/>
                  </a:outerShdw>
                </a:effectLst>
                <a:latin typeface="+mj-lt"/>
                <a:ea typeface="+mj-ea"/>
                <a:cs typeface="Arial" charset="0"/>
              </a:rPr>
              <a:t>PLANNING</a:t>
            </a:r>
          </a:p>
        </p:txBody>
      </p:sp>
      <p:sp>
        <p:nvSpPr>
          <p:cNvPr id="28679" name="Text Box 4"/>
          <p:cNvSpPr txBox="1">
            <a:spLocks noChangeArrowheads="1"/>
          </p:cNvSpPr>
          <p:nvPr/>
        </p:nvSpPr>
        <p:spPr bwMode="auto">
          <a:xfrm>
            <a:off x="6080125" y="1331913"/>
            <a:ext cx="2814638" cy="923925"/>
          </a:xfrm>
          <a:prstGeom prst="rect">
            <a:avLst/>
          </a:prstGeom>
          <a:solidFill>
            <a:schemeClr val="accent5"/>
          </a:solidFill>
          <a:ln w="9525">
            <a:solidFill>
              <a:schemeClr val="tx1"/>
            </a:solidFill>
            <a:miter lim="800000"/>
            <a:headEnd/>
            <a:tailEnd/>
          </a:ln>
        </p:spPr>
        <p:txBody>
          <a:bodyPr lIns="0" rIns="0">
            <a:spAutoFit/>
          </a:bodyPr>
          <a:lstStyle/>
          <a:p>
            <a:pPr>
              <a:spcBef>
                <a:spcPts val="0"/>
              </a:spcBef>
              <a:defRPr/>
            </a:pPr>
            <a:r>
              <a:rPr lang="en-US" sz="1800" dirty="0">
                <a:solidFill>
                  <a:srgbClr val="002060"/>
                </a:solidFill>
              </a:rPr>
              <a:t>2. Public communication </a:t>
            </a:r>
          </a:p>
          <a:p>
            <a:pPr>
              <a:spcBef>
                <a:spcPts val="0"/>
              </a:spcBef>
              <a:defRPr/>
            </a:pPr>
            <a:r>
              <a:rPr lang="en-US" sz="1800" dirty="0">
                <a:solidFill>
                  <a:srgbClr val="002060"/>
                </a:solidFill>
              </a:rPr>
              <a:t>coordination</a:t>
            </a:r>
          </a:p>
          <a:p>
            <a:pPr>
              <a:spcBef>
                <a:spcPts val="0"/>
              </a:spcBef>
              <a:defRPr/>
            </a:pPr>
            <a:endParaRPr lang="en-US" sz="1800" dirty="0">
              <a:solidFill>
                <a:srgbClr val="002060"/>
              </a:solidFill>
            </a:endParaRPr>
          </a:p>
        </p:txBody>
      </p:sp>
      <p:cxnSp>
        <p:nvCxnSpPr>
          <p:cNvPr id="21510" name="AutoShape 5"/>
          <p:cNvCxnSpPr>
            <a:cxnSpLocks noChangeShapeType="1"/>
            <a:endCxn id="28678" idx="7"/>
          </p:cNvCxnSpPr>
          <p:nvPr/>
        </p:nvCxnSpPr>
        <p:spPr bwMode="auto">
          <a:xfrm rot="10800000" flipV="1">
            <a:off x="5367338" y="1765300"/>
            <a:ext cx="704850" cy="544513"/>
          </a:xfrm>
          <a:prstGeom prst="bentConnector2">
            <a:avLst/>
          </a:prstGeom>
          <a:noFill/>
          <a:ln w="28575">
            <a:solidFill>
              <a:srgbClr val="800000"/>
            </a:solidFill>
            <a:miter lim="800000"/>
            <a:headEnd/>
            <a:tailEnd type="triangle" w="med" len="med"/>
          </a:ln>
          <a:extLst>
            <a:ext uri="{909E8E84-426E-40DD-AFC4-6F175D3DCCD1}">
              <a14:hiddenFill xmlns:a14="http://schemas.microsoft.com/office/drawing/2010/main">
                <a:noFill/>
              </a14:hiddenFill>
            </a:ext>
          </a:extLst>
        </p:spPr>
      </p:cxnSp>
      <p:cxnSp>
        <p:nvCxnSpPr>
          <p:cNvPr id="21511" name="AutoShape 8"/>
          <p:cNvCxnSpPr>
            <a:cxnSpLocks noChangeShapeType="1"/>
            <a:endCxn id="28678" idx="5"/>
          </p:cNvCxnSpPr>
          <p:nvPr/>
        </p:nvCxnSpPr>
        <p:spPr bwMode="auto">
          <a:xfrm rot="16200000" flipV="1">
            <a:off x="5263356" y="3937795"/>
            <a:ext cx="847725" cy="639762"/>
          </a:xfrm>
          <a:prstGeom prst="bentConnector3">
            <a:avLst>
              <a:gd name="adj1" fmla="val -116"/>
            </a:avLst>
          </a:prstGeom>
          <a:noFill/>
          <a:ln w="28575">
            <a:solidFill>
              <a:srgbClr val="800000"/>
            </a:solidFill>
            <a:miter lim="800000"/>
            <a:headEnd/>
            <a:tailEnd type="triangle" w="med" len="med"/>
          </a:ln>
          <a:extLst>
            <a:ext uri="{909E8E84-426E-40DD-AFC4-6F175D3DCCD1}">
              <a14:hiddenFill xmlns:a14="http://schemas.microsoft.com/office/drawing/2010/main">
                <a:noFill/>
              </a14:hiddenFill>
            </a:ext>
          </a:extLst>
        </p:spPr>
      </p:cxnSp>
      <p:sp>
        <p:nvSpPr>
          <p:cNvPr id="28682" name="Text Box 9"/>
          <p:cNvSpPr txBox="1">
            <a:spLocks noChangeArrowheads="1"/>
          </p:cNvSpPr>
          <p:nvPr/>
        </p:nvSpPr>
        <p:spPr bwMode="auto">
          <a:xfrm>
            <a:off x="300038" y="1338263"/>
            <a:ext cx="2819400" cy="923925"/>
          </a:xfrm>
          <a:prstGeom prst="rect">
            <a:avLst/>
          </a:prstGeom>
          <a:solidFill>
            <a:schemeClr val="accent5"/>
          </a:solidFill>
          <a:ln w="9525">
            <a:solidFill>
              <a:schemeClr val="tx1"/>
            </a:solidFill>
            <a:miter lim="800000"/>
            <a:headEnd/>
            <a:tailEnd/>
          </a:ln>
        </p:spPr>
        <p:txBody>
          <a:bodyPr lIns="0" rIns="0">
            <a:spAutoFit/>
          </a:bodyPr>
          <a:lstStyle/>
          <a:p>
            <a:pPr>
              <a:spcBef>
                <a:spcPct val="50000"/>
              </a:spcBef>
              <a:defRPr/>
            </a:pPr>
            <a:r>
              <a:rPr lang="en-US" sz="1800" dirty="0">
                <a:solidFill>
                  <a:srgbClr val="002060"/>
                </a:solidFill>
              </a:rPr>
              <a:t>1. Transparency and early announcement of a real or potential risk</a:t>
            </a:r>
          </a:p>
        </p:txBody>
      </p:sp>
      <p:cxnSp>
        <p:nvCxnSpPr>
          <p:cNvPr id="21513" name="AutoShape 10"/>
          <p:cNvCxnSpPr>
            <a:cxnSpLocks noChangeShapeType="1"/>
            <a:stCxn id="28682" idx="3"/>
            <a:endCxn id="28678" idx="1"/>
          </p:cNvCxnSpPr>
          <p:nvPr/>
        </p:nvCxnSpPr>
        <p:spPr bwMode="auto">
          <a:xfrm>
            <a:off x="3119438" y="1800225"/>
            <a:ext cx="701675" cy="509588"/>
          </a:xfrm>
          <a:prstGeom prst="bentConnector2">
            <a:avLst/>
          </a:prstGeom>
          <a:noFill/>
          <a:ln w="28575">
            <a:solidFill>
              <a:srgbClr val="800000"/>
            </a:solidFill>
            <a:miter lim="800000"/>
            <a:headEnd/>
            <a:tailEnd type="triangle" w="med" len="med"/>
          </a:ln>
          <a:extLst>
            <a:ext uri="{909E8E84-426E-40DD-AFC4-6F175D3DCCD1}">
              <a14:hiddenFill xmlns:a14="http://schemas.microsoft.com/office/drawing/2010/main">
                <a:noFill/>
              </a14:hiddenFill>
            </a:ext>
          </a:extLst>
        </p:spPr>
      </p:cxnSp>
      <p:cxnSp>
        <p:nvCxnSpPr>
          <p:cNvPr id="21514" name="AutoShape 13"/>
          <p:cNvCxnSpPr>
            <a:cxnSpLocks noChangeShapeType="1"/>
          </p:cNvCxnSpPr>
          <p:nvPr/>
        </p:nvCxnSpPr>
        <p:spPr bwMode="auto">
          <a:xfrm flipV="1">
            <a:off x="3198813" y="3852863"/>
            <a:ext cx="647700" cy="823912"/>
          </a:xfrm>
          <a:prstGeom prst="bentConnector2">
            <a:avLst/>
          </a:prstGeom>
          <a:noFill/>
          <a:ln w="28575">
            <a:solidFill>
              <a:srgbClr val="800000"/>
            </a:solidFill>
            <a:miter lim="800000"/>
            <a:headEnd/>
            <a:tailEnd type="triangle" w="med" len="med"/>
          </a:ln>
          <a:extLst>
            <a:ext uri="{909E8E84-426E-40DD-AFC4-6F175D3DCCD1}">
              <a14:hiddenFill xmlns:a14="http://schemas.microsoft.com/office/drawing/2010/main">
                <a:noFill/>
              </a14:hiddenFill>
            </a:ext>
          </a:extLst>
        </p:spPr>
      </p:cxnSp>
      <p:sp>
        <p:nvSpPr>
          <p:cNvPr id="28685" name="Text Box 14"/>
          <p:cNvSpPr txBox="1">
            <a:spLocks noChangeArrowheads="1"/>
          </p:cNvSpPr>
          <p:nvPr/>
        </p:nvSpPr>
        <p:spPr bwMode="auto">
          <a:xfrm>
            <a:off x="319088" y="4500563"/>
            <a:ext cx="2879725" cy="1016000"/>
          </a:xfrm>
          <a:prstGeom prst="rect">
            <a:avLst/>
          </a:prstGeom>
          <a:solidFill>
            <a:schemeClr val="accent5"/>
          </a:solidFill>
          <a:ln w="9525">
            <a:solidFill>
              <a:schemeClr val="tx1"/>
            </a:solidFill>
            <a:miter lim="800000"/>
            <a:headEnd/>
            <a:tailEnd/>
          </a:ln>
        </p:spPr>
        <p:txBody>
          <a:bodyPr lIns="0" rIns="0">
            <a:spAutoFit/>
          </a:bodyPr>
          <a:lstStyle/>
          <a:p>
            <a:pPr>
              <a:spcBef>
                <a:spcPts val="0"/>
              </a:spcBef>
              <a:defRPr/>
            </a:pPr>
            <a:r>
              <a:rPr lang="en-US" sz="1800" dirty="0">
                <a:solidFill>
                  <a:srgbClr val="002060"/>
                </a:solidFill>
              </a:rPr>
              <a:t>4. Listening </a:t>
            </a:r>
          </a:p>
          <a:p>
            <a:pPr>
              <a:spcBef>
                <a:spcPts val="0"/>
              </a:spcBef>
              <a:defRPr/>
            </a:pPr>
            <a:r>
              <a:rPr lang="en-US" sz="1800" dirty="0">
                <a:solidFill>
                  <a:srgbClr val="002060"/>
                </a:solidFill>
              </a:rPr>
              <a:t>through dialogue</a:t>
            </a:r>
          </a:p>
          <a:p>
            <a:pPr>
              <a:spcBef>
                <a:spcPts val="0"/>
              </a:spcBef>
              <a:defRPr/>
            </a:pPr>
            <a:endParaRPr lang="en-US" dirty="0">
              <a:solidFill>
                <a:srgbClr val="002060"/>
              </a:solidFill>
            </a:endParaRPr>
          </a:p>
        </p:txBody>
      </p:sp>
      <p:sp>
        <p:nvSpPr>
          <p:cNvPr id="28686" name="Text Box 16"/>
          <p:cNvSpPr txBox="1">
            <a:spLocks noChangeArrowheads="1"/>
          </p:cNvSpPr>
          <p:nvPr/>
        </p:nvSpPr>
        <p:spPr bwMode="auto">
          <a:xfrm>
            <a:off x="6007100" y="4429125"/>
            <a:ext cx="2819400" cy="923925"/>
          </a:xfrm>
          <a:prstGeom prst="rect">
            <a:avLst/>
          </a:prstGeom>
          <a:solidFill>
            <a:schemeClr val="accent5"/>
          </a:solidFill>
          <a:ln w="9525">
            <a:solidFill>
              <a:schemeClr val="tx1"/>
            </a:solidFill>
            <a:miter lim="800000"/>
            <a:headEnd/>
            <a:tailEnd/>
          </a:ln>
        </p:spPr>
        <p:txBody>
          <a:bodyPr lIns="0" rIns="0">
            <a:spAutoFit/>
          </a:bodyPr>
          <a:lstStyle/>
          <a:p>
            <a:pPr>
              <a:spcBef>
                <a:spcPct val="50000"/>
              </a:spcBef>
              <a:defRPr/>
            </a:pPr>
            <a:r>
              <a:rPr lang="en-US" sz="1800" dirty="0">
                <a:solidFill>
                  <a:srgbClr val="002060"/>
                </a:solidFill>
              </a:rPr>
              <a:t>3. Information dissemination including media relations</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193313986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454025"/>
            <a:ext cx="8362950" cy="1143000"/>
          </a:xfrm>
        </p:spPr>
        <p:txBody>
          <a:bodyPr>
            <a:normAutofit fontScale="90000"/>
          </a:bodyPr>
          <a:lstStyle/>
          <a:p>
            <a:pPr eaLnBrk="1" hangingPunct="1">
              <a:defRPr/>
            </a:pPr>
            <a:r>
              <a:rPr lang="en-US" kern="1200" dirty="0" smtClean="0">
                <a:effectLst>
                  <a:outerShdw blurRad="38100" dist="38100" dir="2700000" algn="tl">
                    <a:srgbClr val="C0C0C0"/>
                  </a:outerShdw>
                </a:effectLst>
                <a:cs typeface="Arial" charset="0"/>
              </a:rPr>
              <a:t>1. Transparency and Early announcement of a real or potential risk</a:t>
            </a:r>
            <a:endParaRPr lang="en-GB" sz="2800" dirty="0" smtClean="0"/>
          </a:p>
        </p:txBody>
      </p:sp>
      <p:sp>
        <p:nvSpPr>
          <p:cNvPr id="16387" name="Rectangle 3"/>
          <p:cNvSpPr>
            <a:spLocks noGrp="1" noChangeArrowheads="1"/>
          </p:cNvSpPr>
          <p:nvPr>
            <p:ph type="body" idx="1"/>
          </p:nvPr>
        </p:nvSpPr>
        <p:spPr>
          <a:xfrm>
            <a:off x="449263" y="2124075"/>
            <a:ext cx="8343900" cy="1487488"/>
          </a:xfrm>
        </p:spPr>
        <p:txBody>
          <a:bodyPr>
            <a:normAutofit fontScale="70000" lnSpcReduction="20000"/>
          </a:bodyPr>
          <a:lstStyle/>
          <a:p>
            <a:pPr marL="273050" indent="-273050">
              <a:defRPr/>
            </a:pPr>
            <a:r>
              <a:rPr lang="en-GB" altLang="ja-JP" sz="2600" dirty="0" smtClean="0">
                <a:ea typeface="ＭＳ Ｐゴシック" charset="-128"/>
              </a:rPr>
              <a:t>Those at real or potential risk can protect themselves;</a:t>
            </a:r>
          </a:p>
          <a:p>
            <a:pPr marL="273050" indent="-273050">
              <a:defRPr/>
            </a:pPr>
            <a:r>
              <a:rPr lang="en-GB" altLang="ja-JP" sz="2600" dirty="0" smtClean="0">
                <a:ea typeface="ＭＳ Ｐゴシック" charset="-128"/>
              </a:rPr>
              <a:t>Trust between authorities populations and partners is maintained and strengthened.</a:t>
            </a:r>
          </a:p>
          <a:p>
            <a:pPr marL="273050" indent="-273050">
              <a:spcBef>
                <a:spcPts val="600"/>
              </a:spcBef>
              <a:spcAft>
                <a:spcPts val="0"/>
              </a:spcAft>
              <a:buFont typeface="Wingdings" pitchFamily="2" charset="2"/>
              <a:buNone/>
              <a:defRPr/>
            </a:pPr>
            <a:r>
              <a:rPr lang="en-US" altLang="ja-JP" sz="2000" dirty="0" smtClean="0">
                <a:solidFill>
                  <a:srgbClr val="000066"/>
                </a:solidFill>
                <a:ea typeface="ＭＳ Ｐゴシック" charset="-128"/>
              </a:rPr>
              <a:t> </a:t>
            </a:r>
          </a:p>
          <a:p>
            <a:pPr marL="720000" lvl="1" indent="-361950">
              <a:spcBef>
                <a:spcPts val="600"/>
              </a:spcBef>
              <a:spcAft>
                <a:spcPts val="0"/>
              </a:spcAft>
              <a:buFont typeface="Courier New" pitchFamily="49" charset="0"/>
              <a:buChar char="o"/>
              <a:defRPr/>
            </a:pPr>
            <a:endParaRPr lang="en-GB" sz="900" dirty="0" smtClean="0"/>
          </a:p>
          <a:p>
            <a:pPr eaLnBrk="1" hangingPunct="1">
              <a:buFontTx/>
              <a:buNone/>
              <a:defRPr/>
            </a:pPr>
            <a:endParaRPr lang="en-GB" sz="1800" dirty="0" smtClean="0">
              <a:solidFill>
                <a:schemeClr val="accent6">
                  <a:lumMod val="75000"/>
                </a:schemeClr>
              </a:solidFill>
            </a:endParaRPr>
          </a:p>
          <a:p>
            <a:pPr eaLnBrk="1" hangingPunct="1">
              <a:buFontTx/>
              <a:buNone/>
              <a:defRPr/>
            </a:pPr>
            <a:r>
              <a:rPr lang="en-GB" sz="1800" dirty="0" smtClean="0">
                <a:solidFill>
                  <a:schemeClr val="accent6">
                    <a:lumMod val="75000"/>
                  </a:schemeClr>
                </a:solidFill>
              </a:rPr>
              <a:t>	</a:t>
            </a:r>
          </a:p>
          <a:p>
            <a:pPr eaLnBrk="1" hangingPunct="1">
              <a:buFontTx/>
              <a:buNone/>
              <a:defRPr/>
            </a:pPr>
            <a:endParaRPr lang="en-GB" sz="1800" dirty="0" smtClean="0">
              <a:solidFill>
                <a:schemeClr val="accent6">
                  <a:lumMod val="75000"/>
                </a:schemeClr>
              </a:solidFill>
            </a:endParaRPr>
          </a:p>
          <a:p>
            <a:pPr eaLnBrk="1" hangingPunct="1">
              <a:buFontTx/>
              <a:buNone/>
              <a:defRPr/>
            </a:pPr>
            <a:endParaRPr lang="en-GB" sz="2400" dirty="0" smtClean="0"/>
          </a:p>
          <a:p>
            <a:pPr eaLnBrk="1" hangingPunct="1">
              <a:buFontTx/>
              <a:buNone/>
              <a:defRPr/>
            </a:pPr>
            <a:endParaRPr lang="en-GB" sz="2000" dirty="0" smtClean="0"/>
          </a:p>
          <a:p>
            <a:pPr eaLnBrk="1" hangingPunct="1">
              <a:defRPr/>
            </a:pPr>
            <a:endParaRPr lang="en-GB" sz="2000" dirty="0" smtClean="0"/>
          </a:p>
        </p:txBody>
      </p:sp>
      <p:pic>
        <p:nvPicPr>
          <p:cNvPr id="22532" name="Picture 2" descr="http://digiphile.files.wordpress.com/2010/03/transparency-camp-2010-wordle.jpg?w=500&amp;h=368">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2613" y="3376613"/>
            <a:ext cx="4606925"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26411433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320675"/>
            <a:ext cx="8362950" cy="1143000"/>
          </a:xfrm>
        </p:spPr>
        <p:txBody>
          <a:bodyPr>
            <a:normAutofit fontScale="90000"/>
          </a:bodyPr>
          <a:lstStyle/>
          <a:p>
            <a:pPr eaLnBrk="1" hangingPunct="1">
              <a:defRPr/>
            </a:pPr>
            <a:r>
              <a:rPr lang="en-US" kern="1200" dirty="0" smtClean="0">
                <a:effectLst>
                  <a:outerShdw blurRad="38100" dist="38100" dir="2700000" algn="tl">
                    <a:srgbClr val="C0C0C0"/>
                  </a:outerShdw>
                </a:effectLst>
                <a:cs typeface="Arial" charset="0"/>
              </a:rPr>
              <a:t>2. Public communication coordination</a:t>
            </a:r>
            <a:endParaRPr lang="en-GB" sz="2800" dirty="0" smtClean="0"/>
          </a:p>
        </p:txBody>
      </p:sp>
      <p:sp>
        <p:nvSpPr>
          <p:cNvPr id="16387" name="Rectangle 3"/>
          <p:cNvSpPr>
            <a:spLocks noGrp="1" noChangeArrowheads="1"/>
          </p:cNvSpPr>
          <p:nvPr>
            <p:ph type="body" idx="1"/>
          </p:nvPr>
        </p:nvSpPr>
        <p:spPr>
          <a:xfrm>
            <a:off x="468313" y="1730375"/>
            <a:ext cx="4591050" cy="3376613"/>
          </a:xfrm>
        </p:spPr>
        <p:txBody>
          <a:bodyPr>
            <a:normAutofit fontScale="92500" lnSpcReduction="10000"/>
          </a:bodyPr>
          <a:lstStyle/>
          <a:p>
            <a:pPr marL="273050" indent="-273050">
              <a:defRPr/>
            </a:pPr>
            <a:r>
              <a:rPr lang="en-GB" altLang="ja-JP" sz="2400" dirty="0" smtClean="0">
                <a:solidFill>
                  <a:srgbClr val="000066"/>
                </a:solidFill>
                <a:ea typeface="ＭＳ Ｐゴシック" charset="-128"/>
              </a:rPr>
              <a:t>Existing public communication resources are used;</a:t>
            </a:r>
          </a:p>
          <a:p>
            <a:pPr marL="273050" indent="-273050">
              <a:defRPr/>
            </a:pPr>
            <a:r>
              <a:rPr lang="en-GB" altLang="ja-JP" sz="2400" dirty="0" smtClean="0">
                <a:solidFill>
                  <a:srgbClr val="000066"/>
                </a:solidFill>
                <a:ea typeface="ＭＳ Ｐゴシック" charset="-128"/>
              </a:rPr>
              <a:t>Messages are coordinated and confusion and overlap are reduced;</a:t>
            </a:r>
          </a:p>
          <a:p>
            <a:pPr marL="273050" indent="-273050">
              <a:defRPr/>
            </a:pPr>
            <a:r>
              <a:rPr lang="en-GB" altLang="ja-JP" sz="2400" dirty="0" smtClean="0">
                <a:solidFill>
                  <a:srgbClr val="000066"/>
                </a:solidFill>
                <a:ea typeface="ＭＳ Ｐゴシック" charset="-128"/>
              </a:rPr>
              <a:t>Reach and influence of provided advice are strengthened.</a:t>
            </a:r>
          </a:p>
          <a:p>
            <a:pPr marL="273050" indent="-273050">
              <a:spcBef>
                <a:spcPts val="600"/>
              </a:spcBef>
              <a:spcAft>
                <a:spcPts val="0"/>
              </a:spcAft>
              <a:buFont typeface="Wingdings" pitchFamily="2" charset="2"/>
              <a:buNone/>
              <a:defRPr/>
            </a:pPr>
            <a:r>
              <a:rPr lang="en-US" altLang="ja-JP" sz="2000" dirty="0" smtClean="0">
                <a:solidFill>
                  <a:srgbClr val="000066"/>
                </a:solidFill>
                <a:ea typeface="ＭＳ Ｐゴシック" charset="-128"/>
              </a:rPr>
              <a:t> </a:t>
            </a:r>
          </a:p>
          <a:p>
            <a:pPr marL="720000" lvl="1" indent="-361950">
              <a:spcBef>
                <a:spcPts val="600"/>
              </a:spcBef>
              <a:spcAft>
                <a:spcPts val="0"/>
              </a:spcAft>
              <a:buFont typeface="Courier New" pitchFamily="49" charset="0"/>
              <a:buChar char="o"/>
              <a:defRPr/>
            </a:pPr>
            <a:endParaRPr lang="en-GB" sz="900" dirty="0" smtClean="0"/>
          </a:p>
          <a:p>
            <a:pPr eaLnBrk="1" hangingPunct="1">
              <a:buFontTx/>
              <a:buNone/>
              <a:defRPr/>
            </a:pPr>
            <a:endParaRPr lang="en-GB" sz="1800" dirty="0" smtClean="0">
              <a:solidFill>
                <a:schemeClr val="accent6">
                  <a:lumMod val="75000"/>
                </a:schemeClr>
              </a:solidFill>
            </a:endParaRPr>
          </a:p>
          <a:p>
            <a:pPr eaLnBrk="1" hangingPunct="1">
              <a:buFontTx/>
              <a:buNone/>
              <a:defRPr/>
            </a:pPr>
            <a:r>
              <a:rPr lang="en-GB" sz="1800" dirty="0" smtClean="0">
                <a:solidFill>
                  <a:schemeClr val="accent6">
                    <a:lumMod val="75000"/>
                  </a:schemeClr>
                </a:solidFill>
              </a:rPr>
              <a:t>	</a:t>
            </a:r>
          </a:p>
          <a:p>
            <a:pPr eaLnBrk="1" hangingPunct="1">
              <a:buFontTx/>
              <a:buNone/>
              <a:defRPr/>
            </a:pPr>
            <a:endParaRPr lang="en-GB" sz="1800" dirty="0" smtClean="0">
              <a:solidFill>
                <a:schemeClr val="accent6">
                  <a:lumMod val="75000"/>
                </a:schemeClr>
              </a:solidFill>
            </a:endParaRPr>
          </a:p>
          <a:p>
            <a:pPr eaLnBrk="1" hangingPunct="1">
              <a:buFontTx/>
              <a:buNone/>
              <a:defRPr/>
            </a:pPr>
            <a:endParaRPr lang="en-GB" sz="2400" dirty="0" smtClean="0"/>
          </a:p>
          <a:p>
            <a:pPr eaLnBrk="1" hangingPunct="1">
              <a:buFontTx/>
              <a:buNone/>
              <a:defRPr/>
            </a:pPr>
            <a:endParaRPr lang="en-GB" sz="2000" dirty="0" smtClean="0"/>
          </a:p>
          <a:p>
            <a:pPr eaLnBrk="1" hangingPunct="1">
              <a:defRPr/>
            </a:pPr>
            <a:endParaRPr lang="en-GB" sz="2000" dirty="0" smtClean="0"/>
          </a:p>
        </p:txBody>
      </p:sp>
      <p:pic>
        <p:nvPicPr>
          <p:cNvPr id="23556" name="Picture 2" descr="http://www.solutionsiq.com/Portals/93486/images/collaboration-not-compromise-control-agile-blog-solutionsi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8425" y="1603375"/>
            <a:ext cx="3684588"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383486186"/>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06375"/>
            <a:ext cx="8362950" cy="1143000"/>
          </a:xfrm>
        </p:spPr>
        <p:txBody>
          <a:bodyPr>
            <a:normAutofit fontScale="90000"/>
          </a:bodyPr>
          <a:lstStyle/>
          <a:p>
            <a:pPr eaLnBrk="1" hangingPunct="1">
              <a:defRPr/>
            </a:pPr>
            <a:r>
              <a:rPr lang="en-US" kern="1200" dirty="0" smtClean="0">
                <a:effectLst>
                  <a:outerShdw blurRad="38100" dist="38100" dir="2700000" algn="tl">
                    <a:srgbClr val="C0C0C0"/>
                  </a:outerShdw>
                </a:effectLst>
                <a:cs typeface="Arial" charset="0"/>
              </a:rPr>
              <a:t>3. Information dissemination including Media relations</a:t>
            </a:r>
            <a:endParaRPr lang="en-GB" sz="2800" dirty="0" smtClean="0"/>
          </a:p>
        </p:txBody>
      </p:sp>
      <p:sp>
        <p:nvSpPr>
          <p:cNvPr id="24579" name="Rectangle 3"/>
          <p:cNvSpPr>
            <a:spLocks noGrp="1" noChangeArrowheads="1"/>
          </p:cNvSpPr>
          <p:nvPr>
            <p:ph type="body" idx="1"/>
          </p:nvPr>
        </p:nvSpPr>
        <p:spPr>
          <a:xfrm>
            <a:off x="468313" y="1501775"/>
            <a:ext cx="8129587" cy="904875"/>
          </a:xfrm>
        </p:spPr>
        <p:txBody>
          <a:bodyPr/>
          <a:lstStyle/>
          <a:p>
            <a:pPr marL="0" indent="0">
              <a:buFont typeface="Wingdings" pitchFamily="2" charset="2"/>
              <a:buNone/>
            </a:pPr>
            <a:r>
              <a:rPr lang="en-GB" altLang="ja-JP" sz="2400" dirty="0" smtClean="0">
                <a:ea typeface="MS PGothic" pitchFamily="34" charset="-128"/>
              </a:rPr>
              <a:t>Rapid and effective dissemination of information is crucial during health crisis and </a:t>
            </a:r>
            <a:r>
              <a:rPr lang="en-GB" altLang="ja-JP" sz="2400" b="1" dirty="0" smtClean="0">
                <a:ea typeface="MS PGothic" pitchFamily="34" charset="-128"/>
              </a:rPr>
              <a:t>mass media </a:t>
            </a:r>
            <a:r>
              <a:rPr lang="en-GB" altLang="ja-JP" sz="2400" dirty="0" smtClean="0">
                <a:ea typeface="MS PGothic" pitchFamily="34" charset="-128"/>
              </a:rPr>
              <a:t>are the pillar of it.</a:t>
            </a:r>
          </a:p>
        </p:txBody>
      </p:sp>
      <p:sp>
        <p:nvSpPr>
          <p:cNvPr id="4" name="Rectangle 3"/>
          <p:cNvSpPr txBox="1">
            <a:spLocks noChangeArrowheads="1"/>
          </p:cNvSpPr>
          <p:nvPr/>
        </p:nvSpPr>
        <p:spPr bwMode="auto">
          <a:xfrm>
            <a:off x="547688" y="2432050"/>
            <a:ext cx="3989387" cy="3244850"/>
          </a:xfrm>
          <a:prstGeom prst="rect">
            <a:avLst/>
          </a:prstGeom>
          <a:noFill/>
          <a:ln w="9525">
            <a:noFill/>
            <a:miter lim="800000"/>
            <a:headEnd/>
            <a:tailEnd/>
          </a:ln>
        </p:spPr>
        <p:txBody>
          <a:bodyPr/>
          <a:lstStyle/>
          <a:p>
            <a:pPr indent="-273050" algn="l">
              <a:spcBef>
                <a:spcPts val="600"/>
              </a:spcBef>
              <a:spcAft>
                <a:spcPts val="0"/>
              </a:spcAft>
              <a:buClr>
                <a:srgbClr val="000066"/>
              </a:buClr>
              <a:defRPr/>
            </a:pPr>
            <a:r>
              <a:rPr lang="en-GB" altLang="zh-CN" dirty="0">
                <a:ea typeface="宋体" charset="-122"/>
              </a:rPr>
              <a:t>Not only media!</a:t>
            </a:r>
          </a:p>
          <a:p>
            <a:pPr indent="-273050" algn="l">
              <a:spcBef>
                <a:spcPts val="600"/>
              </a:spcBef>
              <a:spcAft>
                <a:spcPts val="0"/>
              </a:spcAft>
              <a:buClr>
                <a:srgbClr val="000066"/>
              </a:buClr>
              <a:buFont typeface="Arial" pitchFamily="34" charset="0"/>
              <a:buChar char="•"/>
              <a:defRPr/>
            </a:pPr>
            <a:r>
              <a:rPr lang="en-US" altLang="zh-CN" sz="2000" kern="0" dirty="0">
                <a:latin typeface="+mn-lt"/>
                <a:ea typeface="ＭＳ Ｐゴシック" charset="-128"/>
              </a:rPr>
              <a:t>Health care workers;  </a:t>
            </a:r>
          </a:p>
          <a:p>
            <a:pPr indent="-273050" algn="l">
              <a:spcBef>
                <a:spcPts val="300"/>
              </a:spcBef>
              <a:spcAft>
                <a:spcPts val="0"/>
              </a:spcAft>
              <a:buClr>
                <a:srgbClr val="000066"/>
              </a:buClr>
              <a:buFontTx/>
              <a:buChar char="•"/>
              <a:defRPr/>
            </a:pPr>
            <a:r>
              <a:rPr lang="en-US" altLang="zh-CN" sz="2000" kern="0" dirty="0">
                <a:latin typeface="+mn-lt"/>
                <a:ea typeface="ＭＳ Ｐゴシック" charset="-128"/>
              </a:rPr>
              <a:t>Local and religious leaders;</a:t>
            </a:r>
          </a:p>
          <a:p>
            <a:pPr indent="-273050" algn="l">
              <a:spcBef>
                <a:spcPts val="300"/>
              </a:spcBef>
              <a:spcAft>
                <a:spcPts val="0"/>
              </a:spcAft>
              <a:buClr>
                <a:srgbClr val="000066"/>
              </a:buClr>
              <a:buFontTx/>
              <a:buChar char="•"/>
              <a:defRPr/>
            </a:pPr>
            <a:r>
              <a:rPr lang="en-US" altLang="zh-CN" sz="2000" kern="0" dirty="0">
                <a:latin typeface="+mn-lt"/>
                <a:ea typeface="ＭＳ Ｐゴシック" charset="-128"/>
              </a:rPr>
              <a:t>Citizens’ representatives;</a:t>
            </a:r>
          </a:p>
          <a:p>
            <a:pPr indent="-273050" algn="l">
              <a:spcBef>
                <a:spcPts val="300"/>
              </a:spcBef>
              <a:spcAft>
                <a:spcPts val="0"/>
              </a:spcAft>
              <a:buClr>
                <a:srgbClr val="000066"/>
              </a:buClr>
              <a:buFontTx/>
              <a:buChar char="•"/>
              <a:defRPr/>
            </a:pPr>
            <a:r>
              <a:rPr lang="en-US" altLang="zh-CN" sz="2000" kern="0" dirty="0">
                <a:latin typeface="+mn-lt"/>
                <a:ea typeface="ＭＳ Ｐゴシック" charset="-128"/>
              </a:rPr>
              <a:t>SMS </a:t>
            </a:r>
          </a:p>
          <a:p>
            <a:pPr indent="-273050" algn="l">
              <a:spcBef>
                <a:spcPts val="300"/>
              </a:spcBef>
              <a:spcAft>
                <a:spcPts val="0"/>
              </a:spcAft>
              <a:buClr>
                <a:srgbClr val="000066"/>
              </a:buClr>
              <a:buFontTx/>
              <a:buChar char="•"/>
              <a:defRPr/>
            </a:pPr>
            <a:r>
              <a:rPr lang="en-US" altLang="zh-CN" sz="2000" kern="0" dirty="0">
                <a:latin typeface="+mn-lt"/>
                <a:ea typeface="ＭＳ Ｐゴシック" charset="-128"/>
              </a:rPr>
              <a:t>Social media; </a:t>
            </a:r>
          </a:p>
          <a:p>
            <a:pPr indent="-273050" algn="l">
              <a:spcBef>
                <a:spcPts val="300"/>
              </a:spcBef>
              <a:spcAft>
                <a:spcPts val="0"/>
              </a:spcAft>
              <a:buClr>
                <a:srgbClr val="000066"/>
              </a:buClr>
              <a:buFontTx/>
              <a:buChar char="•"/>
              <a:defRPr/>
            </a:pPr>
            <a:r>
              <a:rPr lang="en-US" altLang="zh-CN" sz="2000" kern="0" dirty="0">
                <a:latin typeface="+mn-lt"/>
                <a:ea typeface="ＭＳ Ｐゴシック" charset="-128"/>
              </a:rPr>
              <a:t>Internet;</a:t>
            </a:r>
          </a:p>
          <a:p>
            <a:pPr indent="-273050" algn="l">
              <a:spcBef>
                <a:spcPts val="300"/>
              </a:spcBef>
              <a:spcAft>
                <a:spcPts val="0"/>
              </a:spcAft>
              <a:buClr>
                <a:srgbClr val="000066"/>
              </a:buClr>
              <a:buFontTx/>
              <a:buChar char="•"/>
              <a:defRPr/>
            </a:pPr>
            <a:r>
              <a:rPr lang="en-US" altLang="zh-CN" sz="2000" kern="0" dirty="0">
                <a:latin typeface="+mn-lt"/>
                <a:ea typeface="ＭＳ Ｐゴシック" charset="-128"/>
              </a:rPr>
              <a:t>Toll-free telephone numbers;</a:t>
            </a:r>
          </a:p>
          <a:p>
            <a:pPr indent="-273050" algn="l">
              <a:spcBef>
                <a:spcPts val="300"/>
              </a:spcBef>
              <a:spcAft>
                <a:spcPts val="0"/>
              </a:spcAft>
              <a:buClr>
                <a:srgbClr val="000066"/>
              </a:buClr>
              <a:buFontTx/>
              <a:buChar char="•"/>
              <a:defRPr/>
            </a:pPr>
            <a:r>
              <a:rPr lang="en-US" altLang="zh-CN" sz="2000" kern="0" dirty="0">
                <a:latin typeface="+mn-lt"/>
                <a:ea typeface="ＭＳ Ｐゴシック" charset="-128"/>
              </a:rPr>
              <a:t>Door-to-door visits</a:t>
            </a:r>
            <a:r>
              <a:rPr lang="en-US" altLang="ja-JP" sz="2000" kern="0" dirty="0">
                <a:latin typeface="+mn-lt"/>
                <a:ea typeface="ＭＳ Ｐゴシック" charset="-128"/>
              </a:rPr>
              <a:t> </a:t>
            </a:r>
          </a:p>
          <a:p>
            <a:pPr marL="720000" lvl="1" indent="-361950" algn="l" eaLnBrk="0" hangingPunct="0">
              <a:spcBef>
                <a:spcPts val="600"/>
              </a:spcBef>
              <a:spcAft>
                <a:spcPts val="0"/>
              </a:spcAft>
              <a:buFont typeface="Courier New" pitchFamily="49" charset="0"/>
              <a:buChar char="o"/>
              <a:defRPr/>
            </a:pPr>
            <a:endParaRPr lang="en-GB" sz="900" kern="0" dirty="0">
              <a:latin typeface="+mn-lt"/>
            </a:endParaRPr>
          </a:p>
          <a:p>
            <a:pPr marL="342900" indent="-342900" algn="l">
              <a:spcBef>
                <a:spcPct val="20000"/>
              </a:spcBef>
              <a:spcAft>
                <a:spcPct val="15000"/>
              </a:spcAft>
              <a:defRPr/>
            </a:pPr>
            <a:endParaRPr lang="en-GB" sz="1800" kern="0" dirty="0">
              <a:solidFill>
                <a:schemeClr val="accent6">
                  <a:lumMod val="75000"/>
                </a:schemeClr>
              </a:solidFill>
              <a:latin typeface="+mn-lt"/>
            </a:endParaRPr>
          </a:p>
          <a:p>
            <a:pPr marL="342900" indent="-342900" algn="l">
              <a:spcBef>
                <a:spcPct val="20000"/>
              </a:spcBef>
              <a:spcAft>
                <a:spcPct val="15000"/>
              </a:spcAft>
              <a:defRPr/>
            </a:pPr>
            <a:r>
              <a:rPr lang="en-GB" sz="1800" kern="0" dirty="0">
                <a:solidFill>
                  <a:schemeClr val="accent6">
                    <a:lumMod val="75000"/>
                  </a:schemeClr>
                </a:solidFill>
                <a:latin typeface="+mn-lt"/>
              </a:rPr>
              <a:t>	</a:t>
            </a:r>
          </a:p>
          <a:p>
            <a:pPr marL="342900" indent="-342900" algn="l">
              <a:spcBef>
                <a:spcPct val="20000"/>
              </a:spcBef>
              <a:spcAft>
                <a:spcPct val="15000"/>
              </a:spcAft>
              <a:defRPr/>
            </a:pPr>
            <a:endParaRPr lang="en-GB" sz="1800" kern="0" dirty="0">
              <a:solidFill>
                <a:schemeClr val="accent6">
                  <a:lumMod val="75000"/>
                </a:schemeClr>
              </a:solidFill>
              <a:latin typeface="+mn-lt"/>
            </a:endParaRPr>
          </a:p>
          <a:p>
            <a:pPr marL="342900" indent="-342900" algn="l">
              <a:spcBef>
                <a:spcPct val="20000"/>
              </a:spcBef>
              <a:spcAft>
                <a:spcPct val="15000"/>
              </a:spcAft>
              <a:defRPr/>
            </a:pPr>
            <a:endParaRPr lang="en-GB" kern="0" dirty="0">
              <a:latin typeface="+mn-lt"/>
            </a:endParaRPr>
          </a:p>
          <a:p>
            <a:pPr marL="342900" indent="-342900" algn="l">
              <a:spcBef>
                <a:spcPct val="20000"/>
              </a:spcBef>
              <a:spcAft>
                <a:spcPct val="15000"/>
              </a:spcAft>
              <a:defRPr/>
            </a:pPr>
            <a:endParaRPr lang="en-GB" sz="2000" kern="0" dirty="0">
              <a:latin typeface="+mn-lt"/>
            </a:endParaRPr>
          </a:p>
          <a:p>
            <a:pPr marL="342900" indent="-342900" algn="l">
              <a:spcBef>
                <a:spcPct val="20000"/>
              </a:spcBef>
              <a:spcAft>
                <a:spcPct val="15000"/>
              </a:spcAft>
              <a:buFontTx/>
              <a:buChar char="•"/>
              <a:defRPr/>
            </a:pPr>
            <a:endParaRPr lang="en-GB" sz="2000" kern="0" dirty="0">
              <a:latin typeface="+mn-lt"/>
            </a:endParaRPr>
          </a:p>
        </p:txBody>
      </p:sp>
      <p:pic>
        <p:nvPicPr>
          <p:cNvPr id="24581" name="Picture 8" descr="12352581-press-and-mass-media-concept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86313" y="2789238"/>
            <a:ext cx="3843337" cy="27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37069862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53975"/>
            <a:ext cx="8362950" cy="1143000"/>
          </a:xfrm>
        </p:spPr>
        <p:txBody>
          <a:bodyPr/>
          <a:lstStyle/>
          <a:p>
            <a:pPr eaLnBrk="1" hangingPunct="1">
              <a:defRPr/>
            </a:pPr>
            <a:r>
              <a:rPr lang="en-US" kern="1200" dirty="0" smtClean="0">
                <a:effectLst>
                  <a:outerShdw blurRad="38100" dist="38100" dir="2700000" algn="tl">
                    <a:srgbClr val="C0C0C0"/>
                  </a:outerShdw>
                </a:effectLst>
                <a:cs typeface="Arial" charset="0"/>
              </a:rPr>
              <a:t>4. Listening through dialogue</a:t>
            </a:r>
            <a:endParaRPr lang="en-GB" sz="2800" dirty="0" smtClean="0"/>
          </a:p>
        </p:txBody>
      </p:sp>
      <p:sp>
        <p:nvSpPr>
          <p:cNvPr id="16387" name="Rectangle 3"/>
          <p:cNvSpPr>
            <a:spLocks noGrp="1" noChangeArrowheads="1"/>
          </p:cNvSpPr>
          <p:nvPr>
            <p:ph type="body" idx="1"/>
          </p:nvPr>
        </p:nvSpPr>
        <p:spPr>
          <a:xfrm>
            <a:off x="468313" y="1504950"/>
            <a:ext cx="3795712" cy="3743325"/>
          </a:xfrm>
        </p:spPr>
        <p:txBody>
          <a:bodyPr>
            <a:normAutofit fontScale="92500" lnSpcReduction="20000"/>
          </a:bodyPr>
          <a:lstStyle/>
          <a:p>
            <a:pPr marL="177800" indent="-177800">
              <a:defRPr/>
            </a:pPr>
            <a:r>
              <a:rPr lang="en-GB" altLang="ja-JP" sz="2400" dirty="0" smtClean="0">
                <a:ea typeface="ＭＳ Ｐゴシック" charset="-128"/>
              </a:rPr>
              <a:t>Community perceptions of risks are understood;</a:t>
            </a:r>
          </a:p>
          <a:p>
            <a:pPr marL="177800" indent="-177800">
              <a:defRPr/>
            </a:pPr>
            <a:r>
              <a:rPr lang="en-GB" altLang="ja-JP" sz="2400" dirty="0" smtClean="0">
                <a:ea typeface="ＭＳ Ｐゴシック" charset="-128"/>
              </a:rPr>
              <a:t>Adaptations to messages, materials and strategies are made;</a:t>
            </a:r>
          </a:p>
          <a:p>
            <a:pPr marL="177800" indent="-177800">
              <a:defRPr/>
            </a:pPr>
            <a:r>
              <a:rPr lang="en-GB" altLang="ja-JP" sz="2400" dirty="0" smtClean="0">
                <a:ea typeface="ＭＳ Ｐゴシック" charset="-128"/>
              </a:rPr>
              <a:t>Effectiveness of communication efforts is ensured to support sound decision making.</a:t>
            </a:r>
          </a:p>
          <a:p>
            <a:pPr marL="273050" indent="-273050">
              <a:spcBef>
                <a:spcPts val="600"/>
              </a:spcBef>
              <a:spcAft>
                <a:spcPts val="0"/>
              </a:spcAft>
              <a:buFont typeface="Wingdings" pitchFamily="2" charset="2"/>
              <a:buNone/>
              <a:defRPr/>
            </a:pPr>
            <a:r>
              <a:rPr lang="en-US" altLang="ja-JP" sz="2000" dirty="0" smtClean="0">
                <a:ea typeface="ＭＳ Ｐゴシック" charset="-128"/>
              </a:rPr>
              <a:t> </a:t>
            </a:r>
          </a:p>
          <a:p>
            <a:pPr marL="720000" lvl="1" indent="-361950">
              <a:spcBef>
                <a:spcPts val="600"/>
              </a:spcBef>
              <a:spcAft>
                <a:spcPts val="0"/>
              </a:spcAft>
              <a:buFont typeface="Courier New" pitchFamily="49" charset="0"/>
              <a:buChar char="o"/>
              <a:defRPr/>
            </a:pPr>
            <a:endParaRPr lang="en-GB" sz="900" dirty="0" smtClean="0"/>
          </a:p>
          <a:p>
            <a:pPr eaLnBrk="1" hangingPunct="1">
              <a:buFontTx/>
              <a:buNone/>
              <a:defRPr/>
            </a:pPr>
            <a:endParaRPr lang="en-GB" sz="1800" dirty="0" smtClean="0">
              <a:solidFill>
                <a:schemeClr val="accent6">
                  <a:lumMod val="75000"/>
                </a:schemeClr>
              </a:solidFill>
            </a:endParaRPr>
          </a:p>
          <a:p>
            <a:pPr eaLnBrk="1" hangingPunct="1">
              <a:buFontTx/>
              <a:buNone/>
              <a:defRPr/>
            </a:pPr>
            <a:r>
              <a:rPr lang="en-GB" sz="1800" dirty="0" smtClean="0">
                <a:solidFill>
                  <a:schemeClr val="accent6">
                    <a:lumMod val="75000"/>
                  </a:schemeClr>
                </a:solidFill>
              </a:rPr>
              <a:t>	</a:t>
            </a:r>
          </a:p>
          <a:p>
            <a:pPr eaLnBrk="1" hangingPunct="1">
              <a:buFontTx/>
              <a:buNone/>
              <a:defRPr/>
            </a:pPr>
            <a:endParaRPr lang="en-GB" sz="1800" dirty="0" smtClean="0">
              <a:solidFill>
                <a:schemeClr val="accent6">
                  <a:lumMod val="75000"/>
                </a:schemeClr>
              </a:solidFill>
            </a:endParaRPr>
          </a:p>
          <a:p>
            <a:pPr eaLnBrk="1" hangingPunct="1">
              <a:buFontTx/>
              <a:buNone/>
              <a:defRPr/>
            </a:pPr>
            <a:endParaRPr lang="en-GB" sz="2400" dirty="0" smtClean="0"/>
          </a:p>
          <a:p>
            <a:pPr eaLnBrk="1" hangingPunct="1">
              <a:buFontTx/>
              <a:buNone/>
              <a:defRPr/>
            </a:pPr>
            <a:endParaRPr lang="en-GB" sz="2000" dirty="0" smtClean="0"/>
          </a:p>
          <a:p>
            <a:pPr eaLnBrk="1" hangingPunct="1">
              <a:defRPr/>
            </a:pPr>
            <a:endParaRPr lang="en-GB" sz="2000" dirty="0" smtClean="0"/>
          </a:p>
        </p:txBody>
      </p:sp>
      <p:pic>
        <p:nvPicPr>
          <p:cNvPr id="25604" name="Picture 2" descr="Clipart People Word Collage - Royalty Free Vector Illustration by Seamartini Graphics">
            <a:hlinkClick r:id="rId3" tooltip="Clipart People Word Collage - Royalty Free Vector Illustration by Seamartini Graphics"/>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500" y="2232025"/>
            <a:ext cx="418465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val="3143549381"/>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971550" y="257175"/>
            <a:ext cx="81724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endParaRPr lang="en-US" sz="3200" b="1">
              <a:solidFill>
                <a:srgbClr val="000099"/>
              </a:solidFill>
              <a:latin typeface="Times New Roman" pitchFamily="18" charset="0"/>
            </a:endParaRPr>
          </a:p>
        </p:txBody>
      </p:sp>
      <p:sp>
        <p:nvSpPr>
          <p:cNvPr id="26627" name="Rectangle 20"/>
          <p:cNvSpPr>
            <a:spLocks noChangeArrowheads="1"/>
          </p:cNvSpPr>
          <p:nvPr/>
        </p:nvSpPr>
        <p:spPr bwMode="auto">
          <a:xfrm>
            <a:off x="479425" y="1770063"/>
            <a:ext cx="8135938"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marL="457200" indent="-457200" algn="l">
              <a:spcBef>
                <a:spcPct val="50000"/>
              </a:spcBef>
              <a:buClr>
                <a:srgbClr val="000066"/>
              </a:buClr>
              <a:buFontTx/>
              <a:buAutoNum type="arabicPeriod"/>
            </a:pPr>
            <a:r>
              <a:rPr lang="en-US" altLang="ja-JP" sz="2200" dirty="0">
                <a:ea typeface="MS PGothic" pitchFamily="34" charset="-128"/>
              </a:rPr>
              <a:t>Assessment</a:t>
            </a:r>
          </a:p>
          <a:p>
            <a:pPr marL="457200" indent="-457200" algn="l">
              <a:spcBef>
                <a:spcPct val="50000"/>
              </a:spcBef>
              <a:buClr>
                <a:srgbClr val="000066"/>
              </a:buClr>
              <a:buFontTx/>
              <a:buAutoNum type="arabicPeriod"/>
            </a:pPr>
            <a:r>
              <a:rPr lang="en-US" altLang="ja-JP" sz="2200" dirty="0">
                <a:ea typeface="MS PGothic" pitchFamily="34" charset="-128"/>
              </a:rPr>
              <a:t>Coordination</a:t>
            </a:r>
          </a:p>
          <a:p>
            <a:pPr marL="457200" indent="-457200" algn="l">
              <a:spcBef>
                <a:spcPct val="50000"/>
              </a:spcBef>
              <a:buClr>
                <a:srgbClr val="000066"/>
              </a:buClr>
              <a:buFontTx/>
              <a:buAutoNum type="arabicPeriod"/>
            </a:pPr>
            <a:r>
              <a:rPr lang="en-US" sz="2200" dirty="0"/>
              <a:t>Transparency</a:t>
            </a:r>
            <a:endParaRPr lang="en-US" altLang="ja-JP" sz="2200" dirty="0">
              <a:ea typeface="MS PGothic" pitchFamily="34" charset="-128"/>
            </a:endParaRPr>
          </a:p>
          <a:p>
            <a:pPr marL="457200" indent="-457200" algn="l">
              <a:spcBef>
                <a:spcPct val="50000"/>
              </a:spcBef>
              <a:buClr>
                <a:srgbClr val="000066"/>
              </a:buClr>
              <a:buFontTx/>
              <a:buAutoNum type="arabicPeriod"/>
            </a:pPr>
            <a:r>
              <a:rPr lang="it-IT" altLang="ja-JP" sz="2200" dirty="0">
                <a:ea typeface="MS PGothic" pitchFamily="34" charset="-128"/>
              </a:rPr>
              <a:t>Listening</a:t>
            </a:r>
            <a:endParaRPr lang="en-US" altLang="ja-JP" sz="2200" dirty="0">
              <a:ea typeface="MS PGothic" pitchFamily="34" charset="-128"/>
            </a:endParaRPr>
          </a:p>
          <a:p>
            <a:pPr marL="457200" indent="-457200" algn="l">
              <a:spcBef>
                <a:spcPct val="50000"/>
              </a:spcBef>
              <a:buClr>
                <a:srgbClr val="000066"/>
              </a:buClr>
              <a:buFontTx/>
              <a:buAutoNum type="arabicPeriod"/>
            </a:pPr>
            <a:r>
              <a:rPr lang="en-US" altLang="ja-JP" sz="2200" dirty="0">
                <a:ea typeface="MS PGothic" pitchFamily="34" charset="-128"/>
              </a:rPr>
              <a:t>Communication evaluation</a:t>
            </a:r>
          </a:p>
          <a:p>
            <a:pPr marL="457200" indent="-457200" algn="l">
              <a:spcBef>
                <a:spcPct val="50000"/>
              </a:spcBef>
              <a:buClr>
                <a:srgbClr val="000066"/>
              </a:buClr>
              <a:buFontTx/>
              <a:buAutoNum type="arabicPeriod"/>
            </a:pPr>
            <a:r>
              <a:rPr lang="it-IT" altLang="ja-JP" sz="2200" dirty="0">
                <a:ea typeface="MS PGothic" pitchFamily="34" charset="-128"/>
              </a:rPr>
              <a:t>Emergency communication plan</a:t>
            </a:r>
          </a:p>
          <a:p>
            <a:pPr marL="457200" indent="-457200" algn="l">
              <a:spcBef>
                <a:spcPct val="50000"/>
              </a:spcBef>
              <a:buClr>
                <a:srgbClr val="000066"/>
              </a:buClr>
              <a:buFontTx/>
              <a:buAutoNum type="arabicPeriod"/>
            </a:pPr>
            <a:r>
              <a:rPr lang="it-IT" altLang="ja-JP" sz="2200" dirty="0">
                <a:ea typeface="MS PGothic" pitchFamily="34" charset="-128"/>
              </a:rPr>
              <a:t>Training</a:t>
            </a:r>
            <a:endParaRPr lang="en-US" altLang="ja-JP" sz="2200" dirty="0">
              <a:ea typeface="MS PGothic" pitchFamily="34" charset="-128"/>
            </a:endParaRPr>
          </a:p>
        </p:txBody>
      </p:sp>
      <p:sp>
        <p:nvSpPr>
          <p:cNvPr id="30725" name="Rectangle 23"/>
          <p:cNvSpPr>
            <a:spLocks noChangeArrowheads="1"/>
          </p:cNvSpPr>
          <p:nvPr/>
        </p:nvSpPr>
        <p:spPr bwMode="auto">
          <a:xfrm>
            <a:off x="403225" y="109538"/>
            <a:ext cx="8432800" cy="1077912"/>
          </a:xfrm>
          <a:prstGeom prst="rect">
            <a:avLst/>
          </a:prstGeom>
          <a:noFill/>
          <a:ln w="9525">
            <a:noFill/>
            <a:miter lim="800000"/>
            <a:headEnd/>
            <a:tailEnd/>
          </a:ln>
        </p:spPr>
        <p:txBody>
          <a:bodyPr>
            <a:spAutoFit/>
          </a:bodyPr>
          <a:lstStyle/>
          <a:p>
            <a:pPr algn="ctr">
              <a:defRPr/>
            </a:pPr>
            <a:r>
              <a:rPr lang="en-US" altLang="ja-JP" sz="3200" dirty="0">
                <a:effectLst>
                  <a:outerShdw blurRad="38100" dist="38100" dir="2700000" algn="tl">
                    <a:srgbClr val="C0C0C0"/>
                  </a:outerShdw>
                </a:effectLst>
                <a:latin typeface="+mj-lt"/>
                <a:ea typeface="+mj-ea"/>
                <a:cs typeface="Arial" charset="0"/>
              </a:rPr>
              <a:t>If crisis are difficult to predict, an outbreak communication strategy can be planned</a:t>
            </a:r>
            <a:endParaRPr lang="en-US" altLang="zh-CN" sz="3200" dirty="0">
              <a:effectLst>
                <a:outerShdw blurRad="38100" dist="38100" dir="2700000" algn="tl">
                  <a:srgbClr val="C0C0C0"/>
                </a:outerShdw>
              </a:effectLst>
              <a:latin typeface="+mj-lt"/>
              <a:ea typeface="+mj-ea"/>
              <a:cs typeface="Arial" charset="0"/>
            </a:endParaRPr>
          </a:p>
        </p:txBody>
      </p:sp>
      <p:sp>
        <p:nvSpPr>
          <p:cNvPr id="26629" name="Rectangle 7"/>
          <p:cNvSpPr>
            <a:spLocks noChangeArrowheads="1"/>
          </p:cNvSpPr>
          <p:nvPr/>
        </p:nvSpPr>
        <p:spPr bwMode="auto">
          <a:xfrm>
            <a:off x="5438775" y="1520825"/>
            <a:ext cx="3146425" cy="3870325"/>
          </a:xfrm>
          <a:prstGeom prst="rect">
            <a:avLst/>
          </a:prstGeom>
          <a:noFill/>
          <a:ln w="28575">
            <a:solidFill>
              <a:srgbClr val="000066"/>
            </a:solidFill>
            <a:miter lim="800000"/>
            <a:headEnd/>
            <a:tailEnd/>
          </a:ln>
          <a:extLst>
            <a:ext uri="{909E8E84-426E-40DD-AFC4-6F175D3DCCD1}">
              <a14:hiddenFill xmlns:a14="http://schemas.microsoft.com/office/drawing/2010/main">
                <a:solidFill>
                  <a:srgbClr val="FFFFFF"/>
                </a:solidFill>
              </a14:hiddenFill>
            </a:ext>
          </a:extLst>
        </p:spPr>
        <p:txBody>
          <a:bodyPr lIns="144000" tIns="144000" rIns="144000" bIns="0" anchor="ctr"/>
          <a:lstStyle/>
          <a:p>
            <a:r>
              <a:rPr lang="fr-FR" altLang="zh-CN" sz="2200" dirty="0">
                <a:ea typeface="SimSun" pitchFamily="2" charset="-122"/>
              </a:rPr>
              <a:t>People </a:t>
            </a:r>
            <a:r>
              <a:rPr lang="fr-FR" altLang="zh-CN" sz="2200" dirty="0" err="1">
                <a:ea typeface="SimSun" pitchFamily="2" charset="-122"/>
              </a:rPr>
              <a:t>respond</a:t>
            </a:r>
            <a:r>
              <a:rPr lang="fr-FR" altLang="zh-CN" sz="2200" dirty="0">
                <a:ea typeface="SimSun" pitchFamily="2" charset="-122"/>
              </a:rPr>
              <a:t> to </a:t>
            </a:r>
            <a:r>
              <a:rPr lang="fr-FR" altLang="zh-CN" sz="2200" dirty="0" err="1">
                <a:ea typeface="SimSun" pitchFamily="2" charset="-122"/>
              </a:rPr>
              <a:t>what</a:t>
            </a:r>
            <a:r>
              <a:rPr lang="fr-FR" altLang="zh-CN" sz="2200" dirty="0">
                <a:ea typeface="SimSun" pitchFamily="2" charset="-122"/>
              </a:rPr>
              <a:t> </a:t>
            </a:r>
            <a:r>
              <a:rPr lang="fr-FR" altLang="zh-CN" sz="2200" dirty="0" err="1">
                <a:ea typeface="SimSun" pitchFamily="2" charset="-122"/>
              </a:rPr>
              <a:t>outberak</a:t>
            </a:r>
            <a:r>
              <a:rPr lang="fr-FR" altLang="zh-CN" sz="2200" dirty="0">
                <a:ea typeface="SimSun" pitchFamily="2" charset="-122"/>
              </a:rPr>
              <a:t> </a:t>
            </a:r>
            <a:r>
              <a:rPr lang="fr-FR" altLang="zh-CN" sz="2200" dirty="0" err="1">
                <a:ea typeface="SimSun" pitchFamily="2" charset="-122"/>
              </a:rPr>
              <a:t>controllers</a:t>
            </a:r>
            <a:r>
              <a:rPr lang="fr-FR" altLang="zh-CN" sz="2200" dirty="0">
                <a:ea typeface="SimSun" pitchFamily="2" charset="-122"/>
              </a:rPr>
              <a:t> do, not </a:t>
            </a:r>
            <a:r>
              <a:rPr lang="fr-FR" altLang="zh-CN" sz="2200" dirty="0" err="1">
                <a:ea typeface="SimSun" pitchFamily="2" charset="-122"/>
              </a:rPr>
              <a:t>just</a:t>
            </a:r>
            <a:r>
              <a:rPr lang="fr-FR" altLang="zh-CN" sz="2200" dirty="0">
                <a:ea typeface="SimSun" pitchFamily="2" charset="-122"/>
              </a:rPr>
              <a:t> to </a:t>
            </a:r>
            <a:r>
              <a:rPr lang="fr-FR" altLang="zh-CN" sz="2200" dirty="0" err="1">
                <a:ea typeface="SimSun" pitchFamily="2" charset="-122"/>
              </a:rPr>
              <a:t>what</a:t>
            </a:r>
            <a:r>
              <a:rPr lang="fr-FR" altLang="zh-CN" sz="2200" dirty="0">
                <a:ea typeface="SimSun" pitchFamily="2" charset="-122"/>
              </a:rPr>
              <a:t> </a:t>
            </a:r>
            <a:r>
              <a:rPr lang="fr-FR" altLang="zh-CN" sz="2200" dirty="0" err="1">
                <a:ea typeface="SimSun" pitchFamily="2" charset="-122"/>
              </a:rPr>
              <a:t>they</a:t>
            </a:r>
            <a:r>
              <a:rPr lang="fr-FR" altLang="zh-CN" sz="2200" dirty="0">
                <a:ea typeface="SimSun" pitchFamily="2" charset="-122"/>
              </a:rPr>
              <a:t> </a:t>
            </a:r>
            <a:r>
              <a:rPr lang="fr-FR" altLang="zh-CN" sz="2200" dirty="0" err="1">
                <a:ea typeface="SimSun" pitchFamily="2" charset="-122"/>
              </a:rPr>
              <a:t>say</a:t>
            </a:r>
            <a:r>
              <a:rPr lang="fr-FR" altLang="zh-CN" sz="2200" dirty="0">
                <a:ea typeface="SimSun" pitchFamily="2" charset="-122"/>
              </a:rPr>
              <a:t>. </a:t>
            </a:r>
          </a:p>
          <a:p>
            <a:endParaRPr lang="fr-FR" altLang="zh-CN" sz="2200" dirty="0">
              <a:solidFill>
                <a:srgbClr val="C00000"/>
              </a:solidFill>
              <a:ea typeface="SimSun" pitchFamily="2" charset="-122"/>
            </a:endParaRPr>
          </a:p>
          <a:p>
            <a:endParaRPr lang="fr-FR" altLang="zh-CN" sz="2200" dirty="0">
              <a:solidFill>
                <a:srgbClr val="C00000"/>
              </a:solidFill>
              <a:ea typeface="SimSun" pitchFamily="2" charset="-122"/>
            </a:endParaRPr>
          </a:p>
          <a:p>
            <a:r>
              <a:rPr lang="fr-FR" altLang="zh-CN" sz="2200" dirty="0" err="1">
                <a:ea typeface="SimSun" pitchFamily="2" charset="-122"/>
              </a:rPr>
              <a:t>Crisis</a:t>
            </a:r>
            <a:r>
              <a:rPr lang="fr-FR" altLang="zh-CN" sz="2200" dirty="0">
                <a:ea typeface="SimSun" pitchFamily="2" charset="-122"/>
              </a:rPr>
              <a:t> communication must </a:t>
            </a:r>
            <a:r>
              <a:rPr lang="fr-FR" altLang="zh-CN" sz="2200" dirty="0" err="1">
                <a:ea typeface="SimSun" pitchFamily="2" charset="-122"/>
              </a:rPr>
              <a:t>be</a:t>
            </a:r>
            <a:r>
              <a:rPr lang="fr-FR" altLang="zh-CN" sz="2200" dirty="0">
                <a:ea typeface="SimSun" pitchFamily="2" charset="-122"/>
              </a:rPr>
              <a:t> </a:t>
            </a:r>
            <a:r>
              <a:rPr lang="fr-FR" altLang="zh-CN" sz="2200" dirty="0" err="1">
                <a:ea typeface="SimSun" pitchFamily="2" charset="-122"/>
              </a:rPr>
              <a:t>integrated</a:t>
            </a:r>
            <a:r>
              <a:rPr lang="fr-FR" altLang="zh-CN" sz="2200" dirty="0">
                <a:ea typeface="SimSun" pitchFamily="2" charset="-122"/>
              </a:rPr>
              <a:t> in </a:t>
            </a:r>
            <a:r>
              <a:rPr lang="fr-FR" altLang="zh-CN" sz="2200" dirty="0" err="1">
                <a:ea typeface="SimSun" pitchFamily="2" charset="-122"/>
              </a:rPr>
              <a:t>risk</a:t>
            </a:r>
            <a:r>
              <a:rPr lang="fr-FR" altLang="zh-CN" sz="2200" dirty="0">
                <a:ea typeface="SimSun" pitchFamily="2" charset="-122"/>
              </a:rPr>
              <a:t> management </a:t>
            </a:r>
            <a:r>
              <a:rPr lang="fr-FR" altLang="zh-CN" sz="2200" dirty="0" err="1">
                <a:ea typeface="SimSun" pitchFamily="2" charset="-122"/>
              </a:rPr>
              <a:t>form</a:t>
            </a:r>
            <a:r>
              <a:rPr lang="fr-FR" altLang="zh-CN" sz="2200" dirty="0">
                <a:ea typeface="SimSun" pitchFamily="2" charset="-122"/>
              </a:rPr>
              <a:t> the </a:t>
            </a:r>
            <a:r>
              <a:rPr lang="fr-FR" altLang="zh-CN" sz="2200" dirty="0" err="1">
                <a:ea typeface="SimSun" pitchFamily="2" charset="-122"/>
              </a:rPr>
              <a:t>start</a:t>
            </a:r>
            <a:r>
              <a:rPr lang="fr-FR" altLang="zh-CN" sz="2200" dirty="0">
                <a:ea typeface="SimSun" pitchFamily="2" charset="-122"/>
              </a:rPr>
              <a:t>.</a:t>
            </a:r>
          </a:p>
        </p:txBody>
      </p:sp>
      <p:sp>
        <p:nvSpPr>
          <p:cNvPr id="26630" name="Down Arrow 5"/>
          <p:cNvSpPr>
            <a:spLocks noChangeArrowheads="1"/>
          </p:cNvSpPr>
          <p:nvPr/>
        </p:nvSpPr>
        <p:spPr bwMode="auto">
          <a:xfrm>
            <a:off x="6840538" y="3349625"/>
            <a:ext cx="412750" cy="438150"/>
          </a:xfrm>
          <a:prstGeom prst="downArrow">
            <a:avLst>
              <a:gd name="adj1" fmla="val 50000"/>
              <a:gd name="adj2" fmla="val 49937"/>
            </a:avLst>
          </a:prstGeom>
          <a:solidFill>
            <a:srgbClr val="000066"/>
          </a:solidFill>
          <a:ln w="9525" algn="ctr">
            <a:solidFill>
              <a:schemeClr val="tx1"/>
            </a:solidFill>
            <a:round/>
            <a:headEnd/>
            <a:tailEnd/>
          </a:ln>
        </p:spPr>
        <p:txBody>
          <a:bodyPr/>
          <a:lstStyle/>
          <a:p>
            <a:pPr algn="l"/>
            <a:endParaRPr lang="en-GB" sz="1800" b="1"/>
          </a:p>
        </p:txBody>
      </p:sp>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val="3829376340"/>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238" y="60325"/>
            <a:ext cx="7969250" cy="990600"/>
          </a:xfrm>
        </p:spPr>
        <p:txBody>
          <a:bodyPr/>
          <a:lstStyle/>
          <a:p>
            <a:pPr algn="l">
              <a:defRPr/>
            </a:pPr>
            <a:r>
              <a:rPr lang="en-US" kern="1200" dirty="0" smtClean="0">
                <a:effectLst>
                  <a:outerShdw blurRad="38100" dist="38100" dir="2700000" algn="tl">
                    <a:srgbClr val="C0C0C0"/>
                  </a:outerShdw>
                </a:effectLst>
                <a:cs typeface="Arial" charset="0"/>
              </a:rPr>
              <a:t>Crisis Communication - Lifecycle </a:t>
            </a:r>
            <a:endParaRPr lang="en-US" kern="1200" dirty="0">
              <a:effectLst>
                <a:outerShdw blurRad="38100" dist="38100" dir="2700000" algn="tl">
                  <a:srgbClr val="C0C0C0"/>
                </a:outerShdw>
              </a:effectLst>
              <a:cs typeface="Arial" charset="0"/>
            </a:endParaRPr>
          </a:p>
        </p:txBody>
      </p:sp>
      <p:graphicFrame>
        <p:nvGraphicFramePr>
          <p:cNvPr id="4" name="Chart Placeholder 3"/>
          <p:cNvGraphicFramePr>
            <a:graphicFrameLocks noGrp="1"/>
          </p:cNvGraphicFramePr>
          <p:nvPr>
            <p:ph type="chart" idx="1"/>
          </p:nvPr>
        </p:nvGraphicFramePr>
        <p:xfrm>
          <a:off x="228600" y="964875"/>
          <a:ext cx="86868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2" name="TextBox 4"/>
          <p:cNvSpPr txBox="1">
            <a:spLocks noChangeArrowheads="1"/>
          </p:cNvSpPr>
          <p:nvPr/>
        </p:nvSpPr>
        <p:spPr bwMode="auto">
          <a:xfrm>
            <a:off x="3135313" y="3303588"/>
            <a:ext cx="19637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US">
                <a:solidFill>
                  <a:srgbClr val="002060"/>
                </a:solidFill>
              </a:rPr>
              <a:t>Maintenance</a:t>
            </a:r>
          </a:p>
        </p:txBody>
      </p:sp>
      <p:sp>
        <p:nvSpPr>
          <p:cNvPr id="27653" name="TextBox 5"/>
          <p:cNvSpPr txBox="1">
            <a:spLocks noChangeArrowheads="1"/>
          </p:cNvSpPr>
          <p:nvPr/>
        </p:nvSpPr>
        <p:spPr bwMode="auto">
          <a:xfrm>
            <a:off x="7277100" y="3316288"/>
            <a:ext cx="1624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US">
                <a:solidFill>
                  <a:srgbClr val="002060"/>
                </a:solidFill>
              </a:rPr>
              <a:t>Evaluation</a:t>
            </a:r>
          </a:p>
        </p:txBody>
      </p:sp>
      <p:sp>
        <p:nvSpPr>
          <p:cNvPr id="27654" name="TextBox 6"/>
          <p:cNvSpPr txBox="1">
            <a:spLocks noChangeArrowheads="1"/>
          </p:cNvSpPr>
          <p:nvPr/>
        </p:nvSpPr>
        <p:spPr bwMode="auto">
          <a:xfrm>
            <a:off x="111125" y="4589463"/>
            <a:ext cx="28844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Prepare</a:t>
            </a:r>
          </a:p>
          <a:p>
            <a:pPr algn="l" eaLnBrk="1" hangingPunct="1">
              <a:buFont typeface="Arial" pitchFamily="34" charset="0"/>
              <a:buChar char="•"/>
            </a:pPr>
            <a:r>
              <a:rPr lang="en-US" sz="1600">
                <a:solidFill>
                  <a:srgbClr val="000066"/>
                </a:solidFill>
              </a:rPr>
              <a:t>Make alliances</a:t>
            </a:r>
          </a:p>
          <a:p>
            <a:pPr algn="l" eaLnBrk="1" hangingPunct="1">
              <a:buFont typeface="Arial" pitchFamily="34" charset="0"/>
              <a:buChar char="•"/>
            </a:pPr>
            <a:r>
              <a:rPr lang="en-US" sz="1600">
                <a:solidFill>
                  <a:srgbClr val="000066"/>
                </a:solidFill>
              </a:rPr>
              <a:t>Agree on recommendations</a:t>
            </a:r>
          </a:p>
          <a:p>
            <a:pPr algn="l" eaLnBrk="1" hangingPunct="1">
              <a:buFont typeface="Arial" pitchFamily="34" charset="0"/>
              <a:buChar char="•"/>
            </a:pPr>
            <a:r>
              <a:rPr lang="en-US" sz="1600">
                <a:solidFill>
                  <a:srgbClr val="000066"/>
                </a:solidFill>
              </a:rPr>
              <a:t>Test messages</a:t>
            </a:r>
          </a:p>
        </p:txBody>
      </p:sp>
      <p:sp>
        <p:nvSpPr>
          <p:cNvPr id="27655" name="TextBox 7"/>
          <p:cNvSpPr txBox="1">
            <a:spLocks noChangeArrowheads="1"/>
          </p:cNvSpPr>
          <p:nvPr/>
        </p:nvSpPr>
        <p:spPr bwMode="auto">
          <a:xfrm>
            <a:off x="1665288" y="1052513"/>
            <a:ext cx="273685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Explain</a:t>
            </a:r>
          </a:p>
          <a:p>
            <a:pPr algn="l" eaLnBrk="1" hangingPunct="1">
              <a:buFont typeface="Arial" pitchFamily="34" charset="0"/>
              <a:buChar char="•"/>
            </a:pPr>
            <a:r>
              <a:rPr lang="en-US" sz="1600">
                <a:solidFill>
                  <a:srgbClr val="000066"/>
                </a:solidFill>
              </a:rPr>
              <a:t>Inform</a:t>
            </a:r>
          </a:p>
          <a:p>
            <a:pPr algn="l" eaLnBrk="1" hangingPunct="1">
              <a:buFont typeface="Arial" pitchFamily="34" charset="0"/>
              <a:buChar char="•"/>
            </a:pPr>
            <a:r>
              <a:rPr lang="en-US" sz="1600">
                <a:solidFill>
                  <a:srgbClr val="000066"/>
                </a:solidFill>
              </a:rPr>
              <a:t>Establish credibility</a:t>
            </a:r>
          </a:p>
          <a:p>
            <a:pPr algn="l" eaLnBrk="1" hangingPunct="1">
              <a:buFont typeface="Arial" pitchFamily="34" charset="0"/>
              <a:buChar char="•"/>
            </a:pPr>
            <a:r>
              <a:rPr lang="en-US" sz="1600">
                <a:solidFill>
                  <a:srgbClr val="000066"/>
                </a:solidFill>
              </a:rPr>
              <a:t>Guide action</a:t>
            </a:r>
          </a:p>
          <a:p>
            <a:pPr algn="l" eaLnBrk="1" hangingPunct="1">
              <a:buFont typeface="Arial" pitchFamily="34" charset="0"/>
              <a:buChar char="•"/>
            </a:pPr>
            <a:r>
              <a:rPr lang="en-US" sz="1600">
                <a:solidFill>
                  <a:srgbClr val="000066"/>
                </a:solidFill>
              </a:rPr>
              <a:t>Commit to communication</a:t>
            </a:r>
          </a:p>
        </p:txBody>
      </p:sp>
      <p:sp>
        <p:nvSpPr>
          <p:cNvPr id="27656" name="TextBox 8"/>
          <p:cNvSpPr txBox="1">
            <a:spLocks noChangeArrowheads="1"/>
          </p:cNvSpPr>
          <p:nvPr/>
        </p:nvSpPr>
        <p:spPr bwMode="auto">
          <a:xfrm>
            <a:off x="3059113" y="4614863"/>
            <a:ext cx="30099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Foster understanding of risks</a:t>
            </a:r>
          </a:p>
          <a:p>
            <a:pPr algn="l" eaLnBrk="1" hangingPunct="1">
              <a:buFont typeface="Arial" pitchFamily="34" charset="0"/>
              <a:buChar char="•"/>
            </a:pPr>
            <a:r>
              <a:rPr lang="en-US" sz="1600">
                <a:solidFill>
                  <a:srgbClr val="000066"/>
                </a:solidFill>
              </a:rPr>
              <a:t>Provide background</a:t>
            </a:r>
          </a:p>
          <a:p>
            <a:pPr algn="l" eaLnBrk="1" hangingPunct="1">
              <a:buFont typeface="Arial" pitchFamily="34" charset="0"/>
              <a:buChar char="•"/>
            </a:pPr>
            <a:r>
              <a:rPr lang="en-US" sz="1600">
                <a:solidFill>
                  <a:srgbClr val="000066"/>
                </a:solidFill>
              </a:rPr>
              <a:t>Foster support for plans</a:t>
            </a:r>
          </a:p>
          <a:p>
            <a:pPr algn="l" eaLnBrk="1" hangingPunct="1">
              <a:buFont typeface="Arial" pitchFamily="34" charset="0"/>
              <a:buChar char="•"/>
            </a:pPr>
            <a:r>
              <a:rPr lang="en-US" sz="1600">
                <a:solidFill>
                  <a:srgbClr val="000066"/>
                </a:solidFill>
              </a:rPr>
              <a:t>Listen</a:t>
            </a:r>
          </a:p>
          <a:p>
            <a:pPr algn="l" eaLnBrk="1" hangingPunct="1">
              <a:buFont typeface="Arial" pitchFamily="34" charset="0"/>
              <a:buChar char="•"/>
            </a:pPr>
            <a:r>
              <a:rPr lang="en-US" sz="1600">
                <a:solidFill>
                  <a:srgbClr val="000066"/>
                </a:solidFill>
              </a:rPr>
              <a:t>Empower</a:t>
            </a:r>
          </a:p>
        </p:txBody>
      </p:sp>
      <p:sp>
        <p:nvSpPr>
          <p:cNvPr id="27657" name="TextBox 9"/>
          <p:cNvSpPr txBox="1">
            <a:spLocks noChangeArrowheads="1"/>
          </p:cNvSpPr>
          <p:nvPr/>
        </p:nvSpPr>
        <p:spPr bwMode="auto">
          <a:xfrm>
            <a:off x="2697163" y="1173163"/>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US">
                <a:solidFill>
                  <a:srgbClr val="C00000"/>
                </a:solidFill>
              </a:rPr>
              <a:t>  </a:t>
            </a:r>
            <a:r>
              <a:rPr lang="en-US" sz="1600" b="1">
                <a:solidFill>
                  <a:srgbClr val="C00000"/>
                </a:solidFill>
              </a:rPr>
              <a:t>about risks</a:t>
            </a:r>
          </a:p>
        </p:txBody>
      </p:sp>
      <p:sp>
        <p:nvSpPr>
          <p:cNvPr id="11" name="Right Arrow 10"/>
          <p:cNvSpPr/>
          <p:nvPr/>
        </p:nvSpPr>
        <p:spPr>
          <a:xfrm>
            <a:off x="2619375" y="1196975"/>
            <a:ext cx="244475" cy="393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27659" name="TextBox 11"/>
          <p:cNvSpPr txBox="1">
            <a:spLocks noChangeArrowheads="1"/>
          </p:cNvSpPr>
          <p:nvPr/>
        </p:nvSpPr>
        <p:spPr bwMode="auto">
          <a:xfrm>
            <a:off x="4965700" y="1347788"/>
            <a:ext cx="2898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7800" indent="-177800" eaLnBrk="0" hangingPunct="0">
              <a:defRPr sz="2400">
                <a:solidFill>
                  <a:schemeClr val="tx1"/>
                </a:solidFill>
                <a:latin typeface="Arial" pitchFamily="34" charset="0"/>
              </a:defRPr>
            </a:lvl1pPr>
            <a:lvl2pPr marL="450850" indent="-17780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Educate for future response</a:t>
            </a:r>
          </a:p>
          <a:p>
            <a:pPr lvl="1" algn="l" eaLnBrk="1" hangingPunct="1">
              <a:buFont typeface="Arial" pitchFamily="34" charset="0"/>
              <a:buChar char="•"/>
            </a:pPr>
            <a:r>
              <a:rPr lang="en-US" sz="1400">
                <a:solidFill>
                  <a:srgbClr val="000066"/>
                </a:solidFill>
              </a:rPr>
              <a:t>Individual action</a:t>
            </a:r>
          </a:p>
          <a:p>
            <a:pPr lvl="1" algn="l" eaLnBrk="1" hangingPunct="1">
              <a:buFont typeface="Arial" pitchFamily="34" charset="0"/>
              <a:buChar char="•"/>
            </a:pPr>
            <a:r>
              <a:rPr lang="en-US" sz="1400">
                <a:solidFill>
                  <a:srgbClr val="000066"/>
                </a:solidFill>
              </a:rPr>
              <a:t>Support for relevant policies</a:t>
            </a:r>
          </a:p>
          <a:p>
            <a:pPr algn="l" eaLnBrk="1" hangingPunct="1">
              <a:buFont typeface="Arial" pitchFamily="34" charset="0"/>
              <a:buChar char="•"/>
            </a:pPr>
            <a:r>
              <a:rPr lang="en-US" sz="1600">
                <a:solidFill>
                  <a:srgbClr val="000066"/>
                </a:solidFill>
              </a:rPr>
              <a:t>Promote agency activities</a:t>
            </a:r>
          </a:p>
        </p:txBody>
      </p:sp>
      <p:sp>
        <p:nvSpPr>
          <p:cNvPr id="27660" name="TextBox 12"/>
          <p:cNvSpPr txBox="1">
            <a:spLocks noChangeArrowheads="1"/>
          </p:cNvSpPr>
          <p:nvPr/>
        </p:nvSpPr>
        <p:spPr bwMode="auto">
          <a:xfrm>
            <a:off x="7137400" y="4673600"/>
            <a:ext cx="186848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Evaluate plan</a:t>
            </a:r>
          </a:p>
          <a:p>
            <a:pPr algn="l" eaLnBrk="1" hangingPunct="1">
              <a:buFont typeface="Arial" pitchFamily="34" charset="0"/>
              <a:buChar char="•"/>
            </a:pPr>
            <a:r>
              <a:rPr lang="en-US" sz="1600">
                <a:solidFill>
                  <a:srgbClr val="000066"/>
                </a:solidFill>
              </a:rPr>
              <a:t>Lessons learned</a:t>
            </a:r>
          </a:p>
          <a:p>
            <a:pPr algn="l" eaLnBrk="1" hangingPunct="1">
              <a:buFont typeface="Arial" pitchFamily="34" charset="0"/>
              <a:buChar char="•"/>
            </a:pPr>
            <a:r>
              <a:rPr lang="en-US" sz="1600">
                <a:solidFill>
                  <a:srgbClr val="000066"/>
                </a:solidFill>
              </a:rPr>
              <a:t>Identify improvement </a:t>
            </a:r>
            <a:endParaRPr lang="en-US" sz="1400">
              <a:solidFill>
                <a:srgbClr val="000066"/>
              </a:solidFill>
            </a:endParaRPr>
          </a:p>
        </p:txBody>
      </p:sp>
      <p:sp>
        <p:nvSpPr>
          <p:cNvPr id="27661" name="Oval 13"/>
          <p:cNvSpPr>
            <a:spLocks noChangeArrowheads="1"/>
          </p:cNvSpPr>
          <p:nvPr/>
        </p:nvSpPr>
        <p:spPr bwMode="auto">
          <a:xfrm>
            <a:off x="238125" y="2968625"/>
            <a:ext cx="1246188" cy="1176338"/>
          </a:xfrm>
          <a:prstGeom prst="ellipse">
            <a:avLst/>
          </a:prstGeom>
          <a:noFill/>
          <a:ln w="19050"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lstStyle/>
          <a:p>
            <a:pPr algn="l"/>
            <a:endParaRPr lang="en-GB" sz="1800" b="1"/>
          </a:p>
        </p:txBody>
      </p:sp>
    </p:spTree>
    <p:extLst>
      <p:ext uri="{BB962C8B-B14F-4D97-AF65-F5344CB8AC3E}">
        <p14:creationId xmlns:p14="http://schemas.microsoft.com/office/powerpoint/2010/main" val="423993803"/>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971550" y="257175"/>
            <a:ext cx="81724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endParaRPr lang="en-US" sz="3200" b="1">
              <a:solidFill>
                <a:srgbClr val="000099"/>
              </a:solidFill>
              <a:latin typeface="Times New Roman" pitchFamily="18" charset="0"/>
            </a:endParaRPr>
          </a:p>
        </p:txBody>
      </p:sp>
      <p:sp>
        <p:nvSpPr>
          <p:cNvPr id="37891" name="Rectangle 3"/>
          <p:cNvSpPr>
            <a:spLocks noChangeArrowheads="1"/>
          </p:cNvSpPr>
          <p:nvPr/>
        </p:nvSpPr>
        <p:spPr bwMode="auto">
          <a:xfrm>
            <a:off x="225425" y="131763"/>
            <a:ext cx="8918575" cy="534987"/>
          </a:xfrm>
          <a:prstGeom prst="rect">
            <a:avLst/>
          </a:prstGeom>
          <a:noFill/>
          <a:ln w="9525">
            <a:noFill/>
            <a:miter lim="800000"/>
            <a:headEnd/>
            <a:tailEnd/>
          </a:ln>
        </p:spPr>
        <p:txBody>
          <a:bodyPr>
            <a:spAutoFit/>
          </a:bodyPr>
          <a:lstStyle/>
          <a:p>
            <a:pPr algn="ctr">
              <a:lnSpc>
                <a:spcPct val="90000"/>
              </a:lnSpc>
              <a:defRPr/>
            </a:pPr>
            <a:r>
              <a:rPr lang="en-US" altLang="ja-JP" sz="3200" dirty="0">
                <a:effectLst>
                  <a:outerShdw blurRad="38100" dist="38100" dir="2700000" algn="tl">
                    <a:srgbClr val="C0C0C0"/>
                  </a:outerShdw>
                </a:effectLst>
                <a:latin typeface="+mj-lt"/>
                <a:ea typeface="+mj-ea"/>
                <a:cs typeface="Arial" charset="0"/>
              </a:rPr>
              <a:t>Communication planning allows decision making </a:t>
            </a:r>
          </a:p>
        </p:txBody>
      </p:sp>
      <p:sp>
        <p:nvSpPr>
          <p:cNvPr id="28676" name="Rectangle 5"/>
          <p:cNvSpPr>
            <a:spLocks noChangeArrowheads="1"/>
          </p:cNvSpPr>
          <p:nvPr/>
        </p:nvSpPr>
        <p:spPr bwMode="auto">
          <a:xfrm>
            <a:off x="468313" y="1166813"/>
            <a:ext cx="8101012"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it-IT" altLang="ja-JP">
              <a:solidFill>
                <a:srgbClr val="FF6600"/>
              </a:solidFill>
              <a:ea typeface="MS PGothic" pitchFamily="34" charset="-128"/>
            </a:endParaRPr>
          </a:p>
          <a:p>
            <a:endParaRPr lang="it-IT" altLang="ja-JP">
              <a:solidFill>
                <a:srgbClr val="FF6600"/>
              </a:solidFill>
              <a:ea typeface="MS PGothic" pitchFamily="34" charset="-128"/>
            </a:endParaRPr>
          </a:p>
          <a:p>
            <a:endParaRPr lang="en-US" altLang="ja-JP">
              <a:solidFill>
                <a:srgbClr val="FF6600"/>
              </a:solidFill>
              <a:ea typeface="MS PGothic" pitchFamily="34" charset="-128"/>
            </a:endParaRPr>
          </a:p>
        </p:txBody>
      </p:sp>
      <p:grpSp>
        <p:nvGrpSpPr>
          <p:cNvPr id="28677" name="Group 16"/>
          <p:cNvGrpSpPr>
            <a:grpSpLocks/>
          </p:cNvGrpSpPr>
          <p:nvPr/>
        </p:nvGrpSpPr>
        <p:grpSpPr bwMode="auto">
          <a:xfrm>
            <a:off x="336550" y="1241425"/>
            <a:ext cx="8796338" cy="4149725"/>
            <a:chOff x="335913" y="1467606"/>
            <a:chExt cx="8796200" cy="4149423"/>
          </a:xfrm>
        </p:grpSpPr>
        <p:sp>
          <p:nvSpPr>
            <p:cNvPr id="28678" name="Rectangle 6"/>
            <p:cNvSpPr>
              <a:spLocks noChangeArrowheads="1"/>
            </p:cNvSpPr>
            <p:nvPr/>
          </p:nvSpPr>
          <p:spPr bwMode="auto">
            <a:xfrm>
              <a:off x="335913" y="1467607"/>
              <a:ext cx="3060431" cy="414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55600" indent="-355600" algn="l">
                <a:spcBef>
                  <a:spcPct val="50000"/>
                </a:spcBef>
                <a:buClr>
                  <a:srgbClr val="C00000"/>
                </a:buClr>
                <a:buFont typeface="Arial Narrow" pitchFamily="34" charset="0"/>
                <a:buAutoNum type="arabicPeriod"/>
              </a:pPr>
              <a:r>
                <a:rPr lang="en-GB" sz="2000" dirty="0"/>
                <a:t>What is the situation?</a:t>
              </a:r>
              <a:endParaRPr lang="en-US" sz="2000" dirty="0"/>
            </a:p>
            <a:p>
              <a:pPr marL="355600" indent="-355600" algn="l">
                <a:spcBef>
                  <a:spcPct val="50000"/>
                </a:spcBef>
                <a:buClr>
                  <a:srgbClr val="C00000"/>
                </a:buClr>
                <a:buFont typeface="Arial Narrow" pitchFamily="34" charset="0"/>
                <a:buAutoNum type="arabicPeriod"/>
              </a:pPr>
              <a:r>
                <a:rPr lang="en-US" sz="2000" dirty="0"/>
                <a:t>Why communicate?</a:t>
              </a:r>
            </a:p>
            <a:p>
              <a:pPr marL="355600" indent="-355600" algn="l">
                <a:spcBef>
                  <a:spcPct val="50000"/>
                </a:spcBef>
                <a:buClr>
                  <a:srgbClr val="C00000"/>
                </a:buClr>
                <a:buFont typeface="Arial Narrow" pitchFamily="34" charset="0"/>
                <a:buAutoNum type="arabicPeriod"/>
              </a:pPr>
              <a:r>
                <a:rPr lang="en-US" sz="2000" dirty="0"/>
                <a:t>To whom?</a:t>
              </a:r>
            </a:p>
            <a:p>
              <a:pPr marL="355600" indent="-355600" algn="l">
                <a:spcBef>
                  <a:spcPct val="50000"/>
                </a:spcBef>
                <a:buClr>
                  <a:srgbClr val="C00000"/>
                </a:buClr>
                <a:buFont typeface="Arial Narrow" pitchFamily="34" charset="0"/>
                <a:buAutoNum type="arabicPeriod"/>
              </a:pPr>
              <a:r>
                <a:rPr lang="en-US" sz="2000" dirty="0"/>
                <a:t>How?</a:t>
              </a:r>
            </a:p>
            <a:p>
              <a:pPr marL="355600" indent="-355600" algn="l">
                <a:spcBef>
                  <a:spcPct val="50000"/>
                </a:spcBef>
                <a:buClr>
                  <a:srgbClr val="C00000"/>
                </a:buClr>
                <a:buFont typeface="Arial Narrow" pitchFamily="34" charset="0"/>
                <a:buAutoNum type="arabicPeriod"/>
              </a:pPr>
              <a:r>
                <a:rPr lang="en-US" sz="2000" dirty="0"/>
                <a:t>When?</a:t>
              </a:r>
            </a:p>
            <a:p>
              <a:pPr marL="355600" indent="-355600" algn="l">
                <a:spcBef>
                  <a:spcPct val="50000"/>
                </a:spcBef>
                <a:buClr>
                  <a:srgbClr val="C00000"/>
                </a:buClr>
                <a:buFont typeface="Arial Narrow" pitchFamily="34" charset="0"/>
                <a:buAutoNum type="arabicPeriod"/>
              </a:pPr>
              <a:r>
                <a:rPr lang="en-US" sz="2000" dirty="0"/>
                <a:t>Who?</a:t>
              </a:r>
            </a:p>
            <a:p>
              <a:pPr marL="355600" indent="-355600" algn="l">
                <a:spcBef>
                  <a:spcPct val="50000"/>
                </a:spcBef>
                <a:buClr>
                  <a:srgbClr val="C00000"/>
                </a:buClr>
                <a:buFont typeface="Arial Narrow" pitchFamily="34" charset="0"/>
                <a:buAutoNum type="arabicPeriod"/>
              </a:pPr>
              <a:r>
                <a:rPr lang="en-US" sz="2000" dirty="0"/>
                <a:t>With what?</a:t>
              </a:r>
            </a:p>
            <a:p>
              <a:pPr marL="355600" indent="-355600" algn="l">
                <a:spcBef>
                  <a:spcPct val="50000"/>
                </a:spcBef>
                <a:buClr>
                  <a:srgbClr val="C00000"/>
                </a:buClr>
                <a:buFont typeface="Arial Narrow" pitchFamily="34" charset="0"/>
                <a:buAutoNum type="arabicPeriod"/>
              </a:pPr>
              <a:r>
                <a:rPr lang="en-US" sz="2000" dirty="0"/>
                <a:t>How is it going on?</a:t>
              </a:r>
            </a:p>
            <a:p>
              <a:pPr marL="355600" indent="-355600" algn="l">
                <a:spcBef>
                  <a:spcPct val="50000"/>
                </a:spcBef>
                <a:buClr>
                  <a:srgbClr val="C00000"/>
                </a:buClr>
                <a:buFont typeface="Arial Narrow" pitchFamily="34" charset="0"/>
                <a:buAutoNum type="arabicPeriod"/>
              </a:pPr>
              <a:r>
                <a:rPr lang="en-US" sz="2000" dirty="0"/>
                <a:t>How effective?</a:t>
              </a:r>
            </a:p>
          </p:txBody>
        </p:sp>
        <p:sp>
          <p:nvSpPr>
            <p:cNvPr id="28679" name="Rectangle 6"/>
            <p:cNvSpPr>
              <a:spLocks noChangeArrowheads="1"/>
            </p:cNvSpPr>
            <p:nvPr/>
          </p:nvSpPr>
          <p:spPr bwMode="auto">
            <a:xfrm>
              <a:off x="4231011" y="1467606"/>
              <a:ext cx="4901102" cy="41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55600" indent="-355600" algn="l">
                <a:spcBef>
                  <a:spcPct val="50000"/>
                </a:spcBef>
                <a:buClr>
                  <a:srgbClr val="000066"/>
                </a:buClr>
              </a:pPr>
              <a:r>
                <a:rPr lang="en-GB" sz="2000" dirty="0"/>
                <a:t>Evaluate the situation in context and time</a:t>
              </a:r>
              <a:endParaRPr lang="en-US" sz="2000" dirty="0"/>
            </a:p>
            <a:p>
              <a:pPr marL="355600" indent="-355600" algn="l">
                <a:spcBef>
                  <a:spcPct val="50000"/>
                </a:spcBef>
                <a:buClr>
                  <a:srgbClr val="000066"/>
                </a:buClr>
              </a:pPr>
              <a:r>
                <a:rPr lang="en-US" sz="2000" dirty="0"/>
                <a:t>Set objectives</a:t>
              </a:r>
            </a:p>
            <a:p>
              <a:pPr marL="355600" indent="-355600" algn="l">
                <a:spcBef>
                  <a:spcPct val="50000"/>
                </a:spcBef>
                <a:buClr>
                  <a:srgbClr val="000066"/>
                </a:buClr>
              </a:pPr>
              <a:r>
                <a:rPr lang="en-US" sz="2000" dirty="0"/>
                <a:t>Define target audience(s)</a:t>
              </a:r>
            </a:p>
            <a:p>
              <a:pPr marL="355600" indent="-355600" algn="l">
                <a:spcBef>
                  <a:spcPct val="50000"/>
                </a:spcBef>
                <a:buClr>
                  <a:srgbClr val="000066"/>
                </a:buClr>
              </a:pPr>
              <a:r>
                <a:rPr lang="en-US" sz="2000" dirty="0"/>
                <a:t>Outline strategy, channels and tools</a:t>
              </a:r>
            </a:p>
            <a:p>
              <a:pPr marL="355600" indent="-355600" algn="l">
                <a:spcBef>
                  <a:spcPct val="50000"/>
                </a:spcBef>
                <a:buClr>
                  <a:srgbClr val="000066"/>
                </a:buClr>
              </a:pPr>
              <a:r>
                <a:rPr lang="en-US" sz="2000" dirty="0"/>
                <a:t>Draw a timeline of action</a:t>
              </a:r>
            </a:p>
            <a:p>
              <a:pPr marL="355600" indent="-355600" algn="l">
                <a:spcBef>
                  <a:spcPct val="50000"/>
                </a:spcBef>
                <a:buClr>
                  <a:srgbClr val="000066"/>
                </a:buClr>
              </a:pPr>
              <a:r>
                <a:rPr lang="en-US" sz="2000" dirty="0"/>
                <a:t>Identify roles and partners</a:t>
              </a:r>
            </a:p>
            <a:p>
              <a:pPr marL="355600" indent="-355600" algn="l">
                <a:spcBef>
                  <a:spcPct val="50000"/>
                </a:spcBef>
                <a:buClr>
                  <a:srgbClr val="000066"/>
                </a:buClr>
              </a:pPr>
              <a:r>
                <a:rPr lang="en-US" sz="2000" dirty="0"/>
                <a:t>List human and economic resources</a:t>
              </a:r>
            </a:p>
            <a:p>
              <a:pPr marL="355600" indent="-355600" algn="l">
                <a:spcBef>
                  <a:spcPct val="50000"/>
                </a:spcBef>
                <a:buClr>
                  <a:srgbClr val="000066"/>
                </a:buClr>
              </a:pPr>
              <a:r>
                <a:rPr lang="en-US" sz="2000" dirty="0"/>
                <a:t>Monitor communication impact</a:t>
              </a:r>
            </a:p>
            <a:p>
              <a:pPr marL="355600" indent="-355600" algn="l">
                <a:spcBef>
                  <a:spcPct val="50000"/>
                </a:spcBef>
                <a:buClr>
                  <a:srgbClr val="000066"/>
                </a:buClr>
              </a:pPr>
              <a:r>
                <a:rPr lang="en-US" sz="2000" dirty="0"/>
                <a:t>Adjust the communication strategy</a:t>
              </a:r>
            </a:p>
          </p:txBody>
        </p:sp>
        <p:sp>
          <p:nvSpPr>
            <p:cNvPr id="28680" name="Right Arrow 7"/>
            <p:cNvSpPr>
              <a:spLocks noChangeArrowheads="1"/>
            </p:cNvSpPr>
            <p:nvPr/>
          </p:nvSpPr>
          <p:spPr bwMode="auto">
            <a:xfrm>
              <a:off x="3479474" y="1579413"/>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1" name="Right Arrow 8"/>
            <p:cNvSpPr>
              <a:spLocks noChangeArrowheads="1"/>
            </p:cNvSpPr>
            <p:nvPr/>
          </p:nvSpPr>
          <p:spPr bwMode="auto">
            <a:xfrm>
              <a:off x="3465620" y="2028696"/>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2" name="Right Arrow 9"/>
            <p:cNvSpPr>
              <a:spLocks noChangeArrowheads="1"/>
            </p:cNvSpPr>
            <p:nvPr/>
          </p:nvSpPr>
          <p:spPr bwMode="auto">
            <a:xfrm>
              <a:off x="3475516" y="2525481"/>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3" name="Right Arrow 10"/>
            <p:cNvSpPr>
              <a:spLocks noChangeArrowheads="1"/>
            </p:cNvSpPr>
            <p:nvPr/>
          </p:nvSpPr>
          <p:spPr bwMode="auto">
            <a:xfrm>
              <a:off x="3473537" y="2951013"/>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4" name="Right Arrow 11"/>
            <p:cNvSpPr>
              <a:spLocks noChangeArrowheads="1"/>
            </p:cNvSpPr>
            <p:nvPr/>
          </p:nvSpPr>
          <p:spPr bwMode="auto">
            <a:xfrm>
              <a:off x="3483433" y="3435922"/>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5" name="Right Arrow 12"/>
            <p:cNvSpPr>
              <a:spLocks noChangeArrowheads="1"/>
            </p:cNvSpPr>
            <p:nvPr/>
          </p:nvSpPr>
          <p:spPr bwMode="auto">
            <a:xfrm>
              <a:off x="3481453" y="3837704"/>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6" name="Right Arrow 13"/>
            <p:cNvSpPr>
              <a:spLocks noChangeArrowheads="1"/>
            </p:cNvSpPr>
            <p:nvPr/>
          </p:nvSpPr>
          <p:spPr bwMode="auto">
            <a:xfrm>
              <a:off x="3467598" y="4310738"/>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7" name="Right Arrow 14"/>
            <p:cNvSpPr>
              <a:spLocks noChangeArrowheads="1"/>
            </p:cNvSpPr>
            <p:nvPr/>
          </p:nvSpPr>
          <p:spPr bwMode="auto">
            <a:xfrm>
              <a:off x="3453744" y="4783771"/>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sp>
          <p:nvSpPr>
            <p:cNvPr id="28688" name="Right Arrow 15"/>
            <p:cNvSpPr>
              <a:spLocks noChangeArrowheads="1"/>
            </p:cNvSpPr>
            <p:nvPr/>
          </p:nvSpPr>
          <p:spPr bwMode="auto">
            <a:xfrm>
              <a:off x="3463640" y="5244930"/>
              <a:ext cx="486889" cy="201881"/>
            </a:xfrm>
            <a:prstGeom prst="rightArrow">
              <a:avLst>
                <a:gd name="adj1" fmla="val 50000"/>
                <a:gd name="adj2" fmla="val 49999"/>
              </a:avLst>
            </a:prstGeom>
            <a:solidFill>
              <a:srgbClr val="000066"/>
            </a:solidFill>
            <a:ln w="9525" algn="ctr">
              <a:solidFill>
                <a:schemeClr val="tx1"/>
              </a:solidFill>
              <a:round/>
              <a:headEnd/>
              <a:tailEnd/>
            </a:ln>
          </p:spPr>
          <p:txBody>
            <a:bodyPr/>
            <a:lstStyle/>
            <a:p>
              <a:pPr algn="l"/>
              <a:endParaRPr lang="en-GB" sz="1800" b="1"/>
            </a:p>
          </p:txBody>
        </p:sp>
      </p:grpSp>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285465654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53975"/>
            <a:ext cx="8362950" cy="1143000"/>
          </a:xfrm>
        </p:spPr>
        <p:txBody>
          <a:bodyPr/>
          <a:lstStyle/>
          <a:p>
            <a:pPr eaLnBrk="1" hangingPunct="1">
              <a:defRPr/>
            </a:pPr>
            <a:r>
              <a:rPr lang="en-US" kern="1200" dirty="0" smtClean="0">
                <a:effectLst>
                  <a:outerShdw blurRad="38100" dist="38100" dir="2700000" algn="tl">
                    <a:srgbClr val="C0C0C0"/>
                  </a:outerShdw>
                </a:effectLst>
                <a:cs typeface="Arial" charset="0"/>
              </a:rPr>
              <a:t>Gaps and challenges </a:t>
            </a:r>
            <a:br>
              <a:rPr lang="en-US" kern="1200" dirty="0" smtClean="0">
                <a:effectLst>
                  <a:outerShdw blurRad="38100" dist="38100" dir="2700000" algn="tl">
                    <a:srgbClr val="C0C0C0"/>
                  </a:outerShdw>
                </a:effectLst>
                <a:cs typeface="Arial" charset="0"/>
              </a:rPr>
            </a:br>
            <a:r>
              <a:rPr lang="en-US" sz="2400" dirty="0" smtClean="0"/>
              <a:t>(from experience and feedback)</a:t>
            </a:r>
            <a:endParaRPr lang="en-GB" sz="2800" dirty="0" smtClean="0"/>
          </a:p>
        </p:txBody>
      </p:sp>
      <p:sp>
        <p:nvSpPr>
          <p:cNvPr id="16387" name="Rectangle 3"/>
          <p:cNvSpPr>
            <a:spLocks noGrp="1" noChangeArrowheads="1"/>
          </p:cNvSpPr>
          <p:nvPr>
            <p:ph type="body" idx="1"/>
          </p:nvPr>
        </p:nvSpPr>
        <p:spPr>
          <a:xfrm>
            <a:off x="468313" y="1493838"/>
            <a:ext cx="7920037" cy="4051300"/>
          </a:xfrm>
        </p:spPr>
        <p:txBody>
          <a:bodyPr>
            <a:normAutofit fontScale="92500" lnSpcReduction="20000"/>
          </a:bodyPr>
          <a:lstStyle/>
          <a:p>
            <a:pPr marL="273050" indent="-273050">
              <a:defRPr/>
            </a:pPr>
            <a:r>
              <a:rPr lang="en-GB" altLang="ja-JP" sz="2200" dirty="0" smtClean="0">
                <a:ea typeface="ＭＳ Ｐゴシック" charset="-128"/>
              </a:rPr>
              <a:t>General </a:t>
            </a:r>
            <a:r>
              <a:rPr lang="en-GB" altLang="ja-JP" sz="2600" b="1" dirty="0" smtClean="0">
                <a:ea typeface="ＭＳ Ｐゴシック" charset="-128"/>
              </a:rPr>
              <a:t>devaluation</a:t>
            </a:r>
            <a:r>
              <a:rPr lang="en-GB" altLang="ja-JP" sz="2600" dirty="0" smtClean="0">
                <a:ea typeface="ＭＳ Ｐゴシック" charset="-128"/>
              </a:rPr>
              <a:t> </a:t>
            </a:r>
            <a:r>
              <a:rPr lang="en-GB" altLang="ja-JP" sz="2200" dirty="0" smtClean="0">
                <a:ea typeface="ＭＳ Ｐゴシック" charset="-128"/>
              </a:rPr>
              <a:t>of communication, not seen as a science; </a:t>
            </a:r>
          </a:p>
          <a:p>
            <a:pPr marL="273050" indent="-273050">
              <a:spcBef>
                <a:spcPts val="600"/>
              </a:spcBef>
              <a:spcAft>
                <a:spcPts val="0"/>
              </a:spcAft>
              <a:defRPr/>
            </a:pPr>
            <a:r>
              <a:rPr lang="en-GB" altLang="ja-JP" sz="2600" b="1" dirty="0" smtClean="0">
                <a:ea typeface="ＭＳ Ｐゴシック" charset="-128"/>
              </a:rPr>
              <a:t>Disconnect</a:t>
            </a:r>
            <a:r>
              <a:rPr lang="en-GB" altLang="ja-JP" sz="2200" dirty="0" smtClean="0">
                <a:ea typeface="ＭＳ Ｐゴシック" charset="-128"/>
              </a:rPr>
              <a:t> between technical and communication responders;  </a:t>
            </a:r>
          </a:p>
          <a:p>
            <a:pPr marL="231775" indent="-231775">
              <a:spcBef>
                <a:spcPts val="600"/>
              </a:spcBef>
              <a:spcAft>
                <a:spcPts val="0"/>
              </a:spcAft>
              <a:buClr>
                <a:srgbClr val="000066"/>
              </a:buClr>
              <a:defRPr/>
            </a:pPr>
            <a:r>
              <a:rPr lang="en-US" altLang="ja-JP" sz="2600" b="1" dirty="0" smtClean="0">
                <a:ea typeface="ＭＳ Ｐゴシック" charset="-128"/>
              </a:rPr>
              <a:t>Low recognition </a:t>
            </a:r>
            <a:r>
              <a:rPr lang="en-US" altLang="ja-JP" sz="2200" dirty="0" smtClean="0">
                <a:ea typeface="ＭＳ Ｐゴシック" charset="-128"/>
              </a:rPr>
              <a:t>of crisis communication capacity needs before a crisis starts;</a:t>
            </a:r>
          </a:p>
          <a:p>
            <a:pPr marL="231775" indent="-231775">
              <a:spcBef>
                <a:spcPts val="600"/>
              </a:spcBef>
              <a:spcAft>
                <a:spcPts val="0"/>
              </a:spcAft>
              <a:buClr>
                <a:srgbClr val="000066"/>
              </a:buClr>
              <a:defRPr/>
            </a:pPr>
            <a:r>
              <a:rPr lang="en-US" altLang="ja-JP" sz="2200" dirty="0" smtClean="0">
                <a:ea typeface="ＭＳ Ｐゴシック" charset="-128"/>
              </a:rPr>
              <a:t>Perception of crisis communication as an “</a:t>
            </a:r>
            <a:r>
              <a:rPr lang="en-US" altLang="ja-JP" sz="2600" b="1" dirty="0" smtClean="0">
                <a:ea typeface="ＭＳ Ｐゴシック" charset="-128"/>
              </a:rPr>
              <a:t>add-on</a:t>
            </a:r>
            <a:r>
              <a:rPr lang="en-US" altLang="ja-JP" sz="2200" dirty="0" smtClean="0">
                <a:ea typeface="ＭＳ Ｐゴシック" charset="-128"/>
              </a:rPr>
              <a:t>” not integrated in planning processes;</a:t>
            </a:r>
          </a:p>
          <a:p>
            <a:pPr marL="231775" indent="-231775">
              <a:spcBef>
                <a:spcPts val="600"/>
              </a:spcBef>
              <a:spcAft>
                <a:spcPts val="0"/>
              </a:spcAft>
              <a:buClr>
                <a:srgbClr val="000066"/>
              </a:buClr>
              <a:defRPr/>
            </a:pPr>
            <a:r>
              <a:rPr lang="it-IT" altLang="ja-JP" sz="2600" b="1" dirty="0" err="1" smtClean="0">
                <a:ea typeface="ＭＳ Ｐゴシック" charset="-128"/>
              </a:rPr>
              <a:t>Limited</a:t>
            </a:r>
            <a:r>
              <a:rPr lang="it-IT" altLang="ja-JP" sz="2200" dirty="0" smtClean="0">
                <a:ea typeface="ＭＳ Ｐゴシック" charset="-128"/>
              </a:rPr>
              <a:t> </a:t>
            </a:r>
            <a:r>
              <a:rPr lang="it-IT" altLang="ja-JP" sz="2200" dirty="0" err="1" smtClean="0">
                <a:ea typeface="ＭＳ Ｐゴシック" charset="-128"/>
              </a:rPr>
              <a:t>financial</a:t>
            </a:r>
            <a:r>
              <a:rPr lang="it-IT" altLang="ja-JP" sz="2200" dirty="0" smtClean="0">
                <a:ea typeface="ＭＳ Ｐゴシック" charset="-128"/>
              </a:rPr>
              <a:t> and </a:t>
            </a:r>
            <a:r>
              <a:rPr lang="it-IT" altLang="ja-JP" sz="2200" dirty="0" err="1" smtClean="0">
                <a:ea typeface="ＭＳ Ｐゴシック" charset="-128"/>
              </a:rPr>
              <a:t>human</a:t>
            </a:r>
            <a:r>
              <a:rPr lang="it-IT" altLang="ja-JP" sz="2200" dirty="0" smtClean="0">
                <a:ea typeface="ＭＳ Ｐゴシック" charset="-128"/>
              </a:rPr>
              <a:t> </a:t>
            </a:r>
            <a:r>
              <a:rPr lang="it-IT" altLang="ja-JP" sz="2200" dirty="0" err="1" smtClean="0">
                <a:ea typeface="ＭＳ Ｐゴシック" charset="-128"/>
              </a:rPr>
              <a:t>resources</a:t>
            </a:r>
            <a:r>
              <a:rPr lang="it-IT" altLang="ja-JP" sz="2200" dirty="0" smtClean="0">
                <a:ea typeface="ＭＳ Ｐゴシック" charset="-128"/>
              </a:rPr>
              <a:t> </a:t>
            </a:r>
            <a:r>
              <a:rPr lang="it-IT" altLang="ja-JP" sz="2200" dirty="0" err="1" smtClean="0">
                <a:ea typeface="ＭＳ Ｐゴシック" charset="-128"/>
              </a:rPr>
              <a:t>dedicated</a:t>
            </a:r>
            <a:r>
              <a:rPr lang="it-IT" altLang="ja-JP" sz="2200" dirty="0" smtClean="0">
                <a:ea typeface="ＭＳ Ｐゴシック" charset="-128"/>
              </a:rPr>
              <a:t> </a:t>
            </a:r>
            <a:r>
              <a:rPr lang="it-IT" altLang="ja-JP" sz="2200" dirty="0" err="1" smtClean="0">
                <a:ea typeface="ＭＳ Ｐゴシック" charset="-128"/>
              </a:rPr>
              <a:t>to</a:t>
            </a:r>
            <a:r>
              <a:rPr lang="it-IT" altLang="ja-JP" sz="2200" dirty="0" smtClean="0">
                <a:ea typeface="ＭＳ Ｐゴシック" charset="-128"/>
              </a:rPr>
              <a:t> </a:t>
            </a:r>
            <a:r>
              <a:rPr lang="it-IT" altLang="ja-JP" sz="2200" dirty="0" err="1" smtClean="0">
                <a:ea typeface="ＭＳ Ｐゴシック" charset="-128"/>
              </a:rPr>
              <a:t>communication</a:t>
            </a:r>
            <a:r>
              <a:rPr lang="it-IT" altLang="ja-JP" sz="2200" dirty="0" smtClean="0">
                <a:ea typeface="ＭＳ Ｐゴシック" charset="-128"/>
              </a:rPr>
              <a:t> planning;</a:t>
            </a:r>
            <a:endParaRPr lang="en-US" altLang="ja-JP" sz="2200" dirty="0" smtClean="0">
              <a:ea typeface="ＭＳ Ｐゴシック" charset="-128"/>
            </a:endParaRPr>
          </a:p>
          <a:p>
            <a:pPr marL="231775" indent="-231775">
              <a:spcBef>
                <a:spcPts val="600"/>
              </a:spcBef>
              <a:spcAft>
                <a:spcPts val="0"/>
              </a:spcAft>
              <a:buClr>
                <a:srgbClr val="000066"/>
              </a:buClr>
              <a:defRPr/>
            </a:pPr>
            <a:r>
              <a:rPr lang="en-US" altLang="ja-JP" sz="2600" b="1" dirty="0" smtClean="0">
                <a:ea typeface="ＭＳ Ｐゴシック" charset="-128"/>
              </a:rPr>
              <a:t>Unsuitability </a:t>
            </a:r>
            <a:r>
              <a:rPr lang="en-US" altLang="ja-JP" sz="2200" dirty="0" smtClean="0">
                <a:ea typeface="ＭＳ Ｐゴシック" charset="-128"/>
              </a:rPr>
              <a:t>of planned procedures due to other sectors’ involvement  and/or lead taken by the highest government’s level. </a:t>
            </a:r>
          </a:p>
          <a:p>
            <a:pPr marL="720000" lvl="1" indent="-361950">
              <a:spcBef>
                <a:spcPts val="600"/>
              </a:spcBef>
              <a:spcAft>
                <a:spcPts val="0"/>
              </a:spcAft>
              <a:buFont typeface="Courier New" pitchFamily="49" charset="0"/>
              <a:buChar char="o"/>
              <a:defRPr/>
            </a:pPr>
            <a:endParaRPr lang="en-GB" sz="900" dirty="0" smtClean="0"/>
          </a:p>
          <a:p>
            <a:pPr eaLnBrk="1" hangingPunct="1">
              <a:buFontTx/>
              <a:buNone/>
              <a:defRPr/>
            </a:pPr>
            <a:endParaRPr lang="en-GB" sz="1800" dirty="0" smtClean="0">
              <a:solidFill>
                <a:schemeClr val="accent6">
                  <a:lumMod val="75000"/>
                </a:schemeClr>
              </a:solidFill>
            </a:endParaRPr>
          </a:p>
          <a:p>
            <a:pPr eaLnBrk="1" hangingPunct="1">
              <a:buFontTx/>
              <a:buNone/>
              <a:defRPr/>
            </a:pPr>
            <a:r>
              <a:rPr lang="en-GB" sz="1800" dirty="0" smtClean="0">
                <a:solidFill>
                  <a:schemeClr val="accent6">
                    <a:lumMod val="75000"/>
                  </a:schemeClr>
                </a:solidFill>
              </a:rPr>
              <a:t>	</a:t>
            </a:r>
          </a:p>
          <a:p>
            <a:pPr eaLnBrk="1" hangingPunct="1">
              <a:buFontTx/>
              <a:buNone/>
              <a:defRPr/>
            </a:pPr>
            <a:endParaRPr lang="en-GB" sz="1800" dirty="0" smtClean="0">
              <a:solidFill>
                <a:schemeClr val="accent6">
                  <a:lumMod val="75000"/>
                </a:schemeClr>
              </a:solidFill>
            </a:endParaRPr>
          </a:p>
          <a:p>
            <a:pPr eaLnBrk="1" hangingPunct="1">
              <a:buFontTx/>
              <a:buNone/>
              <a:defRPr/>
            </a:pPr>
            <a:endParaRPr lang="en-GB" sz="2400" dirty="0" smtClean="0"/>
          </a:p>
          <a:p>
            <a:pPr eaLnBrk="1" hangingPunct="1">
              <a:buFontTx/>
              <a:buNone/>
              <a:defRPr/>
            </a:pPr>
            <a:endParaRPr lang="en-GB" sz="2000" dirty="0" smtClean="0"/>
          </a:p>
          <a:p>
            <a:pPr eaLnBrk="1" hangingPunct="1">
              <a:defRPr/>
            </a:pPr>
            <a:endParaRPr lang="en-GB" sz="2000" dirty="0" smtClean="0"/>
          </a:p>
        </p:txBody>
      </p:sp>
      <p:sp>
        <p:nvSpPr>
          <p:cNvPr id="2" name="Slide Number Placeholder 1"/>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3241961804"/>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430213" y="1460500"/>
            <a:ext cx="4176712" cy="2169825"/>
          </a:xfrm>
          <a:prstGeom prst="rect">
            <a:avLst/>
          </a:prstGeom>
          <a:noFill/>
          <a:ln w="9525">
            <a:noFill/>
            <a:miter lim="800000"/>
            <a:headEnd/>
            <a:tailEnd/>
          </a:ln>
        </p:spPr>
        <p:txBody>
          <a:bodyPr>
            <a:spAutoFit/>
          </a:bodyPr>
          <a:lstStyle/>
          <a:p>
            <a:pPr marL="234950" indent="-234950" algn="l">
              <a:spcBef>
                <a:spcPct val="30000"/>
              </a:spcBef>
              <a:buClr>
                <a:schemeClr val="accent6">
                  <a:lumMod val="75000"/>
                </a:schemeClr>
              </a:buClr>
              <a:buFont typeface="Arial" pitchFamily="34" charset="0"/>
              <a:buChar char="•"/>
              <a:defRPr/>
            </a:pPr>
            <a:r>
              <a:rPr lang="en-GB" dirty="0"/>
              <a:t>Extremely time pressuring</a:t>
            </a:r>
          </a:p>
          <a:p>
            <a:pPr marL="234950" indent="-234950" algn="l">
              <a:spcBef>
                <a:spcPct val="30000"/>
              </a:spcBef>
              <a:buClr>
                <a:schemeClr val="accent6">
                  <a:lumMod val="75000"/>
                </a:schemeClr>
              </a:buClr>
              <a:buFont typeface="Arial" pitchFamily="34" charset="0"/>
              <a:buChar char="•"/>
              <a:defRPr/>
            </a:pPr>
            <a:r>
              <a:rPr lang="en-GB" dirty="0"/>
              <a:t>Unpredictable &amp; unfolding</a:t>
            </a:r>
          </a:p>
          <a:p>
            <a:pPr marL="234950" indent="-234950" algn="l">
              <a:spcBef>
                <a:spcPct val="30000"/>
              </a:spcBef>
              <a:buClr>
                <a:schemeClr val="accent6">
                  <a:lumMod val="75000"/>
                </a:schemeClr>
              </a:buClr>
              <a:buFont typeface="Arial" pitchFamily="34" charset="0"/>
              <a:buChar char="•"/>
              <a:defRPr/>
            </a:pPr>
            <a:r>
              <a:rPr lang="en-GB" dirty="0"/>
              <a:t>Socially and economically disruptive</a:t>
            </a:r>
          </a:p>
          <a:p>
            <a:pPr marL="234950" indent="-234950" algn="l">
              <a:spcBef>
                <a:spcPct val="30000"/>
              </a:spcBef>
              <a:buClr>
                <a:schemeClr val="accent6">
                  <a:lumMod val="75000"/>
                </a:schemeClr>
              </a:buClr>
              <a:buFont typeface="Arial" pitchFamily="34" charset="0"/>
              <a:buChar char="•"/>
              <a:defRPr/>
            </a:pPr>
            <a:r>
              <a:rPr lang="en-GB" dirty="0"/>
              <a:t>Behaviour–centred &amp; anxiety generator</a:t>
            </a:r>
          </a:p>
          <a:p>
            <a:pPr marL="234950" indent="-234950" algn="l">
              <a:spcBef>
                <a:spcPct val="30000"/>
              </a:spcBef>
              <a:buClr>
                <a:schemeClr val="accent6">
                  <a:lumMod val="75000"/>
                </a:schemeClr>
              </a:buClr>
              <a:buFont typeface="Arial" pitchFamily="34" charset="0"/>
              <a:buChar char="•"/>
              <a:defRPr/>
            </a:pPr>
            <a:r>
              <a:rPr lang="en-GB" dirty="0"/>
              <a:t>Involving multiple stakeholders</a:t>
            </a:r>
          </a:p>
          <a:p>
            <a:pPr marL="234950" indent="-234950" algn="l">
              <a:spcBef>
                <a:spcPct val="30000"/>
              </a:spcBef>
              <a:buClr>
                <a:schemeClr val="accent6">
                  <a:lumMod val="75000"/>
                </a:schemeClr>
              </a:buClr>
              <a:buFont typeface="Arial" pitchFamily="34" charset="0"/>
              <a:buChar char="•"/>
              <a:defRPr/>
            </a:pPr>
            <a:r>
              <a:rPr lang="en-GB" dirty="0"/>
              <a:t>Shifting from national to international</a:t>
            </a:r>
          </a:p>
        </p:txBody>
      </p:sp>
      <p:sp>
        <p:nvSpPr>
          <p:cNvPr id="5123" name="Rectangle 3"/>
          <p:cNvSpPr>
            <a:spLocks noChangeArrowheads="1"/>
          </p:cNvSpPr>
          <p:nvPr/>
        </p:nvSpPr>
        <p:spPr bwMode="auto">
          <a:xfrm>
            <a:off x="546100" y="188913"/>
            <a:ext cx="8004175" cy="1077912"/>
          </a:xfrm>
          <a:prstGeom prst="rect">
            <a:avLst/>
          </a:prstGeom>
          <a:noFill/>
          <a:ln w="9525">
            <a:noFill/>
            <a:miter lim="800000"/>
            <a:headEnd/>
            <a:tailEnd/>
          </a:ln>
        </p:spPr>
        <p:txBody>
          <a:bodyPr>
            <a:spAutoFit/>
          </a:bodyPr>
          <a:lstStyle/>
          <a:p>
            <a:pPr algn="l">
              <a:defRPr/>
            </a:pPr>
            <a:r>
              <a:rPr lang="en-US" sz="3200" dirty="0">
                <a:solidFill>
                  <a:srgbClr val="993300"/>
                </a:solidFill>
                <a:effectLst>
                  <a:outerShdw blurRad="38100" dist="38100" dir="2700000" algn="tl">
                    <a:srgbClr val="C0C0C0"/>
                  </a:outerShdw>
                </a:effectLst>
                <a:latin typeface="+mj-lt"/>
                <a:ea typeface="+mj-ea"/>
                <a:cs typeface="Arial" charset="0"/>
              </a:rPr>
              <a:t>Crisis communication is designed for health crisis</a:t>
            </a:r>
          </a:p>
        </p:txBody>
      </p:sp>
      <p:sp>
        <p:nvSpPr>
          <p:cNvPr id="8" name="Rectangle 2"/>
          <p:cNvSpPr>
            <a:spLocks noChangeArrowheads="1"/>
          </p:cNvSpPr>
          <p:nvPr/>
        </p:nvSpPr>
        <p:spPr bwMode="auto">
          <a:xfrm>
            <a:off x="5014913" y="1495425"/>
            <a:ext cx="3821112" cy="2890022"/>
          </a:xfrm>
          <a:prstGeom prst="rect">
            <a:avLst/>
          </a:prstGeom>
          <a:noFill/>
          <a:ln w="9525">
            <a:noFill/>
            <a:miter lim="800000"/>
            <a:headEnd/>
            <a:tailEnd/>
          </a:ln>
        </p:spPr>
        <p:txBody>
          <a:bodyPr>
            <a:spAutoFit/>
          </a:bodyPr>
          <a:lstStyle/>
          <a:p>
            <a:pPr marL="234950" indent="-234950" algn="l">
              <a:spcBef>
                <a:spcPct val="30000"/>
              </a:spcBef>
              <a:buClr>
                <a:schemeClr val="accent6">
                  <a:lumMod val="75000"/>
                </a:schemeClr>
              </a:buClr>
              <a:defRPr/>
            </a:pPr>
            <a:r>
              <a:rPr lang="en-GB" dirty="0" smtClean="0"/>
              <a:t>Information dissemination</a:t>
            </a:r>
          </a:p>
          <a:p>
            <a:pPr marL="234950" indent="-234950" algn="l">
              <a:spcBef>
                <a:spcPct val="30000"/>
              </a:spcBef>
              <a:buClr>
                <a:schemeClr val="accent6">
                  <a:lumMod val="75000"/>
                </a:schemeClr>
              </a:buClr>
              <a:defRPr/>
            </a:pPr>
            <a:r>
              <a:rPr lang="en-GB" dirty="0" smtClean="0"/>
              <a:t>Dealing with uncertainty</a:t>
            </a:r>
          </a:p>
          <a:p>
            <a:pPr marL="234950" indent="-234950" algn="l">
              <a:spcBef>
                <a:spcPct val="30000"/>
              </a:spcBef>
              <a:buClr>
                <a:schemeClr val="accent6">
                  <a:lumMod val="75000"/>
                </a:schemeClr>
              </a:buClr>
              <a:defRPr/>
            </a:pPr>
            <a:r>
              <a:rPr lang="en-GB" dirty="0" smtClean="0"/>
              <a:t>Coordination - Listening</a:t>
            </a:r>
          </a:p>
          <a:p>
            <a:pPr marL="234950" indent="-234950" algn="l">
              <a:spcBef>
                <a:spcPct val="30000"/>
              </a:spcBef>
              <a:buClr>
                <a:schemeClr val="accent6">
                  <a:lumMod val="75000"/>
                </a:schemeClr>
              </a:buClr>
              <a:defRPr/>
            </a:pPr>
            <a:r>
              <a:rPr lang="en-GB" dirty="0" smtClean="0"/>
              <a:t>Listening</a:t>
            </a:r>
          </a:p>
          <a:p>
            <a:pPr marL="234950" indent="-234950" algn="l">
              <a:spcBef>
                <a:spcPct val="30000"/>
              </a:spcBef>
              <a:buClr>
                <a:schemeClr val="accent6">
                  <a:lumMod val="75000"/>
                </a:schemeClr>
              </a:buClr>
              <a:defRPr/>
            </a:pPr>
            <a:endParaRPr lang="en-GB" dirty="0" smtClean="0"/>
          </a:p>
          <a:p>
            <a:pPr marL="234950" indent="-234950" algn="l">
              <a:spcBef>
                <a:spcPct val="30000"/>
              </a:spcBef>
              <a:buClr>
                <a:schemeClr val="accent6">
                  <a:lumMod val="75000"/>
                </a:schemeClr>
              </a:buClr>
              <a:defRPr/>
            </a:pPr>
            <a:r>
              <a:rPr lang="en-GB" dirty="0" smtClean="0"/>
              <a:t>Coordination</a:t>
            </a:r>
          </a:p>
          <a:p>
            <a:pPr marL="234950" indent="-234950" algn="l">
              <a:spcBef>
                <a:spcPct val="30000"/>
              </a:spcBef>
              <a:buClr>
                <a:schemeClr val="accent6">
                  <a:lumMod val="75000"/>
                </a:schemeClr>
              </a:buClr>
              <a:defRPr/>
            </a:pPr>
            <a:endParaRPr lang="en-GB" dirty="0" smtClean="0"/>
          </a:p>
          <a:p>
            <a:pPr marL="234950" indent="-234950" algn="l">
              <a:spcBef>
                <a:spcPct val="30000"/>
              </a:spcBef>
              <a:buClr>
                <a:schemeClr val="accent6">
                  <a:lumMod val="75000"/>
                </a:schemeClr>
              </a:buClr>
              <a:defRPr/>
            </a:pPr>
            <a:r>
              <a:rPr lang="en-GB" dirty="0" smtClean="0"/>
              <a:t>Coordination</a:t>
            </a:r>
            <a:endParaRPr lang="en-GB" dirty="0"/>
          </a:p>
        </p:txBody>
      </p:sp>
      <p:sp>
        <p:nvSpPr>
          <p:cNvPr id="30725" name="Right Arrow 10"/>
          <p:cNvSpPr>
            <a:spLocks noChangeArrowheads="1"/>
          </p:cNvSpPr>
          <p:nvPr/>
        </p:nvSpPr>
        <p:spPr bwMode="auto">
          <a:xfrm>
            <a:off x="4489450" y="1579563"/>
            <a:ext cx="474663" cy="307975"/>
          </a:xfrm>
          <a:prstGeom prst="rightArrow">
            <a:avLst>
              <a:gd name="adj1" fmla="val 50000"/>
              <a:gd name="adj2" fmla="val 50090"/>
            </a:avLst>
          </a:prstGeom>
          <a:solidFill>
            <a:srgbClr val="CC0000"/>
          </a:solidFill>
          <a:ln w="9525" algn="ctr">
            <a:solidFill>
              <a:schemeClr val="tx1"/>
            </a:solidFill>
            <a:round/>
            <a:headEnd/>
            <a:tailEnd/>
          </a:ln>
        </p:spPr>
        <p:txBody>
          <a:bodyPr/>
          <a:lstStyle/>
          <a:p>
            <a:pPr algn="l"/>
            <a:endParaRPr lang="en-GB" sz="1800" b="1"/>
          </a:p>
        </p:txBody>
      </p:sp>
      <p:sp>
        <p:nvSpPr>
          <p:cNvPr id="30726" name="Right Arrow 11"/>
          <p:cNvSpPr>
            <a:spLocks noChangeArrowheads="1"/>
          </p:cNvSpPr>
          <p:nvPr/>
        </p:nvSpPr>
        <p:spPr bwMode="auto">
          <a:xfrm>
            <a:off x="4498975" y="2063750"/>
            <a:ext cx="474663" cy="309563"/>
          </a:xfrm>
          <a:prstGeom prst="rightArrow">
            <a:avLst>
              <a:gd name="adj1" fmla="val 50000"/>
              <a:gd name="adj2" fmla="val 49833"/>
            </a:avLst>
          </a:prstGeom>
          <a:solidFill>
            <a:srgbClr val="CC0000"/>
          </a:solidFill>
          <a:ln w="9525" algn="ctr">
            <a:solidFill>
              <a:schemeClr val="tx1"/>
            </a:solidFill>
            <a:round/>
            <a:headEnd/>
            <a:tailEnd/>
          </a:ln>
        </p:spPr>
        <p:txBody>
          <a:bodyPr/>
          <a:lstStyle/>
          <a:p>
            <a:pPr algn="l"/>
            <a:endParaRPr lang="en-GB" sz="1800" b="1"/>
          </a:p>
        </p:txBody>
      </p:sp>
      <p:sp>
        <p:nvSpPr>
          <p:cNvPr id="30728" name="Right Arrow 13"/>
          <p:cNvSpPr>
            <a:spLocks noChangeArrowheads="1"/>
          </p:cNvSpPr>
          <p:nvPr/>
        </p:nvSpPr>
        <p:spPr bwMode="auto">
          <a:xfrm>
            <a:off x="4518025" y="4210050"/>
            <a:ext cx="476250" cy="307975"/>
          </a:xfrm>
          <a:prstGeom prst="rightArrow">
            <a:avLst>
              <a:gd name="adj1" fmla="val 50000"/>
              <a:gd name="adj2" fmla="val 50258"/>
            </a:avLst>
          </a:prstGeom>
          <a:solidFill>
            <a:srgbClr val="CC0000"/>
          </a:solidFill>
          <a:ln w="9525" algn="ctr">
            <a:solidFill>
              <a:schemeClr val="tx1"/>
            </a:solidFill>
            <a:round/>
            <a:headEnd/>
            <a:tailEnd/>
          </a:ln>
        </p:spPr>
        <p:txBody>
          <a:bodyPr/>
          <a:lstStyle/>
          <a:p>
            <a:pPr algn="l"/>
            <a:endParaRPr lang="en-GB" sz="1800" b="1"/>
          </a:p>
        </p:txBody>
      </p:sp>
      <p:sp>
        <p:nvSpPr>
          <p:cNvPr id="30729" name="Right Arrow 14"/>
          <p:cNvSpPr>
            <a:spLocks noChangeArrowheads="1"/>
          </p:cNvSpPr>
          <p:nvPr/>
        </p:nvSpPr>
        <p:spPr bwMode="auto">
          <a:xfrm>
            <a:off x="4516438" y="3424238"/>
            <a:ext cx="474662" cy="307975"/>
          </a:xfrm>
          <a:prstGeom prst="rightArrow">
            <a:avLst>
              <a:gd name="adj1" fmla="val 50000"/>
              <a:gd name="adj2" fmla="val 50090"/>
            </a:avLst>
          </a:prstGeom>
          <a:solidFill>
            <a:srgbClr val="CC0000"/>
          </a:solidFill>
          <a:ln w="9525" algn="ctr">
            <a:solidFill>
              <a:schemeClr val="tx1"/>
            </a:solidFill>
            <a:round/>
            <a:headEnd/>
            <a:tailEnd/>
          </a:ln>
        </p:spPr>
        <p:txBody>
          <a:bodyPr/>
          <a:lstStyle/>
          <a:p>
            <a:pPr algn="l"/>
            <a:endParaRPr lang="en-GB" sz="1800" b="1"/>
          </a:p>
        </p:txBody>
      </p:sp>
      <p:sp>
        <p:nvSpPr>
          <p:cNvPr id="30730" name="Right Arrow 15"/>
          <p:cNvSpPr>
            <a:spLocks noChangeArrowheads="1"/>
          </p:cNvSpPr>
          <p:nvPr/>
        </p:nvSpPr>
        <p:spPr bwMode="auto">
          <a:xfrm>
            <a:off x="4502150" y="2543175"/>
            <a:ext cx="476250" cy="309563"/>
          </a:xfrm>
          <a:prstGeom prst="rightArrow">
            <a:avLst>
              <a:gd name="adj1" fmla="val 50000"/>
              <a:gd name="adj2" fmla="val 50000"/>
            </a:avLst>
          </a:prstGeom>
          <a:solidFill>
            <a:srgbClr val="CC0000"/>
          </a:solidFill>
          <a:ln w="9525" algn="ctr">
            <a:solidFill>
              <a:schemeClr val="tx1"/>
            </a:solidFill>
            <a:round/>
            <a:headEnd/>
            <a:tailEnd/>
          </a:ln>
        </p:spPr>
        <p:txBody>
          <a:bodyPr/>
          <a:lstStyle/>
          <a:p>
            <a:pPr algn="l"/>
            <a:endParaRPr lang="en-GB" sz="1800" b="1"/>
          </a:p>
        </p:txBody>
      </p:sp>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val="18865411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61938"/>
            <a:ext cx="8229600" cy="657225"/>
          </a:xfrm>
        </p:spPr>
        <p:txBody>
          <a:bodyPr/>
          <a:lstStyle/>
          <a:p>
            <a:pPr>
              <a:defRPr/>
            </a:pPr>
            <a:r>
              <a:rPr lang="en-US" sz="3200" b="0" kern="1200" dirty="0" smtClean="0">
                <a:effectLst>
                  <a:outerShdw blurRad="38100" dist="38100" dir="2700000" algn="tl">
                    <a:srgbClr val="C0C0C0"/>
                  </a:outerShdw>
                </a:effectLst>
                <a:cs typeface="Arial" charset="0"/>
              </a:rPr>
              <a:t>Crisis Communication Resources </a:t>
            </a:r>
            <a:endParaRPr lang="en-US" sz="3200" b="0" kern="1200" dirty="0">
              <a:effectLst>
                <a:outerShdw blurRad="38100" dist="38100" dir="2700000" algn="tl">
                  <a:srgbClr val="C0C0C0"/>
                </a:outerShdw>
              </a:effectLst>
              <a:cs typeface="Arial" charset="0"/>
            </a:endParaRPr>
          </a:p>
        </p:txBody>
      </p:sp>
      <p:sp>
        <p:nvSpPr>
          <p:cNvPr id="6" name="Content Placeholder 5"/>
          <p:cNvSpPr>
            <a:spLocks noGrp="1"/>
          </p:cNvSpPr>
          <p:nvPr>
            <p:ph idx="1"/>
          </p:nvPr>
        </p:nvSpPr>
        <p:spPr>
          <a:xfrm>
            <a:off x="492125" y="1255713"/>
            <a:ext cx="8229600" cy="4241800"/>
          </a:xfrm>
        </p:spPr>
        <p:txBody>
          <a:bodyPr/>
          <a:lstStyle/>
          <a:p>
            <a:pPr>
              <a:buFont typeface="Arial" pitchFamily="34" charset="0"/>
              <a:buChar char="•"/>
              <a:defRPr/>
            </a:pPr>
            <a:r>
              <a:rPr lang="en-US" sz="2200" b="0" kern="1200" dirty="0" smtClean="0">
                <a:solidFill>
                  <a:srgbClr val="000066"/>
                </a:solidFill>
              </a:rPr>
              <a:t>WHO Outbreak Communication Guidelines (2005)</a:t>
            </a:r>
            <a:endParaRPr lang="en-US" sz="2200" b="0" dirty="0" smtClean="0"/>
          </a:p>
          <a:p>
            <a:pPr marL="355600" lvl="1" indent="0">
              <a:spcBef>
                <a:spcPts val="0"/>
              </a:spcBef>
              <a:buFont typeface="Wingdings" pitchFamily="2" charset="2"/>
              <a:buNone/>
              <a:defRPr/>
            </a:pPr>
            <a:r>
              <a:rPr lang="en-US" sz="1600" dirty="0" smtClean="0">
                <a:solidFill>
                  <a:schemeClr val="tx1"/>
                </a:solidFill>
                <a:hlinkClick r:id="rId3"/>
              </a:rPr>
              <a:t>www.who.int/infectious-disease-news/IDdocs/whocds200528/whocds200528en.pdf</a:t>
            </a:r>
            <a:endParaRPr lang="en-US" sz="1600" dirty="0" smtClean="0">
              <a:solidFill>
                <a:schemeClr val="tx1"/>
              </a:solidFill>
            </a:endParaRPr>
          </a:p>
          <a:p>
            <a:pPr>
              <a:spcBef>
                <a:spcPts val="1200"/>
              </a:spcBef>
              <a:buFont typeface="Arial" pitchFamily="34" charset="0"/>
              <a:buChar char="•"/>
              <a:defRPr/>
            </a:pPr>
            <a:r>
              <a:rPr lang="en-US" sz="2200" b="0" kern="1200" dirty="0" smtClean="0">
                <a:solidFill>
                  <a:srgbClr val="000066"/>
                </a:solidFill>
              </a:rPr>
              <a:t>WHO Outbreak Communication Planning Guide (2008)</a:t>
            </a:r>
          </a:p>
          <a:p>
            <a:pPr marL="355600" lvl="1" indent="0">
              <a:spcBef>
                <a:spcPts val="0"/>
              </a:spcBef>
              <a:buFont typeface="Wingdings" pitchFamily="2" charset="2"/>
              <a:buNone/>
              <a:defRPr/>
            </a:pPr>
            <a:r>
              <a:rPr lang="en-US" sz="1600" dirty="0" smtClean="0">
                <a:solidFill>
                  <a:schemeClr val="tx1"/>
                </a:solidFill>
                <a:hlinkClick r:id="rId4"/>
              </a:rPr>
              <a:t>www.who.int/ihr/elibrary/WHOOutbreakCommsPlanngGuide.pdf</a:t>
            </a:r>
            <a:endParaRPr lang="en-US" sz="1600" dirty="0" smtClean="0">
              <a:solidFill>
                <a:schemeClr val="tx1"/>
              </a:solidFill>
              <a:hlinkClick r:id="rId3"/>
            </a:endParaRPr>
          </a:p>
          <a:p>
            <a:pPr marL="342900" lvl="1">
              <a:spcBef>
                <a:spcPts val="1200"/>
              </a:spcBef>
              <a:buSzPct val="70000"/>
              <a:buFont typeface="Arial" pitchFamily="34" charset="0"/>
              <a:buChar char="•"/>
              <a:defRPr/>
            </a:pPr>
            <a:r>
              <a:rPr lang="en-US" sz="2200" kern="1200" dirty="0" smtClean="0">
                <a:solidFill>
                  <a:srgbClr val="000066"/>
                </a:solidFill>
                <a:ea typeface="+mn-ea"/>
                <a:cs typeface="+mn-cs"/>
              </a:rPr>
              <a:t>WHO Communication for </a:t>
            </a:r>
            <a:r>
              <a:rPr lang="en-US" sz="2200" kern="1200" dirty="0" err="1" smtClean="0">
                <a:solidFill>
                  <a:srgbClr val="000066"/>
                </a:solidFill>
                <a:ea typeface="+mn-ea"/>
                <a:cs typeface="+mn-cs"/>
              </a:rPr>
              <a:t>behavioural</a:t>
            </a:r>
            <a:r>
              <a:rPr lang="en-US" sz="2200" kern="1200" dirty="0" smtClean="0">
                <a:solidFill>
                  <a:srgbClr val="000066"/>
                </a:solidFill>
                <a:ea typeface="+mn-ea"/>
                <a:cs typeface="+mn-cs"/>
              </a:rPr>
              <a:t> Impact (2012)</a:t>
            </a:r>
          </a:p>
          <a:p>
            <a:pPr marL="355600" lvl="1" indent="0">
              <a:spcBef>
                <a:spcPts val="0"/>
              </a:spcBef>
              <a:buFont typeface="Wingdings" pitchFamily="2" charset="2"/>
              <a:buNone/>
              <a:defRPr/>
            </a:pPr>
            <a:r>
              <a:rPr lang="en-US" sz="1600" dirty="0" smtClean="0">
                <a:solidFill>
                  <a:schemeClr val="tx1"/>
                </a:solidFill>
                <a:hlinkClick r:id="rId5"/>
              </a:rPr>
              <a:t>http://www.who.int/ihr/publications/combi_toolkit_fieldwkbk_outbreaks/en/</a:t>
            </a:r>
            <a:r>
              <a:rPr lang="en-US" sz="1600" dirty="0" smtClean="0">
                <a:solidFill>
                  <a:schemeClr val="tx1"/>
                </a:solidFill>
                <a:hlinkClick r:id="rId4"/>
              </a:rPr>
              <a:t> </a:t>
            </a:r>
          </a:p>
          <a:p>
            <a:pPr marL="342900" lvl="1">
              <a:spcBef>
                <a:spcPts val="1200"/>
              </a:spcBef>
              <a:buSzPct val="70000"/>
              <a:buFont typeface="Arial" pitchFamily="34" charset="0"/>
              <a:buChar char="•"/>
              <a:defRPr/>
            </a:pPr>
            <a:r>
              <a:rPr lang="en-US" sz="2200" kern="1200" dirty="0" smtClean="0">
                <a:solidFill>
                  <a:srgbClr val="000066"/>
                </a:solidFill>
                <a:ea typeface="+mn-ea"/>
                <a:cs typeface="+mn-cs"/>
              </a:rPr>
              <a:t>CDC Crisis and Emergency Risk Communication Manual </a:t>
            </a:r>
          </a:p>
          <a:p>
            <a:pPr marL="355600" lvl="1" indent="0">
              <a:spcBef>
                <a:spcPts val="0"/>
              </a:spcBef>
              <a:buFont typeface="Wingdings" pitchFamily="2" charset="2"/>
              <a:buNone/>
              <a:defRPr/>
            </a:pPr>
            <a:r>
              <a:rPr lang="en-US" sz="1600" dirty="0" smtClean="0">
                <a:solidFill>
                  <a:schemeClr val="tx1"/>
                </a:solidFill>
                <a:hlinkClick r:id="rId6"/>
              </a:rPr>
              <a:t>http://emergency.cdc.gov/CERC/</a:t>
            </a:r>
            <a:endParaRPr lang="en-US" sz="1600" dirty="0" smtClean="0">
              <a:solidFill>
                <a:schemeClr val="tx1"/>
              </a:solidFill>
              <a:hlinkClick r:id="rId4"/>
            </a:endParaRPr>
          </a:p>
          <a:p>
            <a:pPr>
              <a:spcBef>
                <a:spcPts val="1200"/>
              </a:spcBef>
              <a:buFont typeface="Arial" pitchFamily="34" charset="0"/>
              <a:buChar char="•"/>
              <a:defRPr/>
            </a:pPr>
            <a:r>
              <a:rPr lang="en-US" sz="2200" b="0" kern="1200" dirty="0" smtClean="0">
                <a:solidFill>
                  <a:srgbClr val="000066"/>
                </a:solidFill>
              </a:rPr>
              <a:t>PAHO Risk and Outbreak Communication </a:t>
            </a:r>
            <a:r>
              <a:rPr lang="en-US" sz="1600" b="0" dirty="0" smtClean="0">
                <a:solidFill>
                  <a:schemeClr val="tx1"/>
                </a:solidFill>
                <a:hlinkClick r:id="rId7"/>
              </a:rPr>
              <a:t>http://new.paho.org/hq/index.php?option=com_content&amp;view=article&amp;id=1940&amp;Itemid=1923&amp;lang=en</a:t>
            </a:r>
            <a:r>
              <a:rPr lang="en-US" sz="1600" b="0" dirty="0" smtClean="0">
                <a:solidFill>
                  <a:schemeClr val="tx1"/>
                </a:solidFill>
                <a:hlinkClick r:id="rId6"/>
              </a:rPr>
              <a:t> </a:t>
            </a:r>
          </a:p>
        </p:txBody>
      </p:sp>
      <p:pic>
        <p:nvPicPr>
          <p:cNvPr id="31748"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0675" y="1258888"/>
            <a:ext cx="511175" cy="615950"/>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1938" y="2052638"/>
            <a:ext cx="557212" cy="696912"/>
          </a:xfrm>
          <a:prstGeom prst="rect">
            <a:avLst/>
          </a:prstGeom>
          <a:noFill/>
          <a:ln>
            <a:noFill/>
          </a:ln>
          <a:effectLst>
            <a:outerShdw dist="8980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8" name="Picture 7" descr="N:\DCE\COM\CPH\IHR\IHR Luxembourg_26-27.2.13\COMBI.png"/>
          <p:cNvPicPr>
            <a:picLocks noChangeAspect="1" noChangeArrowheads="1"/>
          </p:cNvPicPr>
          <p:nvPr/>
        </p:nvPicPr>
        <p:blipFill>
          <a:blip r:embed="rId10"/>
          <a:srcRect/>
          <a:stretch>
            <a:fillRect/>
          </a:stretch>
        </p:blipFill>
        <p:spPr bwMode="auto">
          <a:xfrm>
            <a:off x="322263" y="2992438"/>
            <a:ext cx="498475" cy="625475"/>
          </a:xfrm>
          <a:prstGeom prst="rect">
            <a:avLst/>
          </a:prstGeom>
          <a:noFill/>
          <a:effectLst>
            <a:outerShdw blurRad="88900" dist="38100" dir="2700000" sx="102000" sy="102000" algn="tl" rotWithShape="0">
              <a:prstClr val="black">
                <a:alpha val="40000"/>
              </a:prstClr>
            </a:outerShdw>
          </a:effectLst>
        </p:spPr>
      </p:pic>
      <p:pic>
        <p:nvPicPr>
          <p:cNvPr id="31751" name="Picture 8" descr="CERC_2012edition_cover155px.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95275" y="3817938"/>
            <a:ext cx="5365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9" descr="riskcommguidecover_english.gif"/>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25425" y="4627563"/>
            <a:ext cx="598488"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05263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238" y="60325"/>
            <a:ext cx="7969250" cy="990600"/>
          </a:xfrm>
        </p:spPr>
        <p:txBody>
          <a:bodyPr/>
          <a:lstStyle/>
          <a:p>
            <a:pPr algn="l">
              <a:defRPr/>
            </a:pPr>
            <a:r>
              <a:rPr lang="en-US" kern="1200" dirty="0" smtClean="0">
                <a:effectLst>
                  <a:outerShdw blurRad="38100" dist="38100" dir="2700000" algn="tl">
                    <a:srgbClr val="C0C0C0"/>
                  </a:outerShdw>
                </a:effectLst>
                <a:cs typeface="Arial" charset="0"/>
              </a:rPr>
              <a:t>Crisis Communication - Lifecycle </a:t>
            </a:r>
            <a:endParaRPr lang="en-US" kern="1200" dirty="0">
              <a:effectLst>
                <a:outerShdw blurRad="38100" dist="38100" dir="2700000" algn="tl">
                  <a:srgbClr val="C0C0C0"/>
                </a:outerShdw>
              </a:effectLst>
              <a:cs typeface="Arial" charset="0"/>
            </a:endParaRPr>
          </a:p>
        </p:txBody>
      </p:sp>
      <p:graphicFrame>
        <p:nvGraphicFramePr>
          <p:cNvPr id="4" name="Chart Placeholder 3"/>
          <p:cNvGraphicFramePr>
            <a:graphicFrameLocks noGrp="1"/>
          </p:cNvGraphicFramePr>
          <p:nvPr>
            <p:ph type="chart" idx="1"/>
          </p:nvPr>
        </p:nvGraphicFramePr>
        <p:xfrm>
          <a:off x="228600" y="964875"/>
          <a:ext cx="86868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772" name="TextBox 4"/>
          <p:cNvSpPr txBox="1">
            <a:spLocks noChangeArrowheads="1"/>
          </p:cNvSpPr>
          <p:nvPr/>
        </p:nvSpPr>
        <p:spPr bwMode="auto">
          <a:xfrm>
            <a:off x="3135313" y="3303588"/>
            <a:ext cx="19637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US">
                <a:solidFill>
                  <a:srgbClr val="002060"/>
                </a:solidFill>
              </a:rPr>
              <a:t>Maintenance</a:t>
            </a:r>
          </a:p>
        </p:txBody>
      </p:sp>
      <p:sp>
        <p:nvSpPr>
          <p:cNvPr id="32773" name="TextBox 5"/>
          <p:cNvSpPr txBox="1">
            <a:spLocks noChangeArrowheads="1"/>
          </p:cNvSpPr>
          <p:nvPr/>
        </p:nvSpPr>
        <p:spPr bwMode="auto">
          <a:xfrm>
            <a:off x="7277100" y="3316288"/>
            <a:ext cx="1624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US">
                <a:solidFill>
                  <a:srgbClr val="002060"/>
                </a:solidFill>
              </a:rPr>
              <a:t>Evaluation</a:t>
            </a:r>
          </a:p>
        </p:txBody>
      </p:sp>
      <p:sp>
        <p:nvSpPr>
          <p:cNvPr id="32774" name="TextBox 6"/>
          <p:cNvSpPr txBox="1">
            <a:spLocks noChangeArrowheads="1"/>
          </p:cNvSpPr>
          <p:nvPr/>
        </p:nvSpPr>
        <p:spPr bwMode="auto">
          <a:xfrm>
            <a:off x="111125" y="4589463"/>
            <a:ext cx="28844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Prepare</a:t>
            </a:r>
          </a:p>
          <a:p>
            <a:pPr algn="l" eaLnBrk="1" hangingPunct="1">
              <a:buFont typeface="Arial" pitchFamily="34" charset="0"/>
              <a:buChar char="•"/>
            </a:pPr>
            <a:r>
              <a:rPr lang="en-US" sz="1600">
                <a:solidFill>
                  <a:srgbClr val="000066"/>
                </a:solidFill>
              </a:rPr>
              <a:t>Make alliances</a:t>
            </a:r>
          </a:p>
          <a:p>
            <a:pPr algn="l" eaLnBrk="1" hangingPunct="1">
              <a:buFont typeface="Arial" pitchFamily="34" charset="0"/>
              <a:buChar char="•"/>
            </a:pPr>
            <a:r>
              <a:rPr lang="en-US" sz="1600">
                <a:solidFill>
                  <a:srgbClr val="000066"/>
                </a:solidFill>
              </a:rPr>
              <a:t>Agree on recommendations</a:t>
            </a:r>
          </a:p>
          <a:p>
            <a:pPr algn="l" eaLnBrk="1" hangingPunct="1">
              <a:buFont typeface="Arial" pitchFamily="34" charset="0"/>
              <a:buChar char="•"/>
            </a:pPr>
            <a:r>
              <a:rPr lang="en-US" sz="1600">
                <a:solidFill>
                  <a:srgbClr val="000066"/>
                </a:solidFill>
              </a:rPr>
              <a:t>Test messages</a:t>
            </a:r>
          </a:p>
        </p:txBody>
      </p:sp>
      <p:sp>
        <p:nvSpPr>
          <p:cNvPr id="32775" name="TextBox 7"/>
          <p:cNvSpPr txBox="1">
            <a:spLocks noChangeArrowheads="1"/>
          </p:cNvSpPr>
          <p:nvPr/>
        </p:nvSpPr>
        <p:spPr bwMode="auto">
          <a:xfrm>
            <a:off x="1665288" y="1052513"/>
            <a:ext cx="273685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Explain</a:t>
            </a:r>
          </a:p>
          <a:p>
            <a:pPr algn="l" eaLnBrk="1" hangingPunct="1">
              <a:buFont typeface="Arial" pitchFamily="34" charset="0"/>
              <a:buChar char="•"/>
            </a:pPr>
            <a:r>
              <a:rPr lang="en-US" sz="1600">
                <a:solidFill>
                  <a:srgbClr val="000066"/>
                </a:solidFill>
              </a:rPr>
              <a:t>Inform</a:t>
            </a:r>
          </a:p>
          <a:p>
            <a:pPr algn="l" eaLnBrk="1" hangingPunct="1">
              <a:buFont typeface="Arial" pitchFamily="34" charset="0"/>
              <a:buChar char="•"/>
            </a:pPr>
            <a:r>
              <a:rPr lang="en-US" sz="1600">
                <a:solidFill>
                  <a:srgbClr val="000066"/>
                </a:solidFill>
              </a:rPr>
              <a:t>Establish credibility</a:t>
            </a:r>
          </a:p>
          <a:p>
            <a:pPr algn="l" eaLnBrk="1" hangingPunct="1">
              <a:buFont typeface="Arial" pitchFamily="34" charset="0"/>
              <a:buChar char="•"/>
            </a:pPr>
            <a:r>
              <a:rPr lang="en-US" sz="1600">
                <a:solidFill>
                  <a:srgbClr val="000066"/>
                </a:solidFill>
              </a:rPr>
              <a:t>Guide action</a:t>
            </a:r>
          </a:p>
          <a:p>
            <a:pPr algn="l" eaLnBrk="1" hangingPunct="1">
              <a:buFont typeface="Arial" pitchFamily="34" charset="0"/>
              <a:buChar char="•"/>
            </a:pPr>
            <a:r>
              <a:rPr lang="en-US" sz="1600">
                <a:solidFill>
                  <a:srgbClr val="000066"/>
                </a:solidFill>
              </a:rPr>
              <a:t>Commit to communication</a:t>
            </a:r>
          </a:p>
        </p:txBody>
      </p:sp>
      <p:sp>
        <p:nvSpPr>
          <p:cNvPr id="32776" name="TextBox 8"/>
          <p:cNvSpPr txBox="1">
            <a:spLocks noChangeArrowheads="1"/>
          </p:cNvSpPr>
          <p:nvPr/>
        </p:nvSpPr>
        <p:spPr bwMode="auto">
          <a:xfrm>
            <a:off x="3059113" y="4614863"/>
            <a:ext cx="30099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Foster understanding of risks</a:t>
            </a:r>
          </a:p>
          <a:p>
            <a:pPr algn="l" eaLnBrk="1" hangingPunct="1">
              <a:buFont typeface="Arial" pitchFamily="34" charset="0"/>
              <a:buChar char="•"/>
            </a:pPr>
            <a:r>
              <a:rPr lang="en-US" sz="1600">
                <a:solidFill>
                  <a:srgbClr val="000066"/>
                </a:solidFill>
              </a:rPr>
              <a:t>Provide background</a:t>
            </a:r>
          </a:p>
          <a:p>
            <a:pPr algn="l" eaLnBrk="1" hangingPunct="1">
              <a:buFont typeface="Arial" pitchFamily="34" charset="0"/>
              <a:buChar char="•"/>
            </a:pPr>
            <a:r>
              <a:rPr lang="en-US" sz="1600">
                <a:solidFill>
                  <a:srgbClr val="000066"/>
                </a:solidFill>
              </a:rPr>
              <a:t>Foster support for plans</a:t>
            </a:r>
          </a:p>
          <a:p>
            <a:pPr algn="l" eaLnBrk="1" hangingPunct="1">
              <a:buFont typeface="Arial" pitchFamily="34" charset="0"/>
              <a:buChar char="•"/>
            </a:pPr>
            <a:r>
              <a:rPr lang="en-US" sz="1600">
                <a:solidFill>
                  <a:srgbClr val="000066"/>
                </a:solidFill>
              </a:rPr>
              <a:t>Listen</a:t>
            </a:r>
          </a:p>
          <a:p>
            <a:pPr algn="l" eaLnBrk="1" hangingPunct="1">
              <a:buFont typeface="Arial" pitchFamily="34" charset="0"/>
              <a:buChar char="•"/>
            </a:pPr>
            <a:r>
              <a:rPr lang="en-US" sz="1600">
                <a:solidFill>
                  <a:srgbClr val="000066"/>
                </a:solidFill>
              </a:rPr>
              <a:t>Empower</a:t>
            </a:r>
          </a:p>
        </p:txBody>
      </p:sp>
      <p:sp>
        <p:nvSpPr>
          <p:cNvPr id="32777" name="TextBox 9"/>
          <p:cNvSpPr txBox="1">
            <a:spLocks noChangeArrowheads="1"/>
          </p:cNvSpPr>
          <p:nvPr/>
        </p:nvSpPr>
        <p:spPr bwMode="auto">
          <a:xfrm>
            <a:off x="2697163" y="1173163"/>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eaLnBrk="1" hangingPunct="1"/>
            <a:r>
              <a:rPr lang="en-US">
                <a:solidFill>
                  <a:srgbClr val="C00000"/>
                </a:solidFill>
              </a:rPr>
              <a:t>  </a:t>
            </a:r>
            <a:r>
              <a:rPr lang="en-US" sz="1600" b="1">
                <a:solidFill>
                  <a:srgbClr val="C00000"/>
                </a:solidFill>
              </a:rPr>
              <a:t>about risks</a:t>
            </a:r>
          </a:p>
        </p:txBody>
      </p:sp>
      <p:sp>
        <p:nvSpPr>
          <p:cNvPr id="11" name="Right Arrow 10"/>
          <p:cNvSpPr/>
          <p:nvPr/>
        </p:nvSpPr>
        <p:spPr>
          <a:xfrm>
            <a:off x="2619375" y="1196975"/>
            <a:ext cx="244475" cy="393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32779" name="TextBox 11"/>
          <p:cNvSpPr txBox="1">
            <a:spLocks noChangeArrowheads="1"/>
          </p:cNvSpPr>
          <p:nvPr/>
        </p:nvSpPr>
        <p:spPr bwMode="auto">
          <a:xfrm>
            <a:off x="4965700" y="1347788"/>
            <a:ext cx="2898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7800" indent="-177800" eaLnBrk="0" hangingPunct="0">
              <a:defRPr sz="2400">
                <a:solidFill>
                  <a:schemeClr val="tx1"/>
                </a:solidFill>
                <a:latin typeface="Arial" pitchFamily="34" charset="0"/>
              </a:defRPr>
            </a:lvl1pPr>
            <a:lvl2pPr marL="450850" indent="-17780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Educate for future response</a:t>
            </a:r>
          </a:p>
          <a:p>
            <a:pPr lvl="1" algn="l" eaLnBrk="1" hangingPunct="1">
              <a:buFont typeface="Arial" pitchFamily="34" charset="0"/>
              <a:buChar char="•"/>
            </a:pPr>
            <a:r>
              <a:rPr lang="en-US" sz="1400">
                <a:solidFill>
                  <a:srgbClr val="000066"/>
                </a:solidFill>
              </a:rPr>
              <a:t>Individual action</a:t>
            </a:r>
          </a:p>
          <a:p>
            <a:pPr lvl="1" algn="l" eaLnBrk="1" hangingPunct="1">
              <a:buFont typeface="Arial" pitchFamily="34" charset="0"/>
              <a:buChar char="•"/>
            </a:pPr>
            <a:r>
              <a:rPr lang="en-US" sz="1400">
                <a:solidFill>
                  <a:srgbClr val="000066"/>
                </a:solidFill>
              </a:rPr>
              <a:t>Support for relevant policies</a:t>
            </a:r>
          </a:p>
          <a:p>
            <a:pPr algn="l" eaLnBrk="1" hangingPunct="1">
              <a:buFont typeface="Arial" pitchFamily="34" charset="0"/>
              <a:buChar char="•"/>
            </a:pPr>
            <a:r>
              <a:rPr lang="en-US" sz="1600">
                <a:solidFill>
                  <a:srgbClr val="000066"/>
                </a:solidFill>
              </a:rPr>
              <a:t>Promote agency activities</a:t>
            </a:r>
          </a:p>
        </p:txBody>
      </p:sp>
      <p:sp>
        <p:nvSpPr>
          <p:cNvPr id="32780" name="TextBox 12"/>
          <p:cNvSpPr txBox="1">
            <a:spLocks noChangeArrowheads="1"/>
          </p:cNvSpPr>
          <p:nvPr/>
        </p:nvSpPr>
        <p:spPr bwMode="auto">
          <a:xfrm>
            <a:off x="7137400" y="4673600"/>
            <a:ext cx="186848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l" eaLnBrk="1" hangingPunct="1">
              <a:buFont typeface="Arial" pitchFamily="34" charset="0"/>
              <a:buChar char="•"/>
            </a:pPr>
            <a:r>
              <a:rPr lang="en-US" sz="1600">
                <a:solidFill>
                  <a:srgbClr val="000066"/>
                </a:solidFill>
              </a:rPr>
              <a:t>Evaluate plan</a:t>
            </a:r>
          </a:p>
          <a:p>
            <a:pPr algn="l" eaLnBrk="1" hangingPunct="1">
              <a:buFont typeface="Arial" pitchFamily="34" charset="0"/>
              <a:buChar char="•"/>
            </a:pPr>
            <a:r>
              <a:rPr lang="en-US" sz="1600">
                <a:solidFill>
                  <a:srgbClr val="000066"/>
                </a:solidFill>
              </a:rPr>
              <a:t>Lessons learned</a:t>
            </a:r>
          </a:p>
          <a:p>
            <a:pPr algn="l" eaLnBrk="1" hangingPunct="1">
              <a:buFont typeface="Arial" pitchFamily="34" charset="0"/>
              <a:buChar char="•"/>
            </a:pPr>
            <a:r>
              <a:rPr lang="en-US" sz="1600">
                <a:solidFill>
                  <a:srgbClr val="000066"/>
                </a:solidFill>
              </a:rPr>
              <a:t>Identify improvement </a:t>
            </a:r>
            <a:endParaRPr lang="en-US" sz="1400">
              <a:solidFill>
                <a:srgbClr val="000066"/>
              </a:solidFill>
            </a:endParaRPr>
          </a:p>
        </p:txBody>
      </p:sp>
      <p:sp>
        <p:nvSpPr>
          <p:cNvPr id="32781" name="Oval 13"/>
          <p:cNvSpPr>
            <a:spLocks noChangeArrowheads="1"/>
          </p:cNvSpPr>
          <p:nvPr/>
        </p:nvSpPr>
        <p:spPr bwMode="auto">
          <a:xfrm>
            <a:off x="238125" y="2968625"/>
            <a:ext cx="1246188" cy="1176338"/>
          </a:xfrm>
          <a:prstGeom prst="ellipse">
            <a:avLst/>
          </a:prstGeom>
          <a:noFill/>
          <a:ln w="19050" algn="ctr">
            <a:solidFill>
              <a:srgbClr val="CC0000"/>
            </a:solidFill>
            <a:round/>
            <a:headEnd/>
            <a:tailEnd/>
          </a:ln>
          <a:extLst>
            <a:ext uri="{909E8E84-426E-40DD-AFC4-6F175D3DCCD1}">
              <a14:hiddenFill xmlns:a14="http://schemas.microsoft.com/office/drawing/2010/main">
                <a:solidFill>
                  <a:srgbClr val="FFFFFF"/>
                </a:solidFill>
              </a14:hiddenFill>
            </a:ext>
          </a:extLst>
        </p:spPr>
        <p:txBody>
          <a:bodyPr/>
          <a:lstStyle/>
          <a:p>
            <a:pPr algn="l"/>
            <a:endParaRPr lang="en-GB" sz="1800" b="1"/>
          </a:p>
        </p:txBody>
      </p:sp>
    </p:spTree>
    <p:extLst>
      <p:ext uri="{BB962C8B-B14F-4D97-AF65-F5344CB8AC3E}">
        <p14:creationId xmlns:p14="http://schemas.microsoft.com/office/powerpoint/2010/main" val="318342459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pPr eaLnBrk="1" hangingPunct="1"/>
            <a:r>
              <a:rPr lang="en-US" altLang="en-US" smtClean="0">
                <a:cs typeface="Times New Roman" pitchFamily="18" charset="0"/>
              </a:rPr>
              <a:t>What the public seeks from your communication</a:t>
            </a:r>
          </a:p>
        </p:txBody>
      </p:sp>
      <p:sp>
        <p:nvSpPr>
          <p:cNvPr id="33795" name="Rectangle 3"/>
          <p:cNvSpPr>
            <a:spLocks noGrp="1" noChangeArrowheads="1"/>
          </p:cNvSpPr>
          <p:nvPr>
            <p:ph type="body" idx="1"/>
          </p:nvPr>
        </p:nvSpPr>
        <p:spPr/>
        <p:txBody>
          <a:bodyPr/>
          <a:lstStyle/>
          <a:p>
            <a:pPr marL="533400" indent="-533400" eaLnBrk="1" hangingPunct="1">
              <a:buFont typeface="Wingdings" pitchFamily="2" charset="2"/>
              <a:buNone/>
            </a:pPr>
            <a:r>
              <a:rPr lang="en-US" altLang="en-US" b="1" dirty="0" smtClean="0">
                <a:solidFill>
                  <a:schemeClr val="accent2"/>
                </a:solidFill>
                <a:cs typeface="Times New Roman" pitchFamily="18" charset="0"/>
              </a:rPr>
              <a:t>5 public concerns. . .</a:t>
            </a:r>
          </a:p>
          <a:p>
            <a:pPr marL="533400" indent="-533400" eaLnBrk="1" hangingPunct="1">
              <a:buClr>
                <a:srgbClr val="FF0000"/>
              </a:buClr>
              <a:buFont typeface="Wingdings" pitchFamily="2" charset="2"/>
              <a:buAutoNum type="arabicPeriod"/>
            </a:pPr>
            <a:r>
              <a:rPr lang="en-US" altLang="en-US" dirty="0" smtClean="0">
                <a:cs typeface="Times New Roman" pitchFamily="18" charset="0"/>
              </a:rPr>
              <a:t>Gain wanted facts</a:t>
            </a:r>
          </a:p>
          <a:p>
            <a:pPr marL="533400" indent="-533400" eaLnBrk="1" hangingPunct="1">
              <a:buClr>
                <a:srgbClr val="FF0000"/>
              </a:buClr>
              <a:buFont typeface="Wingdings" pitchFamily="2" charset="2"/>
              <a:buAutoNum type="arabicPeriod"/>
            </a:pPr>
            <a:r>
              <a:rPr lang="en-US" altLang="en-US" dirty="0" smtClean="0">
                <a:cs typeface="Times New Roman" pitchFamily="18" charset="0"/>
              </a:rPr>
              <a:t>Empower decision making</a:t>
            </a:r>
          </a:p>
          <a:p>
            <a:pPr marL="533400" indent="-533400" eaLnBrk="1" hangingPunct="1">
              <a:buClr>
                <a:srgbClr val="FF0000"/>
              </a:buClr>
              <a:buFont typeface="Wingdings" pitchFamily="2" charset="2"/>
              <a:buAutoNum type="arabicPeriod"/>
            </a:pPr>
            <a:r>
              <a:rPr lang="en-US" altLang="en-US" dirty="0" smtClean="0">
                <a:cs typeface="Times New Roman" pitchFamily="18" charset="0"/>
              </a:rPr>
              <a:t>Involved as a participant, not spectator</a:t>
            </a:r>
          </a:p>
          <a:p>
            <a:pPr marL="533400" indent="-533400" eaLnBrk="1" hangingPunct="1">
              <a:buClr>
                <a:srgbClr val="FF0000"/>
              </a:buClr>
              <a:buFont typeface="Wingdings" pitchFamily="2" charset="2"/>
              <a:buAutoNum type="arabicPeriod"/>
            </a:pPr>
            <a:r>
              <a:rPr lang="en-US" altLang="en-US" dirty="0" smtClean="0">
                <a:cs typeface="Times New Roman" pitchFamily="18" charset="0"/>
              </a:rPr>
              <a:t>Provide watch guard over resource allocation</a:t>
            </a:r>
          </a:p>
          <a:p>
            <a:pPr marL="533400" indent="-533400" eaLnBrk="1" hangingPunct="1">
              <a:buClr>
                <a:srgbClr val="FF0000"/>
              </a:buClr>
              <a:buFont typeface="Wingdings" pitchFamily="2" charset="2"/>
              <a:buAutoNum type="arabicPeriod"/>
            </a:pPr>
            <a:r>
              <a:rPr lang="en-US" altLang="en-US" dirty="0" smtClean="0">
                <a:cs typeface="Times New Roman" pitchFamily="18" charset="0"/>
              </a:rPr>
              <a:t>Recover or preserve well-being and normalcy</a:t>
            </a:r>
            <a:r>
              <a:rPr lang="en-US" altLang="en-US" dirty="0" smtClean="0"/>
              <a:t>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21298322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hangingPunct="1"/>
            <a:r>
              <a:rPr lang="en-US" altLang="en-US" smtClean="0">
                <a:cs typeface="Times New Roman" pitchFamily="18" charset="0"/>
              </a:rPr>
              <a:t>Crisis and Emergency Risk Communication impacts  </a:t>
            </a:r>
          </a:p>
        </p:txBody>
      </p:sp>
      <p:sp>
        <p:nvSpPr>
          <p:cNvPr id="34819" name="Rectangle 3"/>
          <p:cNvSpPr>
            <a:spLocks noGrp="1" noChangeArrowheads="1"/>
          </p:cNvSpPr>
          <p:nvPr>
            <p:ph type="body" idx="1"/>
          </p:nvPr>
        </p:nvSpPr>
        <p:spPr/>
        <p:txBody>
          <a:bodyPr/>
          <a:lstStyle/>
          <a:p>
            <a:pPr marL="533400" indent="-533400" eaLnBrk="1" hangingPunct="1">
              <a:buFont typeface="Wingdings" pitchFamily="2" charset="2"/>
              <a:buNone/>
            </a:pPr>
            <a:r>
              <a:rPr lang="en-US" altLang="en-US" b="1" smtClean="0">
                <a:solidFill>
                  <a:schemeClr val="accent2"/>
                </a:solidFill>
                <a:cs typeface="Times New Roman" pitchFamily="18" charset="0"/>
              </a:rPr>
              <a:t>5 organizational concerns -- you need to. . .</a:t>
            </a:r>
          </a:p>
          <a:p>
            <a:pPr marL="533400" indent="-533400" eaLnBrk="1" hangingPunct="1">
              <a:buClr>
                <a:srgbClr val="FF0000"/>
              </a:buClr>
              <a:buFont typeface="Wingdings" pitchFamily="2" charset="2"/>
              <a:buAutoNum type="arabicPeriod"/>
            </a:pPr>
            <a:r>
              <a:rPr lang="en-US" altLang="en-US" smtClean="0">
                <a:cs typeface="Times New Roman" pitchFamily="18" charset="0"/>
              </a:rPr>
              <a:t>Execute response and recovery efforts</a:t>
            </a:r>
          </a:p>
          <a:p>
            <a:pPr marL="533400" indent="-533400" eaLnBrk="1" hangingPunct="1">
              <a:buClr>
                <a:srgbClr val="FF0000"/>
              </a:buClr>
              <a:buFont typeface="Wingdings" pitchFamily="2" charset="2"/>
              <a:buAutoNum type="arabicPeriod"/>
            </a:pPr>
            <a:r>
              <a:rPr lang="en-US" altLang="en-US" smtClean="0">
                <a:cs typeface="Times New Roman" pitchFamily="18" charset="0"/>
              </a:rPr>
              <a:t>Decrease illness, injury, and deaths</a:t>
            </a:r>
          </a:p>
          <a:p>
            <a:pPr marL="533400" indent="-533400" eaLnBrk="1" hangingPunct="1">
              <a:buClr>
                <a:srgbClr val="FF0000"/>
              </a:buClr>
              <a:buFont typeface="Wingdings" pitchFamily="2" charset="2"/>
              <a:buAutoNum type="arabicPeriod"/>
            </a:pPr>
            <a:r>
              <a:rPr lang="en-US" altLang="en-US" smtClean="0">
                <a:cs typeface="Times New Roman" pitchFamily="18" charset="0"/>
              </a:rPr>
              <a:t>Avoid misallocation of limited resources</a:t>
            </a:r>
          </a:p>
          <a:p>
            <a:pPr marL="533400" indent="-533400" eaLnBrk="1" hangingPunct="1">
              <a:buClr>
                <a:srgbClr val="FF0000"/>
              </a:buClr>
              <a:buFont typeface="Wingdings" pitchFamily="2" charset="2"/>
              <a:buAutoNum type="arabicPeriod"/>
            </a:pPr>
            <a:r>
              <a:rPr lang="en-US" altLang="en-US" smtClean="0">
                <a:cs typeface="Times New Roman" pitchFamily="18" charset="0"/>
              </a:rPr>
              <a:t>Reduce rumors surrounding recovery</a:t>
            </a:r>
          </a:p>
          <a:p>
            <a:pPr marL="533400" indent="-533400" eaLnBrk="1" hangingPunct="1">
              <a:buClr>
                <a:srgbClr val="FF0000"/>
              </a:buClr>
              <a:buFont typeface="Wingdings" pitchFamily="2" charset="2"/>
              <a:buAutoNum type="arabicPeriod"/>
            </a:pPr>
            <a:r>
              <a:rPr lang="en-US" altLang="en-US" smtClean="0">
                <a:cs typeface="Times New Roman" pitchFamily="18" charset="0"/>
              </a:rPr>
              <a:t>Avoid wasting resources </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34492035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en-US" altLang="en-US" dirty="0" smtClean="0">
                <a:cs typeface="Times New Roman" pitchFamily="18" charset="0"/>
              </a:rPr>
              <a:t>5 communication failures that kill operational success</a:t>
            </a:r>
          </a:p>
        </p:txBody>
      </p:sp>
      <p:sp>
        <p:nvSpPr>
          <p:cNvPr id="35843" name="Rectangle 3"/>
          <p:cNvSpPr>
            <a:spLocks noGrp="1" noChangeArrowheads="1"/>
          </p:cNvSpPr>
          <p:nvPr>
            <p:ph type="body" idx="1"/>
          </p:nvPr>
        </p:nvSpPr>
        <p:spPr/>
        <p:txBody>
          <a:bodyPr/>
          <a:lstStyle/>
          <a:p>
            <a:pPr marL="533400" indent="-533400" eaLnBrk="1" hangingPunct="1">
              <a:buClr>
                <a:srgbClr val="FF0000"/>
              </a:buClr>
              <a:buFont typeface="Wingdings" pitchFamily="2" charset="2"/>
              <a:buAutoNum type="arabicPeriod"/>
            </a:pPr>
            <a:r>
              <a:rPr lang="en-US" altLang="en-US" smtClean="0">
                <a:cs typeface="Times New Roman" pitchFamily="18" charset="0"/>
              </a:rPr>
              <a:t>Mixed messages from multiple experts</a:t>
            </a:r>
          </a:p>
          <a:p>
            <a:pPr marL="533400" indent="-533400" eaLnBrk="1" hangingPunct="1">
              <a:buClr>
                <a:srgbClr val="FF0000"/>
              </a:buClr>
              <a:buFont typeface="Wingdings" pitchFamily="2" charset="2"/>
              <a:buAutoNum type="arabicPeriod"/>
            </a:pPr>
            <a:r>
              <a:rPr lang="en-US" altLang="en-US" smtClean="0">
                <a:cs typeface="Times New Roman" pitchFamily="18" charset="0"/>
              </a:rPr>
              <a:t>Information released late</a:t>
            </a:r>
          </a:p>
          <a:p>
            <a:pPr marL="533400" indent="-533400" eaLnBrk="1" hangingPunct="1">
              <a:buClr>
                <a:srgbClr val="FF0000"/>
              </a:buClr>
              <a:buFont typeface="Wingdings" pitchFamily="2" charset="2"/>
              <a:buAutoNum type="arabicPeriod"/>
            </a:pPr>
            <a:r>
              <a:rPr lang="en-US" altLang="en-US" smtClean="0">
                <a:cs typeface="Times New Roman" pitchFamily="18" charset="0"/>
              </a:rPr>
              <a:t>Paternalistic attitudes</a:t>
            </a:r>
          </a:p>
          <a:p>
            <a:pPr marL="533400" indent="-533400" eaLnBrk="1" hangingPunct="1">
              <a:buClr>
                <a:srgbClr val="FF0000"/>
              </a:buClr>
              <a:buFont typeface="Wingdings" pitchFamily="2" charset="2"/>
              <a:buAutoNum type="arabicPeriod"/>
            </a:pPr>
            <a:r>
              <a:rPr lang="en-US" altLang="en-US" smtClean="0">
                <a:cs typeface="Times New Roman" pitchFamily="18" charset="0"/>
              </a:rPr>
              <a:t>Not countering rumors and myths in real-time</a:t>
            </a:r>
          </a:p>
          <a:p>
            <a:pPr marL="533400" indent="-533400" eaLnBrk="1" hangingPunct="1">
              <a:buClr>
                <a:srgbClr val="FF0000"/>
              </a:buClr>
              <a:buFont typeface="Wingdings" pitchFamily="2" charset="2"/>
              <a:buAutoNum type="arabicPeriod"/>
            </a:pPr>
            <a:r>
              <a:rPr lang="en-US" altLang="en-US" smtClean="0">
                <a:cs typeface="Times New Roman" pitchFamily="18" charset="0"/>
              </a:rPr>
              <a:t>Public power struggles and confusion</a:t>
            </a:r>
          </a:p>
          <a:p>
            <a:pPr marL="533400" indent="-533400" eaLnBrk="1" hangingPunct="1"/>
            <a:endParaRPr lang="en-US" altLang="en-US" smtClean="0"/>
          </a:p>
        </p:txBody>
      </p:sp>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a:p>
        </p:txBody>
      </p:sp>
    </p:spTree>
    <p:extLst>
      <p:ext uri="{BB962C8B-B14F-4D97-AF65-F5344CB8AC3E}">
        <p14:creationId xmlns:p14="http://schemas.microsoft.com/office/powerpoint/2010/main" val="34579853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eaLnBrk="1" hangingPunct="1"/>
            <a:r>
              <a:rPr lang="en-US" altLang="en-US" smtClean="0">
                <a:cs typeface="Times New Roman" pitchFamily="18" charset="0"/>
              </a:rPr>
              <a:t>5 communication steps that boost operational success</a:t>
            </a:r>
          </a:p>
        </p:txBody>
      </p:sp>
      <p:sp>
        <p:nvSpPr>
          <p:cNvPr id="36867" name="Rectangle 3"/>
          <p:cNvSpPr>
            <a:spLocks noGrp="1" noChangeArrowheads="1"/>
          </p:cNvSpPr>
          <p:nvPr>
            <p:ph type="body" idx="1"/>
          </p:nvPr>
        </p:nvSpPr>
        <p:spPr/>
        <p:txBody>
          <a:bodyPr/>
          <a:lstStyle/>
          <a:p>
            <a:pPr marL="533400" indent="-533400" eaLnBrk="1" hangingPunct="1">
              <a:buClr>
                <a:srgbClr val="FF0000"/>
              </a:buClr>
              <a:buFont typeface="Wingdings" pitchFamily="2" charset="2"/>
              <a:buAutoNum type="arabicPeriod"/>
            </a:pPr>
            <a:r>
              <a:rPr lang="en-US" altLang="en-US" smtClean="0">
                <a:cs typeface="Times New Roman" pitchFamily="18" charset="0"/>
              </a:rPr>
              <a:t>Execute a solid communication plan</a:t>
            </a:r>
          </a:p>
          <a:p>
            <a:pPr marL="533400" indent="-533400" eaLnBrk="1" hangingPunct="1">
              <a:buClr>
                <a:srgbClr val="FF0000"/>
              </a:buClr>
              <a:buFont typeface="Wingdings" pitchFamily="2" charset="2"/>
              <a:buAutoNum type="arabicPeriod"/>
            </a:pPr>
            <a:r>
              <a:rPr lang="en-US" altLang="en-US" smtClean="0">
                <a:cs typeface="Times New Roman" pitchFamily="18" charset="0"/>
              </a:rPr>
              <a:t>Be the first source for information</a:t>
            </a:r>
          </a:p>
          <a:p>
            <a:pPr marL="533400" indent="-533400" eaLnBrk="1" hangingPunct="1">
              <a:buClr>
                <a:srgbClr val="FF0000"/>
              </a:buClr>
              <a:buFont typeface="Wingdings" pitchFamily="2" charset="2"/>
              <a:buAutoNum type="arabicPeriod"/>
            </a:pPr>
            <a:r>
              <a:rPr lang="en-US" altLang="en-US" smtClean="0">
                <a:cs typeface="Times New Roman" pitchFamily="18" charset="0"/>
              </a:rPr>
              <a:t>Express empathy early</a:t>
            </a:r>
          </a:p>
          <a:p>
            <a:pPr marL="533400" indent="-533400" eaLnBrk="1" hangingPunct="1">
              <a:buClr>
                <a:srgbClr val="FF0000"/>
              </a:buClr>
              <a:buFont typeface="Wingdings" pitchFamily="2" charset="2"/>
              <a:buAutoNum type="arabicPeriod"/>
            </a:pPr>
            <a:r>
              <a:rPr lang="en-US" altLang="en-US" smtClean="0">
                <a:cs typeface="Times New Roman" pitchFamily="18" charset="0"/>
              </a:rPr>
              <a:t>Show competence and expertise</a:t>
            </a:r>
          </a:p>
          <a:p>
            <a:pPr marL="533400" indent="-533400" eaLnBrk="1" hangingPunct="1">
              <a:buClr>
                <a:srgbClr val="FF0000"/>
              </a:buClr>
              <a:buFont typeface="Wingdings" pitchFamily="2" charset="2"/>
              <a:buAutoNum type="arabicPeriod"/>
            </a:pPr>
            <a:r>
              <a:rPr lang="en-US" altLang="en-US" smtClean="0">
                <a:cs typeface="Times New Roman" pitchFamily="18" charset="0"/>
              </a:rPr>
              <a:t>Remain honest and open</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20615787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a:t>Risk Communication </a:t>
            </a:r>
            <a:r>
              <a:rPr lang="en-US" dirty="0" smtClean="0"/>
              <a:t>v/s </a:t>
            </a:r>
            <a:r>
              <a:rPr lang="en-US" dirty="0"/>
              <a:t>Emergency </a:t>
            </a:r>
            <a:r>
              <a:rPr lang="en-US" dirty="0" smtClean="0"/>
              <a:t>Communication</a:t>
            </a:r>
          </a:p>
          <a:p>
            <a:r>
              <a:rPr lang="en-US" dirty="0">
                <a:effectLst>
                  <a:outerShdw blurRad="38100" dist="38100" dir="2700000" algn="tl">
                    <a:srgbClr val="C0C0C0"/>
                  </a:outerShdw>
                </a:effectLst>
                <a:cs typeface="Arial" charset="0"/>
              </a:rPr>
              <a:t>Communicating during crisis is a capacity requirement under the IHR</a:t>
            </a:r>
            <a:endParaRPr lang="es-ES" dirty="0">
              <a:effectLst>
                <a:outerShdw blurRad="38100" dist="38100" dir="2700000" algn="tl">
                  <a:srgbClr val="C0C0C0"/>
                </a:outerShdw>
              </a:effectLst>
              <a:cs typeface="Arial" charset="0"/>
            </a:endParaRPr>
          </a:p>
          <a:p>
            <a:r>
              <a:rPr lang="en-US" dirty="0">
                <a:effectLst>
                  <a:outerShdw blurRad="38100" dist="38100" dir="2700000" algn="tl">
                    <a:srgbClr val="C0C0C0"/>
                  </a:outerShdw>
                </a:effectLst>
                <a:cs typeface="Arial" charset="0"/>
              </a:rPr>
              <a:t>Crisis Communication - Core Capacity </a:t>
            </a:r>
            <a:r>
              <a:rPr lang="en-US" dirty="0" smtClean="0">
                <a:effectLst>
                  <a:outerShdw blurRad="38100" dist="38100" dir="2700000" algn="tl">
                    <a:srgbClr val="C0C0C0"/>
                  </a:outerShdw>
                </a:effectLst>
                <a:cs typeface="Arial" charset="0"/>
              </a:rPr>
              <a:t>Components</a:t>
            </a:r>
          </a:p>
          <a:p>
            <a:r>
              <a:rPr lang="en-US" altLang="en-US" dirty="0">
                <a:cs typeface="Times New Roman" pitchFamily="18" charset="0"/>
              </a:rPr>
              <a:t>5 communication failures that kill operational success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2006738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667000"/>
            <a:ext cx="8229600" cy="1143000"/>
          </a:xfrm>
        </p:spPr>
        <p:txBody>
          <a:bodyPr>
            <a:normAutofit/>
          </a:bodyPr>
          <a:lstStyle/>
          <a:p>
            <a:r>
              <a:rPr lang="en-US" sz="4800" dirty="0" smtClean="0"/>
              <a:t>Thank You</a:t>
            </a:r>
            <a:endParaRPr lang="en-US" sz="48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2198375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2369</Words>
  <Application>Microsoft Office PowerPoint</Application>
  <PresentationFormat>On-screen Show (4:3)</PresentationFormat>
  <Paragraphs>368</Paragraphs>
  <Slides>32</Slides>
  <Notes>25</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Lecture 07 Crisis and Emergency Risk Communication</vt:lpstr>
      <vt:lpstr>Risk Communication v/s Emergency Communication</vt:lpstr>
      <vt:lpstr>PowerPoint Presentation</vt:lpstr>
      <vt:lpstr>PowerPoint Presentation</vt:lpstr>
      <vt:lpstr>PowerPoint Presentation</vt:lpstr>
      <vt:lpstr>PowerPoint Presentation</vt:lpstr>
      <vt:lpstr>PowerPoint Presentation</vt:lpstr>
      <vt:lpstr>PowerPoint Presentation</vt:lpstr>
      <vt:lpstr>Event management cycle</vt:lpstr>
      <vt:lpstr>PowerPoint Presentation</vt:lpstr>
      <vt:lpstr>PowerPoint Presentation</vt:lpstr>
      <vt:lpstr>Trust is the public perception of</vt:lpstr>
      <vt:lpstr>Trust is the pillar of outbreak control</vt:lpstr>
      <vt:lpstr>PowerPoint Presentation</vt:lpstr>
      <vt:lpstr> Crisis Communication - Core Capacity Components </vt:lpstr>
      <vt:lpstr>1. Transparency and Early announcement of a real or potential risk</vt:lpstr>
      <vt:lpstr>2. Public communication coordination</vt:lpstr>
      <vt:lpstr>3. Information dissemination including Media relations</vt:lpstr>
      <vt:lpstr>4. Listening through dialogue</vt:lpstr>
      <vt:lpstr>PowerPoint Presentation</vt:lpstr>
      <vt:lpstr>Crisis Communication - Lifecycle </vt:lpstr>
      <vt:lpstr>PowerPoint Presentation</vt:lpstr>
      <vt:lpstr>Gaps and challenges  (from experience and feedback)</vt:lpstr>
      <vt:lpstr>PowerPoint Presentation</vt:lpstr>
      <vt:lpstr>Crisis Communication Resources </vt:lpstr>
      <vt:lpstr>Crisis Communication - Lifecycle </vt:lpstr>
      <vt:lpstr>What the public seeks from your communication</vt:lpstr>
      <vt:lpstr>Crisis and Emergency Risk Communication impacts  </vt:lpstr>
      <vt:lpstr>5 communication failures that kill operational success</vt:lpstr>
      <vt:lpstr>5 communication steps that boost operational success</vt:lpstr>
      <vt:lpstr>Summary</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07 Crisis and Emergency Risk Communication</dc:title>
  <dc:creator>ghuffran</dc:creator>
  <cp:lastModifiedBy>ghuffran</cp:lastModifiedBy>
  <cp:revision>4</cp:revision>
  <dcterms:created xsi:type="dcterms:W3CDTF">2006-08-16T00:00:00Z</dcterms:created>
  <dcterms:modified xsi:type="dcterms:W3CDTF">2014-06-13T13:15:08Z</dcterms:modified>
</cp:coreProperties>
</file>