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Default Extension="xlsx" ContentType="application/vnd.openxmlformats-officedocument.spreadsheetml.sheet"/>
  <Override PartName="/ppt/charts/chart3.xml" ContentType="application/vnd.openxmlformats-officedocument.drawingml.char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0" r:id="rId1"/>
  </p:sldMasterIdLst>
  <p:notesMasterIdLst>
    <p:notesMasterId r:id="rId34"/>
  </p:notesMasterIdLst>
  <p:handoutMasterIdLst>
    <p:handoutMasterId r:id="rId35"/>
  </p:handoutMasterIdLst>
  <p:sldIdLst>
    <p:sldId id="368" r:id="rId2"/>
    <p:sldId id="369" r:id="rId3"/>
    <p:sldId id="370" r:id="rId4"/>
    <p:sldId id="371" r:id="rId5"/>
    <p:sldId id="372" r:id="rId6"/>
    <p:sldId id="373" r:id="rId7"/>
    <p:sldId id="374" r:id="rId8"/>
    <p:sldId id="375" r:id="rId9"/>
    <p:sldId id="376" r:id="rId10"/>
    <p:sldId id="377" r:id="rId11"/>
    <p:sldId id="378" r:id="rId12"/>
    <p:sldId id="379" r:id="rId13"/>
    <p:sldId id="380" r:id="rId14"/>
    <p:sldId id="401" r:id="rId15"/>
    <p:sldId id="382" r:id="rId16"/>
    <p:sldId id="383" r:id="rId17"/>
    <p:sldId id="384" r:id="rId18"/>
    <p:sldId id="385" r:id="rId19"/>
    <p:sldId id="386" r:id="rId20"/>
    <p:sldId id="387" r:id="rId21"/>
    <p:sldId id="388" r:id="rId22"/>
    <p:sldId id="389" r:id="rId23"/>
    <p:sldId id="390" r:id="rId24"/>
    <p:sldId id="391" r:id="rId25"/>
    <p:sldId id="392" r:id="rId26"/>
    <p:sldId id="393" r:id="rId27"/>
    <p:sldId id="394" r:id="rId28"/>
    <p:sldId id="399" r:id="rId29"/>
    <p:sldId id="396" r:id="rId30"/>
    <p:sldId id="400" r:id="rId31"/>
    <p:sldId id="402" r:id="rId32"/>
    <p:sldId id="403" r:id="rId33"/>
  </p:sldIdLst>
  <p:sldSz cx="9144000" cy="6858000" type="screen4x3"/>
  <p:notesSz cx="6934200" cy="92329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aren W. Waites" initials="kww" lastIdx="4" clrIdx="0"/>
  <p:cmAuthor id="1" name="Amy Chadwick" initials="ac" lastIdx="1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3E5E29"/>
    <a:srgbClr val="FF6600"/>
    <a:srgbClr val="88B77E"/>
    <a:srgbClr val="A30001"/>
    <a:srgbClr val="600000"/>
    <a:srgbClr val="FFFFFF"/>
    <a:srgbClr val="E20000"/>
    <a:srgbClr val="C09F6A"/>
    <a:srgbClr val="FFFFC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62" autoAdjust="0"/>
    <p:restoredTop sz="94660"/>
  </p:normalViewPr>
  <p:slideViewPr>
    <p:cSldViewPr snapToGrid="0">
      <p:cViewPr>
        <p:scale>
          <a:sx n="76" d="100"/>
          <a:sy n="76" d="100"/>
        </p:scale>
        <p:origin x="-518" y="490"/>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89" d="100"/>
          <a:sy n="89" d="100"/>
        </p:scale>
        <p:origin x="-3762" y="-108"/>
      </p:cViewPr>
      <p:guideLst>
        <p:guide orient="horz" pos="2908"/>
        <p:guide pos="2184"/>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Worksheet3.xlsx"/></Relationships>
</file>

<file path=ppt/charts/chart1.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sz="2000" b="0"/>
            </a:pPr>
            <a:r>
              <a:rPr lang="en-US" sz="2000" b="0" dirty="0" smtClean="0"/>
              <a:t>Frequency</a:t>
            </a:r>
            <a:endParaRPr lang="en-US" sz="2000" b="0" dirty="0"/>
          </a:p>
        </c:rich>
      </c:tx>
      <c:layout/>
    </c:title>
    <c:plotArea>
      <c:layout/>
      <c:lineChart>
        <c:grouping val="standard"/>
        <c:ser>
          <c:idx val="0"/>
          <c:order val="0"/>
          <c:tx>
            <c:strRef>
              <c:f>Sheet1!$B$1</c:f>
              <c:strCache>
                <c:ptCount val="1"/>
                <c:pt idx="0">
                  <c:v>Series 1</c:v>
                </c:pt>
              </c:strCache>
            </c:strRef>
          </c:tx>
          <c:spPr>
            <a:ln>
              <a:solidFill>
                <a:srgbClr val="A21D20"/>
              </a:solidFill>
            </a:ln>
          </c:spPr>
          <c:marker>
            <c:spPr>
              <a:solidFill>
                <a:srgbClr val="B1330B"/>
              </a:solidFill>
              <a:ln>
                <a:solidFill>
                  <a:srgbClr val="A21D20"/>
                </a:solidFill>
              </a:ln>
            </c:spPr>
          </c:marker>
          <c:cat>
            <c:numRef>
              <c:f>Sheet1!$A$2:$A$8</c:f>
              <c:numCache>
                <c:formatCode>0</c:formatCode>
                <c:ptCount val="7"/>
                <c:pt idx="0">
                  <c:v>2005</c:v>
                </c:pt>
                <c:pt idx="1">
                  <c:v>2006</c:v>
                </c:pt>
                <c:pt idx="2">
                  <c:v>2007</c:v>
                </c:pt>
                <c:pt idx="3">
                  <c:v>2008</c:v>
                </c:pt>
                <c:pt idx="4">
                  <c:v>2009</c:v>
                </c:pt>
                <c:pt idx="5">
                  <c:v>2010</c:v>
                </c:pt>
                <c:pt idx="6">
                  <c:v>2011</c:v>
                </c:pt>
              </c:numCache>
            </c:numRef>
          </c:cat>
          <c:val>
            <c:numRef>
              <c:f>Sheet1!$B$2:$B$8</c:f>
              <c:numCache>
                <c:formatCode>General</c:formatCode>
                <c:ptCount val="7"/>
                <c:pt idx="0">
                  <c:v>136</c:v>
                </c:pt>
                <c:pt idx="1">
                  <c:v>482</c:v>
                </c:pt>
                <c:pt idx="2">
                  <c:v>452</c:v>
                </c:pt>
                <c:pt idx="3">
                  <c:v>354</c:v>
                </c:pt>
                <c:pt idx="4">
                  <c:v>252</c:v>
                </c:pt>
                <c:pt idx="5">
                  <c:v>604</c:v>
                </c:pt>
                <c:pt idx="6">
                  <c:v>580</c:v>
                </c:pt>
              </c:numCache>
            </c:numRef>
          </c:val>
        </c:ser>
        <c:dLbls/>
        <c:marker val="1"/>
        <c:axId val="76935552"/>
        <c:axId val="76937088"/>
      </c:lineChart>
      <c:catAx>
        <c:axId val="76935552"/>
        <c:scaling>
          <c:orientation val="minMax"/>
        </c:scaling>
        <c:axPos val="b"/>
        <c:numFmt formatCode="0" sourceLinked="1"/>
        <c:tickLblPos val="nextTo"/>
        <c:txPr>
          <a:bodyPr/>
          <a:lstStyle/>
          <a:p>
            <a:pPr>
              <a:defRPr sz="1400"/>
            </a:pPr>
            <a:endParaRPr lang="en-US"/>
          </a:p>
        </c:txPr>
        <c:crossAx val="76937088"/>
        <c:crosses val="autoZero"/>
        <c:auto val="1"/>
        <c:lblAlgn val="ctr"/>
        <c:lblOffset val="100"/>
      </c:catAx>
      <c:valAx>
        <c:axId val="76937088"/>
        <c:scaling>
          <c:orientation val="minMax"/>
        </c:scaling>
        <c:axPos val="l"/>
        <c:majorGridlines/>
        <c:numFmt formatCode="General" sourceLinked="1"/>
        <c:tickLblPos val="nextTo"/>
        <c:txPr>
          <a:bodyPr/>
          <a:lstStyle/>
          <a:p>
            <a:pPr>
              <a:defRPr sz="1600">
                <a:solidFill>
                  <a:srgbClr val="A21D20"/>
                </a:solidFill>
              </a:defRPr>
            </a:pPr>
            <a:endParaRPr lang="en-US"/>
          </a:p>
        </c:txPr>
        <c:crossAx val="76935552"/>
        <c:crosses val="autoZero"/>
        <c:crossBetween val="between"/>
      </c:valAx>
    </c:plotArea>
    <c:plotVisOnly val="1"/>
    <c:dispBlanksAs val="gap"/>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n-US"/>
  <c:chart>
    <c:title>
      <c:tx>
        <c:rich>
          <a:bodyPr/>
          <a:lstStyle/>
          <a:p>
            <a:pPr>
              <a:defRPr sz="2000" b="0"/>
            </a:pPr>
            <a:r>
              <a:rPr lang="en-US" sz="2000" b="0" dirty="0"/>
              <a:t>Severity</a:t>
            </a:r>
          </a:p>
        </c:rich>
      </c:tx>
      <c:layout/>
    </c:title>
    <c:plotArea>
      <c:layout/>
      <c:lineChart>
        <c:grouping val="standard"/>
        <c:ser>
          <c:idx val="0"/>
          <c:order val="0"/>
          <c:tx>
            <c:strRef>
              <c:f>Sheet1!$B$1</c:f>
              <c:strCache>
                <c:ptCount val="1"/>
                <c:pt idx="0">
                  <c:v>Series 1</c:v>
                </c:pt>
              </c:strCache>
            </c:strRef>
          </c:tx>
          <c:spPr>
            <a:ln>
              <a:solidFill>
                <a:srgbClr val="A21D20"/>
              </a:solidFill>
            </a:ln>
          </c:spPr>
          <c:marker>
            <c:spPr>
              <a:solidFill>
                <a:srgbClr val="B1330B"/>
              </a:solidFill>
              <a:ln>
                <a:solidFill>
                  <a:srgbClr val="A21D20"/>
                </a:solidFill>
              </a:ln>
            </c:spPr>
          </c:marker>
          <c:cat>
            <c:numRef>
              <c:f>Sheet1!$A$2:$A$7</c:f>
              <c:numCache>
                <c:formatCode>General</c:formatCode>
                <c:ptCount val="6"/>
                <c:pt idx="0">
                  <c:v>2005</c:v>
                </c:pt>
                <c:pt idx="1">
                  <c:v>2006</c:v>
                </c:pt>
                <c:pt idx="2">
                  <c:v>2007</c:v>
                </c:pt>
                <c:pt idx="3">
                  <c:v>2008</c:v>
                </c:pt>
                <c:pt idx="4">
                  <c:v>2009</c:v>
                </c:pt>
                <c:pt idx="5">
                  <c:v>2010</c:v>
                </c:pt>
              </c:numCache>
            </c:numRef>
          </c:cat>
          <c:val>
            <c:numRef>
              <c:f>Sheet1!$B$2:$B$7</c:f>
              <c:numCache>
                <c:formatCode>"$"#,##0.0</c:formatCode>
                <c:ptCount val="6"/>
                <c:pt idx="0">
                  <c:v>4.5</c:v>
                </c:pt>
                <c:pt idx="1">
                  <c:v>4.8</c:v>
                </c:pt>
                <c:pt idx="2">
                  <c:v>6.4</c:v>
                </c:pt>
                <c:pt idx="3">
                  <c:v>6.7</c:v>
                </c:pt>
                <c:pt idx="4">
                  <c:v>6.8</c:v>
                </c:pt>
                <c:pt idx="5">
                  <c:v>7.2</c:v>
                </c:pt>
              </c:numCache>
            </c:numRef>
          </c:val>
        </c:ser>
        <c:dLbls/>
        <c:marker val="1"/>
        <c:axId val="77338112"/>
        <c:axId val="77339648"/>
      </c:lineChart>
      <c:catAx>
        <c:axId val="77338112"/>
        <c:scaling>
          <c:orientation val="minMax"/>
        </c:scaling>
        <c:axPos val="b"/>
        <c:numFmt formatCode="General" sourceLinked="1"/>
        <c:tickLblPos val="nextTo"/>
        <c:txPr>
          <a:bodyPr/>
          <a:lstStyle/>
          <a:p>
            <a:pPr>
              <a:defRPr sz="1400"/>
            </a:pPr>
            <a:endParaRPr lang="en-US"/>
          </a:p>
        </c:txPr>
        <c:crossAx val="77339648"/>
        <c:crosses val="autoZero"/>
        <c:auto val="1"/>
        <c:lblAlgn val="ctr"/>
        <c:lblOffset val="100"/>
      </c:catAx>
      <c:valAx>
        <c:axId val="77339648"/>
        <c:scaling>
          <c:orientation val="minMax"/>
        </c:scaling>
        <c:axPos val="l"/>
        <c:majorGridlines/>
        <c:numFmt formatCode="&quot;$&quot;#,##0.0" sourceLinked="1"/>
        <c:tickLblPos val="nextTo"/>
        <c:txPr>
          <a:bodyPr/>
          <a:lstStyle/>
          <a:p>
            <a:pPr>
              <a:defRPr>
                <a:solidFill>
                  <a:srgbClr val="A21D20"/>
                </a:solidFill>
              </a:defRPr>
            </a:pPr>
            <a:endParaRPr lang="en-US"/>
          </a:p>
        </c:txPr>
        <c:crossAx val="77338112"/>
        <c:crosses val="autoZero"/>
        <c:crossBetween val="between"/>
      </c:valAx>
    </c:plotArea>
    <c:plotVisOnly val="1"/>
    <c:dispBlanksAs val="gap"/>
  </c:chart>
  <c:txPr>
    <a:bodyPr/>
    <a:lstStyle/>
    <a:p>
      <a:pPr>
        <a:defRPr sz="1600"/>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n-US"/>
  <c:chart>
    <c:plotArea>
      <c:layout>
        <c:manualLayout>
          <c:layoutTarget val="inner"/>
          <c:xMode val="edge"/>
          <c:yMode val="edge"/>
          <c:x val="0.37276744920773791"/>
          <c:y val="3.0866359269839407E-2"/>
          <c:w val="0.52469014289880689"/>
          <c:h val="0.82974164835196462"/>
        </c:manualLayout>
      </c:layout>
      <c:barChart>
        <c:barDir val="bar"/>
        <c:grouping val="clustered"/>
        <c:ser>
          <c:idx val="2"/>
          <c:order val="0"/>
          <c:tx>
            <c:strRef>
              <c:f>Sheet1!$B$1</c:f>
              <c:strCache>
                <c:ptCount val="1"/>
                <c:pt idx="0">
                  <c:v>Plan to adopt in the next 3 years</c:v>
                </c:pt>
              </c:strCache>
            </c:strRef>
          </c:tx>
          <c:spPr>
            <a:solidFill>
              <a:srgbClr val="92CD8B"/>
            </a:solidFill>
          </c:spPr>
          <c:dLbls>
            <c:txPr>
              <a:bodyPr/>
              <a:lstStyle/>
              <a:p>
                <a:pPr>
                  <a:defRPr sz="1400"/>
                </a:pPr>
                <a:endParaRPr lang="en-US"/>
              </a:p>
            </c:txPr>
            <c:dLblPos val="inEnd"/>
            <c:showVal val="1"/>
          </c:dLbls>
          <c:cat>
            <c:strRef>
              <c:f>Sheet1!$A$2:$A$6</c:f>
              <c:strCache>
                <c:ptCount val="5"/>
                <c:pt idx="0">
                  <c:v>Reponded to the recent increase in natural disaster by rethinking business-continuity strategies</c:v>
                </c:pt>
                <c:pt idx="1">
                  <c:v>Discussed business-resilience issues with supply chain partners</c:v>
                </c:pt>
                <c:pt idx="2">
                  <c:v>Developed an integrated business-resilience strategy</c:v>
                </c:pt>
                <c:pt idx="3">
                  <c:v>Developed a communications or training program to enhance its business-continuity or business-resilience strategies</c:v>
                </c:pt>
                <c:pt idx="4">
                  <c:v>Created a business-continuity plan</c:v>
                </c:pt>
              </c:strCache>
            </c:strRef>
          </c:cat>
          <c:val>
            <c:numRef>
              <c:f>Sheet1!$B$2:$B$6</c:f>
              <c:numCache>
                <c:formatCode>0%</c:formatCode>
                <c:ptCount val="5"/>
                <c:pt idx="0">
                  <c:v>0.37000000000000016</c:v>
                </c:pt>
                <c:pt idx="1">
                  <c:v>0.33000000000000024</c:v>
                </c:pt>
                <c:pt idx="2">
                  <c:v>0.42000000000000015</c:v>
                </c:pt>
                <c:pt idx="3">
                  <c:v>0.39000000000000018</c:v>
                </c:pt>
                <c:pt idx="4">
                  <c:v>0.30000000000000016</c:v>
                </c:pt>
              </c:numCache>
            </c:numRef>
          </c:val>
        </c:ser>
        <c:ser>
          <c:idx val="1"/>
          <c:order val="1"/>
          <c:tx>
            <c:strRef>
              <c:f>Sheet1!$C$1</c:f>
              <c:strCache>
                <c:ptCount val="1"/>
                <c:pt idx="0">
                  <c:v>Have adopted in the last 3 years</c:v>
                </c:pt>
              </c:strCache>
            </c:strRef>
          </c:tx>
          <c:spPr>
            <a:solidFill>
              <a:srgbClr val="A21D20"/>
            </a:solidFill>
          </c:spPr>
          <c:dLbls>
            <c:txPr>
              <a:bodyPr/>
              <a:lstStyle/>
              <a:p>
                <a:pPr>
                  <a:defRPr sz="1400">
                    <a:solidFill>
                      <a:schemeClr val="bg1"/>
                    </a:solidFill>
                    <a:effectLst>
                      <a:outerShdw blurRad="38100" dist="38100" dir="2700000" algn="tl">
                        <a:srgbClr val="000000">
                          <a:alpha val="43137"/>
                        </a:srgbClr>
                      </a:outerShdw>
                    </a:effectLst>
                  </a:defRPr>
                </a:pPr>
                <a:endParaRPr lang="en-US"/>
              </a:p>
            </c:txPr>
            <c:dLblPos val="inEnd"/>
            <c:showVal val="1"/>
          </c:dLbls>
          <c:cat>
            <c:strRef>
              <c:f>Sheet1!$A$2:$A$6</c:f>
              <c:strCache>
                <c:ptCount val="5"/>
                <c:pt idx="0">
                  <c:v>Reponded to the recent increase in natural disaster by rethinking business-continuity strategies</c:v>
                </c:pt>
                <c:pt idx="1">
                  <c:v>Discussed business-resilience issues with supply chain partners</c:v>
                </c:pt>
                <c:pt idx="2">
                  <c:v>Developed an integrated business-resilience strategy</c:v>
                </c:pt>
                <c:pt idx="3">
                  <c:v>Developed a communications or training program to enhance its business-continuity or business-resilience strategies</c:v>
                </c:pt>
                <c:pt idx="4">
                  <c:v>Created a business-continuity plan</c:v>
                </c:pt>
              </c:strCache>
            </c:strRef>
          </c:cat>
          <c:val>
            <c:numRef>
              <c:f>Sheet1!$C$2:$C$6</c:f>
              <c:numCache>
                <c:formatCode>0%</c:formatCode>
                <c:ptCount val="5"/>
                <c:pt idx="0">
                  <c:v>0.41000000000000014</c:v>
                </c:pt>
                <c:pt idx="1">
                  <c:v>0.46</c:v>
                </c:pt>
                <c:pt idx="2">
                  <c:v>0.37000000000000016</c:v>
                </c:pt>
                <c:pt idx="3">
                  <c:v>0.42000000000000015</c:v>
                </c:pt>
                <c:pt idx="4">
                  <c:v>0.64000000000000035</c:v>
                </c:pt>
              </c:numCache>
            </c:numRef>
          </c:val>
        </c:ser>
        <c:dLbls>
          <c:showVal val="1"/>
        </c:dLbls>
        <c:axId val="77394304"/>
        <c:axId val="77395840"/>
      </c:barChart>
      <c:catAx>
        <c:axId val="77394304"/>
        <c:scaling>
          <c:orientation val="minMax"/>
        </c:scaling>
        <c:axPos val="l"/>
        <c:tickLblPos val="nextTo"/>
        <c:txPr>
          <a:bodyPr anchor="ctr"/>
          <a:lstStyle/>
          <a:p>
            <a:pPr>
              <a:defRPr sz="1200"/>
            </a:pPr>
            <a:endParaRPr lang="en-US"/>
          </a:p>
        </c:txPr>
        <c:crossAx val="77395840"/>
        <c:crosses val="autoZero"/>
        <c:auto val="1"/>
        <c:lblAlgn val="r"/>
        <c:lblOffset val="100"/>
      </c:catAx>
      <c:valAx>
        <c:axId val="77395840"/>
        <c:scaling>
          <c:orientation val="minMax"/>
        </c:scaling>
        <c:axPos val="b"/>
        <c:numFmt formatCode="0%" sourceLinked="1"/>
        <c:tickLblPos val="nextTo"/>
        <c:crossAx val="77394304"/>
        <c:crosses val="autoZero"/>
        <c:crossBetween val="between"/>
        <c:majorUnit val="0.1"/>
      </c:valAx>
    </c:plotArea>
    <c:legend>
      <c:legendPos val="r"/>
      <c:layout>
        <c:manualLayout>
          <c:xMode val="edge"/>
          <c:yMode val="edge"/>
          <c:x val="0.81172839506172845"/>
          <c:y val="0.48734357748837098"/>
          <c:w val="0.17901234567901259"/>
          <c:h val="0.27785556355630836"/>
        </c:manualLayout>
      </c:layout>
      <c:txPr>
        <a:bodyPr/>
        <a:lstStyle/>
        <a:p>
          <a:pPr>
            <a:defRPr sz="1200"/>
          </a:pPr>
          <a:endParaRPr lang="en-US"/>
        </a:p>
      </c:txPr>
    </c:legend>
    <c:plotVisOnly val="1"/>
    <c:dispBlanksAs val="gap"/>
  </c:chart>
  <c:txPr>
    <a:bodyPr/>
    <a:lstStyle/>
    <a:p>
      <a:pPr>
        <a:defRPr sz="1800"/>
      </a:pPr>
      <a:endParaRPr lang="en-US"/>
    </a:p>
  </c:txPr>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82DB38-BDE5-40E5-BA0E-A02A1163CC8D}"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B0152E11-5A77-4A23-82D7-9DF483C31F65}">
      <dgm:prSet phldrT="[Text]" custT="1"/>
      <dgm:spPr>
        <a:solidFill>
          <a:srgbClr val="92CD8B"/>
        </a:solidFill>
      </dgm:spPr>
      <dgm:t>
        <a:bodyPr/>
        <a:lstStyle/>
        <a:p>
          <a:r>
            <a:rPr lang="en-US" sz="1800" b="1" dirty="0" smtClean="0">
              <a:effectLst>
                <a:outerShdw blurRad="38100" dist="38100" dir="2700000" algn="tl">
                  <a:srgbClr val="000000">
                    <a:alpha val="43137"/>
                  </a:srgbClr>
                </a:outerShdw>
              </a:effectLst>
            </a:rPr>
            <a:t>Communications</a:t>
          </a:r>
        </a:p>
        <a:p>
          <a:r>
            <a:rPr lang="en-US" sz="1600" dirty="0" smtClean="0">
              <a:effectLst>
                <a:outerShdw blurRad="38100" dist="38100" dir="2700000" algn="tl">
                  <a:srgbClr val="000000">
                    <a:alpha val="43137"/>
                  </a:srgbClr>
                </a:outerShdw>
              </a:effectLst>
            </a:rPr>
            <a:t>Risk Management</a:t>
          </a:r>
          <a:endParaRPr lang="en-US" sz="1600" dirty="0">
            <a:effectLst>
              <a:outerShdw blurRad="38100" dist="38100" dir="2700000" algn="tl">
                <a:srgbClr val="000000">
                  <a:alpha val="43137"/>
                </a:srgbClr>
              </a:outerShdw>
            </a:effectLst>
          </a:endParaRPr>
        </a:p>
      </dgm:t>
    </dgm:pt>
    <dgm:pt modelId="{4387DD57-FD67-43D5-BDC7-247D8322E82E}" type="parTrans" cxnId="{29D2F6C5-978A-45BB-B7AD-2764B06286B7}">
      <dgm:prSet/>
      <dgm:spPr/>
      <dgm:t>
        <a:bodyPr/>
        <a:lstStyle/>
        <a:p>
          <a:endParaRPr lang="en-US"/>
        </a:p>
      </dgm:t>
    </dgm:pt>
    <dgm:pt modelId="{02EA082E-B3B2-42CC-896A-159EF4BB8376}" type="sibTrans" cxnId="{29D2F6C5-978A-45BB-B7AD-2764B06286B7}">
      <dgm:prSet/>
      <dgm:spPr/>
      <dgm:t>
        <a:bodyPr/>
        <a:lstStyle/>
        <a:p>
          <a:endParaRPr lang="en-US"/>
        </a:p>
      </dgm:t>
    </dgm:pt>
    <dgm:pt modelId="{242A9C54-5C74-43FC-B539-A4A79505A279}">
      <dgm:prSet phldrT="[Text]" custT="1"/>
      <dgm:spPr>
        <a:solidFill>
          <a:srgbClr val="A21D20"/>
        </a:solidFill>
      </dgm:spPr>
      <dgm:t>
        <a:bodyPr/>
        <a:lstStyle/>
        <a:p>
          <a:r>
            <a:rPr lang="en-US" sz="1400" dirty="0" smtClean="0">
              <a:effectLst>
                <a:outerShdw blurRad="38100" dist="38100" dir="2700000" algn="tl">
                  <a:srgbClr val="000000">
                    <a:alpha val="43137"/>
                  </a:srgbClr>
                </a:outerShdw>
              </a:effectLst>
            </a:rPr>
            <a:t>Operations</a:t>
          </a:r>
        </a:p>
        <a:p>
          <a:r>
            <a:rPr lang="en-US" sz="1400" dirty="0" smtClean="0">
              <a:effectLst>
                <a:outerShdw blurRad="38100" dist="38100" dir="2700000" algn="tl">
                  <a:srgbClr val="000000">
                    <a:alpha val="43137"/>
                  </a:srgbClr>
                </a:outerShdw>
              </a:effectLst>
            </a:rPr>
            <a:t>Decision Leaders</a:t>
          </a:r>
          <a:endParaRPr lang="en-US" sz="1400" dirty="0">
            <a:effectLst>
              <a:outerShdw blurRad="38100" dist="38100" dir="2700000" algn="tl">
                <a:srgbClr val="000000">
                  <a:alpha val="43137"/>
                </a:srgbClr>
              </a:outerShdw>
            </a:effectLst>
          </a:endParaRPr>
        </a:p>
      </dgm:t>
    </dgm:pt>
    <dgm:pt modelId="{BA557D21-7E32-4183-8C82-A4B6EE0B1DE9}" type="parTrans" cxnId="{A41E8202-320B-4C1D-8204-3987223FB565}">
      <dgm:prSet/>
      <dgm:spPr/>
      <dgm:t>
        <a:bodyPr/>
        <a:lstStyle/>
        <a:p>
          <a:endParaRPr lang="en-US"/>
        </a:p>
      </dgm:t>
    </dgm:pt>
    <dgm:pt modelId="{B7249234-03DC-497C-B5AA-FE05500C4862}" type="sibTrans" cxnId="{A41E8202-320B-4C1D-8204-3987223FB565}">
      <dgm:prSet/>
      <dgm:spPr>
        <a:solidFill>
          <a:srgbClr val="4F5B50"/>
        </a:solidFill>
      </dgm:spPr>
      <dgm:t>
        <a:bodyPr/>
        <a:lstStyle/>
        <a:p>
          <a:endParaRPr lang="en-US" dirty="0"/>
        </a:p>
      </dgm:t>
    </dgm:pt>
    <dgm:pt modelId="{F423BA13-9D69-440D-8763-074333C82D32}">
      <dgm:prSet phldrT="[Text]" custT="1"/>
      <dgm:spPr>
        <a:solidFill>
          <a:srgbClr val="A21D20"/>
        </a:solidFill>
      </dgm:spPr>
      <dgm:t>
        <a:bodyPr/>
        <a:lstStyle/>
        <a:p>
          <a:r>
            <a:rPr lang="en-US" sz="1400" dirty="0" smtClean="0">
              <a:effectLst>
                <a:outerShdw blurRad="38100" dist="38100" dir="2700000" algn="tl">
                  <a:srgbClr val="000000">
                    <a:alpha val="43137"/>
                  </a:srgbClr>
                </a:outerShdw>
              </a:effectLst>
            </a:rPr>
            <a:t>Internal Business Unit Experts</a:t>
          </a:r>
        </a:p>
      </dgm:t>
    </dgm:pt>
    <dgm:pt modelId="{92472143-8A00-4F53-AE7E-574890EC6CA9}" type="parTrans" cxnId="{23B41EE7-26E0-429C-9F0D-0C7569E32048}">
      <dgm:prSet/>
      <dgm:spPr/>
      <dgm:t>
        <a:bodyPr/>
        <a:lstStyle/>
        <a:p>
          <a:endParaRPr lang="en-US"/>
        </a:p>
      </dgm:t>
    </dgm:pt>
    <dgm:pt modelId="{77535EBF-2401-47B2-AA22-5E4F2E3D79FB}" type="sibTrans" cxnId="{23B41EE7-26E0-429C-9F0D-0C7569E32048}">
      <dgm:prSet/>
      <dgm:spPr>
        <a:solidFill>
          <a:srgbClr val="4F5B50"/>
        </a:solidFill>
      </dgm:spPr>
      <dgm:t>
        <a:bodyPr/>
        <a:lstStyle/>
        <a:p>
          <a:endParaRPr lang="en-US" dirty="0"/>
        </a:p>
      </dgm:t>
    </dgm:pt>
    <dgm:pt modelId="{605B5E00-10CB-4DD1-9392-4102CE382AED}">
      <dgm:prSet phldrT="[Text]" custT="1"/>
      <dgm:spPr>
        <a:solidFill>
          <a:srgbClr val="A21D20"/>
        </a:solidFill>
      </dgm:spPr>
      <dgm:t>
        <a:bodyPr/>
        <a:lstStyle/>
        <a:p>
          <a:r>
            <a:rPr lang="en-US" sz="1400" dirty="0" smtClean="0">
              <a:effectLst>
                <a:outerShdw blurRad="38100" dist="38100" dir="2700000" algn="tl">
                  <a:srgbClr val="000000">
                    <a:alpha val="43137"/>
                  </a:srgbClr>
                </a:outerShdw>
              </a:effectLst>
            </a:rPr>
            <a:t>Community Response</a:t>
          </a:r>
          <a:endParaRPr lang="en-US" sz="1400" dirty="0">
            <a:effectLst>
              <a:outerShdw blurRad="38100" dist="38100" dir="2700000" algn="tl">
                <a:srgbClr val="000000">
                  <a:alpha val="43137"/>
                </a:srgbClr>
              </a:outerShdw>
            </a:effectLst>
          </a:endParaRPr>
        </a:p>
      </dgm:t>
    </dgm:pt>
    <dgm:pt modelId="{9CE236F8-2D4A-45BF-A4BD-0E6780AB42B6}" type="parTrans" cxnId="{EBF2CE5C-53C9-484F-B40C-C1E3C665A4DA}">
      <dgm:prSet/>
      <dgm:spPr/>
      <dgm:t>
        <a:bodyPr/>
        <a:lstStyle/>
        <a:p>
          <a:endParaRPr lang="en-US"/>
        </a:p>
      </dgm:t>
    </dgm:pt>
    <dgm:pt modelId="{B38A9973-922D-4270-A344-FA727319CB14}" type="sibTrans" cxnId="{EBF2CE5C-53C9-484F-B40C-C1E3C665A4DA}">
      <dgm:prSet/>
      <dgm:spPr>
        <a:solidFill>
          <a:srgbClr val="4F5B50"/>
        </a:solidFill>
      </dgm:spPr>
      <dgm:t>
        <a:bodyPr/>
        <a:lstStyle/>
        <a:p>
          <a:endParaRPr lang="en-US" dirty="0"/>
        </a:p>
      </dgm:t>
    </dgm:pt>
    <dgm:pt modelId="{829F36C3-FB0B-42E1-9C4B-310F69AC151C}">
      <dgm:prSet phldrT="[Text]" custT="1"/>
      <dgm:spPr>
        <a:solidFill>
          <a:srgbClr val="A21D20"/>
        </a:solidFill>
      </dgm:spPr>
      <dgm:t>
        <a:bodyPr/>
        <a:lstStyle/>
        <a:p>
          <a:r>
            <a:rPr lang="en-US" sz="1400" dirty="0" smtClean="0">
              <a:effectLst>
                <a:outerShdw blurRad="38100" dist="38100" dir="2700000" algn="tl">
                  <a:srgbClr val="000000">
                    <a:alpha val="43137"/>
                  </a:srgbClr>
                </a:outerShdw>
              </a:effectLst>
            </a:rPr>
            <a:t>Vendor Partners</a:t>
          </a:r>
          <a:endParaRPr lang="en-US" sz="1400" dirty="0">
            <a:effectLst>
              <a:outerShdw blurRad="38100" dist="38100" dir="2700000" algn="tl">
                <a:srgbClr val="000000">
                  <a:alpha val="43137"/>
                </a:srgbClr>
              </a:outerShdw>
            </a:effectLst>
          </a:endParaRPr>
        </a:p>
      </dgm:t>
    </dgm:pt>
    <dgm:pt modelId="{4D044412-8438-4EDE-9AA4-DCF571495539}" type="parTrans" cxnId="{7BF01619-256B-4929-BB0F-2C58B104662E}">
      <dgm:prSet/>
      <dgm:spPr/>
      <dgm:t>
        <a:bodyPr/>
        <a:lstStyle/>
        <a:p>
          <a:endParaRPr lang="en-US"/>
        </a:p>
      </dgm:t>
    </dgm:pt>
    <dgm:pt modelId="{110AA602-7665-42AA-815E-C6F25AE88377}" type="sibTrans" cxnId="{7BF01619-256B-4929-BB0F-2C58B104662E}">
      <dgm:prSet/>
      <dgm:spPr>
        <a:solidFill>
          <a:srgbClr val="4F5B50"/>
        </a:solidFill>
      </dgm:spPr>
      <dgm:t>
        <a:bodyPr/>
        <a:lstStyle/>
        <a:p>
          <a:endParaRPr lang="en-US" dirty="0"/>
        </a:p>
      </dgm:t>
    </dgm:pt>
    <dgm:pt modelId="{05692528-A2BE-4544-852F-723C71AD6C9B}" type="pres">
      <dgm:prSet presAssocID="{C282DB38-BDE5-40E5-BA0E-A02A1163CC8D}" presName="Name0" presStyleCnt="0">
        <dgm:presLayoutVars>
          <dgm:chMax val="1"/>
          <dgm:dir/>
          <dgm:animLvl val="ctr"/>
          <dgm:resizeHandles val="exact"/>
        </dgm:presLayoutVars>
      </dgm:prSet>
      <dgm:spPr/>
      <dgm:t>
        <a:bodyPr/>
        <a:lstStyle/>
        <a:p>
          <a:endParaRPr lang="en-US"/>
        </a:p>
      </dgm:t>
    </dgm:pt>
    <dgm:pt modelId="{F8B6DD9C-1B2C-457E-8B98-10E02A080793}" type="pres">
      <dgm:prSet presAssocID="{B0152E11-5A77-4A23-82D7-9DF483C31F65}" presName="centerShape" presStyleLbl="node0" presStyleIdx="0" presStyleCnt="1" custScaleX="130967" custScaleY="126874"/>
      <dgm:spPr/>
      <dgm:t>
        <a:bodyPr/>
        <a:lstStyle/>
        <a:p>
          <a:endParaRPr lang="en-US"/>
        </a:p>
      </dgm:t>
    </dgm:pt>
    <dgm:pt modelId="{710325EB-62EB-4BB7-94F6-A19F692A2656}" type="pres">
      <dgm:prSet presAssocID="{242A9C54-5C74-43FC-B539-A4A79505A279}" presName="node" presStyleLbl="node1" presStyleIdx="0" presStyleCnt="4">
        <dgm:presLayoutVars>
          <dgm:bulletEnabled val="1"/>
        </dgm:presLayoutVars>
      </dgm:prSet>
      <dgm:spPr/>
      <dgm:t>
        <a:bodyPr/>
        <a:lstStyle/>
        <a:p>
          <a:endParaRPr lang="en-US"/>
        </a:p>
      </dgm:t>
    </dgm:pt>
    <dgm:pt modelId="{82D16763-3C99-4506-BBEF-1EB6E8BBCFFC}" type="pres">
      <dgm:prSet presAssocID="{242A9C54-5C74-43FC-B539-A4A79505A279}" presName="dummy" presStyleCnt="0"/>
      <dgm:spPr/>
    </dgm:pt>
    <dgm:pt modelId="{77753365-D1C8-41CF-B40F-9651B9F8B6C4}" type="pres">
      <dgm:prSet presAssocID="{B7249234-03DC-497C-B5AA-FE05500C4862}" presName="sibTrans" presStyleLbl="sibTrans2D1" presStyleIdx="0" presStyleCnt="4"/>
      <dgm:spPr/>
      <dgm:t>
        <a:bodyPr/>
        <a:lstStyle/>
        <a:p>
          <a:endParaRPr lang="en-US"/>
        </a:p>
      </dgm:t>
    </dgm:pt>
    <dgm:pt modelId="{BE6EB204-F766-4F95-AFD1-905121D896E4}" type="pres">
      <dgm:prSet presAssocID="{F423BA13-9D69-440D-8763-074333C82D32}" presName="node" presStyleLbl="node1" presStyleIdx="1" presStyleCnt="4">
        <dgm:presLayoutVars>
          <dgm:bulletEnabled val="1"/>
        </dgm:presLayoutVars>
      </dgm:prSet>
      <dgm:spPr/>
      <dgm:t>
        <a:bodyPr/>
        <a:lstStyle/>
        <a:p>
          <a:endParaRPr lang="en-US"/>
        </a:p>
      </dgm:t>
    </dgm:pt>
    <dgm:pt modelId="{A8337984-C7DF-458A-8D77-0D2D6F00DCD0}" type="pres">
      <dgm:prSet presAssocID="{F423BA13-9D69-440D-8763-074333C82D32}" presName="dummy" presStyleCnt="0"/>
      <dgm:spPr/>
    </dgm:pt>
    <dgm:pt modelId="{35B755F6-ABB8-41E9-BE0B-6CDD91858B78}" type="pres">
      <dgm:prSet presAssocID="{77535EBF-2401-47B2-AA22-5E4F2E3D79FB}" presName="sibTrans" presStyleLbl="sibTrans2D1" presStyleIdx="1" presStyleCnt="4"/>
      <dgm:spPr/>
      <dgm:t>
        <a:bodyPr/>
        <a:lstStyle/>
        <a:p>
          <a:endParaRPr lang="en-US"/>
        </a:p>
      </dgm:t>
    </dgm:pt>
    <dgm:pt modelId="{C48364B1-111E-4B06-9B3B-E494BE90B7CB}" type="pres">
      <dgm:prSet presAssocID="{605B5E00-10CB-4DD1-9392-4102CE382AED}" presName="node" presStyleLbl="node1" presStyleIdx="2" presStyleCnt="4">
        <dgm:presLayoutVars>
          <dgm:bulletEnabled val="1"/>
        </dgm:presLayoutVars>
      </dgm:prSet>
      <dgm:spPr/>
      <dgm:t>
        <a:bodyPr/>
        <a:lstStyle/>
        <a:p>
          <a:endParaRPr lang="en-US"/>
        </a:p>
      </dgm:t>
    </dgm:pt>
    <dgm:pt modelId="{4ADCC38F-F8A2-4E2E-B081-D2DE59D59792}" type="pres">
      <dgm:prSet presAssocID="{605B5E00-10CB-4DD1-9392-4102CE382AED}" presName="dummy" presStyleCnt="0"/>
      <dgm:spPr/>
    </dgm:pt>
    <dgm:pt modelId="{744E9071-B22D-4BB1-85B2-8908C708C33A}" type="pres">
      <dgm:prSet presAssocID="{B38A9973-922D-4270-A344-FA727319CB14}" presName="sibTrans" presStyleLbl="sibTrans2D1" presStyleIdx="2" presStyleCnt="4"/>
      <dgm:spPr/>
      <dgm:t>
        <a:bodyPr/>
        <a:lstStyle/>
        <a:p>
          <a:endParaRPr lang="en-US"/>
        </a:p>
      </dgm:t>
    </dgm:pt>
    <dgm:pt modelId="{1B012C79-4FC4-4D63-90C4-D2C6D17CB220}" type="pres">
      <dgm:prSet presAssocID="{829F36C3-FB0B-42E1-9C4B-310F69AC151C}" presName="node" presStyleLbl="node1" presStyleIdx="3" presStyleCnt="4">
        <dgm:presLayoutVars>
          <dgm:bulletEnabled val="1"/>
        </dgm:presLayoutVars>
      </dgm:prSet>
      <dgm:spPr/>
      <dgm:t>
        <a:bodyPr/>
        <a:lstStyle/>
        <a:p>
          <a:endParaRPr lang="en-US"/>
        </a:p>
      </dgm:t>
    </dgm:pt>
    <dgm:pt modelId="{57D78A56-A22D-4B7B-A3B8-88C44B016281}" type="pres">
      <dgm:prSet presAssocID="{829F36C3-FB0B-42E1-9C4B-310F69AC151C}" presName="dummy" presStyleCnt="0"/>
      <dgm:spPr/>
    </dgm:pt>
    <dgm:pt modelId="{B5377257-5731-4611-8AF1-5F23D1A99942}" type="pres">
      <dgm:prSet presAssocID="{110AA602-7665-42AA-815E-C6F25AE88377}" presName="sibTrans" presStyleLbl="sibTrans2D1" presStyleIdx="3" presStyleCnt="4" custAng="0"/>
      <dgm:spPr/>
      <dgm:t>
        <a:bodyPr/>
        <a:lstStyle/>
        <a:p>
          <a:endParaRPr lang="en-US"/>
        </a:p>
      </dgm:t>
    </dgm:pt>
  </dgm:ptLst>
  <dgm:cxnLst>
    <dgm:cxn modelId="{29D2F6C5-978A-45BB-B7AD-2764B06286B7}" srcId="{C282DB38-BDE5-40E5-BA0E-A02A1163CC8D}" destId="{B0152E11-5A77-4A23-82D7-9DF483C31F65}" srcOrd="0" destOrd="0" parTransId="{4387DD57-FD67-43D5-BDC7-247D8322E82E}" sibTransId="{02EA082E-B3B2-42CC-896A-159EF4BB8376}"/>
    <dgm:cxn modelId="{FC0716AD-D48F-4DE7-885A-B0BCA3537D73}" type="presOf" srcId="{F423BA13-9D69-440D-8763-074333C82D32}" destId="{BE6EB204-F766-4F95-AFD1-905121D896E4}" srcOrd="0" destOrd="0" presId="urn:microsoft.com/office/officeart/2005/8/layout/radial6"/>
    <dgm:cxn modelId="{8E590778-F84D-4F07-BCF0-79441411D1AF}" type="presOf" srcId="{829F36C3-FB0B-42E1-9C4B-310F69AC151C}" destId="{1B012C79-4FC4-4D63-90C4-D2C6D17CB220}" srcOrd="0" destOrd="0" presId="urn:microsoft.com/office/officeart/2005/8/layout/radial6"/>
    <dgm:cxn modelId="{45FBC9A5-B14D-4FA3-AD69-33C14F5CEAD5}" type="presOf" srcId="{C282DB38-BDE5-40E5-BA0E-A02A1163CC8D}" destId="{05692528-A2BE-4544-852F-723C71AD6C9B}" srcOrd="0" destOrd="0" presId="urn:microsoft.com/office/officeart/2005/8/layout/radial6"/>
    <dgm:cxn modelId="{7BF01619-256B-4929-BB0F-2C58B104662E}" srcId="{B0152E11-5A77-4A23-82D7-9DF483C31F65}" destId="{829F36C3-FB0B-42E1-9C4B-310F69AC151C}" srcOrd="3" destOrd="0" parTransId="{4D044412-8438-4EDE-9AA4-DCF571495539}" sibTransId="{110AA602-7665-42AA-815E-C6F25AE88377}"/>
    <dgm:cxn modelId="{44C8A336-85DD-49B3-8EF1-4EE64945610A}" type="presOf" srcId="{110AA602-7665-42AA-815E-C6F25AE88377}" destId="{B5377257-5731-4611-8AF1-5F23D1A99942}" srcOrd="0" destOrd="0" presId="urn:microsoft.com/office/officeart/2005/8/layout/radial6"/>
    <dgm:cxn modelId="{EBF2CE5C-53C9-484F-B40C-C1E3C665A4DA}" srcId="{B0152E11-5A77-4A23-82D7-9DF483C31F65}" destId="{605B5E00-10CB-4DD1-9392-4102CE382AED}" srcOrd="2" destOrd="0" parTransId="{9CE236F8-2D4A-45BF-A4BD-0E6780AB42B6}" sibTransId="{B38A9973-922D-4270-A344-FA727319CB14}"/>
    <dgm:cxn modelId="{A8B8D08E-72C1-4606-9959-8ECF10B89680}" type="presOf" srcId="{B7249234-03DC-497C-B5AA-FE05500C4862}" destId="{77753365-D1C8-41CF-B40F-9651B9F8B6C4}" srcOrd="0" destOrd="0" presId="urn:microsoft.com/office/officeart/2005/8/layout/radial6"/>
    <dgm:cxn modelId="{01A43C67-4350-49C1-BA8B-8DD0781260C2}" type="presOf" srcId="{B0152E11-5A77-4A23-82D7-9DF483C31F65}" destId="{F8B6DD9C-1B2C-457E-8B98-10E02A080793}" srcOrd="0" destOrd="0" presId="urn:microsoft.com/office/officeart/2005/8/layout/radial6"/>
    <dgm:cxn modelId="{1260110C-BF3E-4DBE-8E48-A0A22B0AD286}" type="presOf" srcId="{242A9C54-5C74-43FC-B539-A4A79505A279}" destId="{710325EB-62EB-4BB7-94F6-A19F692A2656}" srcOrd="0" destOrd="0" presId="urn:microsoft.com/office/officeart/2005/8/layout/radial6"/>
    <dgm:cxn modelId="{23B41EE7-26E0-429C-9F0D-0C7569E32048}" srcId="{B0152E11-5A77-4A23-82D7-9DF483C31F65}" destId="{F423BA13-9D69-440D-8763-074333C82D32}" srcOrd="1" destOrd="0" parTransId="{92472143-8A00-4F53-AE7E-574890EC6CA9}" sibTransId="{77535EBF-2401-47B2-AA22-5E4F2E3D79FB}"/>
    <dgm:cxn modelId="{0686654C-9491-4787-A511-E50329C90059}" type="presOf" srcId="{77535EBF-2401-47B2-AA22-5E4F2E3D79FB}" destId="{35B755F6-ABB8-41E9-BE0B-6CDD91858B78}" srcOrd="0" destOrd="0" presId="urn:microsoft.com/office/officeart/2005/8/layout/radial6"/>
    <dgm:cxn modelId="{C7C41293-E599-4BC6-81C2-F8BB6FC25967}" type="presOf" srcId="{605B5E00-10CB-4DD1-9392-4102CE382AED}" destId="{C48364B1-111E-4B06-9B3B-E494BE90B7CB}" srcOrd="0" destOrd="0" presId="urn:microsoft.com/office/officeart/2005/8/layout/radial6"/>
    <dgm:cxn modelId="{C4D65142-7050-4077-8A3C-22682E8F6AB1}" type="presOf" srcId="{B38A9973-922D-4270-A344-FA727319CB14}" destId="{744E9071-B22D-4BB1-85B2-8908C708C33A}" srcOrd="0" destOrd="0" presId="urn:microsoft.com/office/officeart/2005/8/layout/radial6"/>
    <dgm:cxn modelId="{A41E8202-320B-4C1D-8204-3987223FB565}" srcId="{B0152E11-5A77-4A23-82D7-9DF483C31F65}" destId="{242A9C54-5C74-43FC-B539-A4A79505A279}" srcOrd="0" destOrd="0" parTransId="{BA557D21-7E32-4183-8C82-A4B6EE0B1DE9}" sibTransId="{B7249234-03DC-497C-B5AA-FE05500C4862}"/>
    <dgm:cxn modelId="{67E1825C-96E3-439D-A771-C49BD112DF00}" type="presParOf" srcId="{05692528-A2BE-4544-852F-723C71AD6C9B}" destId="{F8B6DD9C-1B2C-457E-8B98-10E02A080793}" srcOrd="0" destOrd="0" presId="urn:microsoft.com/office/officeart/2005/8/layout/radial6"/>
    <dgm:cxn modelId="{92605963-23BC-4F6E-88B1-B5BE00E549ED}" type="presParOf" srcId="{05692528-A2BE-4544-852F-723C71AD6C9B}" destId="{710325EB-62EB-4BB7-94F6-A19F692A2656}" srcOrd="1" destOrd="0" presId="urn:microsoft.com/office/officeart/2005/8/layout/radial6"/>
    <dgm:cxn modelId="{14A5E290-013C-4B5A-8AC1-D0EB025C2295}" type="presParOf" srcId="{05692528-A2BE-4544-852F-723C71AD6C9B}" destId="{82D16763-3C99-4506-BBEF-1EB6E8BBCFFC}" srcOrd="2" destOrd="0" presId="urn:microsoft.com/office/officeart/2005/8/layout/radial6"/>
    <dgm:cxn modelId="{EE3391C0-CF39-44F7-AE35-95077CE6A20F}" type="presParOf" srcId="{05692528-A2BE-4544-852F-723C71AD6C9B}" destId="{77753365-D1C8-41CF-B40F-9651B9F8B6C4}" srcOrd="3" destOrd="0" presId="urn:microsoft.com/office/officeart/2005/8/layout/radial6"/>
    <dgm:cxn modelId="{DD62464F-E11F-4645-83E6-6DC1911F00B9}" type="presParOf" srcId="{05692528-A2BE-4544-852F-723C71AD6C9B}" destId="{BE6EB204-F766-4F95-AFD1-905121D896E4}" srcOrd="4" destOrd="0" presId="urn:microsoft.com/office/officeart/2005/8/layout/radial6"/>
    <dgm:cxn modelId="{298D6F8D-9894-42C1-B645-FF4399FAD511}" type="presParOf" srcId="{05692528-A2BE-4544-852F-723C71AD6C9B}" destId="{A8337984-C7DF-458A-8D77-0D2D6F00DCD0}" srcOrd="5" destOrd="0" presId="urn:microsoft.com/office/officeart/2005/8/layout/radial6"/>
    <dgm:cxn modelId="{36B83540-B5D4-446D-87E4-401745AA2FB9}" type="presParOf" srcId="{05692528-A2BE-4544-852F-723C71AD6C9B}" destId="{35B755F6-ABB8-41E9-BE0B-6CDD91858B78}" srcOrd="6" destOrd="0" presId="urn:microsoft.com/office/officeart/2005/8/layout/radial6"/>
    <dgm:cxn modelId="{8B944530-C3A1-4DB6-86DB-E70FBC166E5D}" type="presParOf" srcId="{05692528-A2BE-4544-852F-723C71AD6C9B}" destId="{C48364B1-111E-4B06-9B3B-E494BE90B7CB}" srcOrd="7" destOrd="0" presId="urn:microsoft.com/office/officeart/2005/8/layout/radial6"/>
    <dgm:cxn modelId="{8819DB4C-06EB-44EC-9D41-6830CE14AE4B}" type="presParOf" srcId="{05692528-A2BE-4544-852F-723C71AD6C9B}" destId="{4ADCC38F-F8A2-4E2E-B081-D2DE59D59792}" srcOrd="8" destOrd="0" presId="urn:microsoft.com/office/officeart/2005/8/layout/radial6"/>
    <dgm:cxn modelId="{B7384EBE-02B4-46E3-8A41-3C6A68F02521}" type="presParOf" srcId="{05692528-A2BE-4544-852F-723C71AD6C9B}" destId="{744E9071-B22D-4BB1-85B2-8908C708C33A}" srcOrd="9" destOrd="0" presId="urn:microsoft.com/office/officeart/2005/8/layout/radial6"/>
    <dgm:cxn modelId="{C4FD7C5C-B221-4679-B964-D0E9C03DB0D8}" type="presParOf" srcId="{05692528-A2BE-4544-852F-723C71AD6C9B}" destId="{1B012C79-4FC4-4D63-90C4-D2C6D17CB220}" srcOrd="10" destOrd="0" presId="urn:microsoft.com/office/officeart/2005/8/layout/radial6"/>
    <dgm:cxn modelId="{E408C7B2-D9F9-46AC-B944-FDAD14A53BEA}" type="presParOf" srcId="{05692528-A2BE-4544-852F-723C71AD6C9B}" destId="{57D78A56-A22D-4B7B-A3B8-88C44B016281}" srcOrd="11" destOrd="0" presId="urn:microsoft.com/office/officeart/2005/8/layout/radial6"/>
    <dgm:cxn modelId="{14905C43-48E4-4F31-9093-CEF486B51A2D}" type="presParOf" srcId="{05692528-A2BE-4544-852F-723C71AD6C9B}" destId="{B5377257-5731-4611-8AF1-5F23D1A99942}" srcOrd="12" destOrd="0" presId="urn:microsoft.com/office/officeart/2005/8/layout/radial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377257-5731-4611-8AF1-5F23D1A99942}">
      <dsp:nvSpPr>
        <dsp:cNvPr id="0" name=""/>
        <dsp:cNvSpPr/>
      </dsp:nvSpPr>
      <dsp:spPr>
        <a:xfrm>
          <a:off x="2548335" y="605235"/>
          <a:ext cx="4047329" cy="4047329"/>
        </a:xfrm>
        <a:prstGeom prst="blockArc">
          <a:avLst>
            <a:gd name="adj1" fmla="val 10800000"/>
            <a:gd name="adj2" fmla="val 16200000"/>
            <a:gd name="adj3" fmla="val 4637"/>
          </a:avLst>
        </a:prstGeom>
        <a:solidFill>
          <a:srgbClr val="4F5B50"/>
        </a:solidFill>
        <a:ln>
          <a:noFill/>
        </a:ln>
        <a:effectLst/>
      </dsp:spPr>
      <dsp:style>
        <a:lnRef idx="0">
          <a:scrgbClr r="0" g="0" b="0"/>
        </a:lnRef>
        <a:fillRef idx="1">
          <a:scrgbClr r="0" g="0" b="0"/>
        </a:fillRef>
        <a:effectRef idx="0">
          <a:scrgbClr r="0" g="0" b="0"/>
        </a:effectRef>
        <a:fontRef idx="minor">
          <a:schemeClr val="lt1"/>
        </a:fontRef>
      </dsp:style>
    </dsp:sp>
    <dsp:sp modelId="{744E9071-B22D-4BB1-85B2-8908C708C33A}">
      <dsp:nvSpPr>
        <dsp:cNvPr id="0" name=""/>
        <dsp:cNvSpPr/>
      </dsp:nvSpPr>
      <dsp:spPr>
        <a:xfrm>
          <a:off x="2548335" y="605235"/>
          <a:ext cx="4047329" cy="4047329"/>
        </a:xfrm>
        <a:prstGeom prst="blockArc">
          <a:avLst>
            <a:gd name="adj1" fmla="val 5400000"/>
            <a:gd name="adj2" fmla="val 10800000"/>
            <a:gd name="adj3" fmla="val 4637"/>
          </a:avLst>
        </a:prstGeom>
        <a:solidFill>
          <a:srgbClr val="4F5B50"/>
        </a:solidFill>
        <a:ln>
          <a:noFill/>
        </a:ln>
        <a:effectLst/>
      </dsp:spPr>
      <dsp:style>
        <a:lnRef idx="0">
          <a:scrgbClr r="0" g="0" b="0"/>
        </a:lnRef>
        <a:fillRef idx="1">
          <a:scrgbClr r="0" g="0" b="0"/>
        </a:fillRef>
        <a:effectRef idx="0">
          <a:scrgbClr r="0" g="0" b="0"/>
        </a:effectRef>
        <a:fontRef idx="minor">
          <a:schemeClr val="lt1"/>
        </a:fontRef>
      </dsp:style>
    </dsp:sp>
    <dsp:sp modelId="{35B755F6-ABB8-41E9-BE0B-6CDD91858B78}">
      <dsp:nvSpPr>
        <dsp:cNvPr id="0" name=""/>
        <dsp:cNvSpPr/>
      </dsp:nvSpPr>
      <dsp:spPr>
        <a:xfrm>
          <a:off x="2548335" y="605235"/>
          <a:ext cx="4047329" cy="4047329"/>
        </a:xfrm>
        <a:prstGeom prst="blockArc">
          <a:avLst>
            <a:gd name="adj1" fmla="val 0"/>
            <a:gd name="adj2" fmla="val 5400000"/>
            <a:gd name="adj3" fmla="val 4637"/>
          </a:avLst>
        </a:prstGeom>
        <a:solidFill>
          <a:srgbClr val="4F5B50"/>
        </a:solidFill>
        <a:ln>
          <a:noFill/>
        </a:ln>
        <a:effectLst/>
      </dsp:spPr>
      <dsp:style>
        <a:lnRef idx="0">
          <a:scrgbClr r="0" g="0" b="0"/>
        </a:lnRef>
        <a:fillRef idx="1">
          <a:scrgbClr r="0" g="0" b="0"/>
        </a:fillRef>
        <a:effectRef idx="0">
          <a:scrgbClr r="0" g="0" b="0"/>
        </a:effectRef>
        <a:fontRef idx="minor">
          <a:schemeClr val="lt1"/>
        </a:fontRef>
      </dsp:style>
    </dsp:sp>
    <dsp:sp modelId="{77753365-D1C8-41CF-B40F-9651B9F8B6C4}">
      <dsp:nvSpPr>
        <dsp:cNvPr id="0" name=""/>
        <dsp:cNvSpPr/>
      </dsp:nvSpPr>
      <dsp:spPr>
        <a:xfrm>
          <a:off x="2548335" y="605235"/>
          <a:ext cx="4047329" cy="4047329"/>
        </a:xfrm>
        <a:prstGeom prst="blockArc">
          <a:avLst>
            <a:gd name="adj1" fmla="val 16200000"/>
            <a:gd name="adj2" fmla="val 0"/>
            <a:gd name="adj3" fmla="val 4637"/>
          </a:avLst>
        </a:prstGeom>
        <a:solidFill>
          <a:srgbClr val="4F5B50"/>
        </a:solidFill>
        <a:ln>
          <a:noFill/>
        </a:ln>
        <a:effectLst/>
      </dsp:spPr>
      <dsp:style>
        <a:lnRef idx="0">
          <a:scrgbClr r="0" g="0" b="0"/>
        </a:lnRef>
        <a:fillRef idx="1">
          <a:scrgbClr r="0" g="0" b="0"/>
        </a:fillRef>
        <a:effectRef idx="0">
          <a:scrgbClr r="0" g="0" b="0"/>
        </a:effectRef>
        <a:fontRef idx="minor">
          <a:schemeClr val="lt1"/>
        </a:fontRef>
      </dsp:style>
    </dsp:sp>
    <dsp:sp modelId="{F8B6DD9C-1B2C-457E-8B98-10E02A080793}">
      <dsp:nvSpPr>
        <dsp:cNvPr id="0" name=""/>
        <dsp:cNvSpPr/>
      </dsp:nvSpPr>
      <dsp:spPr>
        <a:xfrm>
          <a:off x="3352802" y="1447804"/>
          <a:ext cx="2438395" cy="2362190"/>
        </a:xfrm>
        <a:prstGeom prst="ellipse">
          <a:avLst/>
        </a:prstGeom>
        <a:solidFill>
          <a:srgbClr val="92CD8B"/>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effectLst>
                <a:outerShdw blurRad="38100" dist="38100" dir="2700000" algn="tl">
                  <a:srgbClr val="000000">
                    <a:alpha val="43137"/>
                  </a:srgbClr>
                </a:outerShdw>
              </a:effectLst>
            </a:rPr>
            <a:t>Communications</a:t>
          </a:r>
        </a:p>
        <a:p>
          <a:pPr lvl="0" algn="ctr" defTabSz="800100">
            <a:lnSpc>
              <a:spcPct val="90000"/>
            </a:lnSpc>
            <a:spcBef>
              <a:spcPct val="0"/>
            </a:spcBef>
            <a:spcAft>
              <a:spcPct val="35000"/>
            </a:spcAft>
          </a:pPr>
          <a:r>
            <a:rPr lang="en-US" sz="1600" kern="1200" dirty="0" smtClean="0">
              <a:effectLst>
                <a:outerShdw blurRad="38100" dist="38100" dir="2700000" algn="tl">
                  <a:srgbClr val="000000">
                    <a:alpha val="43137"/>
                  </a:srgbClr>
                </a:outerShdw>
              </a:effectLst>
            </a:rPr>
            <a:t>Risk Management</a:t>
          </a:r>
          <a:endParaRPr lang="en-US" sz="1600" kern="1200" dirty="0">
            <a:effectLst>
              <a:outerShdw blurRad="38100" dist="38100" dir="2700000" algn="tl">
                <a:srgbClr val="000000">
                  <a:alpha val="43137"/>
                </a:srgbClr>
              </a:outerShdw>
            </a:effectLst>
          </a:endParaRPr>
        </a:p>
      </dsp:txBody>
      <dsp:txXfrm>
        <a:off x="3709897" y="1793739"/>
        <a:ext cx="1724205" cy="1670320"/>
      </dsp:txXfrm>
    </dsp:sp>
    <dsp:sp modelId="{710325EB-62EB-4BB7-94F6-A19F692A2656}">
      <dsp:nvSpPr>
        <dsp:cNvPr id="0" name=""/>
        <dsp:cNvSpPr/>
      </dsp:nvSpPr>
      <dsp:spPr>
        <a:xfrm>
          <a:off x="3920356" y="509"/>
          <a:ext cx="1303287" cy="1303287"/>
        </a:xfrm>
        <a:prstGeom prst="ellipse">
          <a:avLst/>
        </a:prstGeom>
        <a:solidFill>
          <a:srgbClr val="A21D2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effectLst>
                <a:outerShdw blurRad="38100" dist="38100" dir="2700000" algn="tl">
                  <a:srgbClr val="000000">
                    <a:alpha val="43137"/>
                  </a:srgbClr>
                </a:outerShdw>
              </a:effectLst>
            </a:rPr>
            <a:t>Operations</a:t>
          </a:r>
        </a:p>
        <a:p>
          <a:pPr lvl="0" algn="ctr" defTabSz="622300">
            <a:lnSpc>
              <a:spcPct val="90000"/>
            </a:lnSpc>
            <a:spcBef>
              <a:spcPct val="0"/>
            </a:spcBef>
            <a:spcAft>
              <a:spcPct val="35000"/>
            </a:spcAft>
          </a:pPr>
          <a:r>
            <a:rPr lang="en-US" sz="1400" kern="1200" dirty="0" smtClean="0">
              <a:effectLst>
                <a:outerShdw blurRad="38100" dist="38100" dir="2700000" algn="tl">
                  <a:srgbClr val="000000">
                    <a:alpha val="43137"/>
                  </a:srgbClr>
                </a:outerShdw>
              </a:effectLst>
            </a:rPr>
            <a:t>Decision Leaders</a:t>
          </a:r>
          <a:endParaRPr lang="en-US" sz="1400" kern="1200" dirty="0">
            <a:effectLst>
              <a:outerShdw blurRad="38100" dist="38100" dir="2700000" algn="tl">
                <a:srgbClr val="000000">
                  <a:alpha val="43137"/>
                </a:srgbClr>
              </a:outerShdw>
            </a:effectLst>
          </a:endParaRPr>
        </a:p>
      </dsp:txBody>
      <dsp:txXfrm>
        <a:off x="4111218" y="191371"/>
        <a:ext cx="921563" cy="921563"/>
      </dsp:txXfrm>
    </dsp:sp>
    <dsp:sp modelId="{BE6EB204-F766-4F95-AFD1-905121D896E4}">
      <dsp:nvSpPr>
        <dsp:cNvPr id="0" name=""/>
        <dsp:cNvSpPr/>
      </dsp:nvSpPr>
      <dsp:spPr>
        <a:xfrm>
          <a:off x="5897102" y="1977256"/>
          <a:ext cx="1303287" cy="1303287"/>
        </a:xfrm>
        <a:prstGeom prst="ellipse">
          <a:avLst/>
        </a:prstGeom>
        <a:solidFill>
          <a:srgbClr val="A21D2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effectLst>
                <a:outerShdw blurRad="38100" dist="38100" dir="2700000" algn="tl">
                  <a:srgbClr val="000000">
                    <a:alpha val="43137"/>
                  </a:srgbClr>
                </a:outerShdw>
              </a:effectLst>
            </a:rPr>
            <a:t>Internal Business Unit Experts</a:t>
          </a:r>
        </a:p>
      </dsp:txBody>
      <dsp:txXfrm>
        <a:off x="6087964" y="2168118"/>
        <a:ext cx="921563" cy="921563"/>
      </dsp:txXfrm>
    </dsp:sp>
    <dsp:sp modelId="{C48364B1-111E-4B06-9B3B-E494BE90B7CB}">
      <dsp:nvSpPr>
        <dsp:cNvPr id="0" name=""/>
        <dsp:cNvSpPr/>
      </dsp:nvSpPr>
      <dsp:spPr>
        <a:xfrm>
          <a:off x="3920356" y="3954002"/>
          <a:ext cx="1303287" cy="1303287"/>
        </a:xfrm>
        <a:prstGeom prst="ellipse">
          <a:avLst/>
        </a:prstGeom>
        <a:solidFill>
          <a:srgbClr val="A21D2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effectLst>
                <a:outerShdw blurRad="38100" dist="38100" dir="2700000" algn="tl">
                  <a:srgbClr val="000000">
                    <a:alpha val="43137"/>
                  </a:srgbClr>
                </a:outerShdw>
              </a:effectLst>
            </a:rPr>
            <a:t>Community Response</a:t>
          </a:r>
          <a:endParaRPr lang="en-US" sz="1400" kern="1200" dirty="0">
            <a:effectLst>
              <a:outerShdw blurRad="38100" dist="38100" dir="2700000" algn="tl">
                <a:srgbClr val="000000">
                  <a:alpha val="43137"/>
                </a:srgbClr>
              </a:outerShdw>
            </a:effectLst>
          </a:endParaRPr>
        </a:p>
      </dsp:txBody>
      <dsp:txXfrm>
        <a:off x="4111218" y="4144864"/>
        <a:ext cx="921563" cy="921563"/>
      </dsp:txXfrm>
    </dsp:sp>
    <dsp:sp modelId="{1B012C79-4FC4-4D63-90C4-D2C6D17CB220}">
      <dsp:nvSpPr>
        <dsp:cNvPr id="0" name=""/>
        <dsp:cNvSpPr/>
      </dsp:nvSpPr>
      <dsp:spPr>
        <a:xfrm>
          <a:off x="1943609" y="1977256"/>
          <a:ext cx="1303287" cy="1303287"/>
        </a:xfrm>
        <a:prstGeom prst="ellipse">
          <a:avLst/>
        </a:prstGeom>
        <a:solidFill>
          <a:srgbClr val="A21D2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dirty="0" smtClean="0">
              <a:effectLst>
                <a:outerShdw blurRad="38100" dist="38100" dir="2700000" algn="tl">
                  <a:srgbClr val="000000">
                    <a:alpha val="43137"/>
                  </a:srgbClr>
                </a:outerShdw>
              </a:effectLst>
            </a:rPr>
            <a:t>Vendor Partners</a:t>
          </a:r>
          <a:endParaRPr lang="en-US" sz="1400" kern="1200" dirty="0">
            <a:effectLst>
              <a:outerShdw blurRad="38100" dist="38100" dir="2700000" algn="tl">
                <a:srgbClr val="000000">
                  <a:alpha val="43137"/>
                </a:srgbClr>
              </a:outerShdw>
            </a:effectLst>
          </a:endParaRPr>
        </a:p>
      </dsp:txBody>
      <dsp:txXfrm>
        <a:off x="2134471" y="2168118"/>
        <a:ext cx="921563" cy="921563"/>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4820" cy="461645"/>
          </a:xfrm>
          <a:prstGeom prst="rect">
            <a:avLst/>
          </a:prstGeom>
        </p:spPr>
        <p:txBody>
          <a:bodyPr vert="horz" lIns="92382" tIns="46191" rIns="92382" bIns="46191" rtlCol="0"/>
          <a:lstStyle>
            <a:lvl1pPr algn="l">
              <a:defRPr sz="1200"/>
            </a:lvl1pPr>
          </a:lstStyle>
          <a:p>
            <a:endParaRPr lang="en-US" dirty="0"/>
          </a:p>
        </p:txBody>
      </p:sp>
      <p:sp>
        <p:nvSpPr>
          <p:cNvPr id="3" name="Date Placeholder 2"/>
          <p:cNvSpPr>
            <a:spLocks noGrp="1"/>
          </p:cNvSpPr>
          <p:nvPr>
            <p:ph type="dt" sz="quarter" idx="1"/>
          </p:nvPr>
        </p:nvSpPr>
        <p:spPr>
          <a:xfrm>
            <a:off x="3927775" y="0"/>
            <a:ext cx="3004820" cy="461645"/>
          </a:xfrm>
          <a:prstGeom prst="rect">
            <a:avLst/>
          </a:prstGeom>
        </p:spPr>
        <p:txBody>
          <a:bodyPr vert="horz" lIns="92382" tIns="46191" rIns="92382" bIns="46191" rtlCol="0"/>
          <a:lstStyle>
            <a:lvl1pPr algn="r">
              <a:defRPr sz="1200"/>
            </a:lvl1pPr>
          </a:lstStyle>
          <a:p>
            <a:fld id="{C9C013C8-E932-4D57-A461-0C7249B85C42}" type="datetimeFigureOut">
              <a:rPr lang="en-US" smtClean="0"/>
              <a:pPr/>
              <a:t>6/17/2014</a:t>
            </a:fld>
            <a:endParaRPr lang="en-US" dirty="0"/>
          </a:p>
        </p:txBody>
      </p:sp>
      <p:sp>
        <p:nvSpPr>
          <p:cNvPr id="4" name="Footer Placeholder 3"/>
          <p:cNvSpPr>
            <a:spLocks noGrp="1"/>
          </p:cNvSpPr>
          <p:nvPr>
            <p:ph type="ftr" sz="quarter" idx="2"/>
          </p:nvPr>
        </p:nvSpPr>
        <p:spPr>
          <a:xfrm>
            <a:off x="0" y="8769653"/>
            <a:ext cx="3004820" cy="461645"/>
          </a:xfrm>
          <a:prstGeom prst="rect">
            <a:avLst/>
          </a:prstGeom>
        </p:spPr>
        <p:txBody>
          <a:bodyPr vert="horz" lIns="92382" tIns="46191" rIns="92382" bIns="46191"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27775" y="8769653"/>
            <a:ext cx="3004820" cy="461645"/>
          </a:xfrm>
          <a:prstGeom prst="rect">
            <a:avLst/>
          </a:prstGeom>
        </p:spPr>
        <p:txBody>
          <a:bodyPr vert="horz" lIns="92382" tIns="46191" rIns="92382" bIns="46191" rtlCol="0" anchor="b"/>
          <a:lstStyle>
            <a:lvl1pPr algn="r">
              <a:defRPr sz="1200"/>
            </a:lvl1pPr>
          </a:lstStyle>
          <a:p>
            <a:fld id="{883384D5-8825-48DA-8F03-7E8F6F8A676B}" type="slidenum">
              <a:rPr lang="en-US" smtClean="0"/>
              <a:pPr/>
              <a:t>‹#›</a:t>
            </a:fld>
            <a:endParaRPr lang="en-US" dirty="0"/>
          </a:p>
        </p:txBody>
      </p:sp>
    </p:spTree>
    <p:extLst>
      <p:ext uri="{BB962C8B-B14F-4D97-AF65-F5344CB8AC3E}">
        <p14:creationId xmlns:p14="http://schemas.microsoft.com/office/powerpoint/2010/main" xmlns="" val="22754982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4820" cy="461645"/>
          </a:xfrm>
          <a:prstGeom prst="rect">
            <a:avLst/>
          </a:prstGeom>
        </p:spPr>
        <p:txBody>
          <a:bodyPr vert="horz" lIns="92382" tIns="46191" rIns="92382" bIns="46191" rtlCol="0"/>
          <a:lstStyle>
            <a:lvl1pPr algn="l">
              <a:defRPr sz="1200"/>
            </a:lvl1pPr>
          </a:lstStyle>
          <a:p>
            <a:endParaRPr lang="en-US" dirty="0"/>
          </a:p>
        </p:txBody>
      </p:sp>
      <p:sp>
        <p:nvSpPr>
          <p:cNvPr id="3" name="Date Placeholder 2"/>
          <p:cNvSpPr>
            <a:spLocks noGrp="1"/>
          </p:cNvSpPr>
          <p:nvPr>
            <p:ph type="dt" idx="1"/>
          </p:nvPr>
        </p:nvSpPr>
        <p:spPr>
          <a:xfrm>
            <a:off x="3927775" y="0"/>
            <a:ext cx="3004820" cy="461645"/>
          </a:xfrm>
          <a:prstGeom prst="rect">
            <a:avLst/>
          </a:prstGeom>
        </p:spPr>
        <p:txBody>
          <a:bodyPr vert="horz" lIns="92382" tIns="46191" rIns="92382" bIns="46191" rtlCol="0"/>
          <a:lstStyle>
            <a:lvl1pPr algn="r">
              <a:defRPr sz="1200"/>
            </a:lvl1pPr>
          </a:lstStyle>
          <a:p>
            <a:fld id="{37B7E64D-5669-499D-9B3B-268D5A932700}" type="datetimeFigureOut">
              <a:rPr lang="en-US" smtClean="0"/>
              <a:pPr/>
              <a:t>6/17/2014</a:t>
            </a:fld>
            <a:endParaRPr lang="en-US" dirty="0"/>
          </a:p>
        </p:txBody>
      </p:sp>
      <p:sp>
        <p:nvSpPr>
          <p:cNvPr id="4" name="Slide Image Placeholder 3"/>
          <p:cNvSpPr>
            <a:spLocks noGrp="1" noRot="1" noChangeAspect="1"/>
          </p:cNvSpPr>
          <p:nvPr>
            <p:ph type="sldImg" idx="2"/>
          </p:nvPr>
        </p:nvSpPr>
        <p:spPr>
          <a:xfrm>
            <a:off x="1158875" y="692150"/>
            <a:ext cx="4616450" cy="3462338"/>
          </a:xfrm>
          <a:prstGeom prst="rect">
            <a:avLst/>
          </a:prstGeom>
          <a:noFill/>
          <a:ln w="12700">
            <a:solidFill>
              <a:prstClr val="black"/>
            </a:solidFill>
          </a:ln>
        </p:spPr>
        <p:txBody>
          <a:bodyPr vert="horz" lIns="92382" tIns="46191" rIns="92382" bIns="46191" rtlCol="0" anchor="ctr"/>
          <a:lstStyle/>
          <a:p>
            <a:endParaRPr lang="en-US" dirty="0"/>
          </a:p>
        </p:txBody>
      </p:sp>
      <p:sp>
        <p:nvSpPr>
          <p:cNvPr id="5" name="Notes Placeholder 4"/>
          <p:cNvSpPr>
            <a:spLocks noGrp="1"/>
          </p:cNvSpPr>
          <p:nvPr>
            <p:ph type="body" sz="quarter" idx="3"/>
          </p:nvPr>
        </p:nvSpPr>
        <p:spPr>
          <a:xfrm>
            <a:off x="693420" y="4385628"/>
            <a:ext cx="5547360" cy="4154805"/>
          </a:xfrm>
          <a:prstGeom prst="rect">
            <a:avLst/>
          </a:prstGeom>
        </p:spPr>
        <p:txBody>
          <a:bodyPr vert="horz" lIns="92382" tIns="46191" rIns="92382" bIns="4619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769653"/>
            <a:ext cx="3004820" cy="461645"/>
          </a:xfrm>
          <a:prstGeom prst="rect">
            <a:avLst/>
          </a:prstGeom>
        </p:spPr>
        <p:txBody>
          <a:bodyPr vert="horz" lIns="92382" tIns="46191" rIns="92382" bIns="4619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27775" y="8769653"/>
            <a:ext cx="3004820" cy="461645"/>
          </a:xfrm>
          <a:prstGeom prst="rect">
            <a:avLst/>
          </a:prstGeom>
        </p:spPr>
        <p:txBody>
          <a:bodyPr vert="horz" lIns="92382" tIns="46191" rIns="92382" bIns="46191" rtlCol="0" anchor="b"/>
          <a:lstStyle>
            <a:lvl1pPr algn="r">
              <a:defRPr sz="1200"/>
            </a:lvl1pPr>
          </a:lstStyle>
          <a:p>
            <a:fld id="{E146DD0A-A082-4809-8179-8BD2F0012ECA}" type="slidenum">
              <a:rPr lang="en-US" smtClean="0"/>
              <a:pPr/>
              <a:t>‹#›</a:t>
            </a:fld>
            <a:endParaRPr lang="en-US" dirty="0"/>
          </a:p>
        </p:txBody>
      </p:sp>
    </p:spTree>
    <p:extLst>
      <p:ext uri="{BB962C8B-B14F-4D97-AF65-F5344CB8AC3E}">
        <p14:creationId xmlns:p14="http://schemas.microsoft.com/office/powerpoint/2010/main" xmlns="" val="805406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057E32-D50F-4A6B-8023-B0BF0BC52F71}" type="slidenum">
              <a:rPr lang="en-US"/>
              <a:pPr/>
              <a:t>21</a:t>
            </a:fld>
            <a:endParaRPr lang="en-US" dirty="0"/>
          </a:p>
        </p:txBody>
      </p:sp>
      <p:sp>
        <p:nvSpPr>
          <p:cNvPr id="228354" name="Rectangle 2"/>
          <p:cNvSpPr>
            <a:spLocks noGrp="1" noRot="1" noChangeAspect="1" noChangeArrowheads="1" noTextEdit="1"/>
          </p:cNvSpPr>
          <p:nvPr>
            <p:ph type="sldImg"/>
          </p:nvPr>
        </p:nvSpPr>
        <p:spPr>
          <a:ln/>
        </p:spPr>
      </p:sp>
      <p:sp>
        <p:nvSpPr>
          <p:cNvPr id="22835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BDC502-B127-4AB8-8877-9549C1FF3691}" type="slidenum">
              <a:rPr lang="en-US"/>
              <a:pPr/>
              <a:t>22</a:t>
            </a:fld>
            <a:endParaRPr lang="en-US" dirty="0"/>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xfrm>
            <a:off x="693420" y="4385627"/>
            <a:ext cx="5547360" cy="4847273"/>
          </a:xfrm>
        </p:spPr>
        <p:txBody>
          <a:bodyPr/>
          <a:lstStyle/>
          <a:p>
            <a:pPr algn="ctr">
              <a:lnSpc>
                <a:spcPct val="90000"/>
              </a:lnSpc>
            </a:pPr>
            <a:r>
              <a:rPr lang="en-US" b="1" dirty="0"/>
              <a:t>9-11-01 – we were all victims in some way whether Active, Passive or Non-Participant</a:t>
            </a:r>
          </a:p>
          <a:p>
            <a:pPr>
              <a:lnSpc>
                <a:spcPct val="90000"/>
              </a:lnSpc>
            </a:pPr>
            <a:r>
              <a:rPr lang="en-US" b="1" dirty="0"/>
              <a:t>A time we remember exactly where we were &amp; what we were doing when we heard.</a:t>
            </a:r>
          </a:p>
          <a:p>
            <a:pPr>
              <a:lnSpc>
                <a:spcPct val="90000"/>
              </a:lnSpc>
            </a:pPr>
            <a:r>
              <a:rPr lang="en-US" b="1" dirty="0"/>
              <a:t>What did you feel that day?</a:t>
            </a:r>
          </a:p>
          <a:p>
            <a:pPr>
              <a:lnSpc>
                <a:spcPct val="90000"/>
              </a:lnSpc>
            </a:pPr>
            <a:r>
              <a:rPr lang="en-US" b="1" dirty="0"/>
              <a:t>Whether you were at ground zero, the Pentagon, Pennsylvania or miles away as I was in North Carolina, we all needed support to get through that day and the days that followed.</a:t>
            </a:r>
          </a:p>
          <a:p>
            <a:pPr>
              <a:lnSpc>
                <a:spcPct val="90000"/>
              </a:lnSpc>
            </a:pPr>
            <a:r>
              <a:rPr lang="en-US" b="1" dirty="0"/>
              <a:t>To this day, if you are still not effected in some way you probably aren’t normal. </a:t>
            </a:r>
          </a:p>
          <a:p>
            <a:pPr>
              <a:lnSpc>
                <a:spcPct val="90000"/>
              </a:lnSpc>
            </a:pPr>
            <a:r>
              <a:rPr lang="en-US" b="1" dirty="0"/>
              <a:t>How did you react immediately and the days that followed. I immediately called my family in NJ to make sure my brother was not working in the city that day. I called my wife and we took my 12 year old daughter out of school for the rest of the day. We all needed to talk and feel safe.</a:t>
            </a:r>
          </a:p>
          <a:p>
            <a:pPr>
              <a:lnSpc>
                <a:spcPct val="90000"/>
              </a:lnSpc>
            </a:pPr>
            <a:r>
              <a:rPr lang="en-US" b="1" dirty="0"/>
              <a:t>We struggled with coping, with anger,  trying to understand.</a:t>
            </a:r>
          </a:p>
          <a:p>
            <a:pPr>
              <a:lnSpc>
                <a:spcPct val="90000"/>
              </a:lnSpc>
            </a:pPr>
            <a:r>
              <a:rPr lang="en-US" b="1" dirty="0"/>
              <a:t>A week later – I received a WC claim on my desk – we insured a consulting company – the claim - a computer engineer from LA was on AA FLT # 11 that hit the north tower. He left a widow and dependent parents.</a:t>
            </a:r>
          </a:p>
          <a:p>
            <a:pPr>
              <a:lnSpc>
                <a:spcPct val="90000"/>
              </a:lnSpc>
            </a:pPr>
            <a:r>
              <a:rPr lang="en-US" b="1" dirty="0"/>
              <a:t>On the first anniversary of 9-11, I found myself on a 3 day memorial bike ride from ground zero to the pentagon with 1200 riders including survivors and family members victims.</a:t>
            </a:r>
          </a:p>
          <a:p>
            <a:pPr>
              <a:lnSpc>
                <a:spcPct val="90000"/>
              </a:lnSpc>
            </a:pPr>
            <a:r>
              <a:rPr lang="en-US" b="1" dirty="0"/>
              <a:t>To a certain degree on 9-11 all of us were victims and struggled with the assault.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649EB1BC-1520-41C0-B66B-8105CCD67582}" type="datetime1">
              <a:rPr lang="en-US" smtClean="0"/>
              <a:pPr>
                <a:defRPr/>
              </a:pPr>
              <a:t>6/17/2014</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C6E51D1-92A1-4B36-BA72-9FED304DA156}" type="slidenum">
              <a:rPr lang="en-US" smtClean="0"/>
              <a:pPr>
                <a:defRPr/>
              </a:pPr>
              <a:t>‹#›</a:t>
            </a:fld>
            <a:endParaRPr lang="en-US" dirty="0"/>
          </a:p>
        </p:txBody>
      </p:sp>
    </p:spTree>
    <p:extLst>
      <p:ext uri="{BB962C8B-B14F-4D97-AF65-F5344CB8AC3E}">
        <p14:creationId xmlns:p14="http://schemas.microsoft.com/office/powerpoint/2010/main" xmlns="" val="11559645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344047C2-94E5-4A0A-94A3-4DCECCC181B7}" type="datetime1">
              <a:rPr lang="en-US" smtClean="0"/>
              <a:pPr>
                <a:defRPr/>
              </a:pPr>
              <a:t>6/17/2014</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D9542C1-B765-42CB-B88D-526D2CEBC7FB}" type="slidenum">
              <a:rPr lang="en-US" smtClean="0"/>
              <a:pPr>
                <a:defRPr/>
              </a:pPr>
              <a:t>‹#›</a:t>
            </a:fld>
            <a:endParaRPr lang="en-US" dirty="0"/>
          </a:p>
        </p:txBody>
      </p:sp>
    </p:spTree>
    <p:extLst>
      <p:ext uri="{BB962C8B-B14F-4D97-AF65-F5344CB8AC3E}">
        <p14:creationId xmlns:p14="http://schemas.microsoft.com/office/powerpoint/2010/main" xmlns="" val="2504600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BAE80928-266C-4467-B387-E1D8155B03C7}" type="datetime1">
              <a:rPr lang="en-US" smtClean="0"/>
              <a:pPr>
                <a:defRPr/>
              </a:pPr>
              <a:t>6/17/2014</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1FA41268-36AF-49D2-92A4-98C2EE3EB715}" type="slidenum">
              <a:rPr lang="en-US" smtClean="0"/>
              <a:pPr>
                <a:defRPr/>
              </a:pPr>
              <a:t>‹#›</a:t>
            </a:fld>
            <a:endParaRPr lang="en-US" dirty="0"/>
          </a:p>
        </p:txBody>
      </p:sp>
    </p:spTree>
    <p:extLst>
      <p:ext uri="{BB962C8B-B14F-4D97-AF65-F5344CB8AC3E}">
        <p14:creationId xmlns:p14="http://schemas.microsoft.com/office/powerpoint/2010/main" xmlns="" val="430057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1D5757A9-6190-4898-9B0E-65ACBCC6F52B}" type="datetime1">
              <a:rPr lang="en-US" smtClean="0"/>
              <a:pPr>
                <a:defRPr/>
              </a:pPr>
              <a:t>6/17/2014</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56D18D53-B1E5-43BC-A068-96BAA97DD181}" type="slidenum">
              <a:rPr lang="en-US" smtClean="0"/>
              <a:pPr>
                <a:defRPr/>
              </a:pPr>
              <a:t>‹#›</a:t>
            </a:fld>
            <a:endParaRPr lang="en-US" dirty="0"/>
          </a:p>
        </p:txBody>
      </p:sp>
    </p:spTree>
    <p:extLst>
      <p:ext uri="{BB962C8B-B14F-4D97-AF65-F5344CB8AC3E}">
        <p14:creationId xmlns:p14="http://schemas.microsoft.com/office/powerpoint/2010/main" xmlns="" val="1664600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3B93109F-FEEF-4C53-A9B4-4A5910C5F56B}" type="datetime1">
              <a:rPr lang="en-US" smtClean="0"/>
              <a:pPr>
                <a:defRPr/>
              </a:pPr>
              <a:t>6/17/2014</a:t>
            </a:fld>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pPr>
              <a:defRPr/>
            </a:pPr>
            <a:fld id="{869AB4AB-E015-4B09-B50A-E903573F3095}" type="slidenum">
              <a:rPr lang="en-US" smtClean="0"/>
              <a:pPr>
                <a:defRPr/>
              </a:pPr>
              <a:t>‹#›</a:t>
            </a:fld>
            <a:endParaRPr lang="en-US" dirty="0"/>
          </a:p>
        </p:txBody>
      </p:sp>
    </p:spTree>
    <p:extLst>
      <p:ext uri="{BB962C8B-B14F-4D97-AF65-F5344CB8AC3E}">
        <p14:creationId xmlns:p14="http://schemas.microsoft.com/office/powerpoint/2010/main" xmlns="" val="2270603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49FA133B-A119-47EC-B926-34730166449C}" type="datetime1">
              <a:rPr lang="en-US" smtClean="0"/>
              <a:pPr>
                <a:defRPr/>
              </a:pPr>
              <a:t>6/17/2014</a:t>
            </a:fld>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pPr>
              <a:defRPr/>
            </a:pPr>
            <a:fld id="{8894CF4D-5C43-4B9F-84F8-EE25BFCF80E1}" type="slidenum">
              <a:rPr lang="en-US" smtClean="0"/>
              <a:pPr>
                <a:defRPr/>
              </a:pPr>
              <a:t>‹#›</a:t>
            </a:fld>
            <a:endParaRPr lang="en-US" dirty="0"/>
          </a:p>
        </p:txBody>
      </p:sp>
    </p:spTree>
    <p:extLst>
      <p:ext uri="{BB962C8B-B14F-4D97-AF65-F5344CB8AC3E}">
        <p14:creationId xmlns:p14="http://schemas.microsoft.com/office/powerpoint/2010/main" xmlns="" val="1599233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7E631120-C683-48FC-A387-7051407C023E}" type="datetime1">
              <a:rPr lang="en-US" smtClean="0"/>
              <a:pPr>
                <a:defRPr/>
              </a:pPr>
              <a:t>6/17/2014</a:t>
            </a:fld>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pPr>
              <a:defRPr/>
            </a:pPr>
            <a:fld id="{01DD7E7C-75DB-4F98-AACF-0300E6F78A0D}" type="slidenum">
              <a:rPr lang="en-US" smtClean="0"/>
              <a:pPr>
                <a:defRPr/>
              </a:pPr>
              <a:t>‹#›</a:t>
            </a:fld>
            <a:endParaRPr lang="en-US" dirty="0"/>
          </a:p>
        </p:txBody>
      </p:sp>
    </p:spTree>
    <p:extLst>
      <p:ext uri="{BB962C8B-B14F-4D97-AF65-F5344CB8AC3E}">
        <p14:creationId xmlns:p14="http://schemas.microsoft.com/office/powerpoint/2010/main" xmlns="" val="1504500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A94B5B86-27C1-4B34-B31E-E5AE3C9C56FB}" type="datetime1">
              <a:rPr lang="en-US" smtClean="0"/>
              <a:pPr>
                <a:defRPr/>
              </a:pPr>
              <a:t>6/17/2014</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43B81A1E-AB02-41BC-A814-B5E97E5AEC8B}" type="slidenum">
              <a:rPr lang="en-US" smtClean="0"/>
              <a:pPr>
                <a:defRPr/>
              </a:pPr>
              <a:t>‹#›</a:t>
            </a:fld>
            <a:endParaRPr lang="en-US" dirty="0"/>
          </a:p>
        </p:txBody>
      </p:sp>
    </p:spTree>
    <p:extLst>
      <p:ext uri="{BB962C8B-B14F-4D97-AF65-F5344CB8AC3E}">
        <p14:creationId xmlns:p14="http://schemas.microsoft.com/office/powerpoint/2010/main" xmlns="" val="2829134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373795D2-0409-408A-8107-EBA81DDFCA73}" type="datetime1">
              <a:rPr lang="en-US" smtClean="0"/>
              <a:pPr>
                <a:defRPr/>
              </a:pPr>
              <a:t>6/17/2014</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8838602C-EC12-416E-8503-596A57E656A3}" type="slidenum">
              <a:rPr lang="en-US" smtClean="0"/>
              <a:pPr>
                <a:defRPr/>
              </a:pPr>
              <a:t>‹#›</a:t>
            </a:fld>
            <a:endParaRPr lang="en-US" dirty="0"/>
          </a:p>
        </p:txBody>
      </p:sp>
    </p:spTree>
    <p:extLst>
      <p:ext uri="{BB962C8B-B14F-4D97-AF65-F5344CB8AC3E}">
        <p14:creationId xmlns:p14="http://schemas.microsoft.com/office/powerpoint/2010/main" xmlns="" val="865742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64FE6442-3072-4B2F-ACA8-48A401BE0BDB}" type="datetime1">
              <a:rPr lang="en-US" smtClean="0"/>
              <a:pPr>
                <a:defRPr/>
              </a:pPr>
              <a:t>6/17/2014</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A9A22D09-1BF3-4B13-BD94-1DCA11C52B4A}" type="slidenum">
              <a:rPr lang="en-US" smtClean="0"/>
              <a:pPr>
                <a:defRPr/>
              </a:pPr>
              <a:t>‹#›</a:t>
            </a:fld>
            <a:endParaRPr lang="en-US" dirty="0"/>
          </a:p>
        </p:txBody>
      </p:sp>
    </p:spTree>
    <p:extLst>
      <p:ext uri="{BB962C8B-B14F-4D97-AF65-F5344CB8AC3E}">
        <p14:creationId xmlns:p14="http://schemas.microsoft.com/office/powerpoint/2010/main" xmlns="" val="3749053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D0E9D067-2AE0-4D7F-93AE-D02FDEB1DB21}" type="datetime1">
              <a:rPr lang="en-US" smtClean="0"/>
              <a:pPr>
                <a:defRPr/>
              </a:pPr>
              <a:t>6/17/2014</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2ADDBE3B-019B-4A28-8F4D-9F1A3D08380C}" type="slidenum">
              <a:rPr lang="en-US" smtClean="0"/>
              <a:pPr>
                <a:defRPr/>
              </a:pPr>
              <a:t>‹#›</a:t>
            </a:fld>
            <a:endParaRPr lang="en-US" dirty="0"/>
          </a:p>
        </p:txBody>
      </p:sp>
    </p:spTree>
    <p:extLst>
      <p:ext uri="{BB962C8B-B14F-4D97-AF65-F5344CB8AC3E}">
        <p14:creationId xmlns:p14="http://schemas.microsoft.com/office/powerpoint/2010/main" xmlns="" val="11102111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9" name="Rectangle 8"/>
          <p:cNvSpPr/>
          <p:nvPr userDrawn="1"/>
        </p:nvSpPr>
        <p:spPr>
          <a:xfrm>
            <a:off x="176463" y="397042"/>
            <a:ext cx="8670760" cy="609600"/>
          </a:xfrm>
          <a:prstGeom prst="rect">
            <a:avLst/>
          </a:prstGeom>
          <a:solidFill>
            <a:srgbClr val="C09F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userDrawn="1"/>
        </p:nvSpPr>
        <p:spPr>
          <a:xfrm>
            <a:off x="8037095" y="397042"/>
            <a:ext cx="1106905" cy="609600"/>
          </a:xfrm>
          <a:prstGeom prst="rect">
            <a:avLst/>
          </a:prstGeom>
          <a:solidFill>
            <a:srgbClr val="3E5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userDrawn="1"/>
        </p:nvSpPr>
        <p:spPr>
          <a:xfrm>
            <a:off x="264696" y="501316"/>
            <a:ext cx="8582526" cy="609600"/>
          </a:xfrm>
          <a:prstGeom prst="rect">
            <a:avLst/>
          </a:prstGeom>
          <a:solidFill>
            <a:srgbClr val="A3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57200" y="473242"/>
            <a:ext cx="8229600" cy="665747"/>
          </a:xfrm>
        </p:spPr>
        <p:txBody>
          <a:bodyPr/>
          <a:lstStyle>
            <a:lvl1pPr algn="l" rtl="0" eaLnBrk="0" fontAlgn="base" hangingPunct="0">
              <a:spcBef>
                <a:spcPct val="0"/>
              </a:spcBef>
              <a:spcAft>
                <a:spcPct val="0"/>
              </a:spcAft>
              <a:defRPr lang="en-US" sz="2800" b="0" u="none" kern="1200" dirty="0">
                <a:solidFill>
                  <a:schemeClr val="bg1"/>
                </a:solidFill>
                <a:effectLst>
                  <a:outerShdw blurRad="38100" dist="38100" dir="2700000" algn="tl">
                    <a:srgbClr val="000000">
                      <a:alpha val="43137"/>
                    </a:srgbClr>
                  </a:outerShdw>
                </a:effectLst>
                <a:latin typeface="+mn-lt"/>
                <a:ea typeface="+mj-ea"/>
                <a:cs typeface="Tahoma" pitchFamily="34" charset="0"/>
              </a:defRPr>
            </a:lvl1pPr>
          </a:lstStyle>
          <a:p>
            <a:r>
              <a:rPr lang="en-US" dirty="0" smtClean="0"/>
              <a:t>Click to edit Master title style</a:t>
            </a:r>
            <a:endParaRPr lang="en-US" dirty="0"/>
          </a:p>
        </p:txBody>
      </p:sp>
      <p:sp>
        <p:nvSpPr>
          <p:cNvPr id="6" name="Slide Number Placeholder 5"/>
          <p:cNvSpPr>
            <a:spLocks noGrp="1"/>
          </p:cNvSpPr>
          <p:nvPr>
            <p:ph type="sldNum" sz="quarter" idx="12"/>
          </p:nvPr>
        </p:nvSpPr>
        <p:spPr>
          <a:xfrm>
            <a:off x="6978316" y="6128084"/>
            <a:ext cx="2133600" cy="196683"/>
          </a:xfrm>
        </p:spPr>
        <p:txBody>
          <a:bodyPr/>
          <a:lstStyle>
            <a:lvl1pPr>
              <a:defRPr sz="1000">
                <a:solidFill>
                  <a:schemeClr val="bg2">
                    <a:lumMod val="25000"/>
                  </a:schemeClr>
                </a:solidFill>
              </a:defRPr>
            </a:lvl1pPr>
          </a:lstStyle>
          <a:p>
            <a:pPr>
              <a:defRPr/>
            </a:pPr>
            <a:fld id="{3D9542C1-B765-42CB-B88D-526D2CEBC7FB}" type="slidenum">
              <a:rPr lang="en-US" smtClean="0"/>
              <a:pPr>
                <a:defRPr/>
              </a:pPr>
              <a:t>‹#›</a:t>
            </a:fld>
            <a:endParaRPr lang="en-US" dirty="0"/>
          </a:p>
        </p:txBody>
      </p:sp>
      <p:sp>
        <p:nvSpPr>
          <p:cNvPr id="8" name="Rectangle 7"/>
          <p:cNvSpPr/>
          <p:nvPr userDrawn="1"/>
        </p:nvSpPr>
        <p:spPr>
          <a:xfrm>
            <a:off x="8799094" y="501316"/>
            <a:ext cx="344905" cy="609600"/>
          </a:xfrm>
          <a:prstGeom prst="rect">
            <a:avLst/>
          </a:prstGeom>
          <a:solidFill>
            <a:srgbClr val="E2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grpSp>
        <p:nvGrpSpPr>
          <p:cNvPr id="4" name="Group 18"/>
          <p:cNvGrpSpPr/>
          <p:nvPr userDrawn="1"/>
        </p:nvGrpSpPr>
        <p:grpSpPr>
          <a:xfrm>
            <a:off x="169717" y="601579"/>
            <a:ext cx="535572" cy="5615886"/>
            <a:chOff x="282012" y="213645"/>
            <a:chExt cx="572568" cy="6003820"/>
          </a:xfrm>
        </p:grpSpPr>
        <p:sp>
          <p:nvSpPr>
            <p:cNvPr id="12" name="Rectangle 11"/>
            <p:cNvSpPr/>
            <p:nvPr userDrawn="1"/>
          </p:nvSpPr>
          <p:spPr>
            <a:xfrm>
              <a:off x="420618" y="213645"/>
              <a:ext cx="273465" cy="6002671"/>
            </a:xfrm>
            <a:prstGeom prst="rect">
              <a:avLst/>
            </a:prstGeom>
            <a:solidFill>
              <a:srgbClr val="A3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userDrawn="1"/>
          </p:nvSpPr>
          <p:spPr>
            <a:xfrm>
              <a:off x="420618" y="4042155"/>
              <a:ext cx="273465" cy="274320"/>
            </a:xfrm>
            <a:prstGeom prst="rect">
              <a:avLst/>
            </a:prstGeom>
            <a:solidFill>
              <a:srgbClr val="E2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userDrawn="1"/>
          </p:nvSpPr>
          <p:spPr>
            <a:xfrm>
              <a:off x="420618" y="3775810"/>
              <a:ext cx="273465" cy="274320"/>
            </a:xfrm>
            <a:prstGeom prst="rect">
              <a:avLst/>
            </a:prstGeom>
            <a:solidFill>
              <a:srgbClr val="C09F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p:cNvSpPr/>
            <p:nvPr userDrawn="1"/>
          </p:nvSpPr>
          <p:spPr>
            <a:xfrm>
              <a:off x="282012" y="324741"/>
              <a:ext cx="572568" cy="572568"/>
            </a:xfrm>
            <a:prstGeom prst="ellipse">
              <a:avLst/>
            </a:prstGeom>
            <a:solidFill>
              <a:srgbClr val="A3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p:cNvSpPr/>
            <p:nvPr userDrawn="1"/>
          </p:nvSpPr>
          <p:spPr>
            <a:xfrm>
              <a:off x="362486" y="405215"/>
              <a:ext cx="411621" cy="4116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userDrawn="1"/>
          </p:nvSpPr>
          <p:spPr>
            <a:xfrm>
              <a:off x="420618" y="5943145"/>
              <a:ext cx="273465" cy="274320"/>
            </a:xfrm>
            <a:prstGeom prst="rect">
              <a:avLst/>
            </a:prstGeom>
            <a:solidFill>
              <a:srgbClr val="88B7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userDrawn="1"/>
          </p:nvSpPr>
          <p:spPr>
            <a:xfrm>
              <a:off x="420618" y="5676800"/>
              <a:ext cx="273465" cy="274320"/>
            </a:xfrm>
            <a:prstGeom prst="rect">
              <a:avLst/>
            </a:prstGeom>
            <a:solidFill>
              <a:srgbClr val="3E5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10"/>
          <p:cNvGrpSpPr/>
          <p:nvPr userDrawn="1"/>
        </p:nvGrpSpPr>
        <p:grpSpPr>
          <a:xfrm>
            <a:off x="176463" y="124326"/>
            <a:ext cx="8967537" cy="316832"/>
            <a:chOff x="176463" y="397042"/>
            <a:chExt cx="8967537" cy="713874"/>
          </a:xfrm>
        </p:grpSpPr>
        <p:sp>
          <p:nvSpPr>
            <p:cNvPr id="9" name="Rectangle 8"/>
            <p:cNvSpPr/>
            <p:nvPr userDrawn="1"/>
          </p:nvSpPr>
          <p:spPr>
            <a:xfrm>
              <a:off x="176463" y="397042"/>
              <a:ext cx="8670760" cy="609600"/>
            </a:xfrm>
            <a:prstGeom prst="rect">
              <a:avLst/>
            </a:prstGeom>
            <a:solidFill>
              <a:srgbClr val="C09F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userDrawn="1"/>
          </p:nvSpPr>
          <p:spPr>
            <a:xfrm>
              <a:off x="8037095" y="397042"/>
              <a:ext cx="1106905" cy="609600"/>
            </a:xfrm>
            <a:prstGeom prst="rect">
              <a:avLst/>
            </a:prstGeom>
            <a:solidFill>
              <a:srgbClr val="3E5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userDrawn="1"/>
          </p:nvSpPr>
          <p:spPr>
            <a:xfrm>
              <a:off x="264696" y="501316"/>
              <a:ext cx="8582526" cy="609600"/>
            </a:xfrm>
            <a:prstGeom prst="rect">
              <a:avLst/>
            </a:prstGeom>
            <a:solidFill>
              <a:srgbClr val="A3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p:cNvSpPr>
            <a:spLocks noGrp="1"/>
          </p:cNvSpPr>
          <p:nvPr>
            <p:ph type="title"/>
          </p:nvPr>
        </p:nvSpPr>
        <p:spPr>
          <a:xfrm>
            <a:off x="858252" y="633662"/>
            <a:ext cx="7828547" cy="1018675"/>
          </a:xfrm>
        </p:spPr>
        <p:txBody>
          <a:bodyPr anchor="t"/>
          <a:lstStyle>
            <a:lvl1pPr algn="l" rtl="0" eaLnBrk="0" fontAlgn="base" hangingPunct="0">
              <a:spcBef>
                <a:spcPct val="0"/>
              </a:spcBef>
              <a:spcAft>
                <a:spcPct val="0"/>
              </a:spcAft>
              <a:defRPr lang="en-US" sz="2800" b="1" u="none" kern="1200" dirty="0">
                <a:solidFill>
                  <a:schemeClr val="tx1"/>
                </a:solidFill>
                <a:effectLst/>
                <a:latin typeface="+mn-lt"/>
                <a:ea typeface="+mj-ea"/>
                <a:cs typeface="Tahoma" pitchFamily="34" charset="0"/>
              </a:defRPr>
            </a:lvl1pPr>
          </a:lstStyle>
          <a:p>
            <a:r>
              <a:rPr lang="en-US" dirty="0" smtClean="0"/>
              <a:t>Click to edit Master title style</a:t>
            </a:r>
            <a:endParaRPr lang="en-US" dirty="0"/>
          </a:p>
        </p:txBody>
      </p:sp>
      <p:sp>
        <p:nvSpPr>
          <p:cNvPr id="6" name="Slide Number Placeholder 5"/>
          <p:cNvSpPr>
            <a:spLocks noGrp="1"/>
          </p:cNvSpPr>
          <p:nvPr>
            <p:ph type="sldNum" sz="quarter" idx="12"/>
          </p:nvPr>
        </p:nvSpPr>
        <p:spPr>
          <a:xfrm>
            <a:off x="6978316" y="6128084"/>
            <a:ext cx="2133600" cy="196683"/>
          </a:xfrm>
        </p:spPr>
        <p:txBody>
          <a:bodyPr/>
          <a:lstStyle>
            <a:lvl1pPr>
              <a:defRPr sz="1000">
                <a:solidFill>
                  <a:schemeClr val="bg2">
                    <a:lumMod val="25000"/>
                  </a:schemeClr>
                </a:solidFill>
              </a:defRPr>
            </a:lvl1pPr>
          </a:lstStyle>
          <a:p>
            <a:pPr>
              <a:defRPr/>
            </a:pPr>
            <a:fld id="{3D9542C1-B765-42CB-B88D-526D2CEBC7FB}" type="slidenum">
              <a:rPr lang="en-US" smtClean="0"/>
              <a:pPr>
                <a:defRPr/>
              </a:pPr>
              <a:t>‹#›</a:t>
            </a:fld>
            <a:endParaRPr lang="en-US" dirty="0"/>
          </a:p>
        </p:txBody>
      </p:sp>
      <p:sp>
        <p:nvSpPr>
          <p:cNvPr id="8" name="Rectangle 7"/>
          <p:cNvSpPr/>
          <p:nvPr userDrawn="1"/>
        </p:nvSpPr>
        <p:spPr>
          <a:xfrm>
            <a:off x="8799094" y="164432"/>
            <a:ext cx="344905" cy="609600"/>
          </a:xfrm>
          <a:prstGeom prst="rect">
            <a:avLst/>
          </a:prstGeom>
          <a:solidFill>
            <a:srgbClr val="E2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6CB49066-5F56-4F60-B406-7A67875AFD41}" type="datetime1">
              <a:rPr lang="en-US" smtClean="0"/>
              <a:pPr>
                <a:defRPr/>
              </a:pPr>
              <a:t>6/17/2014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D56C055B-409D-4D56-B600-170C856934F9}" type="slidenum">
              <a:rPr lang="en-US" smtClean="0"/>
              <a:pPr>
                <a:defRPr/>
              </a:pPr>
              <a:t>‹#›</a:t>
            </a:fld>
            <a:endParaRPr lang="en-US" dirty="0"/>
          </a:p>
        </p:txBody>
      </p:sp>
    </p:spTree>
    <p:extLst>
      <p:ext uri="{BB962C8B-B14F-4D97-AF65-F5344CB8AC3E}">
        <p14:creationId xmlns:p14="http://schemas.microsoft.com/office/powerpoint/2010/main" xmlns="" val="67559986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79" r:id="rId13"/>
    <p:sldLayoutId id="2147483676" r:id="rId14"/>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hyperlink" Target="http://rds.yahoo.com/_ylt=A0PDoX7bT0hN4gUAL0OJzbkF;_ylu=X3oDMTBqZjdtb25uBHBvcwMyNgRzZWMDc3IEdnRpZAM-/SIG=1k0k53r4r/EXP=1296671067/**http:/images.search.yahoo.com/images/view?back=http://images.search.yahoo.com/search/images?p=9+11+01&amp;b=21&amp;ni=20&amp;ei=UTF-8&amp;y=Search&amp;xargs=0&amp;pstart=1&amp;fr=yfp-t-319&amp;w=800&amp;h=600&amp;imgurl=www.allplanet.com/wtc/images/wtc02.jpg&amp;rurl=http://www.allplanet.com/wtc/pages/wtc02.htm&amp;size=37KB&amp;name=...+scene+photog...&amp;p=9+11+01&amp;oid=9fcd7bbf27f6412d934348562b5b1bb0&amp;fr2=&amp;no=26&amp;tt=6150000&amp;b=21&amp;ni=20&amp;sigr=11cpv3lhb&amp;sigi=1167qlqih&amp;sigb=13hibhl8m&amp;.crumb=4xY1oCeBS0g" TargetMode="External"/><Relationship Id="rId3" Type="http://schemas.openxmlformats.org/officeDocument/2006/relationships/hyperlink" Target="http://rds.yahoo.com/_ylt=A0PDoS4YTkhNqlAABDiJzbkF;_ylu=X3oDMTBqbjgzbGMzBHBvcwM5OQRzZWMDc3IEdnRpZAM-/SIG=1jrhl1hgl/EXP=1296670616/**http:/images.search.yahoo.com/images/view?back=http://images.search.yahoo.com/search/images?p=9+11+01&amp;b=81&amp;ni=20&amp;ei=UTF-8&amp;y=Search&amp;xargs=0&amp;pstart=1&amp;fr=yfp-t-319&amp;w=600&amp;h=450&amp;imgurl=www.clantdb.com/news-images/attackonsouthtower9-11-01.gif&amp;rurl=http://www.clantdb.com/&amp;size=148KB&amp;name=11++4:+Remembere...&amp;p=9+11+01&amp;oid=8d9d1776e81be026b94b599eeb49e78c&amp;fr2=&amp;no=99&amp;tt=6150000&amp;b=81&amp;ni=20&amp;sigr=10nc740sr&amp;sigi=11pc4gjb3&amp;sigb=13hnlnn6p&amp;.crumb=4xY1oCeBS0g" TargetMode="External"/><Relationship Id="rId7" Type="http://schemas.openxmlformats.org/officeDocument/2006/relationships/hyperlink" Target="http://rds.yahoo.com/_ylt=A0PDoX7bT0hN4gUAO0OJzbkF;_ylu=X3oDMTBqanZyNXBnBHBvcwMzOARzZWMDc3IEdnRpZAM-/SIG=1kvpj58rs/EXP=1296671067/**http:/images.search.yahoo.com/images/view?back=http://images.search.yahoo.com/search/images?p=9+11+01&amp;b=21&amp;ni=20&amp;ei=UTF-8&amp;y=Search&amp;xargs=0&amp;pstart=1&amp;fr=yfp-t-319&amp;w=531&amp;h=411&amp;imgurl=davidkiyokawa.com/blog/wp-content/uploads/2009/09/9-11.jpg&amp;rurl=http://davidkiyokawa.com/blog/?p=5475&amp;size=42KB&amp;name=...+of+the+attac...&amp;p=9+11+01&amp;oid=9597058d168b1493f604ea414e63f188&amp;fr2=&amp;no=38&amp;tt=6150000&amp;b=21&amp;ni=20&amp;sigr=1154mpsgv&amp;sigi=11qk4lmeo&amp;sigb=13hibhl8m&amp;.crumb=4xY1oCeBS0g" TargetMode="External"/><Relationship Id="rId12"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3.jpeg"/><Relationship Id="rId11" Type="http://schemas.openxmlformats.org/officeDocument/2006/relationships/hyperlink" Target="http://rds.yahoo.com/_ylt=A0PDoYBMT0hNgXcAXiOJzbkF;_ylu=X3oDMTBqNjdxdjBnBHBvcwM1OARzZWMDc3IEdnRpZAM-/SIG=1jteqv08j/EXP=1296670924/**http:/images.search.yahoo.com/images/view?back=http://images.search.yahoo.com/search/images?p=9+11+01&amp;b=41&amp;ni=20&amp;ei=UTF-8&amp;y=Search&amp;xargs=0&amp;pstart=1&amp;fr=yfp-t-319&amp;w=784&amp;h=621&amp;imgurl=hutsonvillefire.webs.com/wtc-wolfrom.jpg&amp;rurl=http://www.hutsonvillefire.com/neverforget91101.htm&amp;size=47KB&amp;name=Never+Forget+9/1...&amp;p=9+11+01&amp;oid=7ba6370bfa1e48dd49b7c707620ede27&amp;fr2=&amp;no=58&amp;tt=6150000&amp;b=41&amp;ni=20&amp;sigr=11j166civ&amp;sigi=118dm6hak&amp;sigb=13h7ml7bj&amp;.crumb=4xY1oCeBS0g" TargetMode="External"/><Relationship Id="rId5" Type="http://schemas.openxmlformats.org/officeDocument/2006/relationships/hyperlink" Target="http://rds.yahoo.com/_ylt=A0PDoYBMT0hNgXcAXCOJzbkF;_ylu=X3oDMTBqNzBzNzJ2BHBvcwM1NgRzZWMDc3IEdnRpZAM-/SIG=1njt0os8c/EXP=1296670924/**http:/images.search.yahoo.com/images/view?back=http://images.search.yahoo.com/search/images?p=9+11+01&amp;b=41&amp;ni=20&amp;ei=UTF-8&amp;y=Search&amp;xargs=0&amp;pstart=1&amp;fr=yfp-t-319&amp;w=1200&amp;h=1384&amp;imgurl=www.howmanypeopledied.net/wp-content/uploads/2010/10/9-11-01-twin-towers-09.jpg&amp;rurl=http://www.howmanypeopledied.net/2010/10/how-many-people-died-at-9-11-twin-towers-world-trade-center/&amp;size=249KB&amp;name=11+01+twin+tower...&amp;p=9+11+01&amp;oid=5f77f0d427ac48affb08ba53de132c7c&amp;fr2=&amp;no=56&amp;tt=6150000&amp;b=41&amp;ni=20&amp;sigr=135j696ba&amp;sigi=12f5jgrhd&amp;sigb=13h7ml7bj&amp;.crumb=4xY1oCeBS0g" TargetMode="External"/><Relationship Id="rId10" Type="http://schemas.openxmlformats.org/officeDocument/2006/relationships/image" Target="../media/image15.jpeg"/><Relationship Id="rId4" Type="http://schemas.openxmlformats.org/officeDocument/2006/relationships/image" Target="../media/image12.jpeg"/><Relationship Id="rId9" Type="http://schemas.openxmlformats.org/officeDocument/2006/relationships/hyperlink" Target="http://rds.yahoo.com/_ylt=A0PDoX7bT0hN4gUAPEOJzbkF;_ylu=X3oDMTBqb3U5bmQ4BHBvcwMzOQRzZWMDc3IEdnRpZAM-/SIG=1lt4imh2h/EXP=1296671067/**http:/images.search.yahoo.com/images/view?back=http://images.search.yahoo.com/search/images?p=9+11+01&amp;b=21&amp;ni=20&amp;ei=UTF-8&amp;y=Search&amp;xargs=0&amp;pstart=1&amp;fr=yfp-t-319&amp;w=450&amp;h=577&amp;imgurl=blog.timesunion.com/albany/files/2009/09/firemen-flag-9-11-2001-b1.jpg&amp;rurl=http://blog.timesunion.com/albany/always-remember-91101/1234/&amp;size=55KB&amp;name=Always+remember+...&amp;p=9+11+01&amp;oid=1163efba97407d5999a882e207887dad&amp;fr2=&amp;no=39&amp;tt=6150000&amp;b=21&amp;ni=20&amp;sigr=11t2oj0vm&amp;sigi=126e6iohr&amp;sigb=13hibhl8m&amp;.crumb=4xY1oCeBS0g" TargetMode="External"/><Relationship Id="rId14" Type="http://schemas.openxmlformats.org/officeDocument/2006/relationships/image" Target="../media/image17.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p:txBody>
          <a:bodyPr>
            <a:normAutofit fontScale="90000"/>
          </a:bodyPr>
          <a:lstStyle/>
          <a:p>
            <a:r>
              <a:rPr lang="en-US" sz="4800" dirty="0" smtClean="0"/>
              <a:t>Lecture </a:t>
            </a:r>
            <a:r>
              <a:rPr lang="en-US" sz="4800" dirty="0" smtClean="0"/>
              <a:t>05</a:t>
            </a:r>
            <a:r>
              <a:rPr lang="en-US" sz="4800" dirty="0" smtClean="0"/>
              <a:t/>
            </a:r>
            <a:br>
              <a:rPr lang="en-US" sz="4800" dirty="0" smtClean="0"/>
            </a:br>
            <a:r>
              <a:rPr lang="en-US" sz="4800" dirty="0" smtClean="0"/>
              <a:t>Crisis Management Strategies</a:t>
            </a:r>
            <a:br>
              <a:rPr lang="en-US" sz="4800" dirty="0" smtClean="0"/>
            </a:br>
            <a:endParaRPr lang="en-US" sz="4800" dirty="0" smtClean="0">
              <a:solidFill>
                <a:srgbClr val="3E5E29"/>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52387" y="1524000"/>
            <a:ext cx="8268101" cy="403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i="1" dirty="0" smtClean="0">
                <a:solidFill>
                  <a:schemeClr val="tx1"/>
                </a:solidFill>
              </a:rPr>
              <a:t>Despite best efforts, large losses are certainties throughout a risk professional’s career. A well-written, well-executed crisis management plan can mean the difference between an organization’s survival and demise. Exposures must be addressed in preplanning discussions along with post crisis strategies that include corporate communications and media relations as part of recovery to protect the intangible assets of brand and reputation. Learn the key elements of a crisis management plan, steps to effective execution and how to maintain and restore confidence in your business in the aftermath. </a:t>
            </a:r>
          </a:p>
          <a:p>
            <a:pPr algn="ctr"/>
            <a:endParaRPr lang="en-US" i="1" dirty="0"/>
          </a:p>
        </p:txBody>
      </p:sp>
      <p:sp>
        <p:nvSpPr>
          <p:cNvPr id="2" name="Title 1"/>
          <p:cNvSpPr>
            <a:spLocks noGrp="1"/>
          </p:cNvSpPr>
          <p:nvPr>
            <p:ph type="title"/>
          </p:nvPr>
        </p:nvSpPr>
        <p:spPr/>
        <p:txBody>
          <a:bodyPr/>
          <a:lstStyle/>
          <a:p>
            <a:pPr>
              <a:defRPr/>
            </a:pPr>
            <a:r>
              <a:rPr lang="en-US" cap="none" dirty="0" smtClean="0"/>
              <a:t>Introduction and Overview</a:t>
            </a:r>
            <a:endParaRPr lang="en-US" cap="none"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324100" y="1295400"/>
            <a:ext cx="4495800" cy="5562600"/>
          </a:xfrm>
          <a:prstGeom prst="rect">
            <a:avLst/>
          </a:prstGeom>
          <a:solidFill>
            <a:srgbClr val="A21D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94" name="Title 1"/>
          <p:cNvSpPr>
            <a:spLocks noGrp="1"/>
          </p:cNvSpPr>
          <p:nvPr>
            <p:ph type="title"/>
          </p:nvPr>
        </p:nvSpPr>
        <p:spPr/>
        <p:txBody>
          <a:bodyPr/>
          <a:lstStyle/>
          <a:p>
            <a:pPr eaLnBrk="1" hangingPunct="1"/>
            <a:r>
              <a:rPr lang="en-US" dirty="0" smtClean="0"/>
              <a:t>What is Crisis Management?</a:t>
            </a:r>
          </a:p>
        </p:txBody>
      </p:sp>
      <p:sp>
        <p:nvSpPr>
          <p:cNvPr id="8195" name="Content Placeholder 2"/>
          <p:cNvSpPr>
            <a:spLocks noGrp="1"/>
          </p:cNvSpPr>
          <p:nvPr>
            <p:ph idx="1"/>
          </p:nvPr>
        </p:nvSpPr>
        <p:spPr bwMode="auto">
          <a:xfrm>
            <a:off x="2458192" y="1445825"/>
            <a:ext cx="4144489" cy="715483"/>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buNone/>
            </a:pPr>
            <a:r>
              <a:rPr lang="en-US" sz="3200" b="1" i="1" dirty="0" smtClean="0">
                <a:solidFill>
                  <a:schemeClr val="bg1"/>
                </a:solidFill>
                <a:effectLst>
                  <a:outerShdw blurRad="38100" dist="38100" dir="2700000" algn="tl">
                    <a:srgbClr val="000000">
                      <a:alpha val="43137"/>
                    </a:srgbClr>
                  </a:outerShdw>
                </a:effectLst>
              </a:rPr>
              <a:t>Also referred to as….</a:t>
            </a:r>
          </a:p>
        </p:txBody>
      </p:sp>
      <p:sp>
        <p:nvSpPr>
          <p:cNvPr id="7" name="TextBox 6"/>
          <p:cNvSpPr txBox="1"/>
          <p:nvPr/>
        </p:nvSpPr>
        <p:spPr>
          <a:xfrm>
            <a:off x="2588821" y="3946550"/>
            <a:ext cx="4025735" cy="2492990"/>
          </a:xfrm>
          <a:prstGeom prst="rect">
            <a:avLst/>
          </a:prstGeom>
          <a:noFill/>
        </p:spPr>
        <p:txBody>
          <a:bodyPr wrap="square" rtlCol="0">
            <a:spAutoFit/>
          </a:bodyPr>
          <a:lstStyle/>
          <a:p>
            <a:pPr>
              <a:spcAft>
                <a:spcPts val="600"/>
              </a:spcAft>
            </a:pPr>
            <a:r>
              <a:rPr lang="en-US" sz="2800" b="1" dirty="0" smtClean="0">
                <a:solidFill>
                  <a:schemeClr val="bg1"/>
                </a:solidFill>
                <a:effectLst>
                  <a:outerShdw blurRad="38100" dist="38100" dir="2700000" algn="tl">
                    <a:srgbClr val="000000">
                      <a:alpha val="43137"/>
                    </a:srgbClr>
                  </a:outerShdw>
                </a:effectLst>
              </a:rPr>
              <a:t>Crisis:</a:t>
            </a:r>
          </a:p>
          <a:p>
            <a:pPr>
              <a:spcAft>
                <a:spcPts val="600"/>
              </a:spcAft>
            </a:pPr>
            <a:r>
              <a:rPr lang="en-US" sz="2000" dirty="0" smtClean="0">
                <a:solidFill>
                  <a:schemeClr val="bg1"/>
                </a:solidFill>
                <a:effectLst>
                  <a:outerShdw blurRad="38100" dist="38100" dir="2700000" algn="tl">
                    <a:srgbClr val="000000">
                      <a:alpha val="43137"/>
                    </a:srgbClr>
                  </a:outerShdw>
                </a:effectLst>
              </a:rPr>
              <a:t>Any situation that is threatening or could threaten to harm people or property, seriously interrupt business, damage reputation and/or negatively impact share value</a:t>
            </a:r>
            <a:r>
              <a:rPr lang="en-US" dirty="0" smtClean="0">
                <a:solidFill>
                  <a:schemeClr val="bg1"/>
                </a:solidFill>
                <a:effectLst>
                  <a:outerShdw blurRad="38100" dist="38100" dir="2700000" algn="tl">
                    <a:srgbClr val="000000">
                      <a:alpha val="43137"/>
                    </a:srgbClr>
                  </a:outerShdw>
                </a:effectLst>
              </a:rPr>
              <a:t>. </a:t>
            </a:r>
          </a:p>
          <a:p>
            <a:endParaRPr lang="en-US" dirty="0"/>
          </a:p>
        </p:txBody>
      </p:sp>
      <p:pic>
        <p:nvPicPr>
          <p:cNvPr id="8" name="Picture 7" descr="opposite-arrows.png"/>
          <p:cNvPicPr>
            <a:picLocks noChangeAspect="1"/>
          </p:cNvPicPr>
          <p:nvPr/>
        </p:nvPicPr>
        <p:blipFill>
          <a:blip r:embed="rId2" cstate="print"/>
          <a:stretch>
            <a:fillRect/>
          </a:stretch>
        </p:blipFill>
        <p:spPr>
          <a:xfrm>
            <a:off x="1420090" y="2036912"/>
            <a:ext cx="6471313" cy="1858195"/>
          </a:xfrm>
          <a:prstGeom prst="rect">
            <a:avLst/>
          </a:prstGeom>
        </p:spPr>
      </p:pic>
      <p:sp>
        <p:nvSpPr>
          <p:cNvPr id="9" name="TextBox 8"/>
          <p:cNvSpPr txBox="1"/>
          <p:nvPr/>
        </p:nvSpPr>
        <p:spPr>
          <a:xfrm>
            <a:off x="4400800" y="2348643"/>
            <a:ext cx="2653145" cy="400110"/>
          </a:xfrm>
          <a:prstGeom prst="rect">
            <a:avLst/>
          </a:prstGeom>
          <a:noFill/>
        </p:spPr>
        <p:txBody>
          <a:bodyPr wrap="square" rtlCol="0">
            <a:spAutoFit/>
          </a:bodyPr>
          <a:lstStyle/>
          <a:p>
            <a:pPr algn="ctr"/>
            <a:r>
              <a:rPr lang="en-US" sz="2000" dirty="0" smtClean="0"/>
              <a:t>Disaster recovery</a:t>
            </a:r>
            <a:endParaRPr lang="en-US" sz="2000" dirty="0"/>
          </a:p>
        </p:txBody>
      </p:sp>
      <p:sp>
        <p:nvSpPr>
          <p:cNvPr id="10" name="TextBox 9"/>
          <p:cNvSpPr txBox="1"/>
          <p:nvPr/>
        </p:nvSpPr>
        <p:spPr>
          <a:xfrm>
            <a:off x="2004950" y="3176943"/>
            <a:ext cx="3150542" cy="400110"/>
          </a:xfrm>
          <a:prstGeom prst="rect">
            <a:avLst/>
          </a:prstGeom>
          <a:noFill/>
        </p:spPr>
        <p:txBody>
          <a:bodyPr wrap="none" rtlCol="0">
            <a:spAutoFit/>
          </a:bodyPr>
          <a:lstStyle/>
          <a:p>
            <a:r>
              <a:rPr lang="en-US" sz="2000" dirty="0" smtClean="0"/>
              <a:t>Business continuity planning</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228600" y="1900052"/>
            <a:ext cx="8763000" cy="3503221"/>
          </a:xfrm>
          <a:prstGeom prst="rect">
            <a:avLst/>
          </a:prstGeom>
          <a:solidFill>
            <a:srgbClr val="C19F6A"/>
          </a:solidFill>
          <a:ln>
            <a:solidFill>
              <a:srgbClr val="C19F6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Top 10 Crises of 2011</a:t>
            </a:r>
            <a:endParaRPr lang="en-US" dirty="0"/>
          </a:p>
        </p:txBody>
      </p:sp>
      <p:sp>
        <p:nvSpPr>
          <p:cNvPr id="8" name="Rectangle 7"/>
          <p:cNvSpPr/>
          <p:nvPr/>
        </p:nvSpPr>
        <p:spPr>
          <a:xfrm>
            <a:off x="358140" y="1981200"/>
            <a:ext cx="1645920" cy="1615440"/>
          </a:xfrm>
          <a:prstGeom prst="rect">
            <a:avLst/>
          </a:prstGeom>
          <a:solidFill>
            <a:srgbClr val="A21D20"/>
          </a:solidFill>
          <a:ln w="76200">
            <a:solidFill>
              <a:srgbClr val="C19F6A"/>
            </a:solidFill>
          </a:ln>
        </p:spPr>
        <p:style>
          <a:lnRef idx="2">
            <a:schemeClr val="accent1">
              <a:shade val="50000"/>
            </a:schemeClr>
          </a:lnRef>
          <a:fillRef idx="1">
            <a:schemeClr val="accent1"/>
          </a:fillRef>
          <a:effectRef idx="0">
            <a:schemeClr val="accent1"/>
          </a:effectRef>
          <a:fontRef idx="minor">
            <a:schemeClr val="lt1"/>
          </a:fontRef>
        </p:style>
        <p:txBody>
          <a:bodyPr tIns="274320" rtlCol="0" anchor="t"/>
          <a:lstStyle/>
          <a:p>
            <a:pPr algn="ctr"/>
            <a:r>
              <a:rPr lang="en-US" sz="2000" b="1" dirty="0" smtClean="0">
                <a:effectLst>
                  <a:outerShdw blurRad="38100" dist="38100" dir="2700000" algn="tl">
                    <a:srgbClr val="000000">
                      <a:alpha val="43137"/>
                    </a:srgbClr>
                  </a:outerShdw>
                </a:effectLst>
              </a:rPr>
              <a:t>Tepco  </a:t>
            </a:r>
            <a:r>
              <a:rPr lang="en-US" sz="2000" dirty="0" smtClean="0">
                <a:effectLst>
                  <a:outerShdw blurRad="38100" dist="38100" dir="2700000" algn="tl">
                    <a:srgbClr val="000000">
                      <a:alpha val="43137"/>
                    </a:srgbClr>
                  </a:outerShdw>
                </a:effectLst>
              </a:rPr>
              <a:t> </a:t>
            </a:r>
            <a:r>
              <a:rPr lang="en-US" sz="1100" dirty="0" smtClean="0">
                <a:effectLst>
                  <a:outerShdw blurRad="38100" dist="38100" dir="2700000" algn="tl">
                    <a:srgbClr val="000000">
                      <a:alpha val="43137"/>
                    </a:srgbClr>
                  </a:outerShdw>
                </a:effectLst>
              </a:rPr>
              <a:t/>
            </a:r>
            <a:br>
              <a:rPr lang="en-US" sz="1100" dirty="0" smtClean="0">
                <a:effectLst>
                  <a:outerShdw blurRad="38100" dist="38100" dir="2700000" algn="tl">
                    <a:srgbClr val="000000">
                      <a:alpha val="43137"/>
                    </a:srgbClr>
                  </a:outerShdw>
                </a:effectLst>
              </a:rPr>
            </a:br>
            <a:r>
              <a:rPr lang="en-US" sz="1600" dirty="0" smtClean="0">
                <a:effectLst>
                  <a:outerShdw blurRad="38100" dist="38100" dir="2700000" algn="tl">
                    <a:srgbClr val="000000">
                      <a:alpha val="43137"/>
                    </a:srgbClr>
                  </a:outerShdw>
                </a:effectLst>
              </a:rPr>
              <a:t>Natural disaster</a:t>
            </a:r>
            <a:r>
              <a:rPr lang="en-US" sz="1100" b="1" dirty="0" smtClean="0">
                <a:effectLst>
                  <a:outerShdw blurRad="38100" dist="38100" dir="2700000" algn="tl">
                    <a:srgbClr val="000000">
                      <a:alpha val="43137"/>
                    </a:srgbClr>
                  </a:outerShdw>
                </a:effectLst>
              </a:rPr>
              <a:t> </a:t>
            </a:r>
            <a:endParaRPr lang="en-US" sz="1100" dirty="0">
              <a:effectLst>
                <a:outerShdw blurRad="38100" dist="38100" dir="2700000" algn="tl">
                  <a:srgbClr val="000000">
                    <a:alpha val="43137"/>
                  </a:srgbClr>
                </a:outerShdw>
              </a:effectLst>
            </a:endParaRPr>
          </a:p>
        </p:txBody>
      </p:sp>
      <p:sp>
        <p:nvSpPr>
          <p:cNvPr id="9" name="Rectangle 8"/>
          <p:cNvSpPr/>
          <p:nvPr/>
        </p:nvSpPr>
        <p:spPr>
          <a:xfrm>
            <a:off x="358140" y="3672840"/>
            <a:ext cx="1645920" cy="1618488"/>
          </a:xfrm>
          <a:prstGeom prst="rect">
            <a:avLst/>
          </a:prstGeom>
          <a:solidFill>
            <a:srgbClr val="92CD8B"/>
          </a:solidFill>
          <a:ln w="76200">
            <a:solidFill>
              <a:srgbClr val="C19F6A"/>
            </a:solidFill>
          </a:ln>
        </p:spPr>
        <p:style>
          <a:lnRef idx="2">
            <a:schemeClr val="accent1">
              <a:shade val="50000"/>
            </a:schemeClr>
          </a:lnRef>
          <a:fillRef idx="1">
            <a:schemeClr val="accent1"/>
          </a:fillRef>
          <a:effectRef idx="0">
            <a:schemeClr val="accent1"/>
          </a:effectRef>
          <a:fontRef idx="minor">
            <a:schemeClr val="lt1"/>
          </a:fontRef>
        </p:style>
        <p:txBody>
          <a:bodyPr tIns="274320" rtlCol="0" anchor="t"/>
          <a:lstStyle/>
          <a:p>
            <a:pPr algn="ctr" fontAlgn="auto">
              <a:spcBef>
                <a:spcPts val="0"/>
              </a:spcBef>
              <a:spcAft>
                <a:spcPts val="0"/>
              </a:spcAft>
              <a:defRPr/>
            </a:pPr>
            <a:r>
              <a:rPr lang="en-US" sz="2000" b="1" dirty="0" smtClean="0">
                <a:effectLst>
                  <a:outerShdw blurRad="38100" dist="38100" dir="2700000" algn="tl">
                    <a:srgbClr val="000000">
                      <a:alpha val="43137"/>
                    </a:srgbClr>
                  </a:outerShdw>
                </a:effectLst>
              </a:rPr>
              <a:t>Netflix</a:t>
            </a:r>
          </a:p>
          <a:p>
            <a:pPr algn="ctr" fontAlgn="auto">
              <a:spcBef>
                <a:spcPts val="0"/>
              </a:spcBef>
              <a:spcAft>
                <a:spcPts val="0"/>
              </a:spcAft>
              <a:defRPr/>
            </a:pPr>
            <a:r>
              <a:rPr lang="en-US" sz="1600" dirty="0" smtClean="0">
                <a:effectLst>
                  <a:outerShdw blurRad="38100" dist="38100" dir="2700000" algn="tl">
                    <a:srgbClr val="000000">
                      <a:alpha val="43137"/>
                    </a:srgbClr>
                  </a:outerShdw>
                </a:effectLst>
              </a:rPr>
              <a:t>Change in business model</a:t>
            </a:r>
          </a:p>
        </p:txBody>
      </p:sp>
      <p:sp>
        <p:nvSpPr>
          <p:cNvPr id="10" name="Rectangle 9"/>
          <p:cNvSpPr/>
          <p:nvPr/>
        </p:nvSpPr>
        <p:spPr>
          <a:xfrm>
            <a:off x="7269480" y="1981200"/>
            <a:ext cx="1645920" cy="1615440"/>
          </a:xfrm>
          <a:prstGeom prst="rect">
            <a:avLst/>
          </a:prstGeom>
          <a:solidFill>
            <a:srgbClr val="A21D20"/>
          </a:solidFill>
          <a:ln w="76200">
            <a:solidFill>
              <a:srgbClr val="C19F6A"/>
            </a:solidFill>
          </a:ln>
        </p:spPr>
        <p:style>
          <a:lnRef idx="2">
            <a:schemeClr val="accent1">
              <a:shade val="50000"/>
            </a:schemeClr>
          </a:lnRef>
          <a:fillRef idx="1">
            <a:schemeClr val="accent1"/>
          </a:fillRef>
          <a:effectRef idx="0">
            <a:schemeClr val="accent1"/>
          </a:effectRef>
          <a:fontRef idx="minor">
            <a:schemeClr val="lt1"/>
          </a:fontRef>
        </p:style>
        <p:txBody>
          <a:bodyPr tIns="274320" rtlCol="0" anchor="t"/>
          <a:lstStyle/>
          <a:p>
            <a:pPr algn="ctr"/>
            <a:r>
              <a:rPr lang="en-US" sz="2000" b="1" dirty="0" smtClean="0">
                <a:effectLst>
                  <a:outerShdw blurRad="38100" dist="38100" dir="2700000" algn="tl">
                    <a:srgbClr val="000000">
                      <a:alpha val="43137"/>
                    </a:srgbClr>
                  </a:outerShdw>
                </a:effectLst>
              </a:rPr>
              <a:t>Dow Chemical</a:t>
            </a:r>
          </a:p>
          <a:p>
            <a:pPr algn="ctr"/>
            <a:r>
              <a:rPr lang="en-US" sz="1600" dirty="0" smtClean="0">
                <a:effectLst>
                  <a:outerShdw blurRad="38100" dist="38100" dir="2700000" algn="tl">
                    <a:srgbClr val="000000">
                      <a:alpha val="43137"/>
                    </a:srgbClr>
                  </a:outerShdw>
                </a:effectLst>
              </a:rPr>
              <a:t>Olympic sponsorship</a:t>
            </a:r>
            <a:endParaRPr lang="en-US" sz="2000" dirty="0">
              <a:effectLst>
                <a:outerShdw blurRad="38100" dist="38100" dir="2700000" algn="tl">
                  <a:srgbClr val="000000">
                    <a:alpha val="43137"/>
                  </a:srgbClr>
                </a:outerShdw>
              </a:effectLst>
            </a:endParaRPr>
          </a:p>
        </p:txBody>
      </p:sp>
      <p:sp>
        <p:nvSpPr>
          <p:cNvPr id="11" name="Rectangle 10"/>
          <p:cNvSpPr/>
          <p:nvPr/>
        </p:nvSpPr>
        <p:spPr>
          <a:xfrm>
            <a:off x="7269480" y="3672840"/>
            <a:ext cx="1645920" cy="1618488"/>
          </a:xfrm>
          <a:prstGeom prst="rect">
            <a:avLst/>
          </a:prstGeom>
          <a:solidFill>
            <a:srgbClr val="92CD8B"/>
          </a:solidFill>
          <a:ln w="76200">
            <a:solidFill>
              <a:srgbClr val="C19F6A"/>
            </a:solidFill>
          </a:ln>
        </p:spPr>
        <p:style>
          <a:lnRef idx="2">
            <a:schemeClr val="accent1">
              <a:shade val="50000"/>
            </a:schemeClr>
          </a:lnRef>
          <a:fillRef idx="1">
            <a:schemeClr val="accent1"/>
          </a:fillRef>
          <a:effectRef idx="0">
            <a:schemeClr val="accent1"/>
          </a:effectRef>
          <a:fontRef idx="minor">
            <a:schemeClr val="lt1"/>
          </a:fontRef>
        </p:style>
        <p:txBody>
          <a:bodyPr tIns="274320" rtlCol="0" anchor="t"/>
          <a:lstStyle/>
          <a:p>
            <a:pPr algn="ctr" fontAlgn="auto">
              <a:spcBef>
                <a:spcPts val="0"/>
              </a:spcBef>
              <a:spcAft>
                <a:spcPts val="0"/>
              </a:spcAft>
              <a:defRPr/>
            </a:pPr>
            <a:r>
              <a:rPr lang="en-US" sz="2000" b="1" dirty="0" smtClean="0">
                <a:effectLst>
                  <a:outerShdw blurRad="38100" dist="38100" dir="2700000" algn="tl">
                    <a:srgbClr val="000000">
                      <a:alpha val="43137"/>
                    </a:srgbClr>
                  </a:outerShdw>
                </a:effectLst>
              </a:rPr>
              <a:t>ECB</a:t>
            </a:r>
          </a:p>
          <a:p>
            <a:pPr algn="ctr" fontAlgn="auto">
              <a:spcBef>
                <a:spcPts val="0"/>
              </a:spcBef>
              <a:spcAft>
                <a:spcPts val="0"/>
              </a:spcAft>
              <a:defRPr/>
            </a:pPr>
            <a:r>
              <a:rPr lang="en-US" sz="1600" dirty="0" smtClean="0">
                <a:effectLst>
                  <a:outerShdw blurRad="38100" dist="38100" dir="2700000" algn="tl">
                    <a:srgbClr val="000000">
                      <a:alpha val="43137"/>
                    </a:srgbClr>
                  </a:outerShdw>
                </a:effectLst>
              </a:rPr>
              <a:t>Eurozone crisis</a:t>
            </a:r>
            <a:endParaRPr lang="en-US" sz="1200" dirty="0" smtClean="0">
              <a:effectLst>
                <a:outerShdw blurRad="38100" dist="38100" dir="2700000" algn="tl">
                  <a:srgbClr val="000000">
                    <a:alpha val="43137"/>
                  </a:srgbClr>
                </a:outerShdw>
              </a:effectLst>
            </a:endParaRPr>
          </a:p>
        </p:txBody>
      </p:sp>
      <p:sp>
        <p:nvSpPr>
          <p:cNvPr id="12" name="Rectangle 11"/>
          <p:cNvSpPr/>
          <p:nvPr/>
        </p:nvSpPr>
        <p:spPr>
          <a:xfrm>
            <a:off x="2085975" y="1981200"/>
            <a:ext cx="1645920" cy="1615440"/>
          </a:xfrm>
          <a:prstGeom prst="rect">
            <a:avLst/>
          </a:prstGeom>
          <a:solidFill>
            <a:srgbClr val="92CD8B"/>
          </a:solidFill>
          <a:ln w="76200">
            <a:solidFill>
              <a:srgbClr val="C19F6A"/>
            </a:solidFill>
          </a:ln>
        </p:spPr>
        <p:style>
          <a:lnRef idx="2">
            <a:schemeClr val="accent1">
              <a:shade val="50000"/>
            </a:schemeClr>
          </a:lnRef>
          <a:fillRef idx="1">
            <a:schemeClr val="accent1"/>
          </a:fillRef>
          <a:effectRef idx="0">
            <a:schemeClr val="accent1"/>
          </a:effectRef>
          <a:fontRef idx="minor">
            <a:schemeClr val="lt1"/>
          </a:fontRef>
        </p:style>
        <p:txBody>
          <a:bodyPr tIns="274320" rtlCol="0" anchor="t"/>
          <a:lstStyle/>
          <a:p>
            <a:pPr algn="ctr"/>
            <a:r>
              <a:rPr lang="en-US" sz="2000" b="1" dirty="0" smtClean="0">
                <a:effectLst>
                  <a:outerShdw blurRad="38100" dist="38100" dir="2700000" algn="tl">
                    <a:srgbClr val="000000">
                      <a:alpha val="43137"/>
                    </a:srgbClr>
                  </a:outerShdw>
                </a:effectLst>
              </a:rPr>
              <a:t>News Corp</a:t>
            </a:r>
          </a:p>
          <a:p>
            <a:pPr algn="ctr"/>
            <a:r>
              <a:rPr lang="en-US" sz="1600" dirty="0" smtClean="0">
                <a:effectLst>
                  <a:outerShdw blurRad="38100" dist="38100" dir="2700000" algn="tl">
                    <a:srgbClr val="000000">
                      <a:alpha val="43137"/>
                    </a:srgbClr>
                  </a:outerShdw>
                </a:effectLst>
              </a:rPr>
              <a:t>Phone hacking scandal</a:t>
            </a:r>
            <a:endParaRPr lang="en-US" sz="2000" dirty="0">
              <a:effectLst>
                <a:outerShdw blurRad="38100" dist="38100" dir="2700000" algn="tl">
                  <a:srgbClr val="000000">
                    <a:alpha val="43137"/>
                  </a:srgbClr>
                </a:outerShdw>
              </a:effectLst>
            </a:endParaRPr>
          </a:p>
        </p:txBody>
      </p:sp>
      <p:sp>
        <p:nvSpPr>
          <p:cNvPr id="13" name="Rectangle 12"/>
          <p:cNvSpPr/>
          <p:nvPr/>
        </p:nvSpPr>
        <p:spPr>
          <a:xfrm>
            <a:off x="3813810" y="1981200"/>
            <a:ext cx="1645920" cy="1615440"/>
          </a:xfrm>
          <a:prstGeom prst="rect">
            <a:avLst/>
          </a:prstGeom>
          <a:solidFill>
            <a:srgbClr val="A21D20"/>
          </a:solidFill>
          <a:ln w="76200">
            <a:solidFill>
              <a:srgbClr val="C19F6A"/>
            </a:solidFill>
          </a:ln>
        </p:spPr>
        <p:style>
          <a:lnRef idx="2">
            <a:schemeClr val="accent1">
              <a:shade val="50000"/>
            </a:schemeClr>
          </a:lnRef>
          <a:fillRef idx="1">
            <a:schemeClr val="accent1"/>
          </a:fillRef>
          <a:effectRef idx="0">
            <a:schemeClr val="accent1"/>
          </a:effectRef>
          <a:fontRef idx="minor">
            <a:schemeClr val="lt1"/>
          </a:fontRef>
        </p:style>
        <p:txBody>
          <a:bodyPr tIns="274320" rtlCol="0" anchor="t"/>
          <a:lstStyle/>
          <a:p>
            <a:pPr algn="ctr"/>
            <a:r>
              <a:rPr lang="en-US" sz="2000" b="1" dirty="0" smtClean="0">
                <a:effectLst>
                  <a:outerShdw blurRad="38100" dist="38100" dir="2700000" algn="tl">
                    <a:srgbClr val="000000">
                      <a:alpha val="43137"/>
                    </a:srgbClr>
                  </a:outerShdw>
                </a:effectLst>
              </a:rPr>
              <a:t>Penn State</a:t>
            </a:r>
          </a:p>
          <a:p>
            <a:pPr algn="ctr"/>
            <a:r>
              <a:rPr lang="en-US" sz="1600" dirty="0" smtClean="0">
                <a:effectLst>
                  <a:outerShdw blurRad="38100" dist="38100" dir="2700000" algn="tl">
                    <a:srgbClr val="000000">
                      <a:alpha val="43137"/>
                    </a:srgbClr>
                  </a:outerShdw>
                </a:effectLst>
              </a:rPr>
              <a:t>Misconduct allegations</a:t>
            </a:r>
          </a:p>
          <a:p>
            <a:pPr algn="ctr"/>
            <a:endParaRPr lang="en-US" sz="2000" dirty="0">
              <a:effectLst>
                <a:outerShdw blurRad="38100" dist="38100" dir="2700000" algn="tl">
                  <a:srgbClr val="000000">
                    <a:alpha val="43137"/>
                  </a:srgbClr>
                </a:outerShdw>
              </a:effectLst>
            </a:endParaRPr>
          </a:p>
        </p:txBody>
      </p:sp>
      <p:sp>
        <p:nvSpPr>
          <p:cNvPr id="14" name="Rectangle 13"/>
          <p:cNvSpPr/>
          <p:nvPr/>
        </p:nvSpPr>
        <p:spPr>
          <a:xfrm>
            <a:off x="5541645" y="1981200"/>
            <a:ext cx="1645920" cy="1615440"/>
          </a:xfrm>
          <a:prstGeom prst="rect">
            <a:avLst/>
          </a:prstGeom>
          <a:solidFill>
            <a:srgbClr val="92CD8B"/>
          </a:solidFill>
          <a:ln w="76200">
            <a:solidFill>
              <a:srgbClr val="C19F6A"/>
            </a:solidFill>
          </a:ln>
        </p:spPr>
        <p:style>
          <a:lnRef idx="2">
            <a:schemeClr val="accent1">
              <a:shade val="50000"/>
            </a:schemeClr>
          </a:lnRef>
          <a:fillRef idx="1">
            <a:schemeClr val="accent1"/>
          </a:fillRef>
          <a:effectRef idx="0">
            <a:schemeClr val="accent1"/>
          </a:effectRef>
          <a:fontRef idx="minor">
            <a:schemeClr val="lt1"/>
          </a:fontRef>
        </p:style>
        <p:txBody>
          <a:bodyPr tIns="274320" rtlCol="0" anchor="t"/>
          <a:lstStyle/>
          <a:p>
            <a:pPr algn="ctr"/>
            <a:r>
              <a:rPr lang="en-US" sz="2000" b="1" dirty="0" smtClean="0">
                <a:effectLst>
                  <a:outerShdw blurRad="38100" dist="38100" dir="2700000" algn="tl">
                    <a:srgbClr val="000000">
                      <a:alpha val="43137"/>
                    </a:srgbClr>
                  </a:outerShdw>
                </a:effectLst>
              </a:rPr>
              <a:t>Blackberry</a:t>
            </a:r>
          </a:p>
          <a:p>
            <a:pPr algn="ctr"/>
            <a:r>
              <a:rPr lang="en-US" sz="1600" dirty="0" smtClean="0">
                <a:effectLst>
                  <a:outerShdw blurRad="38100" dist="38100" dir="2700000" algn="tl">
                    <a:srgbClr val="000000">
                      <a:alpha val="43137"/>
                    </a:srgbClr>
                  </a:outerShdw>
                </a:effectLst>
              </a:rPr>
              <a:t>Major outage</a:t>
            </a:r>
          </a:p>
          <a:p>
            <a:pPr algn="ctr"/>
            <a:endParaRPr lang="en-US" sz="2000" dirty="0">
              <a:effectLst>
                <a:outerShdw blurRad="38100" dist="38100" dir="2700000" algn="tl">
                  <a:srgbClr val="000000">
                    <a:alpha val="43137"/>
                  </a:srgbClr>
                </a:outerShdw>
              </a:effectLst>
            </a:endParaRPr>
          </a:p>
        </p:txBody>
      </p:sp>
      <p:sp>
        <p:nvSpPr>
          <p:cNvPr id="15" name="Rectangle 14"/>
          <p:cNvSpPr/>
          <p:nvPr/>
        </p:nvSpPr>
        <p:spPr>
          <a:xfrm>
            <a:off x="2085975" y="3672840"/>
            <a:ext cx="1645920" cy="1618488"/>
          </a:xfrm>
          <a:prstGeom prst="rect">
            <a:avLst/>
          </a:prstGeom>
          <a:solidFill>
            <a:srgbClr val="A21D20"/>
          </a:solidFill>
          <a:ln w="76200">
            <a:solidFill>
              <a:srgbClr val="C19F6A"/>
            </a:solidFill>
          </a:ln>
        </p:spPr>
        <p:style>
          <a:lnRef idx="2">
            <a:schemeClr val="accent1">
              <a:shade val="50000"/>
            </a:schemeClr>
          </a:lnRef>
          <a:fillRef idx="1">
            <a:schemeClr val="accent1"/>
          </a:fillRef>
          <a:effectRef idx="0">
            <a:schemeClr val="accent1"/>
          </a:effectRef>
          <a:fontRef idx="minor">
            <a:schemeClr val="lt1"/>
          </a:fontRef>
        </p:style>
        <p:txBody>
          <a:bodyPr tIns="274320" rtlCol="0" anchor="t"/>
          <a:lstStyle/>
          <a:p>
            <a:pPr algn="ctr" fontAlgn="auto">
              <a:spcBef>
                <a:spcPts val="0"/>
              </a:spcBef>
              <a:spcAft>
                <a:spcPts val="0"/>
              </a:spcAft>
              <a:defRPr/>
            </a:pPr>
            <a:r>
              <a:rPr lang="en-US" sz="2000" b="1" dirty="0" smtClean="0">
                <a:effectLst>
                  <a:outerShdw blurRad="38100" dist="38100" dir="2700000" algn="tl">
                    <a:srgbClr val="000000">
                      <a:alpha val="43137"/>
                    </a:srgbClr>
                  </a:outerShdw>
                </a:effectLst>
              </a:rPr>
              <a:t>Sony</a:t>
            </a:r>
          </a:p>
          <a:p>
            <a:pPr algn="ctr" fontAlgn="auto">
              <a:spcBef>
                <a:spcPts val="0"/>
              </a:spcBef>
              <a:spcAft>
                <a:spcPts val="0"/>
              </a:spcAft>
              <a:defRPr/>
            </a:pPr>
            <a:r>
              <a:rPr lang="en-US" sz="1600" dirty="0" smtClean="0">
                <a:effectLst>
                  <a:outerShdw blurRad="38100" dist="38100" dir="2700000" algn="tl">
                    <a:srgbClr val="000000">
                      <a:alpha val="43137"/>
                    </a:srgbClr>
                  </a:outerShdw>
                </a:effectLst>
              </a:rPr>
              <a:t>Data breach</a:t>
            </a:r>
            <a:endParaRPr lang="en-US" sz="2000" dirty="0" smtClean="0">
              <a:effectLst>
                <a:outerShdw blurRad="38100" dist="38100" dir="2700000" algn="tl">
                  <a:srgbClr val="000000">
                    <a:alpha val="43137"/>
                  </a:srgbClr>
                </a:outerShdw>
              </a:effectLst>
            </a:endParaRPr>
          </a:p>
        </p:txBody>
      </p:sp>
      <p:sp>
        <p:nvSpPr>
          <p:cNvPr id="16" name="Rectangle 15"/>
          <p:cNvSpPr/>
          <p:nvPr/>
        </p:nvSpPr>
        <p:spPr>
          <a:xfrm>
            <a:off x="3794559" y="3624714"/>
            <a:ext cx="1645920" cy="1618488"/>
          </a:xfrm>
          <a:prstGeom prst="rect">
            <a:avLst/>
          </a:prstGeom>
          <a:solidFill>
            <a:srgbClr val="92CD8B"/>
          </a:solidFill>
          <a:ln w="76200">
            <a:solidFill>
              <a:srgbClr val="C19F6A"/>
            </a:solidFill>
          </a:ln>
        </p:spPr>
        <p:style>
          <a:lnRef idx="2">
            <a:schemeClr val="accent1">
              <a:shade val="50000"/>
            </a:schemeClr>
          </a:lnRef>
          <a:fillRef idx="1">
            <a:schemeClr val="accent1"/>
          </a:fillRef>
          <a:effectRef idx="0">
            <a:schemeClr val="accent1"/>
          </a:effectRef>
          <a:fontRef idx="minor">
            <a:schemeClr val="lt1"/>
          </a:fontRef>
        </p:style>
        <p:txBody>
          <a:bodyPr tIns="274320" rtlCol="0" anchor="t"/>
          <a:lstStyle/>
          <a:p>
            <a:pPr algn="ctr" fontAlgn="auto">
              <a:spcBef>
                <a:spcPts val="0"/>
              </a:spcBef>
              <a:spcAft>
                <a:spcPts val="0"/>
              </a:spcAft>
              <a:defRPr/>
            </a:pPr>
            <a:r>
              <a:rPr lang="en-US" sz="2000" b="1" dirty="0" smtClean="0">
                <a:effectLst>
                  <a:outerShdw blurRad="38100" dist="38100" dir="2700000" algn="tl">
                    <a:srgbClr val="000000">
                      <a:alpha val="43137"/>
                    </a:srgbClr>
                  </a:outerShdw>
                </a:effectLst>
              </a:rPr>
              <a:t>HP</a:t>
            </a:r>
          </a:p>
          <a:p>
            <a:pPr algn="ctr" fontAlgn="auto">
              <a:spcBef>
                <a:spcPts val="0"/>
              </a:spcBef>
              <a:spcAft>
                <a:spcPts val="0"/>
              </a:spcAft>
              <a:defRPr/>
            </a:pPr>
            <a:r>
              <a:rPr lang="en-US" sz="1600" dirty="0" smtClean="0">
                <a:effectLst>
                  <a:outerShdw blurRad="38100" dist="38100" dir="2700000" algn="tl">
                    <a:srgbClr val="000000">
                      <a:alpha val="43137"/>
                    </a:srgbClr>
                  </a:outerShdw>
                </a:effectLst>
              </a:rPr>
              <a:t>Change in board members</a:t>
            </a:r>
            <a:endParaRPr lang="en-US" sz="2000" dirty="0" smtClean="0">
              <a:effectLst>
                <a:outerShdw blurRad="38100" dist="38100" dir="2700000" algn="tl">
                  <a:srgbClr val="000000">
                    <a:alpha val="43137"/>
                  </a:srgbClr>
                </a:outerShdw>
              </a:effectLst>
            </a:endParaRPr>
          </a:p>
        </p:txBody>
      </p:sp>
      <p:sp>
        <p:nvSpPr>
          <p:cNvPr id="18" name="Rectangle 17"/>
          <p:cNvSpPr/>
          <p:nvPr/>
        </p:nvSpPr>
        <p:spPr>
          <a:xfrm>
            <a:off x="5541645" y="3672840"/>
            <a:ext cx="1645920" cy="1618488"/>
          </a:xfrm>
          <a:prstGeom prst="rect">
            <a:avLst/>
          </a:prstGeom>
          <a:solidFill>
            <a:srgbClr val="A21D20"/>
          </a:solidFill>
          <a:ln w="76200">
            <a:solidFill>
              <a:srgbClr val="C19F6A"/>
            </a:solidFill>
          </a:ln>
        </p:spPr>
        <p:style>
          <a:lnRef idx="2">
            <a:schemeClr val="accent1">
              <a:shade val="50000"/>
            </a:schemeClr>
          </a:lnRef>
          <a:fillRef idx="1">
            <a:schemeClr val="accent1"/>
          </a:fillRef>
          <a:effectRef idx="0">
            <a:schemeClr val="accent1"/>
          </a:effectRef>
          <a:fontRef idx="minor">
            <a:schemeClr val="lt1"/>
          </a:fontRef>
        </p:style>
        <p:txBody>
          <a:bodyPr tIns="274320" rtlCol="0" anchor="t"/>
          <a:lstStyle/>
          <a:p>
            <a:pPr algn="ctr" fontAlgn="auto">
              <a:spcBef>
                <a:spcPts val="0"/>
              </a:spcBef>
              <a:spcAft>
                <a:spcPts val="0"/>
              </a:spcAft>
              <a:defRPr/>
            </a:pPr>
            <a:r>
              <a:rPr lang="en-US" sz="2000" b="1" dirty="0" smtClean="0">
                <a:effectLst>
                  <a:outerShdw blurRad="38100" dist="38100" dir="2700000" algn="tl">
                    <a:srgbClr val="000000">
                      <a:alpha val="43137"/>
                    </a:srgbClr>
                  </a:outerShdw>
                </a:effectLst>
              </a:rPr>
              <a:t>Qantas</a:t>
            </a:r>
          </a:p>
          <a:p>
            <a:pPr algn="ctr" fontAlgn="auto">
              <a:spcBef>
                <a:spcPts val="0"/>
              </a:spcBef>
              <a:spcAft>
                <a:spcPts val="0"/>
              </a:spcAft>
              <a:defRPr/>
            </a:pPr>
            <a:r>
              <a:rPr lang="en-US" sz="1600" dirty="0" smtClean="0">
                <a:effectLst>
                  <a:outerShdw blurRad="38100" dist="38100" dir="2700000" algn="tl">
                    <a:srgbClr val="000000">
                      <a:alpha val="43137"/>
                    </a:srgbClr>
                  </a:outerShdw>
                </a:effectLst>
              </a:rPr>
              <a:t>Labor dispute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Cost of a Crisis Example - Data Breach</a:t>
            </a:r>
            <a:endParaRPr lang="en-US" dirty="0"/>
          </a:p>
        </p:txBody>
      </p:sp>
      <p:graphicFrame>
        <p:nvGraphicFramePr>
          <p:cNvPr id="7" name="Content Placeholder 6"/>
          <p:cNvGraphicFramePr>
            <a:graphicFrameLocks noGrp="1"/>
          </p:cNvGraphicFramePr>
          <p:nvPr>
            <p:ph idx="1"/>
          </p:nvPr>
        </p:nvGraphicFramePr>
        <p:xfrm>
          <a:off x="304800" y="1295400"/>
          <a:ext cx="4267200" cy="4572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ontent Placeholder 7"/>
          <p:cNvGraphicFramePr>
            <a:graphicFrameLocks noGrp="1"/>
          </p:cNvGraphicFramePr>
          <p:nvPr>
            <p:ph sz="half" idx="4294967295"/>
          </p:nvPr>
        </p:nvGraphicFramePr>
        <p:xfrm>
          <a:off x="4873625" y="1295400"/>
          <a:ext cx="4270375" cy="4572000"/>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p:cNvSpPr txBox="1"/>
          <p:nvPr/>
        </p:nvSpPr>
        <p:spPr>
          <a:xfrm>
            <a:off x="152400" y="5725180"/>
            <a:ext cx="4467505" cy="307777"/>
          </a:xfrm>
          <a:prstGeom prst="rect">
            <a:avLst/>
          </a:prstGeom>
          <a:noFill/>
        </p:spPr>
        <p:txBody>
          <a:bodyPr wrap="none" rtlCol="0">
            <a:spAutoFit/>
          </a:bodyPr>
          <a:lstStyle/>
          <a:p>
            <a:r>
              <a:rPr lang="en-US" sz="1400" dirty="0" smtClean="0"/>
              <a:t>Reported number of data breaches involving personal data</a:t>
            </a:r>
            <a:endParaRPr lang="en-US" sz="1400" dirty="0"/>
          </a:p>
        </p:txBody>
      </p:sp>
      <p:sp>
        <p:nvSpPr>
          <p:cNvPr id="10" name="TextBox 9"/>
          <p:cNvSpPr txBox="1"/>
          <p:nvPr/>
        </p:nvSpPr>
        <p:spPr>
          <a:xfrm>
            <a:off x="6720516" y="6096000"/>
            <a:ext cx="2458750" cy="276999"/>
          </a:xfrm>
          <a:prstGeom prst="rect">
            <a:avLst/>
          </a:prstGeom>
          <a:noFill/>
        </p:spPr>
        <p:txBody>
          <a:bodyPr wrap="none" rtlCol="0">
            <a:spAutoFit/>
          </a:bodyPr>
          <a:lstStyle/>
          <a:p>
            <a:r>
              <a:rPr lang="en-US" sz="1200" i="1" dirty="0" smtClean="0"/>
              <a:t>Business Insurance</a:t>
            </a:r>
            <a:r>
              <a:rPr lang="en-US" sz="1200" dirty="0" smtClean="0"/>
              <a:t>, March, 19, 2012</a:t>
            </a:r>
            <a:endParaRPr lang="en-US" sz="1200" dirty="0"/>
          </a:p>
        </p:txBody>
      </p:sp>
      <p:sp>
        <p:nvSpPr>
          <p:cNvPr id="11" name="TextBox 10"/>
          <p:cNvSpPr txBox="1"/>
          <p:nvPr/>
        </p:nvSpPr>
        <p:spPr>
          <a:xfrm>
            <a:off x="4777344" y="5725180"/>
            <a:ext cx="4138056" cy="523220"/>
          </a:xfrm>
          <a:prstGeom prst="rect">
            <a:avLst/>
          </a:prstGeom>
          <a:noFill/>
        </p:spPr>
        <p:txBody>
          <a:bodyPr wrap="none" rtlCol="0">
            <a:spAutoFit/>
          </a:bodyPr>
          <a:lstStyle/>
          <a:p>
            <a:r>
              <a:rPr lang="en-US" sz="1400" dirty="0" smtClean="0"/>
              <a:t>Average organizational cost of a data breach involving </a:t>
            </a:r>
          </a:p>
          <a:p>
            <a:r>
              <a:rPr lang="en-US" sz="1400" dirty="0" smtClean="0"/>
              <a:t>personal data</a:t>
            </a:r>
            <a:endParaRPr lang="en-US" sz="1400" dirty="0"/>
          </a:p>
        </p:txBody>
      </p:sp>
      <p:sp>
        <p:nvSpPr>
          <p:cNvPr id="12" name="TextBox 11"/>
          <p:cNvSpPr txBox="1"/>
          <p:nvPr/>
        </p:nvSpPr>
        <p:spPr>
          <a:xfrm>
            <a:off x="4655966" y="1563703"/>
            <a:ext cx="764953" cy="261610"/>
          </a:xfrm>
          <a:prstGeom prst="rect">
            <a:avLst/>
          </a:prstGeom>
          <a:noFill/>
        </p:spPr>
        <p:txBody>
          <a:bodyPr wrap="none" rtlCol="0">
            <a:spAutoFit/>
          </a:bodyPr>
          <a:lstStyle/>
          <a:p>
            <a:r>
              <a:rPr lang="en-US" sz="1050" dirty="0" smtClean="0"/>
              <a:t>in millions</a:t>
            </a:r>
            <a:endParaRPr lang="en-US" sz="105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Business Continuity Measures</a:t>
            </a:r>
            <a:endParaRPr lang="en-US" dirty="0"/>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0" y="1178625"/>
            <a:ext cx="9144000" cy="369332"/>
          </a:xfrm>
          <a:prstGeom prst="rect">
            <a:avLst/>
          </a:prstGeom>
          <a:noFill/>
        </p:spPr>
        <p:txBody>
          <a:bodyPr wrap="square" rtlCol="0">
            <a:spAutoFit/>
          </a:bodyPr>
          <a:lstStyle/>
          <a:p>
            <a:pPr algn="ctr"/>
            <a:r>
              <a:rPr lang="en-US" dirty="0" smtClean="0"/>
              <a:t>Top business-continuity measures being adopted by large companies.</a:t>
            </a:r>
            <a:endParaRPr lang="en-US" dirty="0"/>
          </a:p>
        </p:txBody>
      </p:sp>
      <p:sp>
        <p:nvSpPr>
          <p:cNvPr id="6" name="TextBox 5"/>
          <p:cNvSpPr txBox="1"/>
          <p:nvPr/>
        </p:nvSpPr>
        <p:spPr>
          <a:xfrm>
            <a:off x="381000" y="5943600"/>
            <a:ext cx="8180445" cy="430887"/>
          </a:xfrm>
          <a:prstGeom prst="rect">
            <a:avLst/>
          </a:prstGeom>
          <a:noFill/>
        </p:spPr>
        <p:txBody>
          <a:bodyPr wrap="none" rtlCol="0">
            <a:spAutoFit/>
          </a:bodyPr>
          <a:lstStyle/>
          <a:p>
            <a:r>
              <a:rPr lang="en-US" sz="1100" dirty="0" smtClean="0"/>
              <a:t>Source: June 2011 international survey of 391 senior executives by the Economist Intelligence Unit on behalf of IBM.  The survey covered all</a:t>
            </a:r>
          </a:p>
          <a:p>
            <a:r>
              <a:rPr lang="en-US" sz="1100" dirty="0" smtClean="0"/>
              <a:t>industries; 48% of the respondents worked in companies of more than $1 billion in revenue.</a:t>
            </a:r>
            <a:endParaRPr lang="en-US" sz="11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4741640" y="1211524"/>
            <a:ext cx="3315768" cy="4888194"/>
          </a:xfrm>
          <a:prstGeom prst="rect">
            <a:avLst/>
          </a:prstGeom>
          <a:solidFill>
            <a:srgbClr val="C19F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28"/>
          <p:cNvSpPr/>
          <p:nvPr/>
        </p:nvSpPr>
        <p:spPr>
          <a:xfrm rot="16200000">
            <a:off x="5436199" y="686068"/>
            <a:ext cx="1952547" cy="3131533"/>
          </a:xfrm>
          <a:custGeom>
            <a:avLst/>
            <a:gdLst>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0 w 2068082"/>
              <a:gd name="connsiteY4"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316194 w 2068082"/>
              <a:gd name="connsiteY4" fmla="*/ 393107 h 803305"/>
              <a:gd name="connsiteX5" fmla="*/ 0 w 2068082"/>
              <a:gd name="connsiteY5"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92031 w 2068082"/>
              <a:gd name="connsiteY4" fmla="*/ 393107 h 803305"/>
              <a:gd name="connsiteX5" fmla="*/ 0 w 2068082"/>
              <a:gd name="connsiteY5"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456792 w 2068082"/>
              <a:gd name="connsiteY4" fmla="*/ 393107 h 803305"/>
              <a:gd name="connsiteX5" fmla="*/ 0 w 2068082"/>
              <a:gd name="connsiteY5" fmla="*/ 0 h 803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8082" h="803305">
                <a:moveTo>
                  <a:pt x="0" y="0"/>
                </a:moveTo>
                <a:lnTo>
                  <a:pt x="2068082" y="0"/>
                </a:lnTo>
                <a:lnTo>
                  <a:pt x="2068082" y="803305"/>
                </a:lnTo>
                <a:lnTo>
                  <a:pt x="0" y="803305"/>
                </a:lnTo>
                <a:lnTo>
                  <a:pt x="456792" y="393107"/>
                </a:lnTo>
                <a:lnTo>
                  <a:pt x="0" y="0"/>
                </a:lnTo>
                <a:close/>
              </a:path>
            </a:pathLst>
          </a:custGeom>
          <a:solidFill>
            <a:srgbClr val="A3000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0" name="Straight Connector 29"/>
          <p:cNvCxnSpPr/>
          <p:nvPr/>
        </p:nvCxnSpPr>
        <p:spPr>
          <a:xfrm rot="16200000">
            <a:off x="4045606" y="2219975"/>
            <a:ext cx="18125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16200000">
            <a:off x="6939748" y="2219975"/>
            <a:ext cx="18125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1157271" y="1213503"/>
            <a:ext cx="3315768" cy="4888194"/>
          </a:xfrm>
          <a:prstGeom prst="rect">
            <a:avLst/>
          </a:prstGeom>
          <a:solidFill>
            <a:srgbClr val="C19F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21"/>
          <p:cNvSpPr/>
          <p:nvPr/>
        </p:nvSpPr>
        <p:spPr>
          <a:xfrm rot="16200000">
            <a:off x="1851830" y="688047"/>
            <a:ext cx="1952547" cy="3131533"/>
          </a:xfrm>
          <a:custGeom>
            <a:avLst/>
            <a:gdLst>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0 w 2068082"/>
              <a:gd name="connsiteY4"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316194 w 2068082"/>
              <a:gd name="connsiteY4" fmla="*/ 393107 h 803305"/>
              <a:gd name="connsiteX5" fmla="*/ 0 w 2068082"/>
              <a:gd name="connsiteY5"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92031 w 2068082"/>
              <a:gd name="connsiteY4" fmla="*/ 393107 h 803305"/>
              <a:gd name="connsiteX5" fmla="*/ 0 w 2068082"/>
              <a:gd name="connsiteY5"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456792 w 2068082"/>
              <a:gd name="connsiteY4" fmla="*/ 393107 h 803305"/>
              <a:gd name="connsiteX5" fmla="*/ 0 w 2068082"/>
              <a:gd name="connsiteY5" fmla="*/ 0 h 803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8082" h="803305">
                <a:moveTo>
                  <a:pt x="0" y="0"/>
                </a:moveTo>
                <a:lnTo>
                  <a:pt x="2068082" y="0"/>
                </a:lnTo>
                <a:lnTo>
                  <a:pt x="2068082" y="803305"/>
                </a:lnTo>
                <a:lnTo>
                  <a:pt x="0" y="803305"/>
                </a:lnTo>
                <a:lnTo>
                  <a:pt x="456792" y="393107"/>
                </a:lnTo>
                <a:lnTo>
                  <a:pt x="0" y="0"/>
                </a:lnTo>
                <a:close/>
              </a:path>
            </a:pathLst>
          </a:custGeom>
          <a:solidFill>
            <a:srgbClr val="A3000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Summary</a:t>
            </a:r>
            <a:endParaRPr lang="en-US" dirty="0"/>
          </a:p>
        </p:txBody>
      </p:sp>
      <p:sp>
        <p:nvSpPr>
          <p:cNvPr id="10" name="TextBox 9"/>
          <p:cNvSpPr txBox="1"/>
          <p:nvPr/>
        </p:nvSpPr>
        <p:spPr>
          <a:xfrm>
            <a:off x="1319639" y="3273038"/>
            <a:ext cx="2924799" cy="1204957"/>
          </a:xfrm>
          <a:prstGeom prst="rect">
            <a:avLst/>
          </a:prstGeom>
          <a:noFill/>
        </p:spPr>
        <p:txBody>
          <a:bodyPr wrap="square" rtlCol="0" anchor="ctr">
            <a:noAutofit/>
          </a:bodyPr>
          <a:lstStyle/>
          <a:p>
            <a:pPr marL="111125" indent="-111125" algn="ctr">
              <a:buClr>
                <a:srgbClr val="3E5E29"/>
              </a:buClr>
            </a:pPr>
            <a:r>
              <a:rPr lang="en-US" sz="2400" dirty="0" smtClean="0">
                <a:solidFill>
                  <a:schemeClr val="bg1"/>
                </a:solidFill>
                <a:effectLst>
                  <a:outerShdw blurRad="38100" dist="38100" dir="2700000" algn="tl">
                    <a:srgbClr val="000000">
                      <a:alpha val="43137"/>
                    </a:srgbClr>
                  </a:outerShdw>
                </a:effectLst>
              </a:rPr>
              <a:t>Predictable and quantifiable events</a:t>
            </a:r>
          </a:p>
        </p:txBody>
      </p:sp>
      <p:sp>
        <p:nvSpPr>
          <p:cNvPr id="12" name="TextBox 11"/>
          <p:cNvSpPr txBox="1"/>
          <p:nvPr/>
        </p:nvSpPr>
        <p:spPr>
          <a:xfrm>
            <a:off x="1292578" y="4741490"/>
            <a:ext cx="3002424" cy="1204957"/>
          </a:xfrm>
          <a:prstGeom prst="rect">
            <a:avLst/>
          </a:prstGeom>
          <a:noFill/>
        </p:spPr>
        <p:txBody>
          <a:bodyPr wrap="square" rtlCol="0" anchor="ctr">
            <a:noAutofit/>
          </a:bodyPr>
          <a:lstStyle/>
          <a:p>
            <a:pPr marL="111125" indent="-111125" algn="ctr">
              <a:buClr>
                <a:srgbClr val="3E5E29"/>
              </a:buClr>
            </a:pPr>
            <a:r>
              <a:rPr lang="en-US" sz="2400" dirty="0" smtClean="0">
                <a:solidFill>
                  <a:schemeClr val="bg1"/>
                </a:solidFill>
                <a:effectLst>
                  <a:outerShdw blurRad="38100" dist="38100" dir="2700000" algn="tl">
                    <a:srgbClr val="000000">
                      <a:alpha val="43137"/>
                    </a:srgbClr>
                  </a:outerShdw>
                </a:effectLst>
              </a:rPr>
              <a:t>Unexpected and unwelcome events</a:t>
            </a:r>
          </a:p>
        </p:txBody>
      </p:sp>
      <p:sp>
        <p:nvSpPr>
          <p:cNvPr id="14" name="TextBox 13"/>
          <p:cNvSpPr txBox="1"/>
          <p:nvPr/>
        </p:nvSpPr>
        <p:spPr>
          <a:xfrm>
            <a:off x="1401287" y="1769662"/>
            <a:ext cx="2843151" cy="641029"/>
          </a:xfrm>
          <a:prstGeom prst="rect">
            <a:avLst/>
          </a:prstGeom>
          <a:noFill/>
        </p:spPr>
        <p:txBody>
          <a:bodyPr wrap="square" rtlCol="0" anchor="ctr">
            <a:noAutofit/>
          </a:bodyPr>
          <a:lstStyle/>
          <a:p>
            <a:pPr marL="111125" indent="-111125" algn="ctr">
              <a:buClr>
                <a:srgbClr val="3E5E29"/>
              </a:buClr>
            </a:pPr>
            <a:r>
              <a:rPr lang="en-US" sz="4000" dirty="0" smtClean="0">
                <a:solidFill>
                  <a:schemeClr val="bg1"/>
                </a:solidFill>
                <a:effectLst>
                  <a:outerShdw blurRad="38100" dist="38100" dir="2700000" algn="tl">
                    <a:srgbClr val="000000">
                      <a:alpha val="43137"/>
                    </a:srgbClr>
                  </a:outerShdw>
                </a:effectLst>
              </a:rPr>
              <a:t>Plan for</a:t>
            </a:r>
            <a:endParaRPr lang="en-US" sz="4000" dirty="0">
              <a:solidFill>
                <a:schemeClr val="bg1"/>
              </a:solidFill>
              <a:effectLst>
                <a:outerShdw blurRad="38100" dist="38100" dir="2700000" algn="tl">
                  <a:srgbClr val="000000">
                    <a:alpha val="43137"/>
                  </a:srgbClr>
                </a:outerShdw>
              </a:effectLst>
            </a:endParaRPr>
          </a:p>
        </p:txBody>
      </p:sp>
      <p:sp>
        <p:nvSpPr>
          <p:cNvPr id="19" name="TextBox 18"/>
          <p:cNvSpPr txBox="1"/>
          <p:nvPr/>
        </p:nvSpPr>
        <p:spPr>
          <a:xfrm>
            <a:off x="4923800" y="3278735"/>
            <a:ext cx="2924799" cy="1204957"/>
          </a:xfrm>
          <a:prstGeom prst="rect">
            <a:avLst/>
          </a:prstGeom>
          <a:noFill/>
        </p:spPr>
        <p:txBody>
          <a:bodyPr wrap="square" rtlCol="0" anchor="ctr">
            <a:noAutofit/>
          </a:bodyPr>
          <a:lstStyle/>
          <a:p>
            <a:pPr marL="111125" indent="-111125" algn="ctr">
              <a:buClr>
                <a:srgbClr val="3E5E29"/>
              </a:buClr>
            </a:pPr>
            <a:r>
              <a:rPr lang="en-US" sz="2400" dirty="0" smtClean="0">
                <a:solidFill>
                  <a:schemeClr val="bg1"/>
                </a:solidFill>
                <a:effectLst>
                  <a:outerShdw blurRad="38100" dist="38100" dir="2700000" algn="tl">
                    <a:srgbClr val="000000">
                      <a:alpha val="43137"/>
                    </a:srgbClr>
                  </a:outerShdw>
                </a:effectLst>
              </a:rPr>
              <a:t>Minimize the impact</a:t>
            </a:r>
          </a:p>
        </p:txBody>
      </p:sp>
      <p:sp>
        <p:nvSpPr>
          <p:cNvPr id="20" name="TextBox 19"/>
          <p:cNvSpPr txBox="1"/>
          <p:nvPr/>
        </p:nvSpPr>
        <p:spPr>
          <a:xfrm>
            <a:off x="4922376" y="4747187"/>
            <a:ext cx="3002424" cy="1204957"/>
          </a:xfrm>
          <a:prstGeom prst="rect">
            <a:avLst/>
          </a:prstGeom>
          <a:noFill/>
        </p:spPr>
        <p:txBody>
          <a:bodyPr wrap="square" rtlCol="0" anchor="ctr">
            <a:noAutofit/>
          </a:bodyPr>
          <a:lstStyle/>
          <a:p>
            <a:pPr marL="111125" indent="-111125" algn="ctr">
              <a:buClr>
                <a:srgbClr val="3E5E29"/>
              </a:buClr>
            </a:pPr>
            <a:r>
              <a:rPr lang="en-US" sz="2400" dirty="0" smtClean="0">
                <a:solidFill>
                  <a:schemeClr val="bg1"/>
                </a:solidFill>
                <a:effectLst>
                  <a:outerShdw blurRad="38100" dist="38100" dir="2700000" algn="tl">
                    <a:srgbClr val="000000">
                      <a:alpha val="43137"/>
                    </a:srgbClr>
                  </a:outerShdw>
                </a:effectLst>
              </a:rPr>
              <a:t>Resume normal operations</a:t>
            </a:r>
          </a:p>
        </p:txBody>
      </p:sp>
      <p:sp>
        <p:nvSpPr>
          <p:cNvPr id="21" name="TextBox 20"/>
          <p:cNvSpPr txBox="1"/>
          <p:nvPr/>
        </p:nvSpPr>
        <p:spPr>
          <a:xfrm>
            <a:off x="4922377" y="1704107"/>
            <a:ext cx="2966816" cy="730334"/>
          </a:xfrm>
          <a:prstGeom prst="rect">
            <a:avLst/>
          </a:prstGeom>
          <a:noFill/>
        </p:spPr>
        <p:txBody>
          <a:bodyPr wrap="square" rtlCol="0" anchor="ctr">
            <a:noAutofit/>
          </a:bodyPr>
          <a:lstStyle/>
          <a:p>
            <a:pPr marL="111125" indent="-111125" algn="ctr">
              <a:buClr>
                <a:srgbClr val="3E5E29"/>
              </a:buClr>
            </a:pPr>
            <a:r>
              <a:rPr lang="en-US" sz="4000" dirty="0" smtClean="0">
                <a:solidFill>
                  <a:schemeClr val="bg1"/>
                </a:solidFill>
                <a:effectLst>
                  <a:outerShdw blurRad="38100" dist="38100" dir="2700000" algn="tl">
                    <a:srgbClr val="000000">
                      <a:alpha val="43137"/>
                    </a:srgbClr>
                  </a:outerShdw>
                </a:effectLst>
              </a:rPr>
              <a:t>Ultimate goal</a:t>
            </a:r>
            <a:endParaRPr lang="en-US" sz="4000" dirty="0">
              <a:solidFill>
                <a:schemeClr val="bg1"/>
              </a:solidFill>
              <a:effectLst>
                <a:outerShdw blurRad="38100" dist="38100" dir="2700000" algn="tl">
                  <a:srgbClr val="000000">
                    <a:alpha val="43137"/>
                  </a:srgbClr>
                </a:outerShdw>
              </a:effectLst>
            </a:endParaRPr>
          </a:p>
        </p:txBody>
      </p:sp>
      <p:cxnSp>
        <p:nvCxnSpPr>
          <p:cNvPr id="23" name="Straight Connector 22"/>
          <p:cNvCxnSpPr/>
          <p:nvPr/>
        </p:nvCxnSpPr>
        <p:spPr>
          <a:xfrm rot="16200000">
            <a:off x="461237" y="2221954"/>
            <a:ext cx="18125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a:off x="3355379" y="2221954"/>
            <a:ext cx="18125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 to Ask</a:t>
            </a:r>
            <a:endParaRPr lang="en-US" dirty="0"/>
          </a:p>
        </p:txBody>
      </p:sp>
      <p:sp>
        <p:nvSpPr>
          <p:cNvPr id="5" name="Oval 4"/>
          <p:cNvSpPr/>
          <p:nvPr/>
        </p:nvSpPr>
        <p:spPr>
          <a:xfrm>
            <a:off x="609600" y="1143000"/>
            <a:ext cx="2743200" cy="2743200"/>
          </a:xfrm>
          <a:prstGeom prst="ellipse">
            <a:avLst/>
          </a:prstGeom>
          <a:solidFill>
            <a:srgbClr val="C09F6A">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buClr>
                <a:srgbClr val="045D79"/>
              </a:buClr>
            </a:pPr>
            <a:r>
              <a:rPr lang="en-US" sz="2000" b="1" dirty="0" smtClean="0">
                <a:effectLst>
                  <a:outerShdw blurRad="38100" dist="38100" dir="2700000" algn="tl">
                    <a:srgbClr val="000000">
                      <a:alpha val="43137"/>
                    </a:srgbClr>
                  </a:outerShdw>
                </a:effectLst>
              </a:rPr>
              <a:t>What are the worst things that can happen to my organization?</a:t>
            </a:r>
          </a:p>
        </p:txBody>
      </p:sp>
      <p:sp>
        <p:nvSpPr>
          <p:cNvPr id="7" name="Oval 6"/>
          <p:cNvSpPr/>
          <p:nvPr/>
        </p:nvSpPr>
        <p:spPr>
          <a:xfrm>
            <a:off x="3197754" y="1143000"/>
            <a:ext cx="2743200" cy="2743200"/>
          </a:xfrm>
          <a:prstGeom prst="ellipse">
            <a:avLst/>
          </a:prstGeom>
          <a:solidFill>
            <a:srgbClr val="E2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buClr>
                <a:srgbClr val="045D79"/>
              </a:buClr>
            </a:pPr>
            <a:r>
              <a:rPr lang="en-US" sz="2000" b="1" dirty="0" smtClean="0">
                <a:effectLst>
                  <a:outerShdw blurRad="38100" dist="38100" dir="2700000" algn="tl">
                    <a:srgbClr val="000000">
                      <a:alpha val="43137"/>
                    </a:srgbClr>
                  </a:outerShdw>
                </a:effectLst>
              </a:rPr>
              <a:t>What can we prevent?</a:t>
            </a:r>
          </a:p>
        </p:txBody>
      </p:sp>
      <p:sp>
        <p:nvSpPr>
          <p:cNvPr id="8" name="Oval 7"/>
          <p:cNvSpPr/>
          <p:nvPr/>
        </p:nvSpPr>
        <p:spPr>
          <a:xfrm>
            <a:off x="5791200" y="1143000"/>
            <a:ext cx="2743200" cy="2743200"/>
          </a:xfrm>
          <a:prstGeom prst="ellipse">
            <a:avLst/>
          </a:prstGeom>
          <a:solidFill>
            <a:srgbClr val="3E5E2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buClr>
                <a:srgbClr val="045D79"/>
              </a:buClr>
            </a:pPr>
            <a:r>
              <a:rPr lang="en-US" sz="2000" b="1" dirty="0" smtClean="0">
                <a:solidFill>
                  <a:schemeClr val="bg1"/>
                </a:solidFill>
                <a:effectLst>
                  <a:outerShdw blurRad="38100" dist="38100" dir="2700000" algn="tl">
                    <a:srgbClr val="000000">
                      <a:alpha val="43137"/>
                    </a:srgbClr>
                  </a:outerShdw>
                </a:effectLst>
              </a:rPr>
              <a:t>What are we willing to do to prevent the event/incident?</a:t>
            </a:r>
          </a:p>
        </p:txBody>
      </p:sp>
      <p:sp>
        <p:nvSpPr>
          <p:cNvPr id="9" name="Oval 8"/>
          <p:cNvSpPr/>
          <p:nvPr/>
        </p:nvSpPr>
        <p:spPr>
          <a:xfrm>
            <a:off x="609600" y="3581400"/>
            <a:ext cx="2743200" cy="2743200"/>
          </a:xfrm>
          <a:prstGeom prst="ellipse">
            <a:avLst/>
          </a:prstGeom>
          <a:solidFill>
            <a:srgbClr val="3E5E2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buClr>
                <a:srgbClr val="045D79"/>
              </a:buClr>
            </a:pPr>
            <a:r>
              <a:rPr lang="en-US" sz="2000" b="1" dirty="0" smtClean="0">
                <a:solidFill>
                  <a:schemeClr val="bg1"/>
                </a:solidFill>
                <a:effectLst>
                  <a:outerShdw blurRad="38100" dist="38100" dir="2700000" algn="tl">
                    <a:srgbClr val="000000">
                      <a:alpha val="43137"/>
                    </a:srgbClr>
                  </a:outerShdw>
                </a:effectLst>
              </a:rPr>
              <a:t>Can we afford the risk?</a:t>
            </a:r>
          </a:p>
        </p:txBody>
      </p:sp>
      <p:sp>
        <p:nvSpPr>
          <p:cNvPr id="10" name="Oval 9"/>
          <p:cNvSpPr/>
          <p:nvPr/>
        </p:nvSpPr>
        <p:spPr>
          <a:xfrm>
            <a:off x="3197754" y="3581400"/>
            <a:ext cx="2743200" cy="2743200"/>
          </a:xfrm>
          <a:prstGeom prst="ellipse">
            <a:avLst/>
          </a:prstGeom>
          <a:solidFill>
            <a:srgbClr val="C09F6A">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buClr>
                <a:srgbClr val="045D79"/>
              </a:buClr>
            </a:pPr>
            <a:r>
              <a:rPr lang="en-US" sz="2000" b="1" dirty="0" smtClean="0">
                <a:effectLst>
                  <a:outerShdw blurRad="38100" dist="38100" dir="2700000" algn="tl">
                    <a:srgbClr val="000000">
                      <a:alpha val="43137"/>
                    </a:srgbClr>
                  </a:outerShdw>
                </a:effectLst>
              </a:rPr>
              <a:t>How will we deal with it?</a:t>
            </a:r>
          </a:p>
        </p:txBody>
      </p:sp>
      <p:sp>
        <p:nvSpPr>
          <p:cNvPr id="11" name="Oval 10"/>
          <p:cNvSpPr/>
          <p:nvPr/>
        </p:nvSpPr>
        <p:spPr>
          <a:xfrm>
            <a:off x="5791200" y="3581400"/>
            <a:ext cx="2743200" cy="2743200"/>
          </a:xfrm>
          <a:prstGeom prst="ellipse">
            <a:avLst/>
          </a:prstGeom>
          <a:solidFill>
            <a:srgbClr val="E2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lvl="1" algn="ctr">
              <a:buClr>
                <a:srgbClr val="045D79"/>
              </a:buClr>
            </a:pPr>
            <a:r>
              <a:rPr lang="en-US" sz="2000" b="1" dirty="0" smtClean="0">
                <a:effectLst>
                  <a:outerShdw blurRad="38100" dist="38100" dir="2700000" algn="tl">
                    <a:srgbClr val="000000">
                      <a:alpha val="43137"/>
                    </a:srgbClr>
                  </a:outerShdw>
                </a:effectLst>
              </a:rPr>
              <a:t>What is the reporting and communication process during the crisis?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Mistakes</a:t>
            </a:r>
            <a:endParaRPr lang="en-US" dirty="0"/>
          </a:p>
        </p:txBody>
      </p:sp>
      <p:sp>
        <p:nvSpPr>
          <p:cNvPr id="12" name="Rectangle 9"/>
          <p:cNvSpPr>
            <a:spLocks noChangeArrowheads="1"/>
          </p:cNvSpPr>
          <p:nvPr/>
        </p:nvSpPr>
        <p:spPr bwMode="auto">
          <a:xfrm>
            <a:off x="4778002" y="3130333"/>
            <a:ext cx="3682494" cy="1153360"/>
          </a:xfrm>
          <a:prstGeom prst="rect">
            <a:avLst/>
          </a:prstGeom>
          <a:noFill/>
          <a:ln w="9525">
            <a:noFill/>
            <a:miter lim="800000"/>
            <a:headEnd/>
            <a:tailEnd/>
          </a:ln>
        </p:spPr>
        <p:txBody>
          <a:bodyPr/>
          <a:lstStyle/>
          <a:p>
            <a:pPr>
              <a:spcBef>
                <a:spcPts val="0"/>
              </a:spcBef>
              <a:spcAft>
                <a:spcPts val="1200"/>
              </a:spcAft>
            </a:pPr>
            <a:endParaRPr lang="en-US" sz="1600" b="1" dirty="0"/>
          </a:p>
        </p:txBody>
      </p:sp>
      <p:sp>
        <p:nvSpPr>
          <p:cNvPr id="13" name="Text Box 15"/>
          <p:cNvSpPr txBox="1">
            <a:spLocks noChangeArrowheads="1"/>
          </p:cNvSpPr>
          <p:nvPr/>
        </p:nvSpPr>
        <p:spPr bwMode="auto">
          <a:xfrm>
            <a:off x="829666" y="3043695"/>
            <a:ext cx="1419808" cy="540766"/>
          </a:xfrm>
          <a:prstGeom prst="rect">
            <a:avLst/>
          </a:prstGeom>
          <a:noFill/>
          <a:ln w="9525">
            <a:noFill/>
            <a:miter lim="800000"/>
            <a:headEnd/>
            <a:tailEnd/>
          </a:ln>
        </p:spPr>
        <p:txBody>
          <a:bodyPr/>
          <a:lstStyle/>
          <a:p>
            <a:pPr>
              <a:spcBef>
                <a:spcPts val="0"/>
              </a:spcBef>
              <a:spcAft>
                <a:spcPts val="1200"/>
              </a:spcAft>
            </a:pPr>
            <a:endParaRPr lang="en-US" sz="1400" b="1" dirty="0" smtClean="0"/>
          </a:p>
        </p:txBody>
      </p:sp>
      <p:sp>
        <p:nvSpPr>
          <p:cNvPr id="14" name="Text Box 16"/>
          <p:cNvSpPr txBox="1">
            <a:spLocks noChangeArrowheads="1"/>
          </p:cNvSpPr>
          <p:nvPr/>
        </p:nvSpPr>
        <p:spPr bwMode="auto">
          <a:xfrm>
            <a:off x="2336067" y="3025757"/>
            <a:ext cx="2286000" cy="1351087"/>
          </a:xfrm>
          <a:prstGeom prst="rect">
            <a:avLst/>
          </a:prstGeom>
          <a:noFill/>
          <a:ln w="9525">
            <a:noFill/>
            <a:miter lim="800000"/>
            <a:headEnd/>
            <a:tailEnd/>
          </a:ln>
        </p:spPr>
        <p:txBody>
          <a:bodyPr/>
          <a:lstStyle/>
          <a:p>
            <a:pPr>
              <a:spcBef>
                <a:spcPts val="0"/>
              </a:spcBef>
              <a:spcAft>
                <a:spcPts val="1200"/>
              </a:spcAft>
            </a:pPr>
            <a:endParaRPr lang="en-US" sz="1400" b="1" dirty="0" smtClean="0"/>
          </a:p>
        </p:txBody>
      </p:sp>
      <p:sp>
        <p:nvSpPr>
          <p:cNvPr id="16" name="Text Box 17"/>
          <p:cNvSpPr txBox="1">
            <a:spLocks noChangeArrowheads="1"/>
          </p:cNvSpPr>
          <p:nvPr/>
        </p:nvSpPr>
        <p:spPr bwMode="auto">
          <a:xfrm>
            <a:off x="2290617" y="2980791"/>
            <a:ext cx="2419927" cy="406403"/>
          </a:xfrm>
          <a:prstGeom prst="rect">
            <a:avLst/>
          </a:prstGeom>
          <a:noFill/>
          <a:ln w="9525">
            <a:noFill/>
            <a:miter lim="800000"/>
            <a:headEnd/>
            <a:tailEnd/>
          </a:ln>
        </p:spPr>
        <p:txBody>
          <a:bodyPr anchor="ctr"/>
          <a:lstStyle/>
          <a:p>
            <a:pPr fontAlgn="auto">
              <a:lnSpc>
                <a:spcPct val="110000"/>
              </a:lnSpc>
              <a:spcBef>
                <a:spcPct val="20000"/>
              </a:spcBef>
              <a:spcAft>
                <a:spcPts val="0"/>
              </a:spcAft>
              <a:buClr>
                <a:schemeClr val="bg1"/>
              </a:buClr>
              <a:defRPr/>
            </a:pPr>
            <a:endParaRPr lang="en-US" sz="2400" b="1" dirty="0">
              <a:solidFill>
                <a:schemeClr val="bg1"/>
              </a:solidFill>
              <a:effectLst>
                <a:outerShdw blurRad="38100" dist="38100" dir="2700000" algn="tl">
                  <a:srgbClr val="000000">
                    <a:alpha val="43137"/>
                  </a:srgbClr>
                </a:outerShdw>
              </a:effectLst>
              <a:latin typeface="Tahoma" pitchFamily="34" charset="0"/>
              <a:ea typeface="Arial" pitchFamily="77" charset="0"/>
              <a:cs typeface="Tahoma" pitchFamily="34" charset="0"/>
            </a:endParaRPr>
          </a:p>
        </p:txBody>
      </p:sp>
      <p:sp>
        <p:nvSpPr>
          <p:cNvPr id="11" name="Rectangle 10"/>
          <p:cNvSpPr/>
          <p:nvPr/>
        </p:nvSpPr>
        <p:spPr>
          <a:xfrm>
            <a:off x="228600" y="5298392"/>
            <a:ext cx="8610600" cy="641647"/>
          </a:xfrm>
          <a:prstGeom prst="rect">
            <a:avLst/>
          </a:prstGeom>
          <a:solidFill>
            <a:srgbClr val="6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457200" y="2587240"/>
            <a:ext cx="2514600" cy="3048000"/>
          </a:xfrm>
          <a:prstGeom prst="rect">
            <a:avLst/>
          </a:prstGeom>
          <a:solidFill>
            <a:srgbClr val="A3000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tIns="182880" rtlCol="0" anchor="ctr"/>
          <a:lstStyle/>
          <a:p>
            <a:pPr algn="ctr">
              <a:spcBef>
                <a:spcPts val="0"/>
              </a:spcBef>
              <a:spcAft>
                <a:spcPts val="1200"/>
              </a:spcAft>
            </a:pPr>
            <a:r>
              <a:rPr lang="en-US" sz="2400" b="1" dirty="0" smtClean="0">
                <a:effectLst>
                  <a:outerShdw blurRad="38100" dist="38100" dir="2700000" algn="tl">
                    <a:srgbClr val="000000">
                      <a:alpha val="43137"/>
                    </a:srgbClr>
                  </a:outerShdw>
                </a:effectLst>
              </a:rPr>
              <a:t>Inadequate planning</a:t>
            </a:r>
          </a:p>
        </p:txBody>
      </p:sp>
      <p:sp>
        <p:nvSpPr>
          <p:cNvPr id="17" name="Rectangle 16"/>
          <p:cNvSpPr/>
          <p:nvPr/>
        </p:nvSpPr>
        <p:spPr>
          <a:xfrm>
            <a:off x="3238500" y="2587240"/>
            <a:ext cx="2514600" cy="3048000"/>
          </a:xfrm>
          <a:prstGeom prst="rect">
            <a:avLst/>
          </a:prstGeom>
          <a:solidFill>
            <a:srgbClr val="A3000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tIns="182880" rtlCol="0" anchor="ctr"/>
          <a:lstStyle/>
          <a:p>
            <a:pPr algn="ctr">
              <a:spcBef>
                <a:spcPts val="0"/>
              </a:spcBef>
              <a:spcAft>
                <a:spcPts val="1200"/>
              </a:spcAft>
            </a:pPr>
            <a:r>
              <a:rPr lang="en-US" sz="2400" b="1" dirty="0" smtClean="0">
                <a:effectLst>
                  <a:outerShdw blurRad="38100" dist="38100" dir="2700000" algn="tl">
                    <a:srgbClr val="000000">
                      <a:alpha val="43137"/>
                    </a:srgbClr>
                  </a:outerShdw>
                </a:effectLst>
              </a:rPr>
              <a:t>Failure to bring the business into the planning and testing of your recovery efforts</a:t>
            </a:r>
          </a:p>
        </p:txBody>
      </p:sp>
      <p:sp>
        <p:nvSpPr>
          <p:cNvPr id="18" name="Rectangle 17"/>
          <p:cNvSpPr/>
          <p:nvPr/>
        </p:nvSpPr>
        <p:spPr>
          <a:xfrm>
            <a:off x="6019800" y="2587240"/>
            <a:ext cx="2514600" cy="3048000"/>
          </a:xfrm>
          <a:prstGeom prst="rect">
            <a:avLst/>
          </a:prstGeom>
          <a:solidFill>
            <a:srgbClr val="A3000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tIns="182880" rtlCol="0" anchor="ctr"/>
          <a:lstStyle/>
          <a:p>
            <a:pPr algn="ctr">
              <a:spcBef>
                <a:spcPts val="0"/>
              </a:spcBef>
              <a:spcAft>
                <a:spcPts val="1200"/>
              </a:spcAft>
            </a:pPr>
            <a:r>
              <a:rPr lang="en-US" sz="2400" b="1" dirty="0" smtClean="0">
                <a:effectLst>
                  <a:outerShdw blurRad="38100" dist="38100" dir="2700000" algn="tl">
                    <a:srgbClr val="000000">
                      <a:alpha val="43137"/>
                    </a:srgbClr>
                  </a:outerShdw>
                </a:effectLst>
              </a:rPr>
              <a:t>Failure to gain support from senior-level managers</a:t>
            </a:r>
            <a:endParaRPr lang="en-US" sz="2400" b="1" dirty="0">
              <a:effectLst>
                <a:outerShdw blurRad="38100" dist="38100" dir="2700000" algn="tl">
                  <a:srgbClr val="000000">
                    <a:alpha val="43137"/>
                  </a:srgbClr>
                </a:outerShdw>
              </a:effectLst>
            </a:endParaRPr>
          </a:p>
        </p:txBody>
      </p:sp>
      <p:sp>
        <p:nvSpPr>
          <p:cNvPr id="19" name="Right Arrow 18"/>
          <p:cNvSpPr/>
          <p:nvPr/>
        </p:nvSpPr>
        <p:spPr>
          <a:xfrm>
            <a:off x="457200" y="1929170"/>
            <a:ext cx="8084321" cy="1309685"/>
          </a:xfrm>
          <a:prstGeom prst="rightArrow">
            <a:avLst/>
          </a:prstGeom>
          <a:solidFill>
            <a:srgbClr val="A3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6155904" y="1645776"/>
            <a:ext cx="2340124" cy="4221624"/>
          </a:xfrm>
          <a:prstGeom prst="rect">
            <a:avLst/>
          </a:prstGeom>
          <a:solidFill>
            <a:srgbClr val="3E5E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3336504" y="1600200"/>
            <a:ext cx="2340124" cy="4221624"/>
          </a:xfrm>
          <a:prstGeom prst="rect">
            <a:avLst/>
          </a:prstGeom>
          <a:solidFill>
            <a:srgbClr val="3E5E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3 Keys to Crisis Communications</a:t>
            </a:r>
            <a:endParaRPr lang="en-US" dirty="0"/>
          </a:p>
        </p:txBody>
      </p:sp>
      <p:sp>
        <p:nvSpPr>
          <p:cNvPr id="4" name="Rectangle 3"/>
          <p:cNvSpPr/>
          <p:nvPr/>
        </p:nvSpPr>
        <p:spPr>
          <a:xfrm>
            <a:off x="555476" y="1563879"/>
            <a:ext cx="2340124" cy="4221624"/>
          </a:xfrm>
          <a:prstGeom prst="rect">
            <a:avLst/>
          </a:prstGeom>
          <a:solidFill>
            <a:srgbClr val="3E5E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rot="16200000">
            <a:off x="-1183064" y="3033126"/>
            <a:ext cx="3467475" cy="567402"/>
          </a:xfrm>
          <a:prstGeom prst="rect">
            <a:avLst/>
          </a:prstGeom>
          <a:noFill/>
        </p:spPr>
        <p:txBody>
          <a:bodyPr wrap="square" rtlCol="0" anchor="ctr">
            <a:noAutofit/>
          </a:bodyPr>
          <a:lstStyle/>
          <a:p>
            <a:pPr marL="111125" indent="-111125" algn="r">
              <a:buClr>
                <a:srgbClr val="3E5E29"/>
              </a:buClr>
            </a:pPr>
            <a:r>
              <a:rPr lang="en-US" sz="4400" b="1" dirty="0" smtClean="0">
                <a:solidFill>
                  <a:srgbClr val="88B77E"/>
                </a:solidFill>
                <a:effectLst>
                  <a:outerShdw blurRad="38100" dist="38100" dir="2700000" algn="tl">
                    <a:srgbClr val="000000">
                      <a:alpha val="43137"/>
                    </a:srgbClr>
                  </a:outerShdw>
                </a:effectLst>
              </a:rPr>
              <a:t>Honesty</a:t>
            </a:r>
          </a:p>
        </p:txBody>
      </p:sp>
      <p:sp>
        <p:nvSpPr>
          <p:cNvPr id="8" name="TextBox 7"/>
          <p:cNvSpPr txBox="1"/>
          <p:nvPr/>
        </p:nvSpPr>
        <p:spPr>
          <a:xfrm>
            <a:off x="873098" y="1981200"/>
            <a:ext cx="1981200" cy="2895600"/>
          </a:xfrm>
          <a:prstGeom prst="rect">
            <a:avLst/>
          </a:prstGeom>
          <a:noFill/>
        </p:spPr>
        <p:txBody>
          <a:bodyPr wrap="square" rtlCol="0" anchor="t">
            <a:noAutofit/>
          </a:bodyPr>
          <a:lstStyle/>
          <a:p>
            <a:pPr lvl="0">
              <a:lnSpc>
                <a:spcPct val="150000"/>
              </a:lnSpc>
              <a:spcAft>
                <a:spcPts val="1200"/>
              </a:spcAft>
            </a:pPr>
            <a:r>
              <a:rPr lang="en-US" sz="1400" dirty="0" smtClean="0">
                <a:solidFill>
                  <a:schemeClr val="bg1"/>
                </a:solidFill>
                <a:effectLst>
                  <a:outerShdw blurRad="38100" dist="38100" dir="2700000" algn="tl">
                    <a:srgbClr val="000000">
                      <a:alpha val="43137"/>
                    </a:srgbClr>
                  </a:outerShdw>
                </a:effectLst>
              </a:rPr>
              <a:t>Let everyone on your team know that your integrity is the most valuable commodity you have in a crisis and it must not be compromised.</a:t>
            </a:r>
            <a:endParaRPr lang="en-US" sz="1400" dirty="0">
              <a:solidFill>
                <a:schemeClr val="bg1"/>
              </a:solidFill>
              <a:effectLst>
                <a:outerShdw blurRad="38100" dist="38100" dir="2700000" algn="tl">
                  <a:srgbClr val="000000">
                    <a:alpha val="43137"/>
                  </a:srgbClr>
                </a:outerShdw>
              </a:effectLst>
            </a:endParaRPr>
          </a:p>
        </p:txBody>
      </p:sp>
      <p:sp>
        <p:nvSpPr>
          <p:cNvPr id="9" name="Oval 8"/>
          <p:cNvSpPr/>
          <p:nvPr/>
        </p:nvSpPr>
        <p:spPr>
          <a:xfrm>
            <a:off x="1447800" y="5496370"/>
            <a:ext cx="411621" cy="411621"/>
          </a:xfrm>
          <a:prstGeom prst="ellipse">
            <a:avLst/>
          </a:prstGeom>
          <a:solidFill>
            <a:srgbClr val="88B7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4292124" y="5494946"/>
            <a:ext cx="411621" cy="411621"/>
          </a:xfrm>
          <a:prstGeom prst="ellipse">
            <a:avLst/>
          </a:prstGeom>
          <a:solidFill>
            <a:srgbClr val="88B7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7163511" y="5486400"/>
            <a:ext cx="411621" cy="411621"/>
          </a:xfrm>
          <a:prstGeom prst="ellipse">
            <a:avLst/>
          </a:prstGeom>
          <a:solidFill>
            <a:srgbClr val="88B7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833784" y="5668709"/>
            <a:ext cx="5554766" cy="68366"/>
          </a:xfrm>
          <a:prstGeom prst="rect">
            <a:avLst/>
          </a:prstGeom>
          <a:solidFill>
            <a:srgbClr val="88B7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rot="16200000">
            <a:off x="1597964" y="3069447"/>
            <a:ext cx="3467475" cy="567402"/>
          </a:xfrm>
          <a:prstGeom prst="rect">
            <a:avLst/>
          </a:prstGeom>
          <a:noFill/>
        </p:spPr>
        <p:txBody>
          <a:bodyPr wrap="square" rtlCol="0" anchor="ctr">
            <a:noAutofit/>
          </a:bodyPr>
          <a:lstStyle/>
          <a:p>
            <a:pPr marL="111125" indent="-111125" algn="r">
              <a:buClr>
                <a:srgbClr val="3E5E29"/>
              </a:buClr>
            </a:pPr>
            <a:r>
              <a:rPr lang="en-US" sz="4400" b="1" dirty="0" smtClean="0">
                <a:solidFill>
                  <a:srgbClr val="88B77E"/>
                </a:solidFill>
                <a:effectLst>
                  <a:outerShdw blurRad="38100" dist="38100" dir="2700000" algn="tl">
                    <a:srgbClr val="000000">
                      <a:alpha val="43137"/>
                    </a:srgbClr>
                  </a:outerShdw>
                </a:effectLst>
              </a:rPr>
              <a:t>Speed</a:t>
            </a:r>
            <a:endParaRPr lang="en-US" sz="4400" b="1" dirty="0">
              <a:solidFill>
                <a:srgbClr val="88B77E"/>
              </a:solidFill>
              <a:effectLst>
                <a:outerShdw blurRad="38100" dist="38100" dir="2700000" algn="tl">
                  <a:srgbClr val="000000">
                    <a:alpha val="43137"/>
                  </a:srgbClr>
                </a:outerShdw>
              </a:effectLst>
            </a:endParaRPr>
          </a:p>
        </p:txBody>
      </p:sp>
      <p:sp>
        <p:nvSpPr>
          <p:cNvPr id="15" name="TextBox 14"/>
          <p:cNvSpPr txBox="1"/>
          <p:nvPr/>
        </p:nvSpPr>
        <p:spPr>
          <a:xfrm>
            <a:off x="3654126" y="2017521"/>
            <a:ext cx="1981200" cy="2895600"/>
          </a:xfrm>
          <a:prstGeom prst="rect">
            <a:avLst/>
          </a:prstGeom>
          <a:noFill/>
        </p:spPr>
        <p:txBody>
          <a:bodyPr wrap="square" rtlCol="0" anchor="t">
            <a:noAutofit/>
          </a:bodyPr>
          <a:lstStyle/>
          <a:p>
            <a:pPr lvl="0">
              <a:lnSpc>
                <a:spcPct val="150000"/>
              </a:lnSpc>
              <a:spcAft>
                <a:spcPts val="1200"/>
              </a:spcAft>
            </a:pPr>
            <a:r>
              <a:rPr lang="en-US" sz="1400" dirty="0" smtClean="0">
                <a:solidFill>
                  <a:schemeClr val="bg1"/>
                </a:solidFill>
                <a:effectLst>
                  <a:outerShdw blurRad="38100" dist="38100" dir="2700000" algn="tl">
                    <a:srgbClr val="000000">
                      <a:alpha val="43137"/>
                    </a:srgbClr>
                  </a:outerShdw>
                </a:effectLst>
              </a:rPr>
              <a:t>The dynamics of a crisis can change based on external events. Once identified, empower your team to make the tactical decisions required to communicate events as they unfold.</a:t>
            </a:r>
            <a:endParaRPr lang="en-US" sz="1400" dirty="0">
              <a:solidFill>
                <a:schemeClr val="bg1"/>
              </a:solidFill>
              <a:effectLst>
                <a:outerShdw blurRad="38100" dist="38100" dir="2700000" algn="tl">
                  <a:srgbClr val="000000">
                    <a:alpha val="43137"/>
                  </a:srgbClr>
                </a:outerShdw>
              </a:effectLst>
            </a:endParaRPr>
          </a:p>
        </p:txBody>
      </p:sp>
      <p:sp>
        <p:nvSpPr>
          <p:cNvPr id="17" name="TextBox 16"/>
          <p:cNvSpPr txBox="1"/>
          <p:nvPr/>
        </p:nvSpPr>
        <p:spPr>
          <a:xfrm rot="16200000">
            <a:off x="4417364" y="3115023"/>
            <a:ext cx="3467475" cy="567402"/>
          </a:xfrm>
          <a:prstGeom prst="rect">
            <a:avLst/>
          </a:prstGeom>
          <a:noFill/>
        </p:spPr>
        <p:txBody>
          <a:bodyPr wrap="square" rtlCol="0" anchor="ctr">
            <a:noAutofit/>
          </a:bodyPr>
          <a:lstStyle/>
          <a:p>
            <a:pPr marL="111125" indent="-111125" algn="r">
              <a:buClr>
                <a:srgbClr val="3E5E29"/>
              </a:buClr>
            </a:pPr>
            <a:r>
              <a:rPr lang="en-US" sz="4400" b="1" dirty="0" smtClean="0">
                <a:solidFill>
                  <a:srgbClr val="88B77E"/>
                </a:solidFill>
                <a:effectLst>
                  <a:outerShdw blurRad="38100" dist="38100" dir="2700000" algn="tl">
                    <a:srgbClr val="000000">
                      <a:alpha val="43137"/>
                    </a:srgbClr>
                  </a:outerShdw>
                </a:effectLst>
              </a:rPr>
              <a:t>Images</a:t>
            </a:r>
            <a:endParaRPr lang="en-US" sz="4400" b="1" dirty="0">
              <a:solidFill>
                <a:srgbClr val="88B77E"/>
              </a:solidFill>
              <a:effectLst>
                <a:outerShdw blurRad="38100" dist="38100" dir="2700000" algn="tl">
                  <a:srgbClr val="000000">
                    <a:alpha val="43137"/>
                  </a:srgbClr>
                </a:outerShdw>
              </a:effectLst>
            </a:endParaRPr>
          </a:p>
        </p:txBody>
      </p:sp>
      <p:sp>
        <p:nvSpPr>
          <p:cNvPr id="18" name="TextBox 17"/>
          <p:cNvSpPr txBox="1"/>
          <p:nvPr/>
        </p:nvSpPr>
        <p:spPr>
          <a:xfrm>
            <a:off x="6473526" y="2063097"/>
            <a:ext cx="1981200" cy="2895600"/>
          </a:xfrm>
          <a:prstGeom prst="rect">
            <a:avLst/>
          </a:prstGeom>
          <a:noFill/>
        </p:spPr>
        <p:txBody>
          <a:bodyPr wrap="square" rtlCol="0" anchor="t">
            <a:noAutofit/>
          </a:bodyPr>
          <a:lstStyle/>
          <a:p>
            <a:pPr lvl="0">
              <a:lnSpc>
                <a:spcPct val="150000"/>
              </a:lnSpc>
              <a:spcAft>
                <a:spcPts val="1200"/>
              </a:spcAft>
            </a:pPr>
            <a:r>
              <a:rPr lang="en-US" sz="1400" dirty="0" smtClean="0">
                <a:solidFill>
                  <a:schemeClr val="bg1"/>
                </a:solidFill>
                <a:effectLst>
                  <a:outerShdw blurRad="38100" dist="38100" dir="2700000" algn="tl">
                    <a:srgbClr val="000000">
                      <a:alpha val="43137"/>
                    </a:srgbClr>
                  </a:outerShdw>
                </a:effectLst>
              </a:rPr>
              <a:t>People believe what they see over what they hear. You can have great talking points and a great spokesperson destroyed because the words are out of sync with the images coming from the scene.</a:t>
            </a:r>
            <a:endParaRPr lang="en-US" sz="1400" dirty="0">
              <a:solidFill>
                <a:schemeClr val="bg1"/>
              </a:solidFill>
              <a:effectLst>
                <a:outerShdw blurRad="38100" dist="38100" dir="2700000" algn="tl">
                  <a:srgbClr val="000000">
                    <a:alpha val="43137"/>
                  </a:srgbClr>
                </a:outerShdw>
              </a:effectLst>
            </a:endParaRPr>
          </a:p>
        </p:txBody>
      </p:sp>
      <p:sp>
        <p:nvSpPr>
          <p:cNvPr id="19" name="TextBox 18"/>
          <p:cNvSpPr txBox="1"/>
          <p:nvPr/>
        </p:nvSpPr>
        <p:spPr>
          <a:xfrm>
            <a:off x="3633837" y="6123801"/>
            <a:ext cx="5510163" cy="276999"/>
          </a:xfrm>
          <a:prstGeom prst="rect">
            <a:avLst/>
          </a:prstGeom>
          <a:noFill/>
        </p:spPr>
        <p:txBody>
          <a:bodyPr wrap="none" rtlCol="0">
            <a:spAutoFit/>
          </a:bodyPr>
          <a:lstStyle/>
          <a:p>
            <a:r>
              <a:rPr lang="en-US" sz="1200" dirty="0" smtClean="0"/>
              <a:t>http://signalbridge.blogspot.com/2011/07/3-keys-to-crisis-comms-in-digital-age.html</a:t>
            </a:r>
            <a:endParaRPr lang="en-US" sz="1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p:txBody>
          <a:bodyPr>
            <a:normAutofit fontScale="90000"/>
          </a:bodyPr>
          <a:lstStyle/>
          <a:p>
            <a:r>
              <a:rPr lang="en-US" sz="4800" dirty="0" smtClean="0"/>
              <a:t>Crisis Management Strategies</a:t>
            </a:r>
            <a:br>
              <a:rPr lang="en-US" sz="4800" dirty="0" smtClean="0"/>
            </a:br>
            <a:endParaRPr lang="en-US" sz="4800" dirty="0" smtClean="0">
              <a:solidFill>
                <a:srgbClr val="3E5E29"/>
              </a:solidFill>
            </a:endParaRPr>
          </a:p>
        </p:txBody>
      </p:sp>
      <p:sp>
        <p:nvSpPr>
          <p:cNvPr id="3" name="Text Placeholder 2"/>
          <p:cNvSpPr>
            <a:spLocks noGrp="1"/>
          </p:cNvSpPr>
          <p:nvPr>
            <p:ph type="subTitle" idx="1"/>
          </p:nvPr>
        </p:nvSpPr>
        <p:spPr>
          <a:xfrm>
            <a:off x="834189" y="3749842"/>
            <a:ext cx="7940843" cy="1283631"/>
          </a:xfrm>
        </p:spPr>
        <p:txBody>
          <a:bodyPr>
            <a:normAutofit/>
          </a:bodyPr>
          <a:lstStyle/>
          <a:p>
            <a:endParaRPr lang="en-US" b="1" dirty="0" smtClean="0">
              <a:solidFill>
                <a:srgbClr val="A3000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231007" y="4931340"/>
            <a:ext cx="1617044" cy="1127030"/>
            <a:chOff x="380999" y="4267200"/>
            <a:chExt cx="2514601" cy="1752600"/>
          </a:xfrm>
        </p:grpSpPr>
        <p:pic>
          <p:nvPicPr>
            <p:cNvPr id="23" name="Picture 28" descr="juice"/>
            <p:cNvPicPr>
              <a:picLocks noChangeAspect="1" noChangeArrowheads="1"/>
            </p:cNvPicPr>
            <p:nvPr/>
          </p:nvPicPr>
          <p:blipFill>
            <a:blip r:embed="rId2" cstate="print"/>
            <a:srcRect t="6310" r="10001"/>
            <a:stretch>
              <a:fillRect/>
            </a:stretch>
          </p:blipFill>
          <p:spPr bwMode="auto">
            <a:xfrm>
              <a:off x="457200" y="4267202"/>
              <a:ext cx="2438400" cy="1688762"/>
            </a:xfrm>
            <a:prstGeom prst="rect">
              <a:avLst/>
            </a:prstGeom>
            <a:noFill/>
            <a:ln w="9525">
              <a:noFill/>
              <a:miter lim="800000"/>
              <a:headEnd/>
              <a:tailEnd/>
            </a:ln>
            <a:effectLst/>
          </p:spPr>
        </p:pic>
        <p:sp>
          <p:nvSpPr>
            <p:cNvPr id="8" name="Rectangle 7"/>
            <p:cNvSpPr/>
            <p:nvPr/>
          </p:nvSpPr>
          <p:spPr>
            <a:xfrm>
              <a:off x="380999" y="4267200"/>
              <a:ext cx="129138" cy="17526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 name="Content Placeholder 26"/>
          <p:cNvSpPr>
            <a:spLocks noGrp="1"/>
          </p:cNvSpPr>
          <p:nvPr>
            <p:ph idx="1"/>
          </p:nvPr>
        </p:nvSpPr>
        <p:spPr>
          <a:xfrm>
            <a:off x="1982804" y="1600200"/>
            <a:ext cx="6904822" cy="4525963"/>
          </a:xfrm>
        </p:spPr>
        <p:txBody>
          <a:bodyPr/>
          <a:lstStyle/>
          <a:p>
            <a:r>
              <a:rPr lang="en-US" sz="2400" b="1" dirty="0" smtClean="0"/>
              <a:t>Global leader in paper and packaging</a:t>
            </a:r>
          </a:p>
          <a:p>
            <a:r>
              <a:rPr lang="en-US" sz="2400" b="1" dirty="0" smtClean="0"/>
              <a:t>$30 billion in 2011 sales</a:t>
            </a:r>
          </a:p>
          <a:p>
            <a:r>
              <a:rPr lang="en-US" sz="2400" b="1" dirty="0" smtClean="0"/>
              <a:t>70,000 employees in 24+ countries</a:t>
            </a:r>
          </a:p>
          <a:p>
            <a:r>
              <a:rPr lang="en-US" sz="2400" b="1" dirty="0" smtClean="0"/>
              <a:t>Manufacturing locations (excludes JVs)</a:t>
            </a:r>
          </a:p>
          <a:p>
            <a:pPr lvl="1"/>
            <a:r>
              <a:rPr lang="en-US" sz="2400" dirty="0" smtClean="0"/>
              <a:t>39 pulp, paper and packaging mills</a:t>
            </a:r>
          </a:p>
          <a:p>
            <a:pPr lvl="1"/>
            <a:r>
              <a:rPr lang="en-US" sz="2400" dirty="0" smtClean="0"/>
              <a:t>300+ converting, packaging and recycling plants</a:t>
            </a:r>
          </a:p>
          <a:p>
            <a:pPr lvl="1"/>
            <a:r>
              <a:rPr lang="en-US" sz="2400" dirty="0" smtClean="0"/>
              <a:t>200+ distribution branches</a:t>
            </a:r>
          </a:p>
        </p:txBody>
      </p:sp>
      <p:grpSp>
        <p:nvGrpSpPr>
          <p:cNvPr id="3" name="Group 10"/>
          <p:cNvGrpSpPr/>
          <p:nvPr/>
        </p:nvGrpSpPr>
        <p:grpSpPr>
          <a:xfrm>
            <a:off x="412626" y="1564908"/>
            <a:ext cx="1335107" cy="1592178"/>
            <a:chOff x="6553200" y="1295400"/>
            <a:chExt cx="2300287" cy="2743200"/>
          </a:xfrm>
        </p:grpSpPr>
        <p:sp>
          <p:nvSpPr>
            <p:cNvPr id="10" name="Rectangle 9"/>
            <p:cNvSpPr/>
            <p:nvPr/>
          </p:nvSpPr>
          <p:spPr>
            <a:xfrm>
              <a:off x="6843562" y="1501541"/>
              <a:ext cx="1742173" cy="22715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4" name="Picture 29" descr="Color Copy ream 3Dfront"/>
            <p:cNvPicPr preferRelativeResize="0">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553200" y="1295400"/>
              <a:ext cx="2300287" cy="2743200"/>
            </a:xfrm>
            <a:prstGeom prst="rect">
              <a:avLst/>
            </a:prstGeom>
            <a:noFill/>
            <a:effectLst/>
          </p:spPr>
        </p:pic>
      </p:grpSp>
      <p:pic>
        <p:nvPicPr>
          <p:cNvPr id="28" name="Picture 17" descr="4341ip10c"/>
          <p:cNvPicPr>
            <a:picLocks noChangeAspect="1" noChangeArrowheads="1"/>
          </p:cNvPicPr>
          <p:nvPr/>
        </p:nvPicPr>
        <p:blipFill>
          <a:blip r:embed="rId4" cstate="print"/>
          <a:stretch>
            <a:fillRect/>
          </a:stretch>
        </p:blipFill>
        <p:spPr>
          <a:xfrm>
            <a:off x="366080" y="3284527"/>
            <a:ext cx="1418077" cy="1114203"/>
          </a:xfrm>
          <a:prstGeom prst="rect">
            <a:avLst/>
          </a:prstGeom>
          <a:noFill/>
          <a:ln/>
        </p:spPr>
      </p:pic>
      <p:pic>
        <p:nvPicPr>
          <p:cNvPr id="32" name="Picture 31" descr="International_Paper.png"/>
          <p:cNvPicPr>
            <a:picLocks noChangeAspect="1"/>
          </p:cNvPicPr>
          <p:nvPr/>
        </p:nvPicPr>
        <p:blipFill>
          <a:blip r:embed="rId5" cstate="print"/>
          <a:stretch>
            <a:fillRect/>
          </a:stretch>
        </p:blipFill>
        <p:spPr>
          <a:xfrm>
            <a:off x="850384" y="306965"/>
            <a:ext cx="7443231" cy="1027178"/>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txBox="1">
            <a:spLocks/>
          </p:cNvSpPr>
          <p:nvPr/>
        </p:nvSpPr>
        <p:spPr>
          <a:xfrm>
            <a:off x="565477" y="1764626"/>
            <a:ext cx="3931920" cy="3749040"/>
          </a:xfrm>
          <a:prstGeom prst="rect">
            <a:avLst/>
          </a:prstGeom>
          <a:solidFill>
            <a:srgbClr val="A30001"/>
          </a:solidFill>
          <a:ln w="38100">
            <a:solidFill>
              <a:srgbClr val="600000"/>
            </a:solidFill>
          </a:ln>
        </p:spPr>
        <p:txBody>
          <a:bodyPr anchor="t"/>
          <a:lstStyle/>
          <a:p>
            <a:pPr marL="0" lvl="1" algn="ctr" eaLnBrk="1" hangingPunct="1">
              <a:defRPr/>
            </a:pPr>
            <a:r>
              <a:rPr lang="en-US" sz="2400" i="1" dirty="0" smtClean="0">
                <a:solidFill>
                  <a:schemeClr val="bg1"/>
                </a:solidFill>
                <a:effectLst>
                  <a:outerShdw blurRad="38100" dist="38100" dir="2700000" algn="tl">
                    <a:srgbClr val="000000">
                      <a:alpha val="43137"/>
                    </a:srgbClr>
                  </a:outerShdw>
                </a:effectLst>
                <a:cs typeface="Tahoma" pitchFamily="34" charset="0"/>
              </a:rPr>
              <a:t>Manmade incidents, like fires &amp; explosions</a:t>
            </a:r>
          </a:p>
        </p:txBody>
      </p:sp>
      <p:sp>
        <p:nvSpPr>
          <p:cNvPr id="9" name="Content Placeholder 2"/>
          <p:cNvSpPr txBox="1">
            <a:spLocks/>
          </p:cNvSpPr>
          <p:nvPr/>
        </p:nvSpPr>
        <p:spPr>
          <a:xfrm>
            <a:off x="4638568" y="1761417"/>
            <a:ext cx="3931920" cy="3749040"/>
          </a:xfrm>
          <a:prstGeom prst="rect">
            <a:avLst/>
          </a:prstGeom>
          <a:solidFill>
            <a:srgbClr val="92CD8B"/>
          </a:solidFill>
          <a:ln w="38100">
            <a:solidFill>
              <a:srgbClr val="4F5B50"/>
            </a:solidFill>
          </a:ln>
        </p:spPr>
        <p:txBody>
          <a:bodyPr anchor="b"/>
          <a:lstStyle/>
          <a:p>
            <a:pPr marL="4763" lvl="1" algn="ctr" eaLnBrk="1" hangingPunct="1">
              <a:defRPr/>
            </a:pPr>
            <a:r>
              <a:rPr lang="en-US" sz="2400" i="1" dirty="0" smtClean="0">
                <a:solidFill>
                  <a:schemeClr val="bg1"/>
                </a:solidFill>
                <a:effectLst>
                  <a:outerShdw blurRad="38100" dist="38100" dir="2700000" algn="tl">
                    <a:srgbClr val="000000">
                      <a:alpha val="43137"/>
                    </a:srgbClr>
                  </a:outerShdw>
                </a:effectLst>
                <a:cs typeface="Tahoma" pitchFamily="34" charset="0"/>
              </a:rPr>
              <a:t>Natural disasters, like hurricanes</a:t>
            </a:r>
          </a:p>
        </p:txBody>
      </p:sp>
      <p:sp>
        <p:nvSpPr>
          <p:cNvPr id="2" name="Title 1"/>
          <p:cNvSpPr>
            <a:spLocks noGrp="1"/>
          </p:cNvSpPr>
          <p:nvPr>
            <p:ph type="title"/>
          </p:nvPr>
        </p:nvSpPr>
        <p:spPr/>
        <p:txBody>
          <a:bodyPr/>
          <a:lstStyle/>
          <a:p>
            <a:r>
              <a:rPr lang="en-US" dirty="0" smtClean="0"/>
              <a:t>Crises Come in Many Varieties</a:t>
            </a:r>
            <a:endParaRPr lang="en-US" dirty="0"/>
          </a:p>
        </p:txBody>
      </p:sp>
      <p:pic>
        <p:nvPicPr>
          <p:cNvPr id="1026" name="Picture 2" descr="J:\Property Insurance\Turkey Fire August 2006\Picture 205.jpg"/>
          <p:cNvPicPr>
            <a:picLocks noChangeAspect="1" noChangeArrowheads="1"/>
          </p:cNvPicPr>
          <p:nvPr/>
        </p:nvPicPr>
        <p:blipFill>
          <a:blip r:embed="rId2" cstate="print"/>
          <a:srcRect/>
          <a:stretch>
            <a:fillRect/>
          </a:stretch>
        </p:blipFill>
        <p:spPr bwMode="auto">
          <a:xfrm>
            <a:off x="611482" y="2592405"/>
            <a:ext cx="3831336" cy="2873502"/>
          </a:xfrm>
          <a:prstGeom prst="rect">
            <a:avLst/>
          </a:prstGeom>
          <a:noFill/>
          <a:ln w="19050">
            <a:noFill/>
          </a:ln>
        </p:spPr>
      </p:pic>
      <p:pic>
        <p:nvPicPr>
          <p:cNvPr id="6" name="Picture 4" descr="Warhouse roof damage"/>
          <p:cNvPicPr>
            <a:picLocks noChangeAspect="1" noChangeArrowheads="1"/>
          </p:cNvPicPr>
          <p:nvPr/>
        </p:nvPicPr>
        <p:blipFill>
          <a:blip r:embed="rId3" cstate="print"/>
          <a:srcRect/>
          <a:stretch>
            <a:fillRect/>
          </a:stretch>
        </p:blipFill>
        <p:spPr bwMode="auto">
          <a:xfrm>
            <a:off x="4687779" y="1808216"/>
            <a:ext cx="3831336" cy="2899796"/>
          </a:xfrm>
          <a:prstGeom prst="rect">
            <a:avLst/>
          </a:prstGeom>
          <a:noFill/>
          <a:ln w="19050">
            <a:noFill/>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8466" y="0"/>
            <a:ext cx="8229600" cy="1143000"/>
          </a:xfrm>
        </p:spPr>
        <p:txBody>
          <a:bodyPr>
            <a:normAutofit fontScale="90000"/>
          </a:bodyPr>
          <a:lstStyle/>
          <a:p>
            <a:r>
              <a:rPr lang="en-US" dirty="0" smtClean="0"/>
              <a:t>A Historical View of Crisis Management Efforts</a:t>
            </a:r>
            <a:endParaRPr lang="en-US" dirty="0"/>
          </a:p>
        </p:txBody>
      </p:sp>
      <p:sp>
        <p:nvSpPr>
          <p:cNvPr id="4" name="Rectangle 3"/>
          <p:cNvSpPr/>
          <p:nvPr/>
        </p:nvSpPr>
        <p:spPr>
          <a:xfrm>
            <a:off x="1128038" y="1273325"/>
            <a:ext cx="3411908" cy="4888194"/>
          </a:xfrm>
          <a:prstGeom prst="rect">
            <a:avLst/>
          </a:prstGeom>
          <a:solidFill>
            <a:srgbClr val="3E5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223208" y="1358783"/>
            <a:ext cx="3209544" cy="1291839"/>
          </a:xfrm>
          <a:prstGeom prst="rect">
            <a:avLst/>
          </a:prstGeom>
          <a:solidFill>
            <a:srgbClr val="3E5E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1221072" y="2726822"/>
            <a:ext cx="3209544" cy="1897045"/>
          </a:xfrm>
          <a:prstGeom prst="rect">
            <a:avLst/>
          </a:prstGeom>
          <a:solidFill>
            <a:srgbClr val="88B7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ffectLst>
                <a:outerShdw blurRad="38100" dist="38100" dir="2700000" algn="tl">
                  <a:srgbClr val="000000">
                    <a:alpha val="43137"/>
                  </a:srgbClr>
                </a:outerShdw>
              </a:effectLst>
            </a:endParaRPr>
          </a:p>
        </p:txBody>
      </p:sp>
      <p:sp>
        <p:nvSpPr>
          <p:cNvPr id="8" name="Rectangle 7"/>
          <p:cNvSpPr/>
          <p:nvPr/>
        </p:nvSpPr>
        <p:spPr>
          <a:xfrm>
            <a:off x="1235316" y="4708022"/>
            <a:ext cx="3209544" cy="1367738"/>
          </a:xfrm>
          <a:prstGeom prst="rect">
            <a:avLst/>
          </a:prstGeom>
          <a:solidFill>
            <a:srgbClr val="88B7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316045" y="2786644"/>
            <a:ext cx="3042303" cy="1768267"/>
          </a:xfrm>
          <a:prstGeom prst="rect">
            <a:avLst/>
          </a:prstGeom>
          <a:noFill/>
        </p:spPr>
        <p:txBody>
          <a:bodyPr wrap="square" rtlCol="0" anchor="ctr">
            <a:noAutofit/>
          </a:bodyPr>
          <a:lstStyle/>
          <a:p>
            <a:pPr algn="ctr">
              <a:buClr>
                <a:srgbClr val="3E5E29"/>
              </a:buClr>
            </a:pPr>
            <a:r>
              <a:rPr lang="en-US" sz="2400" dirty="0" smtClean="0">
                <a:solidFill>
                  <a:schemeClr val="bg1"/>
                </a:solidFill>
                <a:effectLst>
                  <a:outerShdw blurRad="38100" dist="38100" dir="2700000" algn="tl">
                    <a:srgbClr val="000000">
                      <a:alpha val="43137"/>
                    </a:srgbClr>
                  </a:outerShdw>
                </a:effectLst>
              </a:rPr>
              <a:t>FM Global recommendations </a:t>
            </a:r>
            <a:br>
              <a:rPr lang="en-US" sz="2400" dirty="0" smtClean="0">
                <a:solidFill>
                  <a:schemeClr val="bg1"/>
                </a:solidFill>
                <a:effectLst>
                  <a:outerShdw blurRad="38100" dist="38100" dir="2700000" algn="tl">
                    <a:srgbClr val="000000">
                      <a:alpha val="43137"/>
                    </a:srgbClr>
                  </a:outerShdw>
                </a:effectLst>
              </a:rPr>
            </a:br>
            <a:r>
              <a:rPr lang="en-US" dirty="0" smtClean="0">
                <a:solidFill>
                  <a:schemeClr val="bg1"/>
                </a:solidFill>
                <a:effectLst>
                  <a:outerShdw blurRad="38100" dist="38100" dir="2700000" algn="tl">
                    <a:srgbClr val="000000">
                      <a:alpha val="43137"/>
                    </a:srgbClr>
                  </a:outerShdw>
                </a:effectLst>
              </a:rPr>
              <a:t>(flood, hurricane, fire brigades, emergency response, etc.)</a:t>
            </a:r>
          </a:p>
        </p:txBody>
      </p:sp>
      <p:sp>
        <p:nvSpPr>
          <p:cNvPr id="12" name="TextBox 11"/>
          <p:cNvSpPr txBox="1"/>
          <p:nvPr/>
        </p:nvSpPr>
        <p:spPr>
          <a:xfrm>
            <a:off x="1273316" y="4792766"/>
            <a:ext cx="3144852" cy="1204957"/>
          </a:xfrm>
          <a:prstGeom prst="rect">
            <a:avLst/>
          </a:prstGeom>
          <a:noFill/>
        </p:spPr>
        <p:txBody>
          <a:bodyPr wrap="square" rtlCol="0" anchor="ctr">
            <a:noAutofit/>
          </a:bodyPr>
          <a:lstStyle/>
          <a:p>
            <a:pPr algn="ctr">
              <a:buClr>
                <a:srgbClr val="3E5E29"/>
              </a:buClr>
            </a:pPr>
            <a:r>
              <a:rPr lang="en-US" sz="2400" dirty="0" smtClean="0">
                <a:solidFill>
                  <a:schemeClr val="bg1"/>
                </a:solidFill>
                <a:effectLst>
                  <a:outerShdw blurRad="38100" dist="38100" dir="2700000" algn="tl">
                    <a:srgbClr val="000000">
                      <a:alpha val="43137"/>
                    </a:srgbClr>
                  </a:outerShdw>
                </a:effectLst>
              </a:rPr>
              <a:t>Telephone hotline to corporate staff personnel</a:t>
            </a:r>
          </a:p>
        </p:txBody>
      </p:sp>
      <p:sp>
        <p:nvSpPr>
          <p:cNvPr id="14" name="TextBox 13"/>
          <p:cNvSpPr txBox="1"/>
          <p:nvPr/>
        </p:nvSpPr>
        <p:spPr>
          <a:xfrm>
            <a:off x="1240300" y="1425723"/>
            <a:ext cx="3195416" cy="1148699"/>
          </a:xfrm>
          <a:prstGeom prst="rect">
            <a:avLst/>
          </a:prstGeom>
          <a:noFill/>
        </p:spPr>
        <p:txBody>
          <a:bodyPr wrap="square" rtlCol="0" anchor="ctr">
            <a:noAutofit/>
          </a:bodyPr>
          <a:lstStyle/>
          <a:p>
            <a:pPr marL="111125" indent="-111125" algn="ctr">
              <a:buClr>
                <a:srgbClr val="3E5E29"/>
              </a:buClr>
            </a:pPr>
            <a:r>
              <a:rPr lang="en-US" sz="2800" dirty="0" smtClean="0">
                <a:solidFill>
                  <a:schemeClr val="bg1"/>
                </a:solidFill>
                <a:effectLst>
                  <a:outerShdw blurRad="38100" dist="38100" dir="2700000" algn="tl">
                    <a:srgbClr val="000000">
                      <a:alpha val="43137"/>
                    </a:srgbClr>
                  </a:outerShdw>
                </a:effectLst>
              </a:rPr>
              <a:t>Facility-based</a:t>
            </a:r>
          </a:p>
        </p:txBody>
      </p:sp>
      <p:sp>
        <p:nvSpPr>
          <p:cNvPr id="15" name="Rectangle 14"/>
          <p:cNvSpPr/>
          <p:nvPr/>
        </p:nvSpPr>
        <p:spPr>
          <a:xfrm>
            <a:off x="4623266" y="1279022"/>
            <a:ext cx="3409773" cy="4888194"/>
          </a:xfrm>
          <a:prstGeom prst="rect">
            <a:avLst/>
          </a:prstGeom>
          <a:solidFill>
            <a:srgbClr val="3E5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2CD8B"/>
              </a:solidFill>
            </a:endParaRPr>
          </a:p>
        </p:txBody>
      </p:sp>
      <p:sp>
        <p:nvSpPr>
          <p:cNvPr id="16" name="Rectangle 15"/>
          <p:cNvSpPr/>
          <p:nvPr/>
        </p:nvSpPr>
        <p:spPr>
          <a:xfrm>
            <a:off x="4714423" y="1380860"/>
            <a:ext cx="3212507" cy="1811708"/>
          </a:xfrm>
          <a:prstGeom prst="rect">
            <a:avLst/>
          </a:prstGeom>
          <a:solidFill>
            <a:srgbClr val="3E5E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4713355" y="3294525"/>
            <a:ext cx="3214643" cy="684196"/>
          </a:xfrm>
          <a:prstGeom prst="rect">
            <a:avLst/>
          </a:prstGeom>
          <a:solidFill>
            <a:srgbClr val="88B7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p:cNvSpPr txBox="1"/>
          <p:nvPr/>
        </p:nvSpPr>
        <p:spPr>
          <a:xfrm>
            <a:off x="4704452" y="3338557"/>
            <a:ext cx="3200400" cy="531265"/>
          </a:xfrm>
          <a:prstGeom prst="rect">
            <a:avLst/>
          </a:prstGeom>
          <a:noFill/>
        </p:spPr>
        <p:txBody>
          <a:bodyPr wrap="square" rtlCol="0" anchor="ctr">
            <a:noAutofit/>
          </a:bodyPr>
          <a:lstStyle/>
          <a:p>
            <a:pPr algn="ctr">
              <a:buClr>
                <a:srgbClr val="3E5E29"/>
              </a:buClr>
            </a:pPr>
            <a:r>
              <a:rPr lang="en-US" sz="2400" dirty="0" smtClean="0">
                <a:solidFill>
                  <a:schemeClr val="bg1"/>
                </a:solidFill>
                <a:effectLst>
                  <a:outerShdw blurRad="38100" dist="38100" dir="2700000" algn="tl">
                    <a:srgbClr val="000000">
                      <a:alpha val="43137"/>
                    </a:srgbClr>
                  </a:outerShdw>
                </a:effectLst>
              </a:rPr>
              <a:t>Risk management</a:t>
            </a:r>
          </a:p>
        </p:txBody>
      </p:sp>
      <p:sp>
        <p:nvSpPr>
          <p:cNvPr id="20" name="TextBox 19"/>
          <p:cNvSpPr txBox="1"/>
          <p:nvPr/>
        </p:nvSpPr>
        <p:spPr>
          <a:xfrm>
            <a:off x="4720476" y="4866831"/>
            <a:ext cx="3200400" cy="1204957"/>
          </a:xfrm>
          <a:prstGeom prst="rect">
            <a:avLst/>
          </a:prstGeom>
          <a:solidFill>
            <a:srgbClr val="88B77E"/>
          </a:solidFill>
        </p:spPr>
        <p:txBody>
          <a:bodyPr wrap="square" rtlCol="0" anchor="ctr">
            <a:noAutofit/>
          </a:bodyPr>
          <a:lstStyle/>
          <a:p>
            <a:pPr algn="ctr">
              <a:buClr>
                <a:srgbClr val="3E5E29"/>
              </a:buClr>
            </a:pPr>
            <a:r>
              <a:rPr lang="en-US" sz="2400" dirty="0" smtClean="0">
                <a:solidFill>
                  <a:schemeClr val="bg1"/>
                </a:solidFill>
                <a:effectLst>
                  <a:outerShdw blurRad="38100" dist="38100" dir="2700000" algn="tl">
                    <a:srgbClr val="000000">
                      <a:alpha val="43137"/>
                    </a:srgbClr>
                  </a:outerShdw>
                </a:effectLst>
              </a:rPr>
              <a:t>Environment, health &amp; safety</a:t>
            </a:r>
          </a:p>
        </p:txBody>
      </p:sp>
      <p:sp>
        <p:nvSpPr>
          <p:cNvPr id="21" name="TextBox 20"/>
          <p:cNvSpPr txBox="1"/>
          <p:nvPr/>
        </p:nvSpPr>
        <p:spPr>
          <a:xfrm>
            <a:off x="4770681" y="1431420"/>
            <a:ext cx="3078623" cy="1676402"/>
          </a:xfrm>
          <a:prstGeom prst="rect">
            <a:avLst/>
          </a:prstGeom>
          <a:noFill/>
        </p:spPr>
        <p:txBody>
          <a:bodyPr wrap="square" rtlCol="0" anchor="ctr">
            <a:noAutofit/>
          </a:bodyPr>
          <a:lstStyle/>
          <a:p>
            <a:pPr algn="ctr">
              <a:buClr>
                <a:srgbClr val="3E5E29"/>
              </a:buClr>
            </a:pPr>
            <a:r>
              <a:rPr lang="en-US" sz="2800" dirty="0" smtClean="0">
                <a:solidFill>
                  <a:schemeClr val="bg1"/>
                </a:solidFill>
                <a:effectLst>
                  <a:outerShdw blurRad="38100" dist="38100" dir="2700000" algn="tl">
                    <a:srgbClr val="000000">
                      <a:alpha val="43137"/>
                    </a:srgbClr>
                  </a:outerShdw>
                </a:effectLst>
              </a:rPr>
              <a:t>Uneven corporate involvement, awareness</a:t>
            </a:r>
          </a:p>
        </p:txBody>
      </p:sp>
      <p:sp>
        <p:nvSpPr>
          <p:cNvPr id="24" name="Rectangle 23"/>
          <p:cNvSpPr/>
          <p:nvPr/>
        </p:nvSpPr>
        <p:spPr>
          <a:xfrm>
            <a:off x="4713355" y="4080678"/>
            <a:ext cx="3214643" cy="684196"/>
          </a:xfrm>
          <a:prstGeom prst="rect">
            <a:avLst/>
          </a:prstGeom>
          <a:solidFill>
            <a:srgbClr val="88B7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p:cNvSpPr txBox="1"/>
          <p:nvPr/>
        </p:nvSpPr>
        <p:spPr>
          <a:xfrm>
            <a:off x="4721544" y="4158775"/>
            <a:ext cx="3200400" cy="531265"/>
          </a:xfrm>
          <a:prstGeom prst="rect">
            <a:avLst/>
          </a:prstGeom>
          <a:noFill/>
        </p:spPr>
        <p:txBody>
          <a:bodyPr wrap="square" rtlCol="0" anchor="ctr">
            <a:noAutofit/>
          </a:bodyPr>
          <a:lstStyle/>
          <a:p>
            <a:pPr algn="ctr">
              <a:buClr>
                <a:srgbClr val="3E5E29"/>
              </a:buClr>
            </a:pPr>
            <a:r>
              <a:rPr lang="en-US" sz="2400" dirty="0" smtClean="0">
                <a:solidFill>
                  <a:schemeClr val="bg1"/>
                </a:solidFill>
                <a:effectLst>
                  <a:outerShdw blurRad="38100" dist="38100" dir="2700000" algn="tl">
                    <a:srgbClr val="000000">
                      <a:alpha val="43137"/>
                    </a:srgbClr>
                  </a:outerShdw>
                </a:effectLst>
              </a:rPr>
              <a:t>Information technology</a:t>
            </a:r>
          </a:p>
        </p:txBody>
      </p:sp>
    </p:spTree>
    <p:extLst>
      <p:ext uri="{BB962C8B-B14F-4D97-AF65-F5344CB8AC3E}">
        <p14:creationId xmlns:p14="http://schemas.microsoft.com/office/powerpoint/2010/main" xmlns="" val="17658790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earthquakehouse.jpg"/>
          <p:cNvPicPr>
            <a:picLocks noChangeAspect="1"/>
          </p:cNvPicPr>
          <p:nvPr/>
        </p:nvPicPr>
        <p:blipFill>
          <a:blip r:embed="rId2" cstate="print">
            <a:clrChange>
              <a:clrFrom>
                <a:srgbClr val="F5F3F1"/>
              </a:clrFrom>
              <a:clrTo>
                <a:srgbClr val="F5F3F1">
                  <a:alpha val="0"/>
                </a:srgbClr>
              </a:clrTo>
            </a:clrChange>
          </a:blip>
          <a:stretch>
            <a:fillRect/>
          </a:stretch>
        </p:blipFill>
        <p:spPr>
          <a:xfrm>
            <a:off x="298390" y="4212444"/>
            <a:ext cx="3051208" cy="2645556"/>
          </a:xfrm>
          <a:prstGeom prst="rect">
            <a:avLst/>
          </a:prstGeom>
        </p:spPr>
      </p:pic>
      <p:sp>
        <p:nvSpPr>
          <p:cNvPr id="2" name="Title 1"/>
          <p:cNvSpPr>
            <a:spLocks noGrp="1"/>
          </p:cNvSpPr>
          <p:nvPr>
            <p:ph type="title"/>
          </p:nvPr>
        </p:nvSpPr>
        <p:spPr/>
        <p:txBody>
          <a:bodyPr/>
          <a:lstStyle/>
          <a:p>
            <a:r>
              <a:rPr lang="en-US" dirty="0" smtClean="0"/>
              <a:t>Developing Management Support</a:t>
            </a:r>
            <a:endParaRPr lang="en-US" dirty="0"/>
          </a:p>
        </p:txBody>
      </p:sp>
      <p:sp>
        <p:nvSpPr>
          <p:cNvPr id="5" name="Oval 4"/>
          <p:cNvSpPr/>
          <p:nvPr/>
        </p:nvSpPr>
        <p:spPr>
          <a:xfrm>
            <a:off x="609600" y="1905000"/>
            <a:ext cx="2743200" cy="2743200"/>
          </a:xfrm>
          <a:prstGeom prst="ellipse">
            <a:avLst/>
          </a:prstGeom>
          <a:solidFill>
            <a:srgbClr val="C09F6A">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lvl="1" algn="ctr"/>
            <a:r>
              <a:rPr lang="en-US" dirty="0" smtClean="0">
                <a:effectLst>
                  <a:outerShdw blurRad="38100" dist="38100" dir="2700000" algn="tl">
                    <a:srgbClr val="000000">
                      <a:alpha val="43137"/>
                    </a:srgbClr>
                  </a:outerShdw>
                </a:effectLst>
              </a:rPr>
              <a:t>Executive offices relocating to Memphis</a:t>
            </a:r>
          </a:p>
        </p:txBody>
      </p:sp>
      <p:sp>
        <p:nvSpPr>
          <p:cNvPr id="6" name="Oval 5"/>
          <p:cNvSpPr/>
          <p:nvPr/>
        </p:nvSpPr>
        <p:spPr>
          <a:xfrm>
            <a:off x="3197754" y="1905000"/>
            <a:ext cx="2743200" cy="2743200"/>
          </a:xfrm>
          <a:prstGeom prst="ellipse">
            <a:avLst/>
          </a:prstGeom>
          <a:solidFill>
            <a:srgbClr val="E2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lvl="1" algn="ctr"/>
            <a:r>
              <a:rPr lang="en-US" dirty="0" smtClean="0">
                <a:effectLst>
                  <a:outerShdw blurRad="38100" dist="38100" dir="2700000" algn="tl">
                    <a:srgbClr val="000000">
                      <a:alpha val="43137"/>
                    </a:srgbClr>
                  </a:outerShdw>
                </a:effectLst>
              </a:rPr>
              <a:t>Concerns raised post-Katrina: what if Memphis has “the BIG ONE” (i.e., a major earthquake)?</a:t>
            </a:r>
          </a:p>
        </p:txBody>
      </p:sp>
      <p:sp>
        <p:nvSpPr>
          <p:cNvPr id="8" name="Oval 7"/>
          <p:cNvSpPr/>
          <p:nvPr/>
        </p:nvSpPr>
        <p:spPr>
          <a:xfrm>
            <a:off x="5791200" y="1905000"/>
            <a:ext cx="2743200" cy="2743200"/>
          </a:xfrm>
          <a:prstGeom prst="ellipse">
            <a:avLst/>
          </a:prstGeom>
          <a:solidFill>
            <a:srgbClr val="A30001">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lvl="1" algn="ctr"/>
            <a:r>
              <a:rPr lang="en-US" dirty="0" smtClean="0">
                <a:effectLst>
                  <a:outerShdw blurRad="38100" dist="38100" dir="2700000" algn="tl">
                    <a:srgbClr val="000000">
                      <a:alpha val="43137"/>
                    </a:srgbClr>
                  </a:outerShdw>
                </a:effectLst>
              </a:rPr>
              <a:t>What preparations have been made? What is needed? How is capital allocated for this?</a:t>
            </a:r>
          </a:p>
        </p:txBody>
      </p:sp>
      <p:pic>
        <p:nvPicPr>
          <p:cNvPr id="17" name="Picture 16" descr="big-arrow.png"/>
          <p:cNvPicPr>
            <a:picLocks noChangeAspect="1"/>
          </p:cNvPicPr>
          <p:nvPr/>
        </p:nvPicPr>
        <p:blipFill>
          <a:blip r:embed="rId3" cstate="print"/>
          <a:stretch>
            <a:fillRect/>
          </a:stretch>
        </p:blipFill>
        <p:spPr>
          <a:xfrm>
            <a:off x="2819400" y="4653903"/>
            <a:ext cx="5486400" cy="1518297"/>
          </a:xfrm>
          <a:prstGeom prst="rect">
            <a:avLst/>
          </a:prstGeom>
        </p:spPr>
      </p:pic>
      <p:sp>
        <p:nvSpPr>
          <p:cNvPr id="10" name="TextBox 9"/>
          <p:cNvSpPr txBox="1"/>
          <p:nvPr/>
        </p:nvSpPr>
        <p:spPr>
          <a:xfrm>
            <a:off x="3200400" y="4882503"/>
            <a:ext cx="4740721" cy="461665"/>
          </a:xfrm>
          <a:prstGeom prst="rect">
            <a:avLst/>
          </a:prstGeom>
          <a:noFill/>
        </p:spPr>
        <p:txBody>
          <a:bodyPr wrap="none" rtlCol="0">
            <a:spAutoFit/>
          </a:bodyPr>
          <a:lstStyle/>
          <a:p>
            <a:r>
              <a:rPr lang="en-US" sz="2400" b="1" dirty="0" smtClean="0"/>
              <a:t>Eventual outcome: BCP department</a:t>
            </a:r>
            <a:endParaRPr lang="en-US" sz="2400" dirty="0"/>
          </a:p>
        </p:txBody>
      </p:sp>
      <p:sp>
        <p:nvSpPr>
          <p:cNvPr id="18" name="TextBox 17"/>
          <p:cNvSpPr txBox="1"/>
          <p:nvPr/>
        </p:nvSpPr>
        <p:spPr>
          <a:xfrm>
            <a:off x="457200" y="1371600"/>
            <a:ext cx="3329245" cy="461665"/>
          </a:xfrm>
          <a:prstGeom prst="rect">
            <a:avLst/>
          </a:prstGeom>
          <a:noFill/>
        </p:spPr>
        <p:txBody>
          <a:bodyPr wrap="none" rtlCol="0">
            <a:spAutoFit/>
          </a:bodyPr>
          <a:lstStyle/>
          <a:p>
            <a:r>
              <a:rPr lang="en-US" sz="2400" b="1" dirty="0" smtClean="0">
                <a:solidFill>
                  <a:srgbClr val="A21D20"/>
                </a:solidFill>
              </a:rPr>
              <a:t>December 2005 Meeting</a:t>
            </a:r>
            <a:endParaRPr lang="en-US" sz="2400" b="1" dirty="0">
              <a:solidFill>
                <a:srgbClr val="A21D2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Crisis Management Timeline</a:t>
            </a:r>
            <a:endParaRPr lang="en-US" dirty="0"/>
          </a:p>
        </p:txBody>
      </p:sp>
      <p:sp>
        <p:nvSpPr>
          <p:cNvPr id="6" name="Rectangle 5"/>
          <p:cNvSpPr/>
          <p:nvPr/>
        </p:nvSpPr>
        <p:spPr>
          <a:xfrm>
            <a:off x="914400" y="1219200"/>
            <a:ext cx="7162800" cy="381000"/>
          </a:xfrm>
          <a:prstGeom prst="rect">
            <a:avLst/>
          </a:prstGeom>
          <a:solidFill>
            <a:srgbClr val="92CD8B"/>
          </a:solidFill>
          <a:ln w="19050">
            <a:solidFill>
              <a:srgbClr val="92CD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ffectLst>
                  <a:outerShdw blurRad="38100" dist="38100" dir="2700000" algn="tl">
                    <a:srgbClr val="000000">
                      <a:alpha val="43137"/>
                    </a:srgbClr>
                  </a:outerShdw>
                </a:effectLst>
              </a:rPr>
              <a:t>General Management of the Organization</a:t>
            </a:r>
            <a:endParaRPr lang="en-US" dirty="0">
              <a:effectLst>
                <a:outerShdw blurRad="38100" dist="38100" dir="2700000" algn="tl">
                  <a:srgbClr val="000000">
                    <a:alpha val="43137"/>
                  </a:srgbClr>
                </a:outerShdw>
              </a:effectLst>
            </a:endParaRPr>
          </a:p>
        </p:txBody>
      </p:sp>
      <p:sp>
        <p:nvSpPr>
          <p:cNvPr id="7" name="Rectangle 6"/>
          <p:cNvSpPr/>
          <p:nvPr/>
        </p:nvSpPr>
        <p:spPr>
          <a:xfrm>
            <a:off x="914400" y="1752600"/>
            <a:ext cx="7162800" cy="381000"/>
          </a:xfrm>
          <a:prstGeom prst="rect">
            <a:avLst/>
          </a:prstGeom>
          <a:solidFill>
            <a:srgbClr val="92CD8B"/>
          </a:solidFill>
          <a:ln w="19050">
            <a:solidFill>
              <a:srgbClr val="92CD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ffectLst>
                  <a:outerShdw blurRad="38100" dist="38100" dir="2700000" algn="tl">
                    <a:srgbClr val="000000">
                      <a:alpha val="43137"/>
                    </a:srgbClr>
                  </a:outerShdw>
                </a:effectLst>
              </a:rPr>
              <a:t>The Crisis Management Process</a:t>
            </a:r>
            <a:endParaRPr lang="en-US" dirty="0">
              <a:effectLst>
                <a:outerShdw blurRad="38100" dist="38100" dir="2700000" algn="tl">
                  <a:srgbClr val="000000">
                    <a:alpha val="43137"/>
                  </a:srgbClr>
                </a:outerShdw>
              </a:effectLst>
            </a:endParaRPr>
          </a:p>
        </p:txBody>
      </p:sp>
      <p:sp>
        <p:nvSpPr>
          <p:cNvPr id="8" name="Rectangle 7"/>
          <p:cNvSpPr/>
          <p:nvPr/>
        </p:nvSpPr>
        <p:spPr>
          <a:xfrm>
            <a:off x="5715000" y="5715000"/>
            <a:ext cx="2362200" cy="381000"/>
          </a:xfrm>
          <a:prstGeom prst="rect">
            <a:avLst/>
          </a:prstGeom>
          <a:solidFill>
            <a:srgbClr val="92CD8B"/>
          </a:solidFill>
          <a:ln w="19050">
            <a:solidFill>
              <a:srgbClr val="92CD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ffectLst>
                  <a:outerShdw blurRad="38100" dist="38100" dir="2700000" algn="tl">
                    <a:srgbClr val="000000">
                      <a:alpha val="43137"/>
                    </a:srgbClr>
                  </a:outerShdw>
                </a:effectLst>
              </a:rPr>
              <a:t>After</a:t>
            </a:r>
            <a:endParaRPr lang="en-US" dirty="0">
              <a:effectLst>
                <a:outerShdw blurRad="38100" dist="38100" dir="2700000" algn="tl">
                  <a:srgbClr val="000000">
                    <a:alpha val="43137"/>
                  </a:srgbClr>
                </a:outerShdw>
              </a:effectLst>
            </a:endParaRPr>
          </a:p>
        </p:txBody>
      </p:sp>
      <p:sp>
        <p:nvSpPr>
          <p:cNvPr id="9" name="Rectangle 8"/>
          <p:cNvSpPr/>
          <p:nvPr/>
        </p:nvSpPr>
        <p:spPr>
          <a:xfrm>
            <a:off x="3352800" y="5715000"/>
            <a:ext cx="2362200" cy="381000"/>
          </a:xfrm>
          <a:prstGeom prst="rect">
            <a:avLst/>
          </a:prstGeom>
          <a:solidFill>
            <a:srgbClr val="92CD8B"/>
          </a:solidFill>
          <a:ln w="19050">
            <a:solidFill>
              <a:srgbClr val="92CD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ffectLst>
                  <a:outerShdw blurRad="38100" dist="38100" dir="2700000" algn="tl">
                    <a:srgbClr val="000000">
                      <a:alpha val="43137"/>
                    </a:srgbClr>
                  </a:outerShdw>
                </a:effectLst>
              </a:rPr>
              <a:t>Crisis/Event</a:t>
            </a:r>
            <a:endParaRPr lang="en-US" dirty="0">
              <a:effectLst>
                <a:outerShdw blurRad="38100" dist="38100" dir="2700000" algn="tl">
                  <a:srgbClr val="000000">
                    <a:alpha val="43137"/>
                  </a:srgbClr>
                </a:outerShdw>
              </a:effectLst>
            </a:endParaRPr>
          </a:p>
        </p:txBody>
      </p:sp>
      <p:sp>
        <p:nvSpPr>
          <p:cNvPr id="10" name="Rectangle 9"/>
          <p:cNvSpPr/>
          <p:nvPr/>
        </p:nvSpPr>
        <p:spPr>
          <a:xfrm>
            <a:off x="990600" y="5715000"/>
            <a:ext cx="2362200" cy="381000"/>
          </a:xfrm>
          <a:prstGeom prst="rect">
            <a:avLst/>
          </a:prstGeom>
          <a:solidFill>
            <a:srgbClr val="92CD8B"/>
          </a:solidFill>
          <a:ln w="19050">
            <a:solidFill>
              <a:srgbClr val="92CD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ffectLst>
                  <a:outerShdw blurRad="38100" dist="38100" dir="2700000" algn="tl">
                    <a:srgbClr val="000000">
                      <a:alpha val="43137"/>
                    </a:srgbClr>
                  </a:outerShdw>
                </a:effectLst>
              </a:rPr>
              <a:t>Pre-Event</a:t>
            </a:r>
            <a:endParaRPr lang="en-US" dirty="0">
              <a:effectLst>
                <a:outerShdw blurRad="38100" dist="38100" dir="2700000" algn="tl">
                  <a:srgbClr val="000000">
                    <a:alpha val="43137"/>
                  </a:srgbClr>
                </a:outerShdw>
              </a:effectLst>
            </a:endParaRPr>
          </a:p>
        </p:txBody>
      </p:sp>
      <p:sp>
        <p:nvSpPr>
          <p:cNvPr id="11" name="TextBox 10"/>
          <p:cNvSpPr txBox="1"/>
          <p:nvPr/>
        </p:nvSpPr>
        <p:spPr>
          <a:xfrm>
            <a:off x="861402" y="2174878"/>
            <a:ext cx="2542674" cy="3387722"/>
          </a:xfrm>
          <a:prstGeom prst="rect">
            <a:avLst/>
          </a:prstGeom>
          <a:noFill/>
        </p:spPr>
        <p:txBody>
          <a:bodyPr wrap="square" rtlCol="0">
            <a:spAutoFit/>
          </a:bodyPr>
          <a:lstStyle/>
          <a:p>
            <a:pPr>
              <a:lnSpc>
                <a:spcPct val="150000"/>
              </a:lnSpc>
            </a:pPr>
            <a:r>
              <a:rPr lang="en-US" sz="1200" dirty="0" smtClean="0"/>
              <a:t>Risk management</a:t>
            </a:r>
          </a:p>
          <a:p>
            <a:pPr marL="115888">
              <a:lnSpc>
                <a:spcPct val="150000"/>
              </a:lnSpc>
              <a:buFont typeface="Arial" pitchFamily="34" charset="0"/>
              <a:buChar char="•"/>
            </a:pPr>
            <a:r>
              <a:rPr lang="en-US" sz="1200" dirty="0" smtClean="0"/>
              <a:t> Risk assessment</a:t>
            </a:r>
          </a:p>
          <a:p>
            <a:pPr marL="115888">
              <a:lnSpc>
                <a:spcPct val="150000"/>
              </a:lnSpc>
              <a:buFont typeface="Arial" pitchFamily="34" charset="0"/>
              <a:buChar char="•"/>
            </a:pPr>
            <a:r>
              <a:rPr lang="en-US" sz="1200" dirty="0" smtClean="0"/>
              <a:t> Loss prevention</a:t>
            </a:r>
          </a:p>
          <a:p>
            <a:pPr marL="115888">
              <a:lnSpc>
                <a:spcPct val="150000"/>
              </a:lnSpc>
              <a:buFont typeface="Arial" pitchFamily="34" charset="0"/>
              <a:buChar char="•"/>
            </a:pPr>
            <a:r>
              <a:rPr lang="en-US" sz="1200" dirty="0" smtClean="0"/>
              <a:t> Mitigation planning</a:t>
            </a:r>
          </a:p>
          <a:p>
            <a:pPr marL="173038" indent="-57150">
              <a:buFont typeface="Arial" pitchFamily="34" charset="0"/>
              <a:buChar char="•"/>
            </a:pPr>
            <a:r>
              <a:rPr lang="en-US" sz="1200" dirty="0" smtClean="0"/>
              <a:t>Developing responsive,       comprehensive </a:t>
            </a:r>
            <a:br>
              <a:rPr lang="en-US" sz="1200" dirty="0" smtClean="0"/>
            </a:br>
            <a:r>
              <a:rPr lang="en-US" sz="1200" dirty="0" smtClean="0"/>
              <a:t>insurance program</a:t>
            </a:r>
          </a:p>
          <a:p>
            <a:pPr marL="115888">
              <a:lnSpc>
                <a:spcPct val="150000"/>
              </a:lnSpc>
              <a:buFont typeface="Arial" pitchFamily="34" charset="0"/>
              <a:buChar char="•"/>
            </a:pPr>
            <a:r>
              <a:rPr lang="en-US" sz="1200" dirty="0" smtClean="0"/>
              <a:t> Communicating risk issues</a:t>
            </a:r>
          </a:p>
          <a:p>
            <a:pPr marL="115888">
              <a:lnSpc>
                <a:spcPct val="150000"/>
              </a:lnSpc>
              <a:buFont typeface="Arial" pitchFamily="34" charset="0"/>
              <a:buChar char="•"/>
            </a:pPr>
            <a:r>
              <a:rPr lang="en-US" sz="1200" dirty="0" smtClean="0"/>
              <a:t> Business continuity plans</a:t>
            </a:r>
          </a:p>
          <a:p>
            <a:pPr marL="509588" lvl="1" indent="-104775">
              <a:lnSpc>
                <a:spcPct val="150000"/>
              </a:lnSpc>
              <a:buFont typeface="Arial" pitchFamily="34" charset="0"/>
              <a:buChar char="•"/>
            </a:pPr>
            <a:r>
              <a:rPr lang="en-US" sz="1200" dirty="0" smtClean="0"/>
              <a:t> Developing plans</a:t>
            </a:r>
          </a:p>
          <a:p>
            <a:pPr marL="509588" lvl="1" indent="-104775">
              <a:lnSpc>
                <a:spcPct val="150000"/>
              </a:lnSpc>
              <a:buFont typeface="Arial" pitchFamily="34" charset="0"/>
              <a:buChar char="•"/>
            </a:pPr>
            <a:r>
              <a:rPr lang="en-US" sz="1200" dirty="0" smtClean="0"/>
              <a:t> Testing plans</a:t>
            </a:r>
          </a:p>
          <a:p>
            <a:pPr marL="509588" lvl="1" indent="-104775">
              <a:lnSpc>
                <a:spcPct val="150000"/>
              </a:lnSpc>
              <a:buFont typeface="Arial" pitchFamily="34" charset="0"/>
              <a:buChar char="•"/>
            </a:pPr>
            <a:r>
              <a:rPr lang="en-US" sz="1200" dirty="0" smtClean="0"/>
              <a:t> Revising/updating plans</a:t>
            </a:r>
          </a:p>
          <a:p>
            <a:pPr marL="509588" lvl="1" indent="-104775">
              <a:lnSpc>
                <a:spcPct val="150000"/>
              </a:lnSpc>
              <a:buFont typeface="Arial" pitchFamily="34" charset="0"/>
              <a:buChar char="•"/>
            </a:pPr>
            <a:r>
              <a:rPr lang="en-US" sz="1200" dirty="0" smtClean="0"/>
              <a:t> Training personnel </a:t>
            </a:r>
          </a:p>
        </p:txBody>
      </p:sp>
      <p:cxnSp>
        <p:nvCxnSpPr>
          <p:cNvPr id="19" name="Straight Connector 18"/>
          <p:cNvCxnSpPr/>
          <p:nvPr/>
        </p:nvCxnSpPr>
        <p:spPr>
          <a:xfrm>
            <a:off x="5715000" y="2133600"/>
            <a:ext cx="0" cy="3962400"/>
          </a:xfrm>
          <a:prstGeom prst="line">
            <a:avLst/>
          </a:prstGeom>
          <a:ln w="25400">
            <a:solidFill>
              <a:schemeClr val="tx1">
                <a:alpha val="40000"/>
              </a:schemeClr>
            </a:solidFill>
            <a:prstDash val="sysDash"/>
            <a:roun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3352800" y="2133600"/>
            <a:ext cx="0" cy="3962400"/>
          </a:xfrm>
          <a:prstGeom prst="line">
            <a:avLst/>
          </a:prstGeom>
          <a:ln w="25400">
            <a:solidFill>
              <a:schemeClr val="tx1">
                <a:alpha val="40000"/>
              </a:schemeClr>
            </a:solidFill>
            <a:prstDash val="sysDash"/>
            <a:round/>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3429000" y="2483319"/>
            <a:ext cx="5257800" cy="297581"/>
          </a:xfrm>
          <a:prstGeom prst="rect">
            <a:avLst/>
          </a:prstGeom>
          <a:gradFill flip="none" rotWithShape="1">
            <a:gsLst>
              <a:gs pos="0">
                <a:schemeClr val="bg1">
                  <a:alpha val="0"/>
                </a:schemeClr>
              </a:gs>
              <a:gs pos="82000">
                <a:srgbClr val="C19F6A"/>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effectLst>
                  <a:outerShdw blurRad="38100" dist="38100" dir="2700000" algn="tl">
                    <a:srgbClr val="000000">
                      <a:alpha val="43137"/>
                    </a:srgbClr>
                  </a:outerShdw>
                </a:effectLst>
              </a:rPr>
              <a:t>Incident management</a:t>
            </a:r>
            <a:endParaRPr lang="en-US" dirty="0">
              <a:effectLst>
                <a:outerShdw blurRad="38100" dist="38100" dir="2700000" algn="tl">
                  <a:srgbClr val="000000">
                    <a:alpha val="43137"/>
                  </a:srgbClr>
                </a:outerShdw>
              </a:effectLst>
            </a:endParaRPr>
          </a:p>
        </p:txBody>
      </p:sp>
      <p:sp>
        <p:nvSpPr>
          <p:cNvPr id="13" name="Rectangle 12"/>
          <p:cNvSpPr/>
          <p:nvPr/>
        </p:nvSpPr>
        <p:spPr>
          <a:xfrm>
            <a:off x="3429000" y="2931094"/>
            <a:ext cx="5257800" cy="297581"/>
          </a:xfrm>
          <a:prstGeom prst="rect">
            <a:avLst/>
          </a:prstGeom>
          <a:gradFill flip="none" rotWithShape="1">
            <a:gsLst>
              <a:gs pos="82000">
                <a:srgbClr val="F1592A"/>
              </a:gs>
              <a:gs pos="0">
                <a:schemeClr val="bg1">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effectLst>
                  <a:outerShdw blurRad="38100" dist="38100" dir="2700000" algn="tl">
                    <a:srgbClr val="000000">
                      <a:alpha val="43137"/>
                    </a:srgbClr>
                  </a:outerShdw>
                </a:effectLst>
              </a:rPr>
              <a:t>Incident response</a:t>
            </a:r>
          </a:p>
        </p:txBody>
      </p:sp>
      <p:sp>
        <p:nvSpPr>
          <p:cNvPr id="14" name="Rectangle 13"/>
          <p:cNvSpPr/>
          <p:nvPr/>
        </p:nvSpPr>
        <p:spPr>
          <a:xfrm>
            <a:off x="3429000" y="3407744"/>
            <a:ext cx="5257800" cy="297581"/>
          </a:xfrm>
          <a:prstGeom prst="rect">
            <a:avLst/>
          </a:prstGeom>
          <a:gradFill flip="none" rotWithShape="1">
            <a:gsLst>
              <a:gs pos="28000">
                <a:srgbClr val="4F5B50"/>
              </a:gs>
              <a:gs pos="100000">
                <a:schemeClr val="bg1">
                  <a:alpha val="0"/>
                </a:schemeClr>
              </a:gs>
            </a:gsLst>
            <a:lin ang="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effectLst>
                  <a:outerShdw blurRad="38100" dist="38100" dir="2700000" algn="tl">
                    <a:srgbClr val="000000">
                      <a:alpha val="43137"/>
                    </a:srgbClr>
                  </a:outerShdw>
                </a:effectLst>
              </a:rPr>
              <a:t>Communications</a:t>
            </a:r>
            <a:endParaRPr lang="en-US" dirty="0">
              <a:effectLst>
                <a:outerShdw blurRad="38100" dist="38100" dir="2700000" algn="tl">
                  <a:srgbClr val="000000">
                    <a:alpha val="43137"/>
                  </a:srgbClr>
                </a:outerShdw>
              </a:effectLst>
            </a:endParaRPr>
          </a:p>
        </p:txBody>
      </p:sp>
      <p:sp>
        <p:nvSpPr>
          <p:cNvPr id="16" name="Rectangle 15"/>
          <p:cNvSpPr/>
          <p:nvPr/>
        </p:nvSpPr>
        <p:spPr>
          <a:xfrm>
            <a:off x="3429000" y="5276250"/>
            <a:ext cx="5257800" cy="304800"/>
          </a:xfrm>
          <a:prstGeom prst="rect">
            <a:avLst/>
          </a:prstGeom>
          <a:gradFill flip="none" rotWithShape="1">
            <a:gsLst>
              <a:gs pos="0">
                <a:schemeClr val="bg1">
                  <a:alpha val="0"/>
                </a:schemeClr>
              </a:gs>
              <a:gs pos="82000">
                <a:srgbClr val="3E5E29"/>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effectLst>
                  <a:outerShdw blurRad="38100" dist="38100" dir="2700000" algn="tl">
                    <a:srgbClr val="000000">
                      <a:alpha val="43137"/>
                    </a:srgbClr>
                  </a:outerShdw>
                </a:effectLst>
              </a:rPr>
              <a:t>Insurance recovery</a:t>
            </a:r>
            <a:endParaRPr lang="en-US" dirty="0">
              <a:effectLst>
                <a:outerShdw blurRad="38100" dist="38100" dir="2700000" algn="tl">
                  <a:srgbClr val="000000">
                    <a:alpha val="43137"/>
                  </a:srgbClr>
                </a:outerShdw>
              </a:effectLst>
            </a:endParaRPr>
          </a:p>
        </p:txBody>
      </p:sp>
      <p:sp>
        <p:nvSpPr>
          <p:cNvPr id="15" name="Rectangle 14"/>
          <p:cNvSpPr/>
          <p:nvPr/>
        </p:nvSpPr>
        <p:spPr>
          <a:xfrm>
            <a:off x="3429000" y="3905250"/>
            <a:ext cx="5257800" cy="1219200"/>
          </a:xfrm>
          <a:prstGeom prst="rect">
            <a:avLst/>
          </a:prstGeom>
          <a:gradFill flip="none" rotWithShape="1">
            <a:gsLst>
              <a:gs pos="28000">
                <a:srgbClr val="B1330B"/>
              </a:gs>
              <a:gs pos="100000">
                <a:schemeClr val="bg1">
                  <a:alpha val="0"/>
                </a:schemeClr>
              </a:gs>
            </a:gsLst>
            <a:lin ang="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effectLst>
                  <a:outerShdw blurRad="38100" dist="38100" dir="2700000" algn="tl">
                    <a:srgbClr val="000000">
                      <a:alpha val="43137"/>
                    </a:srgbClr>
                  </a:outerShdw>
                </a:effectLst>
              </a:rPr>
              <a:t>Activating and executing plans</a:t>
            </a:r>
          </a:p>
          <a:p>
            <a:pPr marL="231775" indent="-115888">
              <a:buFont typeface="Arial" pitchFamily="34" charset="0"/>
              <a:buChar char="•"/>
            </a:pPr>
            <a:r>
              <a:rPr lang="en-US" dirty="0" smtClean="0">
                <a:effectLst>
                  <a:outerShdw blurRad="38100" dist="38100" dir="2700000" algn="tl">
                    <a:srgbClr val="000000">
                      <a:alpha val="43137"/>
                    </a:srgbClr>
                  </a:outerShdw>
                </a:effectLst>
              </a:rPr>
              <a:t>Mitigation</a:t>
            </a:r>
          </a:p>
          <a:p>
            <a:pPr marL="231775" indent="-115888">
              <a:buFont typeface="Arial" pitchFamily="34" charset="0"/>
              <a:buChar char="•"/>
            </a:pPr>
            <a:r>
              <a:rPr lang="en-US" dirty="0" smtClean="0">
                <a:effectLst>
                  <a:outerShdw blurRad="38100" dist="38100" dir="2700000" algn="tl">
                    <a:srgbClr val="000000">
                      <a:alpha val="43137"/>
                    </a:srgbClr>
                  </a:outerShdw>
                </a:effectLst>
              </a:rPr>
              <a:t>Business resumption</a:t>
            </a:r>
          </a:p>
          <a:p>
            <a:pPr marL="231775" indent="-115888">
              <a:buFont typeface="Arial" pitchFamily="34" charset="0"/>
              <a:buChar char="•"/>
            </a:pPr>
            <a:r>
              <a:rPr lang="en-US" dirty="0" smtClean="0">
                <a:effectLst>
                  <a:outerShdw blurRad="38100" dist="38100" dir="2700000" algn="tl">
                    <a:srgbClr val="000000">
                      <a:alpha val="43137"/>
                    </a:srgbClr>
                  </a:outerShdw>
                </a:effectLst>
              </a:rPr>
              <a:t>Business recovery</a:t>
            </a:r>
            <a:endParaRPr lang="en-US"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Company Resources/Functions</a:t>
            </a:r>
            <a:endParaRPr lang="en-US" dirty="0"/>
          </a:p>
        </p:txBody>
      </p:sp>
      <p:sp>
        <p:nvSpPr>
          <p:cNvPr id="27" name="Oval 26"/>
          <p:cNvSpPr/>
          <p:nvPr/>
        </p:nvSpPr>
        <p:spPr>
          <a:xfrm>
            <a:off x="2282440" y="1373023"/>
            <a:ext cx="1371600" cy="1371600"/>
          </a:xfrm>
          <a:prstGeom prst="ellipse">
            <a:avLst/>
          </a:prstGeom>
          <a:solidFill>
            <a:srgbClr val="E2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indent="-342900" algn="ctr"/>
            <a:r>
              <a:rPr lang="en-US" sz="1200" dirty="0" smtClean="0">
                <a:solidFill>
                  <a:schemeClr val="bg1"/>
                </a:solidFill>
                <a:effectLst>
                  <a:outerShdw blurRad="38100" dist="38100" dir="2700000" algn="tl">
                    <a:srgbClr val="000000">
                      <a:alpha val="43137"/>
                    </a:srgbClr>
                  </a:outerShdw>
                </a:effectLst>
              </a:rPr>
              <a:t>Information</a:t>
            </a:r>
          </a:p>
          <a:p>
            <a:pPr indent="-342900" algn="ctr"/>
            <a:r>
              <a:rPr lang="en-US" sz="1200" dirty="0" smtClean="0">
                <a:solidFill>
                  <a:schemeClr val="bg1"/>
                </a:solidFill>
                <a:effectLst>
                  <a:outerShdw blurRad="38100" dist="38100" dir="2700000" algn="tl">
                    <a:srgbClr val="000000">
                      <a:alpha val="43137"/>
                    </a:srgbClr>
                  </a:outerShdw>
                </a:effectLst>
              </a:rPr>
              <a:t>Technology</a:t>
            </a:r>
            <a:endParaRPr lang="en-US" sz="1200" dirty="0">
              <a:solidFill>
                <a:schemeClr val="bg1"/>
              </a:solidFill>
              <a:effectLst>
                <a:outerShdw blurRad="38100" dist="38100" dir="2700000" algn="tl">
                  <a:srgbClr val="000000">
                    <a:alpha val="43137"/>
                  </a:srgbClr>
                </a:outerShdw>
              </a:effectLst>
            </a:endParaRPr>
          </a:p>
        </p:txBody>
      </p:sp>
      <p:sp>
        <p:nvSpPr>
          <p:cNvPr id="29" name="Oval 28"/>
          <p:cNvSpPr/>
          <p:nvPr/>
        </p:nvSpPr>
        <p:spPr>
          <a:xfrm>
            <a:off x="5489250" y="1373023"/>
            <a:ext cx="1371600" cy="1371600"/>
          </a:xfrm>
          <a:prstGeom prst="ellipse">
            <a:avLst/>
          </a:prstGeom>
          <a:solidFill>
            <a:srgbClr val="3E5E2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dirty="0" smtClean="0">
                <a:solidFill>
                  <a:schemeClr val="bg1"/>
                </a:solidFill>
                <a:effectLst>
                  <a:outerShdw blurRad="38100" dist="38100" dir="2700000" algn="tl">
                    <a:srgbClr val="000000">
                      <a:alpha val="43137"/>
                    </a:srgbClr>
                  </a:outerShdw>
                </a:effectLst>
              </a:rPr>
              <a:t>Security</a:t>
            </a:r>
            <a:endParaRPr lang="en-US" sz="1200" dirty="0">
              <a:solidFill>
                <a:schemeClr val="bg1"/>
              </a:solidFill>
              <a:effectLst>
                <a:outerShdw blurRad="38100" dist="38100" dir="2700000" algn="tl">
                  <a:srgbClr val="000000">
                    <a:alpha val="43137"/>
                  </a:srgbClr>
                </a:outerShdw>
              </a:effectLst>
            </a:endParaRPr>
          </a:p>
        </p:txBody>
      </p:sp>
      <p:grpSp>
        <p:nvGrpSpPr>
          <p:cNvPr id="86" name="Group 85"/>
          <p:cNvGrpSpPr/>
          <p:nvPr/>
        </p:nvGrpSpPr>
        <p:grpSpPr>
          <a:xfrm>
            <a:off x="2080187" y="3172194"/>
            <a:ext cx="5025639" cy="1371600"/>
            <a:chOff x="2063095" y="3172194"/>
            <a:chExt cx="5025639" cy="1371600"/>
          </a:xfrm>
        </p:grpSpPr>
        <p:sp>
          <p:nvSpPr>
            <p:cNvPr id="26" name="Oval 25"/>
            <p:cNvSpPr/>
            <p:nvPr/>
          </p:nvSpPr>
          <p:spPr>
            <a:xfrm>
              <a:off x="2063095" y="3172194"/>
              <a:ext cx="1371600" cy="1371600"/>
            </a:xfrm>
            <a:prstGeom prst="ellipse">
              <a:avLst/>
            </a:prstGeom>
            <a:solidFill>
              <a:srgbClr val="FF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indent="-342900" algn="ctr"/>
              <a:r>
                <a:rPr lang="en-US" sz="1200" dirty="0" smtClean="0">
                  <a:solidFill>
                    <a:schemeClr val="bg1"/>
                  </a:solidFill>
                  <a:effectLst>
                    <a:outerShdw blurRad="38100" dist="38100" dir="2700000" algn="tl">
                      <a:srgbClr val="000000">
                        <a:alpha val="43137"/>
                      </a:srgbClr>
                    </a:outerShdw>
                  </a:effectLst>
                </a:rPr>
                <a:t>Legal</a:t>
              </a:r>
              <a:endParaRPr lang="en-US" sz="1200" dirty="0">
                <a:solidFill>
                  <a:schemeClr val="bg1"/>
                </a:solidFill>
                <a:effectLst>
                  <a:outerShdw blurRad="38100" dist="38100" dir="2700000" algn="tl">
                    <a:srgbClr val="000000">
                      <a:alpha val="43137"/>
                    </a:srgbClr>
                  </a:outerShdw>
                </a:effectLst>
              </a:endParaRPr>
            </a:p>
          </p:txBody>
        </p:sp>
        <p:sp>
          <p:nvSpPr>
            <p:cNvPr id="30" name="Oval 29"/>
            <p:cNvSpPr/>
            <p:nvPr/>
          </p:nvSpPr>
          <p:spPr>
            <a:xfrm>
              <a:off x="5717134" y="3172194"/>
              <a:ext cx="1371600" cy="1371600"/>
            </a:xfrm>
            <a:prstGeom prst="ellipse">
              <a:avLst/>
            </a:prstGeom>
            <a:solidFill>
              <a:srgbClr val="FF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indent="-342900" algn="ctr"/>
              <a:r>
                <a:rPr lang="en-US" sz="1200" dirty="0" smtClean="0">
                  <a:solidFill>
                    <a:schemeClr val="bg1"/>
                  </a:solidFill>
                  <a:effectLst>
                    <a:outerShdw blurRad="38100" dist="38100" dir="2700000" algn="tl">
                      <a:srgbClr val="000000">
                        <a:alpha val="43137"/>
                      </a:srgbClr>
                    </a:outerShdw>
                  </a:effectLst>
                </a:rPr>
                <a:t>Environment,</a:t>
              </a:r>
            </a:p>
            <a:p>
              <a:pPr indent="-342900" algn="ctr"/>
              <a:r>
                <a:rPr lang="en-US" sz="1200" dirty="0" smtClean="0">
                  <a:solidFill>
                    <a:schemeClr val="bg1"/>
                  </a:solidFill>
                  <a:effectLst>
                    <a:outerShdw blurRad="38100" dist="38100" dir="2700000" algn="tl">
                      <a:srgbClr val="000000">
                        <a:alpha val="43137"/>
                      </a:srgbClr>
                    </a:outerShdw>
                  </a:effectLst>
                </a:rPr>
                <a:t>Health </a:t>
              </a:r>
              <a:br>
                <a:rPr lang="en-US" sz="1200" dirty="0" smtClean="0">
                  <a:solidFill>
                    <a:schemeClr val="bg1"/>
                  </a:solidFill>
                  <a:effectLst>
                    <a:outerShdw blurRad="38100" dist="38100" dir="2700000" algn="tl">
                      <a:srgbClr val="000000">
                        <a:alpha val="43137"/>
                      </a:srgbClr>
                    </a:outerShdw>
                  </a:effectLst>
                </a:rPr>
              </a:br>
              <a:r>
                <a:rPr lang="en-US" sz="1200" dirty="0" smtClean="0">
                  <a:solidFill>
                    <a:schemeClr val="bg1"/>
                  </a:solidFill>
                  <a:effectLst>
                    <a:outerShdw blurRad="38100" dist="38100" dir="2700000" algn="tl">
                      <a:srgbClr val="000000">
                        <a:alpha val="43137"/>
                      </a:srgbClr>
                    </a:outerShdw>
                  </a:effectLst>
                </a:rPr>
                <a:t>&amp; Safety</a:t>
              </a:r>
              <a:endParaRPr lang="en-US" sz="1200" dirty="0">
                <a:solidFill>
                  <a:schemeClr val="bg1"/>
                </a:solidFill>
                <a:effectLst>
                  <a:outerShdw blurRad="38100" dist="38100" dir="2700000" algn="tl">
                    <a:srgbClr val="000000">
                      <a:alpha val="43137"/>
                    </a:srgbClr>
                  </a:outerShdw>
                </a:effectLst>
              </a:endParaRPr>
            </a:p>
          </p:txBody>
        </p:sp>
      </p:grpSp>
      <p:sp>
        <p:nvSpPr>
          <p:cNvPr id="25" name="Oval 24"/>
          <p:cNvSpPr/>
          <p:nvPr/>
        </p:nvSpPr>
        <p:spPr>
          <a:xfrm>
            <a:off x="2800882" y="4902435"/>
            <a:ext cx="1371600" cy="1371600"/>
          </a:xfrm>
          <a:prstGeom prst="ellipse">
            <a:avLst/>
          </a:prstGeom>
          <a:solidFill>
            <a:srgbClr val="3E5E2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dirty="0" smtClean="0">
                <a:effectLst>
                  <a:outerShdw blurRad="38100" dist="38100" dir="2700000" algn="tl">
                    <a:srgbClr val="000000">
                      <a:alpha val="43137"/>
                    </a:srgbClr>
                  </a:outerShdw>
                </a:effectLst>
              </a:rPr>
              <a:t>Operations</a:t>
            </a:r>
            <a:endParaRPr lang="en-US" sz="1200" dirty="0">
              <a:effectLst>
                <a:outerShdw blurRad="38100" dist="38100" dir="2700000" algn="tl">
                  <a:srgbClr val="000000">
                    <a:alpha val="43137"/>
                  </a:srgbClr>
                </a:outerShdw>
              </a:effectLst>
            </a:endParaRPr>
          </a:p>
        </p:txBody>
      </p:sp>
      <p:sp>
        <p:nvSpPr>
          <p:cNvPr id="31" name="Oval 30"/>
          <p:cNvSpPr/>
          <p:nvPr/>
        </p:nvSpPr>
        <p:spPr>
          <a:xfrm>
            <a:off x="5013533" y="4902436"/>
            <a:ext cx="1371600" cy="1371600"/>
          </a:xfrm>
          <a:prstGeom prst="ellipse">
            <a:avLst/>
          </a:prstGeom>
          <a:solidFill>
            <a:srgbClr val="E2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indent="-342900" algn="ctr"/>
            <a:r>
              <a:rPr lang="en-US" sz="1200" dirty="0" smtClean="0">
                <a:solidFill>
                  <a:schemeClr val="bg1"/>
                </a:solidFill>
                <a:effectLst>
                  <a:outerShdw blurRad="38100" dist="38100" dir="2700000" algn="tl">
                    <a:srgbClr val="000000">
                      <a:alpha val="43137"/>
                    </a:srgbClr>
                  </a:outerShdw>
                </a:effectLst>
              </a:rPr>
              <a:t>Finance &amp;</a:t>
            </a:r>
          </a:p>
          <a:p>
            <a:pPr indent="-342900" algn="ctr"/>
            <a:r>
              <a:rPr lang="en-US" sz="1200" dirty="0" smtClean="0">
                <a:solidFill>
                  <a:schemeClr val="bg1"/>
                </a:solidFill>
                <a:effectLst>
                  <a:outerShdw blurRad="38100" dist="38100" dir="2700000" algn="tl">
                    <a:srgbClr val="000000">
                      <a:alpha val="43137"/>
                    </a:srgbClr>
                  </a:outerShdw>
                </a:effectLst>
              </a:rPr>
              <a:t>Accounting</a:t>
            </a:r>
            <a:endParaRPr lang="en-US" sz="1200" dirty="0">
              <a:solidFill>
                <a:schemeClr val="bg1"/>
              </a:solidFill>
              <a:effectLst>
                <a:outerShdw blurRad="38100" dist="38100" dir="2700000" algn="tl">
                  <a:srgbClr val="000000">
                    <a:alpha val="43137"/>
                  </a:srgbClr>
                </a:outerShdw>
              </a:effectLst>
            </a:endParaRPr>
          </a:p>
        </p:txBody>
      </p:sp>
      <p:sp>
        <p:nvSpPr>
          <p:cNvPr id="32" name="Oval 31"/>
          <p:cNvSpPr/>
          <p:nvPr/>
        </p:nvSpPr>
        <p:spPr>
          <a:xfrm>
            <a:off x="3810000" y="3080754"/>
            <a:ext cx="1554480" cy="1554480"/>
          </a:xfrm>
          <a:prstGeom prst="ellipse">
            <a:avLst/>
          </a:prstGeom>
          <a:solidFill>
            <a:schemeClr val="tx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200" dirty="0" smtClean="0">
                <a:effectLst>
                  <a:outerShdw blurRad="38100" dist="38100" dir="2700000" algn="tl">
                    <a:srgbClr val="000000">
                      <a:alpha val="43137"/>
                    </a:srgbClr>
                  </a:outerShdw>
                </a:effectLst>
              </a:rPr>
              <a:t>TEAM</a:t>
            </a:r>
            <a:endParaRPr lang="en-US" sz="3200" dirty="0">
              <a:effectLst>
                <a:outerShdw blurRad="38100" dist="38100" dir="2700000" algn="tl">
                  <a:srgbClr val="000000">
                    <a:alpha val="43137"/>
                  </a:srgbClr>
                </a:outerShdw>
              </a:effectLst>
            </a:endParaRPr>
          </a:p>
        </p:txBody>
      </p:sp>
      <p:cxnSp>
        <p:nvCxnSpPr>
          <p:cNvPr id="33" name="Elbow Connector 32"/>
          <p:cNvCxnSpPr>
            <a:stCxn id="25" idx="0"/>
            <a:endCxn id="32" idx="4"/>
          </p:cNvCxnSpPr>
          <p:nvPr/>
        </p:nvCxnSpPr>
        <p:spPr>
          <a:xfrm rot="5400000" flipH="1" flipV="1">
            <a:off x="3903361" y="4218556"/>
            <a:ext cx="267201" cy="1100558"/>
          </a:xfrm>
          <a:prstGeom prst="bentConnector3">
            <a:avLst>
              <a:gd name="adj1" fmla="val 50000"/>
            </a:avLst>
          </a:prstGeom>
          <a:ln>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34" name="Elbow Connector 33"/>
          <p:cNvCxnSpPr>
            <a:stCxn id="26" idx="6"/>
            <a:endCxn id="32" idx="2"/>
          </p:cNvCxnSpPr>
          <p:nvPr/>
        </p:nvCxnSpPr>
        <p:spPr>
          <a:xfrm>
            <a:off x="3451787" y="3857994"/>
            <a:ext cx="358213" cy="1588"/>
          </a:xfrm>
          <a:prstGeom prst="bentConnector3">
            <a:avLst>
              <a:gd name="adj1" fmla="val 50000"/>
            </a:avLst>
          </a:prstGeom>
          <a:ln>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35" name="Elbow Connector 34"/>
          <p:cNvCxnSpPr>
            <a:stCxn id="27" idx="4"/>
            <a:endCxn id="32" idx="0"/>
          </p:cNvCxnSpPr>
          <p:nvPr/>
        </p:nvCxnSpPr>
        <p:spPr>
          <a:xfrm rot="16200000" flipH="1">
            <a:off x="3609675" y="2103188"/>
            <a:ext cx="336131" cy="1619000"/>
          </a:xfrm>
          <a:prstGeom prst="bentConnector3">
            <a:avLst>
              <a:gd name="adj1" fmla="val 50000"/>
            </a:avLst>
          </a:prstGeom>
          <a:ln>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36" name="Elbow Connector 35"/>
          <p:cNvCxnSpPr>
            <a:stCxn id="28" idx="4"/>
            <a:endCxn id="32" idx="0"/>
          </p:cNvCxnSpPr>
          <p:nvPr/>
        </p:nvCxnSpPr>
        <p:spPr>
          <a:xfrm rot="5400000">
            <a:off x="4333717" y="2827231"/>
            <a:ext cx="507046" cy="1588"/>
          </a:xfrm>
          <a:prstGeom prst="bentConnector3">
            <a:avLst>
              <a:gd name="adj1" fmla="val 50000"/>
            </a:avLst>
          </a:prstGeom>
          <a:ln>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37" name="Elbow Connector 36"/>
          <p:cNvCxnSpPr>
            <a:stCxn id="29" idx="4"/>
            <a:endCxn id="32" idx="0"/>
          </p:cNvCxnSpPr>
          <p:nvPr/>
        </p:nvCxnSpPr>
        <p:spPr>
          <a:xfrm rot="5400000">
            <a:off x="5213080" y="2118783"/>
            <a:ext cx="336131" cy="1587810"/>
          </a:xfrm>
          <a:prstGeom prst="bentConnector3">
            <a:avLst>
              <a:gd name="adj1" fmla="val 50000"/>
            </a:avLst>
          </a:prstGeom>
          <a:ln>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38" name="Elbow Connector 37"/>
          <p:cNvCxnSpPr>
            <a:stCxn id="30" idx="2"/>
            <a:endCxn id="32" idx="6"/>
          </p:cNvCxnSpPr>
          <p:nvPr/>
        </p:nvCxnSpPr>
        <p:spPr>
          <a:xfrm rot="10800000">
            <a:off x="5364480" y="3857994"/>
            <a:ext cx="369746" cy="1588"/>
          </a:xfrm>
          <a:prstGeom prst="bentConnector3">
            <a:avLst>
              <a:gd name="adj1" fmla="val 50000"/>
            </a:avLst>
          </a:prstGeom>
          <a:ln>
            <a:solidFill>
              <a:schemeClr val="tx1"/>
            </a:solidFill>
            <a:tailEnd type="stealth"/>
          </a:ln>
        </p:spPr>
        <p:style>
          <a:lnRef idx="1">
            <a:schemeClr val="accent1"/>
          </a:lnRef>
          <a:fillRef idx="0">
            <a:schemeClr val="accent1"/>
          </a:fillRef>
          <a:effectRef idx="0">
            <a:schemeClr val="accent1"/>
          </a:effectRef>
          <a:fontRef idx="minor">
            <a:schemeClr val="tx1"/>
          </a:fontRef>
        </p:style>
      </p:cxnSp>
      <p:cxnSp>
        <p:nvCxnSpPr>
          <p:cNvPr id="39" name="Elbow Connector 38"/>
          <p:cNvCxnSpPr>
            <a:stCxn id="31" idx="0"/>
            <a:endCxn id="32" idx="4"/>
          </p:cNvCxnSpPr>
          <p:nvPr/>
        </p:nvCxnSpPr>
        <p:spPr>
          <a:xfrm rot="16200000" flipV="1">
            <a:off x="5009686" y="4212788"/>
            <a:ext cx="267202" cy="1112093"/>
          </a:xfrm>
          <a:prstGeom prst="bentConnector3">
            <a:avLst>
              <a:gd name="adj1" fmla="val 50000"/>
            </a:avLst>
          </a:prstGeom>
          <a:ln>
            <a:solidFill>
              <a:schemeClr val="tx1"/>
            </a:solidFill>
            <a:tailEnd type="stealth"/>
          </a:ln>
        </p:spPr>
        <p:style>
          <a:lnRef idx="1">
            <a:schemeClr val="accent1"/>
          </a:lnRef>
          <a:fillRef idx="0">
            <a:schemeClr val="accent1"/>
          </a:fillRef>
          <a:effectRef idx="0">
            <a:schemeClr val="accent1"/>
          </a:effectRef>
          <a:fontRef idx="minor">
            <a:schemeClr val="tx1"/>
          </a:fontRef>
        </p:style>
      </p:cxnSp>
      <p:sp>
        <p:nvSpPr>
          <p:cNvPr id="28" name="Oval 27"/>
          <p:cNvSpPr/>
          <p:nvPr/>
        </p:nvSpPr>
        <p:spPr>
          <a:xfrm>
            <a:off x="3901440" y="1202108"/>
            <a:ext cx="1371600" cy="1371600"/>
          </a:xfrm>
          <a:prstGeom prst="ellipse">
            <a:avLst/>
          </a:prstGeom>
          <a:solidFill>
            <a:srgbClr val="A30001">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dirty="0" smtClean="0">
                <a:effectLst>
                  <a:outerShdw blurRad="38100" dist="38100" dir="2700000" algn="tl">
                    <a:srgbClr val="000000">
                      <a:alpha val="43137"/>
                    </a:srgbClr>
                  </a:outerShdw>
                </a:effectLst>
              </a:rPr>
              <a:t>HR/Communications</a:t>
            </a:r>
            <a:br>
              <a:rPr lang="en-US" sz="1200" dirty="0" smtClean="0">
                <a:effectLst>
                  <a:outerShdw blurRad="38100" dist="38100" dir="2700000" algn="tl">
                    <a:srgbClr val="000000">
                      <a:alpha val="43137"/>
                    </a:srgbClr>
                  </a:outerShdw>
                </a:effectLst>
              </a:rPr>
            </a:br>
            <a:r>
              <a:rPr lang="en-US" sz="1200" dirty="0" smtClean="0">
                <a:effectLst>
                  <a:outerShdw blurRad="38100" dist="38100" dir="2700000" algn="tl">
                    <a:srgbClr val="000000">
                      <a:alpha val="43137"/>
                    </a:srgbClr>
                  </a:outerShdw>
                </a:effectLst>
              </a:rPr>
              <a:t>(incl. public affairs)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2784" y="1811708"/>
            <a:ext cx="8610600" cy="3581400"/>
          </a:xfrm>
          <a:prstGeom prst="rect">
            <a:avLst/>
          </a:prstGeom>
          <a:solidFill>
            <a:srgbClr val="88B7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rmAutofit fontScale="90000"/>
          </a:bodyPr>
          <a:lstStyle/>
          <a:p>
            <a:r>
              <a:rPr lang="en-US" dirty="0" smtClean="0"/>
              <a:t>Risk Management’s Role in Crisis Management</a:t>
            </a:r>
            <a:endParaRPr lang="en-US" dirty="0"/>
          </a:p>
        </p:txBody>
      </p:sp>
      <p:sp>
        <p:nvSpPr>
          <p:cNvPr id="9" name="Rectangle 8"/>
          <p:cNvSpPr/>
          <p:nvPr/>
        </p:nvSpPr>
        <p:spPr>
          <a:xfrm>
            <a:off x="525568" y="2074492"/>
            <a:ext cx="2514600" cy="3048000"/>
          </a:xfrm>
          <a:prstGeom prst="rect">
            <a:avLst/>
          </a:prstGeom>
          <a:solidFill>
            <a:srgbClr val="3E5E2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tIns="182880" rtlCol="0" anchor="t"/>
          <a:lstStyle/>
          <a:p>
            <a:pPr algn="ctr">
              <a:spcAft>
                <a:spcPts val="1200"/>
              </a:spcAft>
            </a:pPr>
            <a:r>
              <a:rPr lang="en-US" sz="2000" b="1" dirty="0" smtClean="0">
                <a:effectLst>
                  <a:outerShdw blurRad="38100" dist="38100" dir="2700000" algn="tl">
                    <a:srgbClr val="000000">
                      <a:alpha val="43137"/>
                    </a:srgbClr>
                  </a:outerShdw>
                </a:effectLst>
              </a:rPr>
              <a:t>Focus on driving loss prevention, facility response plans, and risk-based decisions</a:t>
            </a:r>
          </a:p>
        </p:txBody>
      </p:sp>
      <p:sp>
        <p:nvSpPr>
          <p:cNvPr id="10" name="Rectangle 9"/>
          <p:cNvSpPr/>
          <p:nvPr/>
        </p:nvSpPr>
        <p:spPr>
          <a:xfrm>
            <a:off x="3306868" y="2074492"/>
            <a:ext cx="2514600" cy="3048000"/>
          </a:xfrm>
          <a:prstGeom prst="rect">
            <a:avLst/>
          </a:prstGeom>
          <a:solidFill>
            <a:srgbClr val="3E5E2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tIns="182880" rtlCol="0" anchor="t"/>
          <a:lstStyle/>
          <a:p>
            <a:pPr algn="ctr">
              <a:spcAft>
                <a:spcPts val="1200"/>
              </a:spcAft>
            </a:pPr>
            <a:r>
              <a:rPr lang="en-US" sz="2000" b="1" dirty="0" smtClean="0">
                <a:effectLst>
                  <a:outerShdw blurRad="38100" dist="38100" dir="2700000" algn="tl">
                    <a:srgbClr val="000000">
                      <a:alpha val="43137"/>
                    </a:srgbClr>
                  </a:outerShdw>
                </a:effectLst>
              </a:rPr>
              <a:t>Complement BCP department efforts</a:t>
            </a:r>
          </a:p>
          <a:p>
            <a:pPr marL="288925" lvl="1" indent="-115888">
              <a:spcAft>
                <a:spcPts val="1200"/>
              </a:spcAft>
              <a:buFont typeface="Arial" pitchFamily="34" charset="0"/>
              <a:buChar char="•"/>
              <a:tabLst>
                <a:tab pos="288925" algn="l"/>
              </a:tabLst>
            </a:pPr>
            <a:r>
              <a:rPr lang="en-US" sz="1600" dirty="0" smtClean="0">
                <a:effectLst>
                  <a:outerShdw blurRad="38100" dist="38100" dir="2700000" algn="tl">
                    <a:srgbClr val="000000">
                      <a:alpha val="43137"/>
                    </a:srgbClr>
                  </a:outerShdw>
                </a:effectLst>
              </a:rPr>
              <a:t>Insurer and broker resources</a:t>
            </a:r>
          </a:p>
          <a:p>
            <a:pPr marL="288925" lvl="1" indent="-115888">
              <a:spcAft>
                <a:spcPts val="1200"/>
              </a:spcAft>
              <a:buFont typeface="Arial" pitchFamily="34" charset="0"/>
              <a:buChar char="•"/>
              <a:tabLst>
                <a:tab pos="288925" algn="l"/>
              </a:tabLst>
            </a:pPr>
            <a:r>
              <a:rPr lang="en-US" sz="1600" dirty="0" smtClean="0">
                <a:effectLst>
                  <a:outerShdw blurRad="38100" dist="38100" dir="2700000" algn="tl">
                    <a:srgbClr val="000000">
                      <a:alpha val="43137"/>
                    </a:srgbClr>
                  </a:outerShdw>
                </a:effectLst>
              </a:rPr>
              <a:t>Regular discussions and “moral support”</a:t>
            </a:r>
            <a:endParaRPr lang="en-US" sz="1600" dirty="0">
              <a:effectLst>
                <a:outerShdw blurRad="38100" dist="38100" dir="2700000" algn="tl">
                  <a:srgbClr val="000000">
                    <a:alpha val="43137"/>
                  </a:srgbClr>
                </a:outerShdw>
              </a:effectLst>
            </a:endParaRPr>
          </a:p>
        </p:txBody>
      </p:sp>
      <p:sp>
        <p:nvSpPr>
          <p:cNvPr id="11" name="Rectangle 10"/>
          <p:cNvSpPr/>
          <p:nvPr/>
        </p:nvSpPr>
        <p:spPr>
          <a:xfrm>
            <a:off x="6088168" y="2074492"/>
            <a:ext cx="2514600" cy="3048000"/>
          </a:xfrm>
          <a:prstGeom prst="rect">
            <a:avLst/>
          </a:prstGeom>
          <a:solidFill>
            <a:srgbClr val="3E5E2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tIns="182880" rtlCol="0" anchor="t"/>
          <a:lstStyle/>
          <a:p>
            <a:pPr algn="ctr">
              <a:spcAft>
                <a:spcPts val="1200"/>
              </a:spcAft>
            </a:pPr>
            <a:r>
              <a:rPr lang="en-US" sz="2000" b="1" dirty="0" smtClean="0">
                <a:effectLst>
                  <a:outerShdw blurRad="38100" dist="38100" dir="2700000" algn="tl">
                    <a:srgbClr val="000000">
                      <a:alpha val="43137"/>
                    </a:srgbClr>
                  </a:outerShdw>
                </a:effectLst>
              </a:rPr>
              <a:t>Ensure that company insurance programs evolve as IP’s understanding of possible scenarios evolves - understand coverage if/when it’s needed!</a:t>
            </a:r>
            <a:endParaRPr lang="en-US" sz="20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Closing Thoughts</a:t>
            </a:r>
            <a:endParaRPr lang="en-US" dirty="0"/>
          </a:p>
        </p:txBody>
      </p:sp>
      <p:pic>
        <p:nvPicPr>
          <p:cNvPr id="9" name="Picture 8" descr="big-arrow.png"/>
          <p:cNvPicPr>
            <a:picLocks noChangeAspect="1"/>
          </p:cNvPicPr>
          <p:nvPr/>
        </p:nvPicPr>
        <p:blipFill>
          <a:blip r:embed="rId2" cstate="print"/>
          <a:stretch>
            <a:fillRect/>
          </a:stretch>
        </p:blipFill>
        <p:spPr>
          <a:xfrm>
            <a:off x="89900" y="1219200"/>
            <a:ext cx="8749300" cy="3031242"/>
          </a:xfrm>
          <a:prstGeom prst="rect">
            <a:avLst/>
          </a:prstGeom>
        </p:spPr>
      </p:pic>
      <p:sp>
        <p:nvSpPr>
          <p:cNvPr id="10" name="Oval 9"/>
          <p:cNvSpPr/>
          <p:nvPr/>
        </p:nvSpPr>
        <p:spPr>
          <a:xfrm>
            <a:off x="1905000" y="1384790"/>
            <a:ext cx="1526646" cy="1526646"/>
          </a:xfrm>
          <a:prstGeom prst="ellipse">
            <a:avLst/>
          </a:prstGeom>
          <a:solidFill>
            <a:srgbClr val="C09F6A">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000" b="1" dirty="0" smtClean="0">
                <a:effectLst>
                  <a:outerShdw blurRad="38100" dist="38100" dir="2700000" algn="tl">
                    <a:srgbClr val="000000">
                      <a:alpha val="43137"/>
                    </a:srgbClr>
                  </a:outerShdw>
                </a:effectLst>
              </a:rPr>
              <a:t>support</a:t>
            </a:r>
            <a:endParaRPr lang="en-US" sz="2000" dirty="0">
              <a:effectLst>
                <a:outerShdw blurRad="38100" dist="38100" dir="2700000" algn="tl">
                  <a:srgbClr val="000000">
                    <a:alpha val="43137"/>
                  </a:srgbClr>
                </a:outerShdw>
              </a:effectLst>
            </a:endParaRPr>
          </a:p>
        </p:txBody>
      </p:sp>
      <p:sp>
        <p:nvSpPr>
          <p:cNvPr id="11" name="Oval 10"/>
          <p:cNvSpPr/>
          <p:nvPr/>
        </p:nvSpPr>
        <p:spPr>
          <a:xfrm>
            <a:off x="3883554" y="1384790"/>
            <a:ext cx="1526646" cy="1526646"/>
          </a:xfrm>
          <a:prstGeom prst="ellipse">
            <a:avLst/>
          </a:prstGeom>
          <a:solidFill>
            <a:srgbClr val="E2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000" b="1" dirty="0" smtClean="0">
                <a:effectLst>
                  <a:outerShdw blurRad="38100" dist="38100" dir="2700000" algn="tl">
                    <a:srgbClr val="000000">
                      <a:alpha val="43137"/>
                    </a:srgbClr>
                  </a:outerShdw>
                </a:effectLst>
              </a:rPr>
              <a:t>guidance</a:t>
            </a:r>
            <a:endParaRPr lang="en-US" sz="2000" dirty="0">
              <a:effectLst>
                <a:outerShdw blurRad="38100" dist="38100" dir="2700000" algn="tl">
                  <a:srgbClr val="000000">
                    <a:alpha val="43137"/>
                  </a:srgbClr>
                </a:outerShdw>
              </a:effectLst>
            </a:endParaRPr>
          </a:p>
        </p:txBody>
      </p:sp>
      <p:sp>
        <p:nvSpPr>
          <p:cNvPr id="12" name="Oval 11"/>
          <p:cNvSpPr/>
          <p:nvPr/>
        </p:nvSpPr>
        <p:spPr>
          <a:xfrm>
            <a:off x="5940954" y="1384790"/>
            <a:ext cx="1526646" cy="1526646"/>
          </a:xfrm>
          <a:prstGeom prst="ellipse">
            <a:avLst/>
          </a:prstGeom>
          <a:solidFill>
            <a:srgbClr val="A30001">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000" dirty="0" smtClean="0">
                <a:effectLst>
                  <a:outerShdw blurRad="38100" dist="38100" dir="2700000" algn="tl">
                    <a:srgbClr val="000000">
                      <a:alpha val="43137"/>
                    </a:srgbClr>
                  </a:outerShdw>
                </a:effectLst>
              </a:rPr>
              <a:t>on-going</a:t>
            </a:r>
            <a:endParaRPr lang="en-US" sz="2000" dirty="0">
              <a:effectLst>
                <a:outerShdw blurRad="38100" dist="38100" dir="2700000" algn="tl">
                  <a:srgbClr val="000000">
                    <a:alpha val="43137"/>
                  </a:srgbClr>
                </a:outerShdw>
              </a:effectLst>
            </a:endParaRPr>
          </a:p>
        </p:txBody>
      </p:sp>
      <p:sp>
        <p:nvSpPr>
          <p:cNvPr id="13" name="TextBox 12"/>
          <p:cNvSpPr txBox="1"/>
          <p:nvPr/>
        </p:nvSpPr>
        <p:spPr>
          <a:xfrm>
            <a:off x="2134583" y="3103716"/>
            <a:ext cx="1599217" cy="1077218"/>
          </a:xfrm>
          <a:prstGeom prst="rect">
            <a:avLst/>
          </a:prstGeom>
          <a:noFill/>
        </p:spPr>
        <p:txBody>
          <a:bodyPr wrap="square" rtlCol="0">
            <a:spAutoFit/>
          </a:bodyPr>
          <a:lstStyle/>
          <a:p>
            <a:pPr marL="111125" indent="-111125">
              <a:buClr>
                <a:srgbClr val="3E5E29"/>
              </a:buClr>
              <a:buFont typeface="Arial" pitchFamily="34" charset="0"/>
              <a:buChar char="•"/>
            </a:pPr>
            <a:r>
              <a:rPr lang="en-US" sz="1600" dirty="0" smtClean="0"/>
              <a:t>Senior management support is critical</a:t>
            </a:r>
          </a:p>
        </p:txBody>
      </p:sp>
      <p:sp>
        <p:nvSpPr>
          <p:cNvPr id="14" name="TextBox 13"/>
          <p:cNvSpPr txBox="1"/>
          <p:nvPr/>
        </p:nvSpPr>
        <p:spPr>
          <a:xfrm>
            <a:off x="3931064" y="3103716"/>
            <a:ext cx="1786071" cy="830997"/>
          </a:xfrm>
          <a:prstGeom prst="rect">
            <a:avLst/>
          </a:prstGeom>
          <a:noFill/>
        </p:spPr>
        <p:txBody>
          <a:bodyPr wrap="square" rtlCol="0">
            <a:spAutoFit/>
          </a:bodyPr>
          <a:lstStyle/>
          <a:p>
            <a:pPr marL="111125" indent="-111125">
              <a:buClr>
                <a:srgbClr val="3E5E29"/>
              </a:buClr>
              <a:buFont typeface="Arial" pitchFamily="34" charset="0"/>
              <a:buChar char="•"/>
            </a:pPr>
            <a:r>
              <a:rPr lang="en-US" sz="1600" dirty="0" smtClean="0"/>
              <a:t>Plenty of external guidance if no in-house expert</a:t>
            </a:r>
          </a:p>
        </p:txBody>
      </p:sp>
      <p:sp>
        <p:nvSpPr>
          <p:cNvPr id="15" name="TextBox 14"/>
          <p:cNvSpPr txBox="1"/>
          <p:nvPr/>
        </p:nvSpPr>
        <p:spPr>
          <a:xfrm>
            <a:off x="6024784" y="3103716"/>
            <a:ext cx="2662015" cy="3046988"/>
          </a:xfrm>
          <a:prstGeom prst="rect">
            <a:avLst/>
          </a:prstGeom>
          <a:noFill/>
        </p:spPr>
        <p:txBody>
          <a:bodyPr wrap="square" rtlCol="0">
            <a:spAutoFit/>
          </a:bodyPr>
          <a:lstStyle/>
          <a:p>
            <a:pPr marL="111125" indent="-111125">
              <a:buClr>
                <a:srgbClr val="3E5E29"/>
              </a:buClr>
              <a:buFont typeface="Arial" pitchFamily="34" charset="0"/>
              <a:buChar char="•"/>
            </a:pPr>
            <a:r>
              <a:rPr lang="en-US" sz="1600" dirty="0" smtClean="0"/>
              <a:t>The work isn’t done when the plans are!</a:t>
            </a:r>
          </a:p>
          <a:p>
            <a:pPr marL="111125" lvl="1" indent="-111125">
              <a:buClr>
                <a:srgbClr val="3E5E29"/>
              </a:buClr>
              <a:buFont typeface="Arial" pitchFamily="34" charset="0"/>
              <a:buChar char="•"/>
            </a:pPr>
            <a:r>
              <a:rPr lang="en-US" sz="1600" dirty="0" smtClean="0"/>
              <a:t>Regular exercises to test plans and current thinking, with plans updated as new learnings surface</a:t>
            </a:r>
          </a:p>
          <a:p>
            <a:pPr marL="111125" lvl="1" indent="-111125">
              <a:buClr>
                <a:srgbClr val="3E5E29"/>
              </a:buClr>
              <a:buFont typeface="Arial" pitchFamily="34" charset="0"/>
              <a:buChar char="•"/>
            </a:pPr>
            <a:r>
              <a:rPr lang="en-US" sz="1600" dirty="0" smtClean="0"/>
              <a:t>“Sustain mode” - must keep plans updated as the company evolves, and teams must stay active/current</a:t>
            </a:r>
          </a:p>
          <a:p>
            <a:endParaRPr lang="en-US" sz="1600" b="1"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p:txBody>
          <a:bodyPr>
            <a:normAutofit/>
          </a:bodyPr>
          <a:lstStyle/>
          <a:p>
            <a:r>
              <a:rPr lang="en-US" sz="4800" dirty="0" smtClean="0"/>
              <a:t>Crisis </a:t>
            </a:r>
            <a:r>
              <a:rPr lang="en-US" sz="4800" smtClean="0"/>
              <a:t>Management </a:t>
            </a:r>
            <a:r>
              <a:rPr lang="en-US" sz="4800" smtClean="0"/>
              <a:t>Strategies</a:t>
            </a:r>
            <a:endParaRPr lang="en-US" sz="4800" dirty="0" smtClean="0">
              <a:solidFill>
                <a:srgbClr val="3E5E29"/>
              </a:solidFill>
            </a:endParaRPr>
          </a:p>
        </p:txBody>
      </p:sp>
      <p:sp>
        <p:nvSpPr>
          <p:cNvPr id="3" name="Text Placeholder 2"/>
          <p:cNvSpPr>
            <a:spLocks noGrp="1"/>
          </p:cNvSpPr>
          <p:nvPr>
            <p:ph type="subTitle" idx="1"/>
          </p:nvPr>
        </p:nvSpPr>
        <p:spPr>
          <a:xfrm>
            <a:off x="834189" y="3749842"/>
            <a:ext cx="7940843" cy="1351997"/>
          </a:xfrm>
        </p:spPr>
        <p:txBody>
          <a:bodyPr>
            <a:normAutofit/>
          </a:bodyPr>
          <a:lstStyle/>
          <a:p>
            <a:endParaRPr lang="en-US" b="1" dirty="0" smtClean="0">
              <a:solidFill>
                <a:srgbClr val="A30001"/>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627406" y="2955421"/>
            <a:ext cx="3036476" cy="2522433"/>
          </a:xfrm>
          <a:prstGeom prst="rect">
            <a:avLst/>
          </a:prstGeom>
          <a:noFill/>
          <a:ln w="38100">
            <a:solidFill>
              <a:srgbClr val="A3000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3251" name="Rectangle 3"/>
          <p:cNvSpPr>
            <a:spLocks noGrp="1" noChangeArrowheads="1"/>
          </p:cNvSpPr>
          <p:nvPr>
            <p:ph sz="half" idx="1"/>
          </p:nvPr>
        </p:nvSpPr>
        <p:spPr>
          <a:xfrm>
            <a:off x="533400" y="1688516"/>
            <a:ext cx="5181600" cy="4464456"/>
          </a:xfrm>
        </p:spPr>
        <p:txBody>
          <a:bodyPr/>
          <a:lstStyle/>
          <a:p>
            <a:pPr marL="0" indent="0">
              <a:lnSpc>
                <a:spcPct val="80000"/>
              </a:lnSpc>
              <a:spcBef>
                <a:spcPts val="0"/>
              </a:spcBef>
              <a:spcAft>
                <a:spcPts val="600"/>
              </a:spcAft>
              <a:buNone/>
            </a:pPr>
            <a:r>
              <a:rPr lang="en-US" sz="1800" b="1" i="1" dirty="0"/>
              <a:t>Charlotte, NC based Family Dollar stores offer quality merchandise at everyday low prices, in easy to shop neighborhood </a:t>
            </a:r>
            <a:r>
              <a:rPr lang="en-US" sz="1800" b="1" i="1" dirty="0" smtClean="0"/>
              <a:t>locations.</a:t>
            </a:r>
            <a:endParaRPr lang="en-US" sz="1800" b="1" i="1" dirty="0"/>
          </a:p>
          <a:p>
            <a:pPr lvl="1">
              <a:lnSpc>
                <a:spcPct val="80000"/>
              </a:lnSpc>
              <a:spcBef>
                <a:spcPts val="0"/>
              </a:spcBef>
              <a:spcAft>
                <a:spcPts val="600"/>
              </a:spcAft>
            </a:pPr>
            <a:endParaRPr lang="en-US" sz="1400" b="1" dirty="0" smtClean="0">
              <a:solidFill>
                <a:srgbClr val="002060"/>
              </a:solidFill>
            </a:endParaRPr>
          </a:p>
          <a:p>
            <a:pPr marL="342900" lvl="1" indent="-342900">
              <a:lnSpc>
                <a:spcPct val="80000"/>
              </a:lnSpc>
              <a:spcBef>
                <a:spcPts val="0"/>
              </a:spcBef>
              <a:spcAft>
                <a:spcPts val="600"/>
              </a:spcAft>
              <a:buFont typeface="Arial" charset="0"/>
              <a:buChar char="•"/>
            </a:pPr>
            <a:r>
              <a:rPr lang="en-US" sz="2000" b="1" dirty="0" smtClean="0"/>
              <a:t>53 years in business</a:t>
            </a:r>
            <a:endParaRPr lang="en-US" sz="2000" b="1" dirty="0"/>
          </a:p>
          <a:p>
            <a:pPr marL="342900" lvl="1" indent="-342900">
              <a:lnSpc>
                <a:spcPct val="80000"/>
              </a:lnSpc>
              <a:spcBef>
                <a:spcPts val="0"/>
              </a:spcBef>
              <a:spcAft>
                <a:spcPts val="600"/>
              </a:spcAft>
              <a:buFont typeface="Arial" charset="0"/>
              <a:buChar char="•"/>
            </a:pPr>
            <a:r>
              <a:rPr lang="en-US" sz="2000" b="1" dirty="0"/>
              <a:t>A </a:t>
            </a:r>
            <a:r>
              <a:rPr lang="en-US" sz="2000" b="1" dirty="0" smtClean="0"/>
              <a:t>Fortune® </a:t>
            </a:r>
            <a:r>
              <a:rPr lang="en-US" sz="2000" b="1" dirty="0"/>
              <a:t>300 company </a:t>
            </a:r>
          </a:p>
          <a:p>
            <a:pPr marL="342900" lvl="1" indent="-342900">
              <a:lnSpc>
                <a:spcPct val="80000"/>
              </a:lnSpc>
              <a:spcBef>
                <a:spcPts val="0"/>
              </a:spcBef>
              <a:spcAft>
                <a:spcPts val="600"/>
              </a:spcAft>
              <a:buFont typeface="Arial" charset="0"/>
              <a:buChar char="•"/>
            </a:pPr>
            <a:r>
              <a:rPr lang="en-US" sz="2000" b="1" dirty="0" smtClean="0"/>
              <a:t>7,200 </a:t>
            </a:r>
            <a:r>
              <a:rPr lang="en-US" sz="2000" b="1" dirty="0"/>
              <a:t>stores </a:t>
            </a:r>
          </a:p>
          <a:p>
            <a:pPr marL="742950" lvl="2" indent="-342900">
              <a:lnSpc>
                <a:spcPct val="80000"/>
              </a:lnSpc>
              <a:spcBef>
                <a:spcPts val="0"/>
              </a:spcBef>
              <a:spcAft>
                <a:spcPts val="600"/>
              </a:spcAft>
            </a:pPr>
            <a:r>
              <a:rPr lang="en-US" sz="1600" dirty="0">
                <a:solidFill>
                  <a:srgbClr val="A30001"/>
                </a:solidFill>
              </a:rPr>
              <a:t>“Small Box”</a:t>
            </a:r>
          </a:p>
          <a:p>
            <a:pPr marL="742950" lvl="2" indent="-342900">
              <a:lnSpc>
                <a:spcPct val="80000"/>
              </a:lnSpc>
              <a:spcBef>
                <a:spcPts val="0"/>
              </a:spcBef>
              <a:spcAft>
                <a:spcPts val="600"/>
              </a:spcAft>
            </a:pPr>
            <a:r>
              <a:rPr lang="en-US" sz="1600" dirty="0">
                <a:solidFill>
                  <a:srgbClr val="A30001"/>
                </a:solidFill>
              </a:rPr>
              <a:t>2 to 4 </a:t>
            </a:r>
            <a:r>
              <a:rPr lang="en-US" sz="1600" dirty="0" smtClean="0">
                <a:solidFill>
                  <a:srgbClr val="A30001"/>
                </a:solidFill>
              </a:rPr>
              <a:t>team members </a:t>
            </a:r>
            <a:r>
              <a:rPr lang="en-US" sz="1600" dirty="0">
                <a:solidFill>
                  <a:srgbClr val="A30001"/>
                </a:solidFill>
              </a:rPr>
              <a:t>staff the stores</a:t>
            </a:r>
          </a:p>
          <a:p>
            <a:pPr marL="742950" lvl="2" indent="-342900">
              <a:lnSpc>
                <a:spcPct val="80000"/>
              </a:lnSpc>
              <a:spcBef>
                <a:spcPts val="0"/>
              </a:spcBef>
              <a:spcAft>
                <a:spcPts val="600"/>
              </a:spcAft>
            </a:pPr>
            <a:r>
              <a:rPr lang="en-US" sz="1600" dirty="0">
                <a:solidFill>
                  <a:srgbClr val="A30001"/>
                </a:solidFill>
              </a:rPr>
              <a:t>Growth: 1 new store every </a:t>
            </a:r>
            <a:r>
              <a:rPr lang="en-US" sz="1600" dirty="0" smtClean="0">
                <a:solidFill>
                  <a:srgbClr val="A30001"/>
                </a:solidFill>
              </a:rPr>
              <a:t>25 hours</a:t>
            </a:r>
          </a:p>
          <a:p>
            <a:pPr marL="742950" lvl="2" indent="-342900">
              <a:lnSpc>
                <a:spcPct val="80000"/>
              </a:lnSpc>
              <a:spcBef>
                <a:spcPts val="0"/>
              </a:spcBef>
              <a:spcAft>
                <a:spcPts val="600"/>
              </a:spcAft>
            </a:pPr>
            <a:r>
              <a:rPr lang="en-US" sz="1600" dirty="0" smtClean="0">
                <a:solidFill>
                  <a:srgbClr val="A30001"/>
                </a:solidFill>
              </a:rPr>
              <a:t>More than 850 million customers per year</a:t>
            </a:r>
            <a:endParaRPr lang="en-US" sz="1600" dirty="0">
              <a:solidFill>
                <a:srgbClr val="A30001"/>
              </a:solidFill>
            </a:endParaRPr>
          </a:p>
          <a:p>
            <a:pPr marL="342900" lvl="1" indent="-342900">
              <a:lnSpc>
                <a:spcPct val="80000"/>
              </a:lnSpc>
              <a:spcBef>
                <a:spcPts val="0"/>
              </a:spcBef>
              <a:spcAft>
                <a:spcPts val="600"/>
              </a:spcAft>
              <a:buFont typeface="Arial" charset="0"/>
              <a:buChar char="•"/>
            </a:pPr>
            <a:r>
              <a:rPr lang="en-US" sz="2000" b="1" dirty="0" smtClean="0"/>
              <a:t>11 </a:t>
            </a:r>
            <a:r>
              <a:rPr lang="en-US" sz="2000" b="1" dirty="0"/>
              <a:t>distribution centers</a:t>
            </a:r>
          </a:p>
          <a:p>
            <a:pPr marL="342900" lvl="1" indent="-342900">
              <a:lnSpc>
                <a:spcPct val="80000"/>
              </a:lnSpc>
              <a:spcBef>
                <a:spcPts val="0"/>
              </a:spcBef>
              <a:spcAft>
                <a:spcPts val="600"/>
              </a:spcAft>
              <a:buFont typeface="Arial" charset="0"/>
              <a:buChar char="•"/>
            </a:pPr>
            <a:r>
              <a:rPr lang="en-US" sz="2000" b="1" dirty="0" smtClean="0"/>
              <a:t>45 states</a:t>
            </a:r>
            <a:endParaRPr lang="en-US" sz="2000" b="1" dirty="0"/>
          </a:p>
          <a:p>
            <a:pPr marL="342900" lvl="1" indent="-342900">
              <a:lnSpc>
                <a:spcPct val="80000"/>
              </a:lnSpc>
              <a:spcBef>
                <a:spcPts val="0"/>
              </a:spcBef>
              <a:spcAft>
                <a:spcPts val="600"/>
              </a:spcAft>
              <a:buFont typeface="Arial" charset="0"/>
              <a:buChar char="•"/>
            </a:pPr>
            <a:r>
              <a:rPr lang="en-US" sz="2000" b="1" dirty="0" smtClean="0"/>
              <a:t>50,000 </a:t>
            </a:r>
            <a:r>
              <a:rPr lang="en-US" sz="2000" b="1" dirty="0"/>
              <a:t>Team Members</a:t>
            </a:r>
          </a:p>
          <a:p>
            <a:pPr marL="342900" lvl="1" indent="-342900">
              <a:lnSpc>
                <a:spcPct val="80000"/>
              </a:lnSpc>
              <a:spcBef>
                <a:spcPts val="0"/>
              </a:spcBef>
              <a:spcAft>
                <a:spcPts val="600"/>
              </a:spcAft>
              <a:buFont typeface="Arial" charset="0"/>
              <a:buChar char="•"/>
            </a:pPr>
            <a:r>
              <a:rPr lang="en-US" sz="2000" b="1" dirty="0"/>
              <a:t>Annual sales in excess of </a:t>
            </a:r>
            <a:r>
              <a:rPr lang="en-US" sz="2000" b="1" dirty="0" smtClean="0"/>
              <a:t>$8.5 </a:t>
            </a:r>
            <a:r>
              <a:rPr lang="en-US" sz="2000" b="1" dirty="0"/>
              <a:t>billion</a:t>
            </a:r>
          </a:p>
          <a:p>
            <a:pPr>
              <a:lnSpc>
                <a:spcPct val="80000"/>
              </a:lnSpc>
              <a:spcBef>
                <a:spcPts val="0"/>
              </a:spcBef>
              <a:spcAft>
                <a:spcPts val="600"/>
              </a:spcAft>
            </a:pPr>
            <a:endParaRPr lang="en-US" sz="1600" b="1" dirty="0"/>
          </a:p>
          <a:p>
            <a:pPr>
              <a:lnSpc>
                <a:spcPct val="80000"/>
              </a:lnSpc>
              <a:spcBef>
                <a:spcPts val="0"/>
              </a:spcBef>
              <a:spcAft>
                <a:spcPts val="600"/>
              </a:spcAft>
            </a:pPr>
            <a:endParaRPr lang="en-US" sz="1600" dirty="0"/>
          </a:p>
        </p:txBody>
      </p:sp>
      <p:pic>
        <p:nvPicPr>
          <p:cNvPr id="6" name="Content Placeholder 5" descr="family-dollar.png"/>
          <p:cNvPicPr>
            <a:picLocks noGrp="1" noChangeAspect="1"/>
          </p:cNvPicPr>
          <p:nvPr>
            <p:ph sz="half" idx="2"/>
          </p:nvPr>
        </p:nvPicPr>
        <p:blipFill>
          <a:blip r:embed="rId4" cstate="print"/>
          <a:stretch>
            <a:fillRect/>
          </a:stretch>
        </p:blipFill>
        <p:spPr>
          <a:xfrm>
            <a:off x="429820" y="410203"/>
            <a:ext cx="5577873" cy="887066"/>
          </a:xfrm>
        </p:spPr>
      </p:pic>
      <p:cxnSp>
        <p:nvCxnSpPr>
          <p:cNvPr id="9" name="Shape 8"/>
          <p:cNvCxnSpPr>
            <a:endCxn id="1026" idx="0"/>
          </p:cNvCxnSpPr>
          <p:nvPr/>
        </p:nvCxnSpPr>
        <p:spPr>
          <a:xfrm>
            <a:off x="6458091" y="743489"/>
            <a:ext cx="687553" cy="2211932"/>
          </a:xfrm>
          <a:prstGeom prst="bentConnector2">
            <a:avLst/>
          </a:prstGeom>
          <a:ln w="38100">
            <a:solidFill>
              <a:srgbClr val="A3000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134173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fontScale="90000"/>
          </a:bodyPr>
          <a:lstStyle/>
          <a:p>
            <a:r>
              <a:rPr lang="en-US" sz="2000" b="1" dirty="0" smtClean="0"/>
              <a:t/>
            </a:r>
            <a:br>
              <a:rPr lang="en-US" sz="2000" b="1" dirty="0" smtClean="0"/>
            </a:br>
            <a:r>
              <a:rPr lang="en-US" sz="2000" b="1" dirty="0"/>
              <a:t/>
            </a:r>
            <a:br>
              <a:rPr lang="en-US" sz="2000" b="1" dirty="0"/>
            </a:br>
            <a:r>
              <a:rPr lang="en-US" sz="2000" b="1" dirty="0" smtClean="0"/>
              <a:t/>
            </a:r>
            <a:br>
              <a:rPr lang="en-US" sz="2000" b="1" dirty="0" smtClean="0"/>
            </a:br>
            <a:r>
              <a:rPr lang="en-US" sz="2400" b="1" dirty="0" smtClean="0"/>
              <a:t>The Awakening......</a:t>
            </a:r>
            <a:r>
              <a:rPr lang="en-US" sz="2000" b="1" dirty="0" smtClean="0"/>
              <a:t/>
            </a:r>
            <a:br>
              <a:rPr lang="en-US" sz="2000" b="1" dirty="0" smtClean="0"/>
            </a:br>
            <a:r>
              <a:rPr lang="en-US" sz="2000" b="1" dirty="0" smtClean="0"/>
              <a:t/>
            </a:r>
            <a:br>
              <a:rPr lang="en-US" sz="2000" b="1" dirty="0" smtClean="0"/>
            </a:br>
            <a:endParaRPr lang="en-US" dirty="0"/>
          </a:p>
        </p:txBody>
      </p:sp>
      <p:sp>
        <p:nvSpPr>
          <p:cNvPr id="21507" name="Rectangle 3"/>
          <p:cNvSpPr>
            <a:spLocks noGrp="1" noChangeArrowheads="1"/>
          </p:cNvSpPr>
          <p:nvPr>
            <p:ph idx="1"/>
          </p:nvPr>
        </p:nvSpPr>
        <p:spPr/>
        <p:txBody>
          <a:bodyPr/>
          <a:lstStyle/>
          <a:p>
            <a:pPr>
              <a:buFontTx/>
              <a:buNone/>
            </a:pPr>
            <a:endParaRPr lang="en-US" b="1" dirty="0"/>
          </a:p>
          <a:p>
            <a:pPr>
              <a:buFontTx/>
              <a:buNone/>
            </a:pPr>
            <a:endParaRPr lang="en-US" b="1" dirty="0"/>
          </a:p>
        </p:txBody>
      </p:sp>
      <p:pic>
        <p:nvPicPr>
          <p:cNvPr id="21528" name="Picture 24" descr="Go to fullsize image">
            <a:hlinkClick r:id="rId3"/>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90297" y="2277453"/>
            <a:ext cx="2377440" cy="2047240"/>
          </a:xfrm>
          <a:prstGeom prst="rect">
            <a:avLst/>
          </a:prstGeom>
          <a:noFill/>
          <a:extLst>
            <a:ext uri="{909E8E84-426E-40DD-AFC4-6F175D3DCCD1}">
              <a14:hiddenFill xmlns:a14="http://schemas.microsoft.com/office/drawing/2010/main" xmlns="">
                <a:solidFill>
                  <a:srgbClr val="FFFFFF"/>
                </a:solidFill>
              </a14:hiddenFill>
            </a:ext>
          </a:extLst>
        </p:spPr>
      </p:pic>
      <p:pic>
        <p:nvPicPr>
          <p:cNvPr id="21538" name="Picture 34" descr="Go to fullsize image">
            <a:hlinkClick r:id="rId5"/>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1090297" y="4410418"/>
            <a:ext cx="2377440" cy="1717040"/>
          </a:xfrm>
          <a:prstGeom prst="rect">
            <a:avLst/>
          </a:prstGeom>
          <a:noFill/>
          <a:extLst>
            <a:ext uri="{909E8E84-426E-40DD-AFC4-6F175D3DCCD1}">
              <a14:hiddenFill xmlns:a14="http://schemas.microsoft.com/office/drawing/2010/main" xmlns="">
                <a:solidFill>
                  <a:srgbClr val="FFFFFF"/>
                </a:solidFill>
              </a14:hiddenFill>
            </a:ext>
          </a:extLst>
        </p:spPr>
      </p:pic>
      <p:pic>
        <p:nvPicPr>
          <p:cNvPr id="21542" name="Picture 38" descr="Go to fullsize image">
            <a:hlinkClick r:id="rId7"/>
          </p:cNvPr>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3600625" y="4672360"/>
            <a:ext cx="2011680" cy="1456734"/>
          </a:xfrm>
          <a:prstGeom prst="rect">
            <a:avLst/>
          </a:prstGeom>
          <a:noFill/>
          <a:extLst>
            <a:ext uri="{909E8E84-426E-40DD-AFC4-6F175D3DCCD1}">
              <a14:hiddenFill xmlns:a14="http://schemas.microsoft.com/office/drawing/2010/main" xmlns="">
                <a:solidFill>
                  <a:srgbClr val="FFFFFF"/>
                </a:solidFill>
              </a14:hiddenFill>
            </a:ext>
          </a:extLst>
        </p:spPr>
      </p:pic>
      <p:pic>
        <p:nvPicPr>
          <p:cNvPr id="21544" name="Picture 40" descr="Go to fullsize image">
            <a:hlinkClick r:id="rId9"/>
          </p:cNvPr>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3609170" y="2285286"/>
            <a:ext cx="1996867" cy="2302933"/>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5714285" y="2273179"/>
            <a:ext cx="2447922" cy="3855578"/>
            <a:chOff x="2774535" y="2125055"/>
            <a:chExt cx="2590800" cy="4080616"/>
          </a:xfrm>
        </p:grpSpPr>
        <p:pic>
          <p:nvPicPr>
            <p:cNvPr id="21536" name="Picture 32" descr="Go to fullsize image">
              <a:hlinkClick r:id="rId11"/>
            </p:cNvPr>
            <p:cNvPicPr>
              <a:picLocks noChangeAspect="1" noChangeArrowheads="1"/>
            </p:cNvPicPr>
            <p:nvPr/>
          </p:nvPicPr>
          <p:blipFill>
            <a:blip r:embed="rId12" cstate="print">
              <a:extLst>
                <a:ext uri="{28A0092B-C50C-407E-A947-70E740481C1C}">
                  <a14:useLocalDpi xmlns:a14="http://schemas.microsoft.com/office/drawing/2010/main" xmlns="" val="0"/>
                </a:ext>
              </a:extLst>
            </a:blip>
            <a:srcRect/>
            <a:stretch>
              <a:fillRect/>
            </a:stretch>
          </p:blipFill>
          <p:spPr bwMode="auto">
            <a:xfrm>
              <a:off x="2774535" y="2125055"/>
              <a:ext cx="2590800" cy="2170670"/>
            </a:xfrm>
            <a:prstGeom prst="rect">
              <a:avLst/>
            </a:prstGeom>
            <a:noFill/>
            <a:extLst>
              <a:ext uri="{909E8E84-426E-40DD-AFC4-6F175D3DCCD1}">
                <a14:hiddenFill xmlns:a14="http://schemas.microsoft.com/office/drawing/2010/main" xmlns="">
                  <a:solidFill>
                    <a:srgbClr val="FFFFFF"/>
                  </a:solidFill>
                </a14:hiddenFill>
              </a:ext>
            </a:extLst>
          </p:spPr>
        </p:pic>
        <p:pic>
          <p:nvPicPr>
            <p:cNvPr id="21546" name="Picture 42" descr="Go to fullsize image">
              <a:hlinkClick r:id="rId13"/>
            </p:cNvPr>
            <p:cNvPicPr>
              <a:picLocks noChangeAspect="1" noChangeArrowheads="1"/>
            </p:cNvPicPr>
            <p:nvPr/>
          </p:nvPicPr>
          <p:blipFill>
            <a:blip r:embed="rId14" cstate="print">
              <a:extLst>
                <a:ext uri="{28A0092B-C50C-407E-A947-70E740481C1C}">
                  <a14:useLocalDpi xmlns:a14="http://schemas.microsoft.com/office/drawing/2010/main" xmlns="" val="0"/>
                </a:ext>
              </a:extLst>
            </a:blip>
            <a:srcRect/>
            <a:stretch>
              <a:fillRect/>
            </a:stretch>
          </p:blipFill>
          <p:spPr bwMode="auto">
            <a:xfrm>
              <a:off x="2774535" y="4385109"/>
              <a:ext cx="2590800" cy="1820562"/>
            </a:xfrm>
            <a:prstGeom prst="rect">
              <a:avLst/>
            </a:prstGeom>
            <a:noFill/>
            <a:extLst>
              <a:ext uri="{909E8E84-426E-40DD-AFC4-6F175D3DCCD1}">
                <a14:hiddenFill xmlns:a14="http://schemas.microsoft.com/office/drawing/2010/main" xmlns="">
                  <a:solidFill>
                    <a:srgbClr val="FFFFFF"/>
                  </a:solidFill>
                </a14:hiddenFill>
              </a:ext>
            </a:extLst>
          </p:spPr>
        </p:pic>
      </p:grpSp>
      <p:sp>
        <p:nvSpPr>
          <p:cNvPr id="10" name="TextBox 9"/>
          <p:cNvSpPr txBox="1"/>
          <p:nvPr/>
        </p:nvSpPr>
        <p:spPr>
          <a:xfrm>
            <a:off x="649480" y="1227032"/>
            <a:ext cx="7887768" cy="923330"/>
          </a:xfrm>
          <a:prstGeom prst="rect">
            <a:avLst/>
          </a:prstGeom>
          <a:noFill/>
        </p:spPr>
        <p:txBody>
          <a:bodyPr wrap="square" rtlCol="0">
            <a:spAutoFit/>
          </a:bodyPr>
          <a:lstStyle/>
          <a:p>
            <a:r>
              <a:rPr lang="en-US" i="1" dirty="0" smtClean="0"/>
              <a:t>“…… for those of us who lived through these events, the only marker we’ll ever need is the tick of a clock at the 46th minute of the eighth hour of the 11th day</a:t>
            </a:r>
            <a:r>
              <a:rPr lang="en-US" dirty="0" smtClean="0"/>
              <a:t>”</a:t>
            </a:r>
          </a:p>
          <a:p>
            <a:pPr algn="r"/>
            <a:r>
              <a:rPr lang="en-US" b="1" dirty="0" smtClean="0"/>
              <a:t> President George W. Bush</a:t>
            </a:r>
            <a:endParaRPr lang="en-US" dirty="0"/>
          </a:p>
        </p:txBody>
      </p:sp>
    </p:spTree>
    <p:extLst>
      <p:ext uri="{BB962C8B-B14F-4D97-AF65-F5344CB8AC3E}">
        <p14:creationId xmlns:p14="http://schemas.microsoft.com/office/powerpoint/2010/main" xmlns="" val="39555100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Family Dollar’s Approach Since 9-11-01</a:t>
            </a:r>
            <a:endParaRPr lang="en-US" sz="4000" dirty="0"/>
          </a:p>
        </p:txBody>
      </p:sp>
      <p:sp>
        <p:nvSpPr>
          <p:cNvPr id="4" name="Rectangle 3"/>
          <p:cNvSpPr/>
          <p:nvPr/>
        </p:nvSpPr>
        <p:spPr>
          <a:xfrm>
            <a:off x="1128038" y="1273325"/>
            <a:ext cx="3411908" cy="4888194"/>
          </a:xfrm>
          <a:prstGeom prst="rect">
            <a:avLst/>
          </a:prstGeom>
          <a:solidFill>
            <a:srgbClr val="6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223208" y="1358783"/>
            <a:ext cx="3209544" cy="1291839"/>
          </a:xfrm>
          <a:prstGeom prst="rect">
            <a:avLst/>
          </a:prstGeom>
          <a:solidFill>
            <a:srgbClr val="6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1221072" y="2726822"/>
            <a:ext cx="3209544" cy="1897045"/>
          </a:xfrm>
          <a:prstGeom prst="rect">
            <a:avLst/>
          </a:prstGeom>
          <a:solidFill>
            <a:srgbClr val="A3000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ffectLst>
                <a:outerShdw blurRad="38100" dist="38100" dir="2700000" algn="tl">
                  <a:srgbClr val="000000">
                    <a:alpha val="43137"/>
                  </a:srgbClr>
                </a:outerShdw>
              </a:effectLst>
            </a:endParaRPr>
          </a:p>
        </p:txBody>
      </p:sp>
      <p:sp>
        <p:nvSpPr>
          <p:cNvPr id="8" name="Rectangle 7"/>
          <p:cNvSpPr/>
          <p:nvPr/>
        </p:nvSpPr>
        <p:spPr>
          <a:xfrm>
            <a:off x="1235316" y="4708022"/>
            <a:ext cx="3209544" cy="1367738"/>
          </a:xfrm>
          <a:prstGeom prst="rect">
            <a:avLst/>
          </a:prstGeom>
          <a:solidFill>
            <a:srgbClr val="A3000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316045" y="2786644"/>
            <a:ext cx="3042303" cy="1768267"/>
          </a:xfrm>
          <a:prstGeom prst="rect">
            <a:avLst/>
          </a:prstGeom>
          <a:noFill/>
        </p:spPr>
        <p:txBody>
          <a:bodyPr wrap="square" rtlCol="0" anchor="ctr">
            <a:noAutofit/>
          </a:bodyPr>
          <a:lstStyle/>
          <a:p>
            <a:pPr>
              <a:buClr>
                <a:srgbClr val="3E5E29"/>
              </a:buClr>
            </a:pPr>
            <a:endParaRPr lang="en-US" sz="2400" b="1" dirty="0" smtClean="0">
              <a:solidFill>
                <a:schemeClr val="bg1"/>
              </a:solidFill>
              <a:effectLst>
                <a:outerShdw blurRad="38100" dist="38100" dir="2700000" algn="tl">
                  <a:srgbClr val="000000">
                    <a:alpha val="43137"/>
                  </a:srgbClr>
                </a:outerShdw>
              </a:effectLst>
            </a:endParaRPr>
          </a:p>
          <a:p>
            <a:pPr>
              <a:buClr>
                <a:srgbClr val="3E5E29"/>
              </a:buClr>
            </a:pPr>
            <a:r>
              <a:rPr lang="en-US" sz="2400" dirty="0" smtClean="0">
                <a:solidFill>
                  <a:schemeClr val="bg1"/>
                </a:solidFill>
                <a:effectLst>
                  <a:outerShdw blurRad="38100" dist="38100" dir="2700000" algn="tl">
                    <a:srgbClr val="000000">
                      <a:alpha val="43137"/>
                    </a:srgbClr>
                  </a:outerShdw>
                </a:effectLst>
              </a:rPr>
              <a:t>The “Windstorm” Phases:</a:t>
            </a:r>
          </a:p>
          <a:p>
            <a:pPr marL="342900" indent="-342900">
              <a:buClr>
                <a:schemeClr val="bg1"/>
              </a:buClr>
              <a:buFont typeface="Wingdings" pitchFamily="2" charset="2"/>
              <a:buChar char="§"/>
            </a:pPr>
            <a:r>
              <a:rPr lang="en-US" dirty="0" smtClean="0">
                <a:solidFill>
                  <a:schemeClr val="bg1"/>
                </a:solidFill>
                <a:effectLst>
                  <a:outerShdw blurRad="38100" dist="38100" dir="2700000" algn="tl">
                    <a:srgbClr val="000000">
                      <a:alpha val="43137"/>
                    </a:srgbClr>
                  </a:outerShdw>
                </a:effectLst>
              </a:rPr>
              <a:t>Pre - Katrina</a:t>
            </a:r>
          </a:p>
          <a:p>
            <a:pPr marL="342900" indent="-342900">
              <a:buClr>
                <a:schemeClr val="bg1"/>
              </a:buClr>
              <a:buFont typeface="Wingdings" pitchFamily="2" charset="2"/>
              <a:buChar char="§"/>
            </a:pPr>
            <a:r>
              <a:rPr lang="en-US" dirty="0" smtClean="0">
                <a:solidFill>
                  <a:schemeClr val="bg1"/>
                </a:solidFill>
                <a:effectLst>
                  <a:outerShdw blurRad="38100" dist="38100" dir="2700000" algn="tl">
                    <a:srgbClr val="000000">
                      <a:alpha val="43137"/>
                    </a:srgbClr>
                  </a:outerShdw>
                </a:effectLst>
              </a:rPr>
              <a:t>Ike (Katrina to Irene)</a:t>
            </a:r>
          </a:p>
          <a:p>
            <a:pPr marL="342900" indent="-342900">
              <a:buClr>
                <a:schemeClr val="bg1"/>
              </a:buClr>
              <a:buFont typeface="Wingdings" pitchFamily="2" charset="2"/>
              <a:buChar char="§"/>
            </a:pPr>
            <a:r>
              <a:rPr lang="en-US" dirty="0" smtClean="0">
                <a:solidFill>
                  <a:schemeClr val="bg1"/>
                </a:solidFill>
                <a:effectLst>
                  <a:outerShdw blurRad="38100" dist="38100" dir="2700000" algn="tl">
                    <a:srgbClr val="000000">
                      <a:alpha val="43137"/>
                    </a:srgbClr>
                  </a:outerShdw>
                </a:effectLst>
              </a:rPr>
              <a:t>Irene &amp; Forward</a:t>
            </a:r>
          </a:p>
          <a:p>
            <a:pPr>
              <a:buClr>
                <a:srgbClr val="3E5E29"/>
              </a:buClr>
            </a:pPr>
            <a:endParaRPr lang="en-US" sz="2400" dirty="0" smtClean="0">
              <a:solidFill>
                <a:schemeClr val="bg1"/>
              </a:solidFill>
              <a:effectLst>
                <a:outerShdw blurRad="38100" dist="38100" dir="2700000" algn="tl">
                  <a:srgbClr val="000000">
                    <a:alpha val="43137"/>
                  </a:srgbClr>
                </a:outerShdw>
              </a:effectLst>
            </a:endParaRPr>
          </a:p>
        </p:txBody>
      </p:sp>
      <p:sp>
        <p:nvSpPr>
          <p:cNvPr id="12" name="TextBox 11"/>
          <p:cNvSpPr txBox="1"/>
          <p:nvPr/>
        </p:nvSpPr>
        <p:spPr>
          <a:xfrm>
            <a:off x="1273316" y="4792766"/>
            <a:ext cx="3144852" cy="1204957"/>
          </a:xfrm>
          <a:prstGeom prst="rect">
            <a:avLst/>
          </a:prstGeom>
          <a:noFill/>
        </p:spPr>
        <p:txBody>
          <a:bodyPr wrap="square" rtlCol="0" anchor="ctr">
            <a:noAutofit/>
          </a:bodyPr>
          <a:lstStyle/>
          <a:p>
            <a:pPr algn="ctr">
              <a:buClr>
                <a:srgbClr val="3E5E29"/>
              </a:buClr>
            </a:pPr>
            <a:r>
              <a:rPr lang="en-US" sz="2400" dirty="0" smtClean="0">
                <a:solidFill>
                  <a:schemeClr val="bg1"/>
                </a:solidFill>
                <a:effectLst>
                  <a:outerShdw blurRad="38100" dist="38100" dir="2700000" algn="tl">
                    <a:srgbClr val="000000">
                      <a:alpha val="43137"/>
                    </a:srgbClr>
                  </a:outerShdw>
                </a:effectLst>
              </a:rPr>
              <a:t>People Centric</a:t>
            </a:r>
          </a:p>
          <a:p>
            <a:pPr algn="ctr">
              <a:buClr>
                <a:srgbClr val="3E5E29"/>
              </a:buClr>
            </a:pPr>
            <a:r>
              <a:rPr lang="en-US" sz="2400" dirty="0" smtClean="0">
                <a:solidFill>
                  <a:schemeClr val="bg1"/>
                </a:solidFill>
                <a:effectLst>
                  <a:outerShdw blurRad="38100" dist="38100" dir="2700000" algn="tl">
                    <a:srgbClr val="000000">
                      <a:alpha val="43137"/>
                    </a:srgbClr>
                  </a:outerShdw>
                </a:effectLst>
              </a:rPr>
              <a:t>Communications</a:t>
            </a:r>
          </a:p>
          <a:p>
            <a:pPr algn="ctr">
              <a:buClr>
                <a:srgbClr val="3E5E29"/>
              </a:buClr>
            </a:pPr>
            <a:r>
              <a:rPr lang="en-US" sz="2400" dirty="0" smtClean="0">
                <a:solidFill>
                  <a:schemeClr val="bg1"/>
                </a:solidFill>
                <a:effectLst>
                  <a:outerShdw blurRad="38100" dist="38100" dir="2700000" algn="tl">
                    <a:srgbClr val="000000">
                      <a:alpha val="43137"/>
                    </a:srgbClr>
                  </a:outerShdw>
                </a:effectLst>
              </a:rPr>
              <a:t>Cross Functional/Global</a:t>
            </a:r>
          </a:p>
        </p:txBody>
      </p:sp>
      <p:sp>
        <p:nvSpPr>
          <p:cNvPr id="14" name="TextBox 13"/>
          <p:cNvSpPr txBox="1"/>
          <p:nvPr/>
        </p:nvSpPr>
        <p:spPr>
          <a:xfrm>
            <a:off x="1240300" y="1425723"/>
            <a:ext cx="3195416" cy="1148699"/>
          </a:xfrm>
          <a:prstGeom prst="rect">
            <a:avLst/>
          </a:prstGeom>
          <a:noFill/>
        </p:spPr>
        <p:txBody>
          <a:bodyPr wrap="square" rtlCol="0" anchor="ctr">
            <a:noAutofit/>
          </a:bodyPr>
          <a:lstStyle/>
          <a:p>
            <a:pPr marL="111125" indent="-111125" algn="ctr">
              <a:buClr>
                <a:srgbClr val="3E5E29"/>
              </a:buClr>
            </a:pPr>
            <a:r>
              <a:rPr lang="en-US" sz="2800" dirty="0" smtClean="0">
                <a:solidFill>
                  <a:schemeClr val="bg1"/>
                </a:solidFill>
                <a:effectLst>
                  <a:outerShdw blurRad="38100" dist="38100" dir="2700000" algn="tl">
                    <a:srgbClr val="000000">
                      <a:alpha val="43137"/>
                    </a:srgbClr>
                  </a:outerShdw>
                </a:effectLst>
              </a:rPr>
              <a:t>Evolutionary</a:t>
            </a:r>
          </a:p>
          <a:p>
            <a:pPr marL="111125" indent="-111125" algn="ctr">
              <a:buClr>
                <a:srgbClr val="3E5E29"/>
              </a:buClr>
            </a:pPr>
            <a:r>
              <a:rPr lang="en-US" sz="2800" dirty="0" smtClean="0">
                <a:solidFill>
                  <a:schemeClr val="bg1"/>
                </a:solidFill>
                <a:effectLst>
                  <a:outerShdw blurRad="38100" dist="38100" dir="2700000" algn="tl">
                    <a:srgbClr val="000000">
                      <a:alpha val="43137"/>
                    </a:srgbClr>
                  </a:outerShdw>
                </a:effectLst>
              </a:rPr>
              <a:t>Experience Based</a:t>
            </a:r>
          </a:p>
        </p:txBody>
      </p:sp>
      <p:sp>
        <p:nvSpPr>
          <p:cNvPr id="15" name="Rectangle 14"/>
          <p:cNvSpPr/>
          <p:nvPr/>
        </p:nvSpPr>
        <p:spPr>
          <a:xfrm>
            <a:off x="4623266" y="1279022"/>
            <a:ext cx="3409773" cy="4888194"/>
          </a:xfrm>
          <a:prstGeom prst="rect">
            <a:avLst/>
          </a:prstGeom>
          <a:solidFill>
            <a:srgbClr val="6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92CD8B"/>
              </a:solidFill>
            </a:endParaRPr>
          </a:p>
        </p:txBody>
      </p:sp>
      <p:sp>
        <p:nvSpPr>
          <p:cNvPr id="16" name="Rectangle 15"/>
          <p:cNvSpPr/>
          <p:nvPr/>
        </p:nvSpPr>
        <p:spPr>
          <a:xfrm>
            <a:off x="4714423" y="1380860"/>
            <a:ext cx="3212507" cy="1811708"/>
          </a:xfrm>
          <a:prstGeom prst="rect">
            <a:avLst/>
          </a:prstGeom>
          <a:solidFill>
            <a:srgbClr val="6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4713355" y="3294525"/>
            <a:ext cx="3214643" cy="684196"/>
          </a:xfrm>
          <a:prstGeom prst="rect">
            <a:avLst/>
          </a:prstGeom>
          <a:solidFill>
            <a:srgbClr val="A3000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p:cNvSpPr txBox="1"/>
          <p:nvPr/>
        </p:nvSpPr>
        <p:spPr>
          <a:xfrm>
            <a:off x="4704452" y="3338557"/>
            <a:ext cx="3200400" cy="531265"/>
          </a:xfrm>
          <a:prstGeom prst="rect">
            <a:avLst/>
          </a:prstGeom>
          <a:noFill/>
        </p:spPr>
        <p:txBody>
          <a:bodyPr wrap="square" rtlCol="0" anchor="ctr">
            <a:noAutofit/>
          </a:bodyPr>
          <a:lstStyle/>
          <a:p>
            <a:pPr algn="ctr">
              <a:buClr>
                <a:srgbClr val="3E5E29"/>
              </a:buClr>
            </a:pPr>
            <a:r>
              <a:rPr lang="en-US" sz="2400" dirty="0" smtClean="0">
                <a:solidFill>
                  <a:schemeClr val="bg1"/>
                </a:solidFill>
                <a:effectLst>
                  <a:outerShdw blurRad="38100" dist="38100" dir="2700000" algn="tl">
                    <a:srgbClr val="000000">
                      <a:alpha val="43137"/>
                    </a:srgbClr>
                  </a:outerShdw>
                </a:effectLst>
              </a:rPr>
              <a:t>Risk Management</a:t>
            </a:r>
          </a:p>
        </p:txBody>
      </p:sp>
      <p:sp>
        <p:nvSpPr>
          <p:cNvPr id="20" name="TextBox 19"/>
          <p:cNvSpPr txBox="1"/>
          <p:nvPr/>
        </p:nvSpPr>
        <p:spPr>
          <a:xfrm>
            <a:off x="4720476" y="4866831"/>
            <a:ext cx="3200400" cy="1204957"/>
          </a:xfrm>
          <a:prstGeom prst="rect">
            <a:avLst/>
          </a:prstGeom>
          <a:solidFill>
            <a:srgbClr val="A30001"/>
          </a:solidFill>
        </p:spPr>
        <p:txBody>
          <a:bodyPr wrap="square" rtlCol="0" anchor="ctr">
            <a:noAutofit/>
          </a:bodyPr>
          <a:lstStyle/>
          <a:p>
            <a:pPr algn="ctr">
              <a:buClr>
                <a:srgbClr val="3E5E29"/>
              </a:buClr>
            </a:pPr>
            <a:r>
              <a:rPr lang="en-US" sz="2400" dirty="0" smtClean="0">
                <a:solidFill>
                  <a:schemeClr val="bg1"/>
                </a:solidFill>
                <a:effectLst>
                  <a:outerShdw blurRad="38100" dist="38100" dir="2700000" algn="tl">
                    <a:srgbClr val="000000">
                      <a:alpha val="43137"/>
                    </a:srgbClr>
                  </a:outerShdw>
                </a:effectLst>
              </a:rPr>
              <a:t>Enterprise Risk Management Infiltration</a:t>
            </a:r>
          </a:p>
        </p:txBody>
      </p:sp>
      <p:sp>
        <p:nvSpPr>
          <p:cNvPr id="21" name="TextBox 20"/>
          <p:cNvSpPr txBox="1"/>
          <p:nvPr/>
        </p:nvSpPr>
        <p:spPr>
          <a:xfrm>
            <a:off x="4770681" y="1431420"/>
            <a:ext cx="3078623" cy="1676402"/>
          </a:xfrm>
          <a:prstGeom prst="rect">
            <a:avLst/>
          </a:prstGeom>
          <a:noFill/>
        </p:spPr>
        <p:txBody>
          <a:bodyPr wrap="square" rtlCol="0" anchor="ctr">
            <a:noAutofit/>
          </a:bodyPr>
          <a:lstStyle/>
          <a:p>
            <a:pPr algn="ctr">
              <a:buClr>
                <a:srgbClr val="3E5E29"/>
              </a:buClr>
            </a:pPr>
            <a:r>
              <a:rPr lang="en-US" sz="2800" dirty="0" smtClean="0">
                <a:solidFill>
                  <a:schemeClr val="bg1"/>
                </a:solidFill>
                <a:effectLst>
                  <a:outerShdw blurRad="38100" dist="38100" dir="2700000" algn="tl">
                    <a:srgbClr val="000000">
                      <a:alpha val="43137"/>
                    </a:srgbClr>
                  </a:outerShdw>
                </a:effectLst>
              </a:rPr>
              <a:t>Initially IT Centric</a:t>
            </a:r>
          </a:p>
          <a:p>
            <a:pPr algn="ctr">
              <a:buClr>
                <a:srgbClr val="3E5E29"/>
              </a:buClr>
            </a:pPr>
            <a:r>
              <a:rPr lang="en-US" sz="2800" dirty="0" smtClean="0">
                <a:solidFill>
                  <a:schemeClr val="bg1"/>
                </a:solidFill>
                <a:effectLst>
                  <a:outerShdw blurRad="38100" dist="38100" dir="2700000" algn="tl">
                    <a:srgbClr val="000000">
                      <a:alpha val="43137"/>
                    </a:srgbClr>
                  </a:outerShdw>
                </a:effectLst>
              </a:rPr>
              <a:t>Reactionary</a:t>
            </a:r>
          </a:p>
          <a:p>
            <a:pPr algn="ctr">
              <a:buClr>
                <a:srgbClr val="3E5E29"/>
              </a:buClr>
            </a:pPr>
            <a:r>
              <a:rPr lang="en-US" sz="2800" dirty="0" smtClean="0">
                <a:solidFill>
                  <a:schemeClr val="bg1"/>
                </a:solidFill>
                <a:effectLst>
                  <a:outerShdw blurRad="38100" dist="38100" dir="2700000" algn="tl">
                    <a:srgbClr val="000000">
                      <a:alpha val="43137"/>
                    </a:srgbClr>
                  </a:outerShdw>
                </a:effectLst>
              </a:rPr>
              <a:t>Natural Disaster </a:t>
            </a:r>
          </a:p>
          <a:p>
            <a:pPr algn="ctr">
              <a:buClr>
                <a:srgbClr val="3E5E29"/>
              </a:buClr>
            </a:pPr>
            <a:r>
              <a:rPr lang="en-US" sz="2800" dirty="0" smtClean="0">
                <a:solidFill>
                  <a:schemeClr val="bg1"/>
                </a:solidFill>
                <a:effectLst>
                  <a:outerShdw blurRad="38100" dist="38100" dir="2700000" algn="tl">
                    <a:srgbClr val="000000">
                      <a:alpha val="43137"/>
                    </a:srgbClr>
                  </a:outerShdw>
                </a:effectLst>
              </a:rPr>
              <a:t>Sr. Management ?</a:t>
            </a:r>
          </a:p>
        </p:txBody>
      </p:sp>
      <p:sp>
        <p:nvSpPr>
          <p:cNvPr id="24" name="Rectangle 23"/>
          <p:cNvSpPr/>
          <p:nvPr/>
        </p:nvSpPr>
        <p:spPr>
          <a:xfrm>
            <a:off x="4713355" y="4080678"/>
            <a:ext cx="3214643" cy="684196"/>
          </a:xfrm>
          <a:prstGeom prst="rect">
            <a:avLst/>
          </a:prstGeom>
          <a:solidFill>
            <a:srgbClr val="A3000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p:cNvSpPr txBox="1"/>
          <p:nvPr/>
        </p:nvSpPr>
        <p:spPr>
          <a:xfrm>
            <a:off x="4704452" y="4098953"/>
            <a:ext cx="3200400" cy="531265"/>
          </a:xfrm>
          <a:prstGeom prst="rect">
            <a:avLst/>
          </a:prstGeom>
          <a:noFill/>
        </p:spPr>
        <p:txBody>
          <a:bodyPr wrap="square" rtlCol="0" anchor="ctr">
            <a:noAutofit/>
          </a:bodyPr>
          <a:lstStyle/>
          <a:p>
            <a:pPr algn="ctr">
              <a:buClr>
                <a:srgbClr val="3E5E29"/>
              </a:buClr>
            </a:pPr>
            <a:r>
              <a:rPr lang="en-US" sz="2400" dirty="0" smtClean="0">
                <a:solidFill>
                  <a:schemeClr val="bg1"/>
                </a:solidFill>
                <a:effectLst>
                  <a:outerShdw blurRad="38100" dist="38100" dir="2700000" algn="tl">
                    <a:srgbClr val="000000">
                      <a:alpha val="43137"/>
                    </a:srgbClr>
                  </a:outerShdw>
                </a:effectLst>
              </a:rPr>
              <a:t>Store Operations</a:t>
            </a:r>
          </a:p>
        </p:txBody>
      </p:sp>
    </p:spTree>
    <p:extLst>
      <p:ext uri="{BB962C8B-B14F-4D97-AF65-F5344CB8AC3E}">
        <p14:creationId xmlns:p14="http://schemas.microsoft.com/office/powerpoint/2010/main" xmlns="" val="17658790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rot="5400000">
            <a:off x="2261687" y="-420361"/>
            <a:ext cx="4727448" cy="8336422"/>
          </a:xfrm>
          <a:prstGeom prst="rect">
            <a:avLst/>
          </a:prstGeom>
          <a:solidFill>
            <a:srgbClr val="A3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Post 9-11 to Katrina</a:t>
            </a:r>
            <a:endParaRPr lang="en-US" dirty="0"/>
          </a:p>
        </p:txBody>
      </p:sp>
      <p:sp>
        <p:nvSpPr>
          <p:cNvPr id="6" name="TextBox 5"/>
          <p:cNvSpPr txBox="1"/>
          <p:nvPr/>
        </p:nvSpPr>
        <p:spPr>
          <a:xfrm>
            <a:off x="880216" y="1768264"/>
            <a:ext cx="3539383" cy="3323987"/>
          </a:xfrm>
          <a:prstGeom prst="rect">
            <a:avLst/>
          </a:prstGeom>
          <a:noFill/>
        </p:spPr>
        <p:txBody>
          <a:bodyPr wrap="square" rtlCol="0">
            <a:spAutoFit/>
          </a:bodyPr>
          <a:lstStyle/>
          <a:p>
            <a:pPr marL="230188" indent="-230188">
              <a:spcBef>
                <a:spcPct val="20000"/>
              </a:spcBef>
              <a:buClr>
                <a:schemeClr val="bg1"/>
              </a:buClr>
              <a:buFont typeface="Arial" pitchFamily="34" charset="0"/>
              <a:buChar char="•"/>
              <a:defRPr/>
            </a:pPr>
            <a:r>
              <a:rPr lang="en-US" sz="2400" b="1" dirty="0" smtClean="0">
                <a:solidFill>
                  <a:schemeClr val="bg1"/>
                </a:solidFill>
                <a:effectLst>
                  <a:outerShdw blurRad="38100" dist="38100" dir="2700000" algn="tl">
                    <a:srgbClr val="000000">
                      <a:alpha val="43137"/>
                    </a:srgbClr>
                  </a:outerShdw>
                </a:effectLst>
                <a:latin typeface="+mn-lt"/>
                <a:cs typeface="+mn-cs"/>
              </a:rPr>
              <a:t>IT Back Up Data Centers</a:t>
            </a:r>
          </a:p>
          <a:p>
            <a:pPr marL="742950" lvl="1" indent="-285750">
              <a:spcBef>
                <a:spcPct val="20000"/>
              </a:spcBef>
              <a:buClr>
                <a:schemeClr val="bg1"/>
              </a:buClr>
              <a:buFont typeface="Arial" charset="0"/>
              <a:buChar char="–"/>
              <a:defRPr/>
            </a:pPr>
            <a:r>
              <a:rPr lang="en-US" dirty="0" smtClean="0">
                <a:solidFill>
                  <a:schemeClr val="bg1"/>
                </a:solidFill>
                <a:effectLst>
                  <a:outerShdw blurRad="38100" dist="38100" dir="2700000" algn="tl">
                    <a:srgbClr val="000000">
                      <a:alpha val="43137"/>
                    </a:srgbClr>
                  </a:outerShdw>
                </a:effectLst>
                <a:latin typeface="+mn-lt"/>
                <a:cs typeface="+mn-cs"/>
              </a:rPr>
              <a:t>Internal</a:t>
            </a:r>
          </a:p>
          <a:p>
            <a:pPr marL="742950" lvl="1" indent="-285750">
              <a:spcBef>
                <a:spcPct val="20000"/>
              </a:spcBef>
              <a:buClr>
                <a:schemeClr val="bg1"/>
              </a:buClr>
              <a:buFont typeface="Arial" charset="0"/>
              <a:buChar char="–"/>
              <a:defRPr/>
            </a:pPr>
            <a:r>
              <a:rPr lang="en-US" dirty="0" smtClean="0">
                <a:solidFill>
                  <a:schemeClr val="bg1"/>
                </a:solidFill>
                <a:effectLst>
                  <a:outerShdw blurRad="38100" dist="38100" dir="2700000" algn="tl">
                    <a:srgbClr val="000000">
                      <a:alpha val="43137"/>
                    </a:srgbClr>
                  </a:outerShdw>
                </a:effectLst>
                <a:latin typeface="+mn-lt"/>
                <a:cs typeface="+mn-cs"/>
              </a:rPr>
              <a:t>Outsourced</a:t>
            </a:r>
          </a:p>
          <a:p>
            <a:pPr marL="742950" lvl="1" indent="-285750">
              <a:spcBef>
                <a:spcPct val="20000"/>
              </a:spcBef>
              <a:buClr>
                <a:schemeClr val="bg1"/>
              </a:buClr>
              <a:buFont typeface="Arial" charset="0"/>
              <a:buChar char="–"/>
              <a:defRPr/>
            </a:pPr>
            <a:r>
              <a:rPr lang="en-US" dirty="0" smtClean="0">
                <a:solidFill>
                  <a:schemeClr val="bg1"/>
                </a:solidFill>
                <a:effectLst>
                  <a:outerShdw blurRad="38100" dist="38100" dir="2700000" algn="tl">
                    <a:srgbClr val="000000">
                      <a:alpha val="43137"/>
                    </a:srgbClr>
                  </a:outerShdw>
                </a:effectLst>
                <a:latin typeface="+mn-lt"/>
                <a:cs typeface="+mn-cs"/>
              </a:rPr>
              <a:t>IT Business Continuity Plan</a:t>
            </a:r>
          </a:p>
          <a:p>
            <a:pPr marL="230188" indent="-230188">
              <a:spcBef>
                <a:spcPct val="20000"/>
              </a:spcBef>
              <a:buClr>
                <a:schemeClr val="bg1"/>
              </a:buClr>
              <a:buFont typeface="Arial" pitchFamily="34" charset="0"/>
              <a:buChar char="•"/>
              <a:defRPr/>
            </a:pPr>
            <a:r>
              <a:rPr lang="en-US" sz="2400" b="1" dirty="0" smtClean="0">
                <a:solidFill>
                  <a:schemeClr val="bg1"/>
                </a:solidFill>
                <a:effectLst>
                  <a:outerShdw blurRad="38100" dist="38100" dir="2700000" algn="tl">
                    <a:srgbClr val="000000">
                      <a:alpha val="43137"/>
                    </a:srgbClr>
                  </a:outerShdw>
                </a:effectLst>
                <a:latin typeface="+mn-lt"/>
                <a:cs typeface="+mn-cs"/>
              </a:rPr>
              <a:t>Statistically 2.5 Stores Impaired each Month</a:t>
            </a:r>
          </a:p>
          <a:p>
            <a:pPr marL="742950" lvl="1" indent="-285750">
              <a:spcBef>
                <a:spcPct val="20000"/>
              </a:spcBef>
              <a:buClr>
                <a:schemeClr val="bg1"/>
              </a:buClr>
              <a:buFont typeface="Arial" charset="0"/>
              <a:buChar char="–"/>
              <a:defRPr/>
            </a:pPr>
            <a:r>
              <a:rPr lang="en-US" dirty="0" smtClean="0">
                <a:solidFill>
                  <a:schemeClr val="bg1"/>
                </a:solidFill>
                <a:effectLst>
                  <a:outerShdw blurRad="38100" dist="38100" dir="2700000" algn="tl">
                    <a:srgbClr val="000000">
                      <a:alpha val="43137"/>
                    </a:srgbClr>
                  </a:outerShdw>
                </a:effectLst>
                <a:latin typeface="+mn-lt"/>
                <a:cs typeface="+mn-cs"/>
              </a:rPr>
              <a:t>Response Plan (Reactive)</a:t>
            </a:r>
          </a:p>
          <a:p>
            <a:pPr marL="230188" indent="-230188">
              <a:spcBef>
                <a:spcPct val="20000"/>
              </a:spcBef>
              <a:buClr>
                <a:schemeClr val="bg1"/>
              </a:buClr>
              <a:buFont typeface="Arial" pitchFamily="34" charset="0"/>
              <a:buChar char="•"/>
              <a:defRPr/>
            </a:pPr>
            <a:r>
              <a:rPr lang="en-US" sz="2400" b="1" dirty="0" smtClean="0">
                <a:solidFill>
                  <a:schemeClr val="bg1"/>
                </a:solidFill>
                <a:effectLst>
                  <a:outerShdw blurRad="38100" dist="38100" dir="2700000" algn="tl">
                    <a:srgbClr val="000000">
                      <a:alpha val="43137"/>
                    </a:srgbClr>
                  </a:outerShdw>
                </a:effectLst>
                <a:latin typeface="+mn-lt"/>
                <a:cs typeface="+mn-cs"/>
              </a:rPr>
              <a:t>TRIA</a:t>
            </a:r>
          </a:p>
          <a:p>
            <a:endParaRPr lang="en-US" dirty="0"/>
          </a:p>
        </p:txBody>
      </p:sp>
      <p:pic>
        <p:nvPicPr>
          <p:cNvPr id="11" name="Content Placeholder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826844" y="1480558"/>
            <a:ext cx="3865760" cy="452596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0"/>
          <p:cNvSpPr/>
          <p:nvPr/>
        </p:nvSpPr>
        <p:spPr>
          <a:xfrm>
            <a:off x="7518441" y="1398666"/>
            <a:ext cx="1377011" cy="1682556"/>
          </a:xfrm>
          <a:custGeom>
            <a:avLst/>
            <a:gdLst>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0 w 2068082"/>
              <a:gd name="connsiteY4"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316194 w 2068082"/>
              <a:gd name="connsiteY4" fmla="*/ 393107 h 803305"/>
              <a:gd name="connsiteX5" fmla="*/ 0 w 2068082"/>
              <a:gd name="connsiteY5" fmla="*/ 0 h 803305"/>
              <a:gd name="connsiteX0" fmla="*/ 0 w 2068082"/>
              <a:gd name="connsiteY0" fmla="*/ 0 h 1991171"/>
              <a:gd name="connsiteX1" fmla="*/ 2068082 w 2068082"/>
              <a:gd name="connsiteY1" fmla="*/ 0 h 1991171"/>
              <a:gd name="connsiteX2" fmla="*/ 2068082 w 2068082"/>
              <a:gd name="connsiteY2" fmla="*/ 803305 h 1991171"/>
              <a:gd name="connsiteX3" fmla="*/ 0 w 2068082"/>
              <a:gd name="connsiteY3" fmla="*/ 1991171 h 1991171"/>
              <a:gd name="connsiteX4" fmla="*/ 316194 w 2068082"/>
              <a:gd name="connsiteY4" fmla="*/ 393107 h 1991171"/>
              <a:gd name="connsiteX5" fmla="*/ 0 w 2068082"/>
              <a:gd name="connsiteY5" fmla="*/ 0 h 1991171"/>
              <a:gd name="connsiteX0" fmla="*/ 0 w 2068082"/>
              <a:gd name="connsiteY0" fmla="*/ 0 h 1991171"/>
              <a:gd name="connsiteX1" fmla="*/ 2068082 w 2068082"/>
              <a:gd name="connsiteY1" fmla="*/ 0 h 1991171"/>
              <a:gd name="connsiteX2" fmla="*/ 2068082 w 2068082"/>
              <a:gd name="connsiteY2" fmla="*/ 803305 h 1991171"/>
              <a:gd name="connsiteX3" fmla="*/ 0 w 2068082"/>
              <a:gd name="connsiteY3" fmla="*/ 1991171 h 1991171"/>
              <a:gd name="connsiteX4" fmla="*/ 0 w 2068082"/>
              <a:gd name="connsiteY4" fmla="*/ 0 h 1991171"/>
              <a:gd name="connsiteX0" fmla="*/ 42729 w 2068082"/>
              <a:gd name="connsiteY0" fmla="*/ 854580 h 1991171"/>
              <a:gd name="connsiteX1" fmla="*/ 2068082 w 2068082"/>
              <a:gd name="connsiteY1" fmla="*/ 0 h 1991171"/>
              <a:gd name="connsiteX2" fmla="*/ 2068082 w 2068082"/>
              <a:gd name="connsiteY2" fmla="*/ 803305 h 1991171"/>
              <a:gd name="connsiteX3" fmla="*/ 0 w 2068082"/>
              <a:gd name="connsiteY3" fmla="*/ 1991171 h 1991171"/>
              <a:gd name="connsiteX4" fmla="*/ 42729 w 2068082"/>
              <a:gd name="connsiteY4" fmla="*/ 854580 h 1991171"/>
              <a:gd name="connsiteX0" fmla="*/ 42729 w 2068082"/>
              <a:gd name="connsiteY0" fmla="*/ 1110953 h 1991171"/>
              <a:gd name="connsiteX1" fmla="*/ 2068082 w 2068082"/>
              <a:gd name="connsiteY1" fmla="*/ 0 h 1991171"/>
              <a:gd name="connsiteX2" fmla="*/ 2068082 w 2068082"/>
              <a:gd name="connsiteY2" fmla="*/ 803305 h 1991171"/>
              <a:gd name="connsiteX3" fmla="*/ 0 w 2068082"/>
              <a:gd name="connsiteY3" fmla="*/ 1991171 h 1991171"/>
              <a:gd name="connsiteX4" fmla="*/ 42729 w 2068082"/>
              <a:gd name="connsiteY4" fmla="*/ 1110953 h 1991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082" h="1991171">
                <a:moveTo>
                  <a:pt x="42729" y="1110953"/>
                </a:moveTo>
                <a:lnTo>
                  <a:pt x="2068082" y="0"/>
                </a:lnTo>
                <a:lnTo>
                  <a:pt x="2068082" y="803305"/>
                </a:lnTo>
                <a:lnTo>
                  <a:pt x="0" y="1991171"/>
                </a:lnTo>
                <a:lnTo>
                  <a:pt x="42729" y="1110953"/>
                </a:lnTo>
                <a:close/>
              </a:path>
            </a:pathLst>
          </a:custGeom>
          <a:solidFill>
            <a:srgbClr val="6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22" name="Title 1"/>
          <p:cNvSpPr>
            <a:spLocks noGrp="1"/>
          </p:cNvSpPr>
          <p:nvPr>
            <p:ph type="title"/>
          </p:nvPr>
        </p:nvSpPr>
        <p:spPr/>
        <p:txBody>
          <a:bodyPr/>
          <a:lstStyle/>
          <a:p>
            <a:r>
              <a:rPr lang="en-US" dirty="0" smtClean="0"/>
              <a:t>Katrina to Irene (Ike)</a:t>
            </a:r>
          </a:p>
        </p:txBody>
      </p:sp>
      <p:pic>
        <p:nvPicPr>
          <p:cNvPr id="2" name="Content Placeholder 1"/>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346816" y="2982482"/>
            <a:ext cx="3448661" cy="2295970"/>
          </a:xfrm>
          <a:ln w="28575">
            <a:solidFill>
              <a:srgbClr val="A30001"/>
            </a:solidFill>
          </a:ln>
        </p:spPr>
      </p:pic>
      <p:sp>
        <p:nvSpPr>
          <p:cNvPr id="9" name="Content Placeholder 2"/>
          <p:cNvSpPr txBox="1">
            <a:spLocks/>
          </p:cNvSpPr>
          <p:nvPr/>
        </p:nvSpPr>
        <p:spPr bwMode="auto">
          <a:xfrm>
            <a:off x="2777378" y="1666430"/>
            <a:ext cx="5297680" cy="4209516"/>
          </a:xfrm>
          <a:prstGeom prst="rect">
            <a:avLst/>
          </a:prstGeom>
          <a:solidFill>
            <a:schemeClr val="bg1"/>
          </a:solidFill>
          <a:ln w="28575">
            <a:solidFill>
              <a:srgbClr val="A21D20"/>
            </a:solidFill>
            <a:miter lim="800000"/>
            <a:headEnd/>
            <a:tailEnd/>
          </a:ln>
        </p:spPr>
        <p:txBody>
          <a:bodyPr vert="horz" wrap="square" lIns="91440" tIns="45720" rIns="91440" bIns="45720" numCol="1" anchor="t" anchorCtr="0" compatLnSpc="1">
            <a:prstTxWarp prst="textNoShape">
              <a:avLst/>
            </a:prstTxWarp>
          </a:bodyPr>
          <a:lstStyle/>
          <a:p>
            <a:pPr marL="342900" lvl="0" indent="-342900">
              <a:spcBef>
                <a:spcPct val="20000"/>
              </a:spcBef>
              <a:buClr>
                <a:srgbClr val="3E5E29"/>
              </a:buClr>
            </a:pPr>
            <a:endParaRPr kumimoji="0" lang="en-US" sz="16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12" name="TextBox 11"/>
          <p:cNvSpPr txBox="1"/>
          <p:nvPr/>
        </p:nvSpPr>
        <p:spPr>
          <a:xfrm>
            <a:off x="3999429" y="2511753"/>
            <a:ext cx="3939611" cy="2911566"/>
          </a:xfrm>
          <a:prstGeom prst="rect">
            <a:avLst/>
          </a:prstGeom>
          <a:noFill/>
        </p:spPr>
        <p:txBody>
          <a:bodyPr wrap="square" rtlCol="0">
            <a:spAutoFit/>
          </a:bodyPr>
          <a:lstStyle/>
          <a:p>
            <a:pPr marL="342900" lvl="0" indent="-342900">
              <a:spcBef>
                <a:spcPct val="20000"/>
              </a:spcBef>
              <a:buClr>
                <a:srgbClr val="A30001"/>
              </a:buClr>
              <a:buFont typeface="Arial" charset="0"/>
              <a:buChar char="•"/>
            </a:pPr>
            <a:r>
              <a:rPr lang="en-US" sz="2000" dirty="0" smtClean="0"/>
              <a:t>Interdepartmental</a:t>
            </a:r>
          </a:p>
          <a:p>
            <a:pPr marL="342900" lvl="0" indent="-342900">
              <a:spcBef>
                <a:spcPct val="20000"/>
              </a:spcBef>
              <a:buClr>
                <a:srgbClr val="A30001"/>
              </a:buClr>
              <a:buFont typeface="Arial" charset="0"/>
              <a:buChar char="•"/>
            </a:pPr>
            <a:r>
              <a:rPr lang="en-US" sz="2000" dirty="0" smtClean="0"/>
              <a:t>Multi-disciplined</a:t>
            </a:r>
          </a:p>
          <a:p>
            <a:pPr marL="342900" lvl="0" indent="-342900">
              <a:spcBef>
                <a:spcPct val="20000"/>
              </a:spcBef>
              <a:buClr>
                <a:srgbClr val="A30001"/>
              </a:buClr>
              <a:buFont typeface="Arial" charset="0"/>
              <a:buChar char="•"/>
            </a:pPr>
            <a:r>
              <a:rPr lang="en-US" sz="2000" dirty="0" smtClean="0"/>
              <a:t>Proactive/Loss Avoidance</a:t>
            </a:r>
          </a:p>
          <a:p>
            <a:pPr marL="342900" lvl="0" indent="-342900">
              <a:spcBef>
                <a:spcPct val="20000"/>
              </a:spcBef>
              <a:buClr>
                <a:srgbClr val="A30001"/>
              </a:buClr>
              <a:buFont typeface="Arial" charset="0"/>
              <a:buChar char="•"/>
            </a:pPr>
            <a:r>
              <a:rPr lang="en-US" sz="2000" dirty="0" smtClean="0"/>
              <a:t>Proactive Reactivity</a:t>
            </a:r>
          </a:p>
          <a:p>
            <a:pPr marL="342900" lvl="0" indent="-342900">
              <a:spcBef>
                <a:spcPct val="20000"/>
              </a:spcBef>
              <a:buClr>
                <a:srgbClr val="A30001"/>
              </a:buClr>
              <a:buFont typeface="Arial" charset="0"/>
              <a:buChar char="•"/>
            </a:pPr>
            <a:r>
              <a:rPr lang="en-US" sz="2000" dirty="0" smtClean="0"/>
              <a:t>People Centric</a:t>
            </a:r>
          </a:p>
          <a:p>
            <a:pPr marL="342900" lvl="0" indent="-342900">
              <a:spcBef>
                <a:spcPct val="20000"/>
              </a:spcBef>
              <a:buClr>
                <a:srgbClr val="A30001"/>
              </a:buClr>
              <a:buFont typeface="Arial" charset="0"/>
              <a:buChar char="•"/>
            </a:pPr>
            <a:r>
              <a:rPr lang="en-US" sz="2000" dirty="0" smtClean="0"/>
              <a:t>Safety</a:t>
            </a:r>
          </a:p>
          <a:p>
            <a:pPr marL="800100" lvl="1" indent="-342900">
              <a:spcBef>
                <a:spcPct val="20000"/>
              </a:spcBef>
              <a:buClr>
                <a:srgbClr val="A30001"/>
              </a:buClr>
              <a:buFont typeface="Arial" charset="0"/>
              <a:buChar char="•"/>
            </a:pPr>
            <a:r>
              <a:rPr lang="en-US" sz="1600" dirty="0" smtClean="0">
                <a:solidFill>
                  <a:srgbClr val="A30001"/>
                </a:solidFill>
              </a:rPr>
              <a:t>Compassionate/supportive</a:t>
            </a:r>
          </a:p>
          <a:p>
            <a:pPr marL="800100" lvl="1" indent="-342900">
              <a:spcBef>
                <a:spcPct val="20000"/>
              </a:spcBef>
              <a:buClr>
                <a:srgbClr val="A30001"/>
              </a:buClr>
              <a:buFont typeface="Arial" charset="0"/>
              <a:buChar char="•"/>
            </a:pPr>
            <a:r>
              <a:rPr lang="en-US" sz="1600" dirty="0" smtClean="0">
                <a:solidFill>
                  <a:srgbClr val="A30001"/>
                </a:solidFill>
              </a:rPr>
              <a:t>Communications</a:t>
            </a:r>
          </a:p>
        </p:txBody>
      </p:sp>
      <p:sp>
        <p:nvSpPr>
          <p:cNvPr id="8" name="Freeform 7"/>
          <p:cNvSpPr/>
          <p:nvPr/>
        </p:nvSpPr>
        <p:spPr>
          <a:xfrm>
            <a:off x="3332852" y="1398666"/>
            <a:ext cx="5562600" cy="678799"/>
          </a:xfrm>
          <a:custGeom>
            <a:avLst/>
            <a:gdLst>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0 w 2068082"/>
              <a:gd name="connsiteY4"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316194 w 2068082"/>
              <a:gd name="connsiteY4" fmla="*/ 393107 h 803305"/>
              <a:gd name="connsiteX5" fmla="*/ 0 w 2068082"/>
              <a:gd name="connsiteY5"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58041 w 2068082"/>
              <a:gd name="connsiteY4" fmla="*/ 367470 h 803305"/>
              <a:gd name="connsiteX5" fmla="*/ 0 w 2068082"/>
              <a:gd name="connsiteY5" fmla="*/ 0 h 803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8082" h="803305">
                <a:moveTo>
                  <a:pt x="0" y="0"/>
                </a:moveTo>
                <a:lnTo>
                  <a:pt x="2068082" y="0"/>
                </a:lnTo>
                <a:lnTo>
                  <a:pt x="2068082" y="803305"/>
                </a:lnTo>
                <a:lnTo>
                  <a:pt x="0" y="803305"/>
                </a:lnTo>
                <a:lnTo>
                  <a:pt x="58041" y="367470"/>
                </a:lnTo>
                <a:lnTo>
                  <a:pt x="0" y="0"/>
                </a:lnTo>
                <a:close/>
              </a:path>
            </a:pathLst>
          </a:custGeom>
          <a:solidFill>
            <a:srgbClr val="A3000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5"/>
          <p:cNvSpPr txBox="1">
            <a:spLocks/>
          </p:cNvSpPr>
          <p:nvPr/>
        </p:nvSpPr>
        <p:spPr bwMode="auto">
          <a:xfrm>
            <a:off x="3637652" y="1398666"/>
            <a:ext cx="52578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buClr>
                <a:schemeClr val="bg1"/>
              </a:buClr>
              <a:defRPr/>
            </a:pPr>
            <a:r>
              <a:rPr lang="en-US" sz="2000" b="1" dirty="0" smtClean="0">
                <a:solidFill>
                  <a:schemeClr val="bg1"/>
                </a:solidFill>
                <a:effectLst>
                  <a:outerShdw blurRad="38100" dist="38100" dir="2700000" algn="tl">
                    <a:srgbClr val="000000">
                      <a:alpha val="43137"/>
                    </a:srgbClr>
                  </a:outerShdw>
                </a:effectLst>
              </a:rPr>
              <a:t>Business continuity plan in place and practiced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dirty="0" smtClean="0"/>
              <a:t>Communications is Critical</a:t>
            </a:r>
          </a:p>
        </p:txBody>
      </p:sp>
      <p:graphicFrame>
        <p:nvGraphicFramePr>
          <p:cNvPr id="2" name="Content Placeholder 1"/>
          <p:cNvGraphicFramePr>
            <a:graphicFrameLocks noGrp="1"/>
          </p:cNvGraphicFramePr>
          <p:nvPr>
            <p:ph idx="1"/>
            <p:extLst>
              <p:ext uri="{D42A27DB-BD31-4B8C-83A1-F6EECF244321}">
                <p14:modId xmlns:p14="http://schemas.microsoft.com/office/powerpoint/2010/main" xmlns="" val="1233747705"/>
              </p:ext>
            </p:extLst>
          </p:nvPr>
        </p:nvGraphicFramePr>
        <p:xfrm>
          <a:off x="0" y="1143000"/>
          <a:ext cx="91440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Irene &amp; Forward</a:t>
            </a:r>
            <a:endParaRPr lang="en-US" dirty="0"/>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999562" y="1454921"/>
            <a:ext cx="7076510" cy="4525963"/>
          </a:xfrm>
          <a:effectLst/>
        </p:spPr>
      </p:pic>
    </p:spTree>
    <p:extLst>
      <p:ext uri="{BB962C8B-B14F-4D97-AF65-F5344CB8AC3E}">
        <p14:creationId xmlns:p14="http://schemas.microsoft.com/office/powerpoint/2010/main" xmlns="" val="417403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504056"/>
            <a:ext cx="8904718" cy="4435268"/>
          </a:xfrm>
          <a:prstGeom prst="rect">
            <a:avLst/>
          </a:prstGeom>
          <a:solidFill>
            <a:srgbClr val="88B7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70" name="Title 1"/>
          <p:cNvSpPr>
            <a:spLocks noGrp="1"/>
          </p:cNvSpPr>
          <p:nvPr>
            <p:ph type="title"/>
          </p:nvPr>
        </p:nvSpPr>
        <p:spPr/>
        <p:txBody>
          <a:bodyPr/>
          <a:lstStyle/>
          <a:p>
            <a:r>
              <a:rPr lang="en-US" dirty="0" smtClean="0"/>
              <a:t>Communications</a:t>
            </a:r>
          </a:p>
        </p:txBody>
      </p:sp>
      <p:sp>
        <p:nvSpPr>
          <p:cNvPr id="4" name="Text Placeholder 3"/>
          <p:cNvSpPr>
            <a:spLocks noGrp="1"/>
          </p:cNvSpPr>
          <p:nvPr>
            <p:ph type="body" idx="4294967295"/>
          </p:nvPr>
        </p:nvSpPr>
        <p:spPr>
          <a:xfrm>
            <a:off x="0" y="1792288"/>
            <a:ext cx="3552825" cy="533400"/>
          </a:xfrm>
        </p:spPr>
        <p:txBody>
          <a:bodyPr/>
          <a:lstStyle/>
          <a:p>
            <a:pPr>
              <a:buNone/>
            </a:pPr>
            <a:r>
              <a:rPr lang="en-US" sz="2800" b="1" dirty="0" smtClean="0"/>
              <a:t>Pre-Event</a:t>
            </a:r>
            <a:endParaRPr lang="en-US" sz="2800" b="1" dirty="0"/>
          </a:p>
        </p:txBody>
      </p:sp>
      <p:sp>
        <p:nvSpPr>
          <p:cNvPr id="7171" name="Content Placeholder 2"/>
          <p:cNvSpPr>
            <a:spLocks noGrp="1"/>
          </p:cNvSpPr>
          <p:nvPr>
            <p:ph sz="half" idx="4294967295"/>
          </p:nvPr>
        </p:nvSpPr>
        <p:spPr>
          <a:xfrm>
            <a:off x="0" y="2349500"/>
            <a:ext cx="3714750" cy="3735388"/>
          </a:xfrm>
        </p:spPr>
        <p:txBody>
          <a:bodyPr/>
          <a:lstStyle/>
          <a:p>
            <a:pPr>
              <a:spcBef>
                <a:spcPts val="0"/>
              </a:spcBef>
            </a:pPr>
            <a:r>
              <a:rPr lang="en-US" sz="2000" dirty="0" smtClean="0"/>
              <a:t>Regular internal meetings</a:t>
            </a:r>
          </a:p>
          <a:p>
            <a:pPr>
              <a:spcBef>
                <a:spcPts val="0"/>
              </a:spcBef>
            </a:pPr>
            <a:r>
              <a:rPr lang="en-US" sz="2000" dirty="0" smtClean="0"/>
              <a:t>Monitoring</a:t>
            </a:r>
          </a:p>
          <a:p>
            <a:pPr>
              <a:spcBef>
                <a:spcPts val="0"/>
              </a:spcBef>
            </a:pPr>
            <a:r>
              <a:rPr lang="en-US" sz="2000" dirty="0" smtClean="0"/>
              <a:t>Warning protocols</a:t>
            </a:r>
          </a:p>
          <a:p>
            <a:pPr>
              <a:spcBef>
                <a:spcPts val="0"/>
              </a:spcBef>
            </a:pPr>
            <a:r>
              <a:rPr lang="en-US" sz="2000" dirty="0" smtClean="0"/>
              <a:t>Direction</a:t>
            </a:r>
          </a:p>
          <a:p>
            <a:pPr>
              <a:spcBef>
                <a:spcPts val="0"/>
              </a:spcBef>
            </a:pPr>
            <a:r>
              <a:rPr lang="en-US" sz="2000" dirty="0" smtClean="0"/>
              <a:t>Staging</a:t>
            </a:r>
          </a:p>
          <a:p>
            <a:pPr lvl="1">
              <a:spcBef>
                <a:spcPts val="0"/>
              </a:spcBef>
            </a:pPr>
            <a:r>
              <a:rPr lang="en-US" sz="1600" dirty="0" smtClean="0"/>
              <a:t>Equipment</a:t>
            </a:r>
          </a:p>
          <a:p>
            <a:pPr lvl="1">
              <a:spcBef>
                <a:spcPts val="0"/>
              </a:spcBef>
            </a:pPr>
            <a:r>
              <a:rPr lang="en-US" sz="1600" dirty="0" smtClean="0"/>
              <a:t>Personnel</a:t>
            </a:r>
          </a:p>
          <a:p>
            <a:pPr>
              <a:spcBef>
                <a:spcPts val="0"/>
              </a:spcBef>
            </a:pPr>
            <a:r>
              <a:rPr lang="en-US" sz="2000" dirty="0" smtClean="0"/>
              <a:t>Safety </a:t>
            </a:r>
          </a:p>
          <a:p>
            <a:pPr>
              <a:spcBef>
                <a:spcPts val="0"/>
              </a:spcBef>
            </a:pPr>
            <a:r>
              <a:rPr lang="en-US" sz="2000" dirty="0" smtClean="0"/>
              <a:t>Insurance carrier</a:t>
            </a:r>
          </a:p>
          <a:p>
            <a:pPr>
              <a:spcBef>
                <a:spcPts val="0"/>
              </a:spcBef>
            </a:pPr>
            <a:r>
              <a:rPr lang="en-US" sz="2000" dirty="0" smtClean="0"/>
              <a:t>TPA</a:t>
            </a:r>
          </a:p>
          <a:p>
            <a:pPr>
              <a:spcBef>
                <a:spcPts val="0"/>
              </a:spcBef>
            </a:pPr>
            <a:r>
              <a:rPr lang="en-US" sz="2000" dirty="0" smtClean="0"/>
              <a:t>Corporate communications</a:t>
            </a:r>
          </a:p>
        </p:txBody>
      </p:sp>
      <p:sp>
        <p:nvSpPr>
          <p:cNvPr id="5" name="Text Placeholder 4"/>
          <p:cNvSpPr>
            <a:spLocks noGrp="1"/>
          </p:cNvSpPr>
          <p:nvPr>
            <p:ph type="body" sz="quarter" idx="4294967295"/>
          </p:nvPr>
        </p:nvSpPr>
        <p:spPr>
          <a:xfrm>
            <a:off x="4648200" y="1566863"/>
            <a:ext cx="4495800" cy="347662"/>
          </a:xfrm>
        </p:spPr>
        <p:txBody>
          <a:bodyPr>
            <a:normAutofit lnSpcReduction="10000"/>
          </a:bodyPr>
          <a:lstStyle/>
          <a:p>
            <a:pPr>
              <a:buNone/>
            </a:pPr>
            <a:r>
              <a:rPr lang="en-US" sz="1800" dirty="0" smtClean="0">
                <a:latin typeface="Calibri" pitchFamily="34" charset="0"/>
              </a:rPr>
              <a:t>Hurricane Irene – Stores Strike Zone Mapping</a:t>
            </a:r>
            <a:endParaRPr lang="en-US" sz="1800" dirty="0">
              <a:latin typeface="Calibri" pitchFamily="34" charset="0"/>
            </a:endParaRPr>
          </a:p>
        </p:txBody>
      </p:sp>
      <p:pic>
        <p:nvPicPr>
          <p:cNvPr id="2" name="Content Placeholder 1"/>
          <p:cNvPicPr>
            <a:picLocks noGrp="1" noChangeAspect="1"/>
          </p:cNvPicPr>
          <p:nvPr>
            <p:ph sz="quarter" idx="4294967295"/>
          </p:nvPr>
        </p:nvPicPr>
        <p:blipFill>
          <a:blip r:embed="rId2" cstate="print">
            <a:extLst>
              <a:ext uri="{28A0092B-C50C-407E-A947-70E740481C1C}">
                <a14:useLocalDpi xmlns:a14="http://schemas.microsoft.com/office/drawing/2010/main" xmlns="" val="0"/>
              </a:ext>
            </a:extLst>
          </a:blip>
          <a:stretch>
            <a:fillRect/>
          </a:stretch>
        </p:blipFill>
        <p:spPr>
          <a:xfrm>
            <a:off x="4572000" y="1989138"/>
            <a:ext cx="4572000" cy="3886200"/>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rot="5400000">
            <a:off x="3113517" y="-764843"/>
            <a:ext cx="2916963" cy="9144001"/>
          </a:xfrm>
          <a:prstGeom prst="rect">
            <a:avLst/>
          </a:prstGeom>
          <a:solidFill>
            <a:srgbClr val="3E5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94" name="Title 1"/>
          <p:cNvSpPr>
            <a:spLocks noGrp="1"/>
          </p:cNvSpPr>
          <p:nvPr>
            <p:ph type="title"/>
          </p:nvPr>
        </p:nvSpPr>
        <p:spPr/>
        <p:txBody>
          <a:bodyPr/>
          <a:lstStyle/>
          <a:p>
            <a:r>
              <a:rPr lang="en-US" dirty="0" smtClean="0"/>
              <a:t>Communications – Post Event</a:t>
            </a:r>
          </a:p>
        </p:txBody>
      </p:sp>
      <p:pic>
        <p:nvPicPr>
          <p:cNvPr id="2" name="Content Placeholder 1"/>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5019307" y="2463781"/>
            <a:ext cx="4005049" cy="2667000"/>
          </a:xfrm>
        </p:spPr>
      </p:pic>
      <p:sp>
        <p:nvSpPr>
          <p:cNvPr id="5" name="Oval 4"/>
          <p:cNvSpPr/>
          <p:nvPr/>
        </p:nvSpPr>
        <p:spPr>
          <a:xfrm>
            <a:off x="385630" y="1466320"/>
            <a:ext cx="1676400" cy="1676400"/>
          </a:xfrm>
          <a:prstGeom prst="ellipse">
            <a:avLst/>
          </a:prstGeom>
          <a:solidFill>
            <a:srgbClr val="C09F6A">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dirty="0" smtClean="0">
                <a:effectLst>
                  <a:outerShdw blurRad="38100" dist="38100" dir="2700000" algn="tl">
                    <a:srgbClr val="000000">
                      <a:alpha val="43137"/>
                    </a:srgbClr>
                  </a:outerShdw>
                </a:effectLst>
              </a:rPr>
              <a:t>Damage</a:t>
            </a:r>
          </a:p>
          <a:p>
            <a:pPr algn="ctr"/>
            <a:r>
              <a:rPr lang="en-US" dirty="0" smtClean="0">
                <a:effectLst>
                  <a:outerShdw blurRad="38100" dist="38100" dir="2700000" algn="tl">
                    <a:srgbClr val="000000">
                      <a:alpha val="43137"/>
                    </a:srgbClr>
                  </a:outerShdw>
                </a:effectLst>
              </a:rPr>
              <a:t>Assessment</a:t>
            </a:r>
            <a:endParaRPr lang="en-US" dirty="0">
              <a:effectLst>
                <a:outerShdw blurRad="38100" dist="38100" dir="2700000" algn="tl">
                  <a:srgbClr val="000000">
                    <a:alpha val="43137"/>
                  </a:srgbClr>
                </a:outerShdw>
              </a:effectLst>
            </a:endParaRPr>
          </a:p>
        </p:txBody>
      </p:sp>
      <p:sp>
        <p:nvSpPr>
          <p:cNvPr id="6" name="Oval 5"/>
          <p:cNvSpPr/>
          <p:nvPr/>
        </p:nvSpPr>
        <p:spPr>
          <a:xfrm>
            <a:off x="2557330" y="1466320"/>
            <a:ext cx="1673352" cy="1673352"/>
          </a:xfrm>
          <a:prstGeom prst="ellipse">
            <a:avLst/>
          </a:prstGeom>
          <a:solidFill>
            <a:srgbClr val="E2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dirty="0" smtClean="0">
                <a:effectLst>
                  <a:outerShdw blurRad="38100" dist="38100" dir="2700000" algn="tl">
                    <a:srgbClr val="000000">
                      <a:alpha val="43137"/>
                    </a:srgbClr>
                  </a:outerShdw>
                </a:effectLst>
              </a:rPr>
              <a:t>Deployment</a:t>
            </a:r>
          </a:p>
          <a:p>
            <a:pPr marL="171450" indent="-171450">
              <a:buFont typeface="Arial" pitchFamily="34" charset="0"/>
              <a:buChar char="•"/>
            </a:pPr>
            <a:r>
              <a:rPr lang="en-US" sz="1400" dirty="0" smtClean="0">
                <a:effectLst>
                  <a:outerShdw blurRad="38100" dist="38100" dir="2700000" algn="tl">
                    <a:srgbClr val="000000">
                      <a:alpha val="43137"/>
                    </a:srgbClr>
                  </a:outerShdw>
                </a:effectLst>
              </a:rPr>
              <a:t>Equipment</a:t>
            </a:r>
          </a:p>
          <a:p>
            <a:pPr marL="171450" indent="-171450">
              <a:buFont typeface="Arial" pitchFamily="34" charset="0"/>
              <a:buChar char="•"/>
            </a:pPr>
            <a:r>
              <a:rPr lang="en-US" sz="1400" dirty="0" smtClean="0">
                <a:effectLst>
                  <a:outerShdw blurRad="38100" dist="38100" dir="2700000" algn="tl">
                    <a:srgbClr val="000000">
                      <a:alpha val="43137"/>
                    </a:srgbClr>
                  </a:outerShdw>
                </a:effectLst>
              </a:rPr>
              <a:t>Personnel</a:t>
            </a:r>
          </a:p>
          <a:p>
            <a:pPr marL="171450" indent="-171450">
              <a:buFont typeface="Arial" pitchFamily="34" charset="0"/>
              <a:buChar char="•"/>
            </a:pPr>
            <a:r>
              <a:rPr lang="en-US" sz="1400" dirty="0" smtClean="0">
                <a:effectLst>
                  <a:outerShdw blurRad="38100" dist="38100" dir="2700000" algn="tl">
                    <a:srgbClr val="000000">
                      <a:alpha val="43137"/>
                    </a:srgbClr>
                  </a:outerShdw>
                </a:effectLst>
              </a:rPr>
              <a:t>Supplies</a:t>
            </a:r>
            <a:endParaRPr lang="en-US" sz="1400" dirty="0">
              <a:effectLst>
                <a:outerShdw blurRad="38100" dist="38100" dir="2700000" algn="tl">
                  <a:srgbClr val="000000">
                    <a:alpha val="43137"/>
                  </a:srgbClr>
                </a:outerShdw>
              </a:effectLst>
            </a:endParaRPr>
          </a:p>
        </p:txBody>
      </p:sp>
      <p:sp>
        <p:nvSpPr>
          <p:cNvPr id="7" name="Oval 6"/>
          <p:cNvSpPr/>
          <p:nvPr/>
        </p:nvSpPr>
        <p:spPr>
          <a:xfrm>
            <a:off x="387154" y="4460197"/>
            <a:ext cx="1673352" cy="1673352"/>
          </a:xfrm>
          <a:prstGeom prst="ellipse">
            <a:avLst/>
          </a:prstGeom>
          <a:solidFill>
            <a:srgbClr val="92CD8B">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dirty="0" smtClean="0">
                <a:effectLst>
                  <a:outerShdw blurRad="38100" dist="38100" dir="2700000" algn="tl">
                    <a:srgbClr val="000000">
                      <a:alpha val="43137"/>
                    </a:srgbClr>
                  </a:outerShdw>
                </a:effectLst>
              </a:rPr>
              <a:t>Safety</a:t>
            </a:r>
            <a:endParaRPr lang="en-US" dirty="0">
              <a:effectLst>
                <a:outerShdw blurRad="38100" dist="38100" dir="2700000" algn="tl">
                  <a:srgbClr val="000000">
                    <a:alpha val="43137"/>
                  </a:srgbClr>
                </a:outerShdw>
              </a:effectLst>
            </a:endParaRPr>
          </a:p>
        </p:txBody>
      </p:sp>
      <p:sp>
        <p:nvSpPr>
          <p:cNvPr id="8" name="Oval 7"/>
          <p:cNvSpPr/>
          <p:nvPr/>
        </p:nvSpPr>
        <p:spPr>
          <a:xfrm>
            <a:off x="387154" y="2954713"/>
            <a:ext cx="1673352" cy="1673352"/>
          </a:xfrm>
          <a:prstGeom prst="ellipse">
            <a:avLst/>
          </a:prstGeom>
          <a:solidFill>
            <a:srgbClr val="4F5B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dirty="0" smtClean="0">
                <a:effectLst>
                  <a:outerShdw blurRad="38100" dist="38100" dir="2700000" algn="tl">
                    <a:srgbClr val="000000">
                      <a:alpha val="43137"/>
                    </a:srgbClr>
                  </a:outerShdw>
                </a:effectLst>
              </a:rPr>
              <a:t>Crisis</a:t>
            </a:r>
          </a:p>
          <a:p>
            <a:pPr algn="ctr"/>
            <a:r>
              <a:rPr lang="en-US" dirty="0" smtClean="0">
                <a:effectLst>
                  <a:outerShdw blurRad="38100" dist="38100" dir="2700000" algn="tl">
                    <a:srgbClr val="000000">
                      <a:alpha val="43137"/>
                    </a:srgbClr>
                  </a:outerShdw>
                </a:effectLst>
              </a:rPr>
              <a:t>Counseling</a:t>
            </a:r>
            <a:endParaRPr lang="en-US" sz="1600" dirty="0">
              <a:effectLst>
                <a:outerShdw blurRad="38100" dist="38100" dir="2700000" algn="tl">
                  <a:srgbClr val="000000">
                    <a:alpha val="43137"/>
                  </a:srgbClr>
                </a:outerShdw>
              </a:effectLst>
            </a:endParaRPr>
          </a:p>
        </p:txBody>
      </p:sp>
      <p:sp>
        <p:nvSpPr>
          <p:cNvPr id="9" name="Oval 8"/>
          <p:cNvSpPr/>
          <p:nvPr/>
        </p:nvSpPr>
        <p:spPr>
          <a:xfrm>
            <a:off x="2557330" y="2954713"/>
            <a:ext cx="1673352" cy="1673352"/>
          </a:xfrm>
          <a:prstGeom prst="ellipse">
            <a:avLst/>
          </a:prstGeom>
          <a:solidFill>
            <a:srgbClr val="A30001">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dirty="0" smtClean="0">
                <a:effectLst>
                  <a:outerShdw blurRad="38100" dist="38100" dir="2700000" algn="tl">
                    <a:srgbClr val="000000">
                      <a:alpha val="43137"/>
                    </a:srgbClr>
                  </a:outerShdw>
                </a:effectLst>
              </a:rPr>
              <a:t>Communications</a:t>
            </a:r>
            <a:endParaRPr lang="en-US" sz="1400" dirty="0">
              <a:effectLst>
                <a:outerShdw blurRad="38100" dist="38100" dir="2700000" algn="tl">
                  <a:srgbClr val="000000">
                    <a:alpha val="43137"/>
                  </a:srgbClr>
                </a:outerShdw>
              </a:effectLst>
            </a:endParaRPr>
          </a:p>
        </p:txBody>
      </p:sp>
      <p:sp>
        <p:nvSpPr>
          <p:cNvPr id="11" name="Oval 10"/>
          <p:cNvSpPr/>
          <p:nvPr/>
        </p:nvSpPr>
        <p:spPr>
          <a:xfrm>
            <a:off x="2557330" y="4460197"/>
            <a:ext cx="1673352" cy="1673352"/>
          </a:xfrm>
          <a:prstGeom prst="ellipse">
            <a:avLst/>
          </a:prstGeom>
          <a:solidFill>
            <a:srgbClr val="C19F6A">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dirty="0" smtClean="0">
                <a:effectLst>
                  <a:outerShdw blurRad="38100" dist="38100" dir="2700000" algn="tl">
                    <a:srgbClr val="000000">
                      <a:alpha val="43137"/>
                    </a:srgbClr>
                  </a:outerShdw>
                </a:effectLst>
              </a:rPr>
              <a:t>Team member</a:t>
            </a:r>
          </a:p>
          <a:p>
            <a:pPr algn="ctr"/>
            <a:r>
              <a:rPr lang="en-US" dirty="0" smtClean="0">
                <a:effectLst>
                  <a:outerShdw blurRad="38100" dist="38100" dir="2700000" algn="tl">
                    <a:srgbClr val="000000">
                      <a:alpha val="43137"/>
                    </a:srgbClr>
                  </a:outerShdw>
                </a:effectLst>
              </a:rPr>
              <a:t>support</a:t>
            </a:r>
            <a:endParaRPr lang="en-US" sz="1400" dirty="0">
              <a:effectLst>
                <a:outerShdw blurRad="38100" dist="38100" dir="2700000" algn="tl">
                  <a:srgbClr val="000000">
                    <a:alpha val="43137"/>
                  </a:srgbClr>
                </a:outerShdw>
              </a:effectLs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14"/>
          <p:cNvSpPr/>
          <p:nvPr/>
        </p:nvSpPr>
        <p:spPr>
          <a:xfrm flipH="1">
            <a:off x="290558" y="1388696"/>
            <a:ext cx="1375072" cy="1682556"/>
          </a:xfrm>
          <a:custGeom>
            <a:avLst/>
            <a:gdLst>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0 w 2068082"/>
              <a:gd name="connsiteY4"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316194 w 2068082"/>
              <a:gd name="connsiteY4" fmla="*/ 393107 h 803305"/>
              <a:gd name="connsiteX5" fmla="*/ 0 w 2068082"/>
              <a:gd name="connsiteY5" fmla="*/ 0 h 803305"/>
              <a:gd name="connsiteX0" fmla="*/ 0 w 2068082"/>
              <a:gd name="connsiteY0" fmla="*/ 0 h 1991171"/>
              <a:gd name="connsiteX1" fmla="*/ 2068082 w 2068082"/>
              <a:gd name="connsiteY1" fmla="*/ 0 h 1991171"/>
              <a:gd name="connsiteX2" fmla="*/ 2068082 w 2068082"/>
              <a:gd name="connsiteY2" fmla="*/ 803305 h 1991171"/>
              <a:gd name="connsiteX3" fmla="*/ 0 w 2068082"/>
              <a:gd name="connsiteY3" fmla="*/ 1991171 h 1991171"/>
              <a:gd name="connsiteX4" fmla="*/ 316194 w 2068082"/>
              <a:gd name="connsiteY4" fmla="*/ 393107 h 1991171"/>
              <a:gd name="connsiteX5" fmla="*/ 0 w 2068082"/>
              <a:gd name="connsiteY5" fmla="*/ 0 h 1991171"/>
              <a:gd name="connsiteX0" fmla="*/ 0 w 2068082"/>
              <a:gd name="connsiteY0" fmla="*/ 0 h 1991171"/>
              <a:gd name="connsiteX1" fmla="*/ 2068082 w 2068082"/>
              <a:gd name="connsiteY1" fmla="*/ 0 h 1991171"/>
              <a:gd name="connsiteX2" fmla="*/ 2068082 w 2068082"/>
              <a:gd name="connsiteY2" fmla="*/ 803305 h 1991171"/>
              <a:gd name="connsiteX3" fmla="*/ 0 w 2068082"/>
              <a:gd name="connsiteY3" fmla="*/ 1991171 h 1991171"/>
              <a:gd name="connsiteX4" fmla="*/ 0 w 2068082"/>
              <a:gd name="connsiteY4" fmla="*/ 0 h 1991171"/>
              <a:gd name="connsiteX0" fmla="*/ 42729 w 2068082"/>
              <a:gd name="connsiteY0" fmla="*/ 854580 h 1991171"/>
              <a:gd name="connsiteX1" fmla="*/ 2068082 w 2068082"/>
              <a:gd name="connsiteY1" fmla="*/ 0 h 1991171"/>
              <a:gd name="connsiteX2" fmla="*/ 2068082 w 2068082"/>
              <a:gd name="connsiteY2" fmla="*/ 803305 h 1991171"/>
              <a:gd name="connsiteX3" fmla="*/ 0 w 2068082"/>
              <a:gd name="connsiteY3" fmla="*/ 1991171 h 1991171"/>
              <a:gd name="connsiteX4" fmla="*/ 42729 w 2068082"/>
              <a:gd name="connsiteY4" fmla="*/ 854580 h 1991171"/>
              <a:gd name="connsiteX0" fmla="*/ 42729 w 2068082"/>
              <a:gd name="connsiteY0" fmla="*/ 1110953 h 1991171"/>
              <a:gd name="connsiteX1" fmla="*/ 2068082 w 2068082"/>
              <a:gd name="connsiteY1" fmla="*/ 0 h 1991171"/>
              <a:gd name="connsiteX2" fmla="*/ 2068082 w 2068082"/>
              <a:gd name="connsiteY2" fmla="*/ 803305 h 1991171"/>
              <a:gd name="connsiteX3" fmla="*/ 0 w 2068082"/>
              <a:gd name="connsiteY3" fmla="*/ 1991171 h 1991171"/>
              <a:gd name="connsiteX4" fmla="*/ 42729 w 2068082"/>
              <a:gd name="connsiteY4" fmla="*/ 1110953 h 1991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082" h="1991171">
                <a:moveTo>
                  <a:pt x="42729" y="1110953"/>
                </a:moveTo>
                <a:lnTo>
                  <a:pt x="2068082" y="0"/>
                </a:lnTo>
                <a:lnTo>
                  <a:pt x="2068082" y="803305"/>
                </a:lnTo>
                <a:lnTo>
                  <a:pt x="0" y="1991171"/>
                </a:lnTo>
                <a:lnTo>
                  <a:pt x="42729" y="1110953"/>
                </a:lnTo>
                <a:close/>
              </a:path>
            </a:pathLst>
          </a:custGeom>
          <a:solidFill>
            <a:srgbClr val="600000"/>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22" name="Title 1"/>
          <p:cNvSpPr>
            <a:spLocks noGrp="1"/>
          </p:cNvSpPr>
          <p:nvPr>
            <p:ph type="title"/>
          </p:nvPr>
        </p:nvSpPr>
        <p:spPr/>
        <p:txBody>
          <a:bodyPr/>
          <a:lstStyle/>
          <a:p>
            <a:r>
              <a:rPr lang="en-US" dirty="0" smtClean="0"/>
              <a:t>Success Drives Credibility</a:t>
            </a:r>
          </a:p>
        </p:txBody>
      </p:sp>
      <p:sp>
        <p:nvSpPr>
          <p:cNvPr id="9" name="Content Placeholder 2"/>
          <p:cNvSpPr txBox="1">
            <a:spLocks/>
          </p:cNvSpPr>
          <p:nvPr/>
        </p:nvSpPr>
        <p:spPr bwMode="auto">
          <a:xfrm>
            <a:off x="726388" y="1666430"/>
            <a:ext cx="5297680" cy="4209516"/>
          </a:xfrm>
          <a:prstGeom prst="rect">
            <a:avLst/>
          </a:prstGeom>
          <a:solidFill>
            <a:schemeClr val="bg1"/>
          </a:solidFill>
          <a:ln w="28575">
            <a:solidFill>
              <a:srgbClr val="A21D20"/>
            </a:solidFill>
            <a:miter lim="800000"/>
            <a:headEnd/>
            <a:tailEnd/>
          </a:ln>
        </p:spPr>
        <p:txBody>
          <a:bodyPr vert="horz" wrap="square" lIns="91440" tIns="45720" rIns="91440" bIns="45720" numCol="1" anchor="t" anchorCtr="0" compatLnSpc="1">
            <a:prstTxWarp prst="textNoShape">
              <a:avLst/>
            </a:prstTxWarp>
          </a:bodyPr>
          <a:lstStyle/>
          <a:p>
            <a:pPr marL="342900" lvl="0" indent="-342900">
              <a:spcBef>
                <a:spcPct val="20000"/>
              </a:spcBef>
              <a:buClr>
                <a:srgbClr val="3E5E29"/>
              </a:buClr>
            </a:pPr>
            <a:endParaRPr kumimoji="0" lang="en-US" sz="16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12" name="TextBox 11"/>
          <p:cNvSpPr txBox="1"/>
          <p:nvPr/>
        </p:nvSpPr>
        <p:spPr>
          <a:xfrm>
            <a:off x="948581" y="2451931"/>
            <a:ext cx="3939611" cy="2677656"/>
          </a:xfrm>
          <a:prstGeom prst="rect">
            <a:avLst/>
          </a:prstGeom>
          <a:noFill/>
        </p:spPr>
        <p:txBody>
          <a:bodyPr wrap="square" rtlCol="0">
            <a:spAutoFit/>
          </a:bodyPr>
          <a:lstStyle/>
          <a:p>
            <a:pPr marL="342900" lvl="0" indent="-342900">
              <a:spcBef>
                <a:spcPct val="20000"/>
              </a:spcBef>
              <a:buClr>
                <a:srgbClr val="A30001"/>
              </a:buClr>
              <a:buFont typeface="Arial" charset="0"/>
              <a:buChar char="•"/>
            </a:pPr>
            <a:r>
              <a:rPr lang="en-US" sz="2400" dirty="0" smtClean="0"/>
              <a:t>People</a:t>
            </a:r>
          </a:p>
          <a:p>
            <a:pPr marL="342900" lvl="0" indent="-342900">
              <a:spcBef>
                <a:spcPct val="20000"/>
              </a:spcBef>
              <a:buClr>
                <a:srgbClr val="A30001"/>
              </a:buClr>
              <a:buFont typeface="Arial" charset="0"/>
              <a:buChar char="•"/>
            </a:pPr>
            <a:r>
              <a:rPr lang="en-US" sz="2400" dirty="0" smtClean="0"/>
              <a:t>Global</a:t>
            </a:r>
          </a:p>
          <a:p>
            <a:pPr marL="342900" lvl="0" indent="-342900">
              <a:spcBef>
                <a:spcPct val="20000"/>
              </a:spcBef>
              <a:buClr>
                <a:srgbClr val="A30001"/>
              </a:buClr>
              <a:buFont typeface="Arial" charset="0"/>
              <a:buChar char="•"/>
            </a:pPr>
            <a:r>
              <a:rPr lang="en-US" sz="2400" dirty="0" smtClean="0"/>
              <a:t>Trade disruption</a:t>
            </a:r>
          </a:p>
          <a:p>
            <a:pPr marL="342900" lvl="0" indent="-342900">
              <a:spcBef>
                <a:spcPct val="20000"/>
              </a:spcBef>
              <a:buClr>
                <a:srgbClr val="A30001"/>
              </a:buClr>
              <a:buFont typeface="Arial" charset="0"/>
              <a:buChar char="•"/>
            </a:pPr>
            <a:r>
              <a:rPr lang="en-US" sz="2400" dirty="0" smtClean="0"/>
              <a:t>Financial</a:t>
            </a:r>
          </a:p>
          <a:p>
            <a:pPr marL="342900" lvl="0" indent="-342900">
              <a:spcBef>
                <a:spcPct val="20000"/>
              </a:spcBef>
              <a:buClr>
                <a:srgbClr val="A30001"/>
              </a:buClr>
              <a:buFont typeface="Arial" charset="0"/>
              <a:buChar char="•"/>
            </a:pPr>
            <a:r>
              <a:rPr lang="en-US" sz="2400" dirty="0" smtClean="0"/>
              <a:t>Cyber</a:t>
            </a:r>
          </a:p>
          <a:p>
            <a:pPr marL="342900" lvl="0" indent="-342900">
              <a:spcBef>
                <a:spcPct val="20000"/>
              </a:spcBef>
              <a:buClr>
                <a:srgbClr val="A30001"/>
              </a:buClr>
              <a:buFont typeface="Arial" charset="0"/>
              <a:buChar char="•"/>
            </a:pPr>
            <a:r>
              <a:rPr lang="en-US" sz="2400" dirty="0" smtClean="0"/>
              <a:t>Information technology</a:t>
            </a:r>
          </a:p>
        </p:txBody>
      </p:sp>
      <p:sp>
        <p:nvSpPr>
          <p:cNvPr id="16" name="Freeform 15"/>
          <p:cNvSpPr/>
          <p:nvPr/>
        </p:nvSpPr>
        <p:spPr>
          <a:xfrm flipH="1">
            <a:off x="290558" y="1388696"/>
            <a:ext cx="5554766" cy="678799"/>
          </a:xfrm>
          <a:custGeom>
            <a:avLst/>
            <a:gdLst>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0 w 2068082"/>
              <a:gd name="connsiteY4"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316194 w 2068082"/>
              <a:gd name="connsiteY4" fmla="*/ 393107 h 803305"/>
              <a:gd name="connsiteX5" fmla="*/ 0 w 2068082"/>
              <a:gd name="connsiteY5" fmla="*/ 0 h 803305"/>
              <a:gd name="connsiteX0" fmla="*/ 0 w 2068082"/>
              <a:gd name="connsiteY0" fmla="*/ 0 h 803305"/>
              <a:gd name="connsiteX1" fmla="*/ 2068082 w 2068082"/>
              <a:gd name="connsiteY1" fmla="*/ 0 h 803305"/>
              <a:gd name="connsiteX2" fmla="*/ 2068082 w 2068082"/>
              <a:gd name="connsiteY2" fmla="*/ 803305 h 803305"/>
              <a:gd name="connsiteX3" fmla="*/ 0 w 2068082"/>
              <a:gd name="connsiteY3" fmla="*/ 803305 h 803305"/>
              <a:gd name="connsiteX4" fmla="*/ 58041 w 2068082"/>
              <a:gd name="connsiteY4" fmla="*/ 367470 h 803305"/>
              <a:gd name="connsiteX5" fmla="*/ 0 w 2068082"/>
              <a:gd name="connsiteY5" fmla="*/ 0 h 803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8082" h="803305">
                <a:moveTo>
                  <a:pt x="0" y="0"/>
                </a:moveTo>
                <a:lnTo>
                  <a:pt x="2068082" y="0"/>
                </a:lnTo>
                <a:lnTo>
                  <a:pt x="2068082" y="803305"/>
                </a:lnTo>
                <a:lnTo>
                  <a:pt x="0" y="803305"/>
                </a:lnTo>
                <a:lnTo>
                  <a:pt x="58041" y="367470"/>
                </a:lnTo>
                <a:lnTo>
                  <a:pt x="0" y="0"/>
                </a:lnTo>
                <a:close/>
              </a:path>
            </a:pathLst>
          </a:custGeom>
          <a:solidFill>
            <a:srgbClr val="A3000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5"/>
          <p:cNvSpPr txBox="1">
            <a:spLocks/>
          </p:cNvSpPr>
          <p:nvPr/>
        </p:nvSpPr>
        <p:spPr bwMode="auto">
          <a:xfrm>
            <a:off x="390250" y="1398666"/>
            <a:ext cx="52578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buNone/>
            </a:pPr>
            <a:r>
              <a:rPr lang="en-US" sz="2000" dirty="0" smtClean="0">
                <a:solidFill>
                  <a:schemeClr val="bg1"/>
                </a:solidFill>
                <a:effectLst>
                  <a:outerShdw blurRad="38100" dist="38100" dir="2700000" algn="tl">
                    <a:srgbClr val="000000">
                      <a:alpha val="43137"/>
                    </a:srgbClr>
                  </a:outerShdw>
                </a:effectLst>
              </a:rPr>
              <a:t>ERM – Natural Disasters &amp; Beyond</a:t>
            </a:r>
          </a:p>
        </p:txBody>
      </p:sp>
      <p:pic>
        <p:nvPicPr>
          <p:cNvPr id="18" name="Content Placeholder 8"/>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bwMode="auto">
          <a:xfrm>
            <a:off x="5257800" y="2466031"/>
            <a:ext cx="2783793" cy="2475455"/>
          </a:xfrm>
          <a:prstGeom prst="rect">
            <a:avLst/>
          </a:prstGeom>
          <a:noFill/>
          <a:ln w="28575">
            <a:solidFill>
              <a:srgbClr val="A30001"/>
            </a:solidFill>
            <a:miter lim="800000"/>
            <a:headEnd/>
            <a:tailEnd/>
          </a:ln>
        </p:spPr>
      </p:pic>
      <p:sp>
        <p:nvSpPr>
          <p:cNvPr id="19" name="Text Placeholder 6"/>
          <p:cNvSpPr txBox="1">
            <a:spLocks/>
          </p:cNvSpPr>
          <p:nvPr/>
        </p:nvSpPr>
        <p:spPr bwMode="auto">
          <a:xfrm>
            <a:off x="6093151" y="4995731"/>
            <a:ext cx="2264635" cy="69577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R="0" lvl="0" defTabSz="914400" rtl="0" eaLnBrk="1" fontAlgn="base" latinLnBrk="0" hangingPunct="1">
              <a:lnSpc>
                <a:spcPct val="100000"/>
              </a:lnSpc>
              <a:spcBef>
                <a:spcPct val="20000"/>
              </a:spcBef>
              <a:spcAft>
                <a:spcPct val="0"/>
              </a:spcAft>
              <a:buClrTx/>
              <a:buSzTx/>
              <a:buFont typeface="Arial" charset="0"/>
              <a:buNone/>
              <a:tabLst/>
              <a:defRPr/>
            </a:pPr>
            <a:r>
              <a:rPr kumimoji="0" lang="en-US" sz="1600" b="0" i="1" u="none" strike="noStrike" kern="1200" cap="none" spc="0" normalizeH="0" baseline="0" noProof="0" dirty="0" smtClean="0">
                <a:ln>
                  <a:noFill/>
                </a:ln>
                <a:solidFill>
                  <a:schemeClr val="tx1"/>
                </a:solidFill>
                <a:effectLst/>
                <a:uLnTx/>
                <a:uFillTx/>
                <a:latin typeface="+mn-lt"/>
                <a:ea typeface="+mn-ea"/>
                <a:cs typeface="+mn-cs"/>
              </a:rPr>
              <a:t>West Liberty, KY,</a:t>
            </a:r>
          </a:p>
          <a:p>
            <a:pPr marR="0" lvl="0" defTabSz="914400" rtl="0" eaLnBrk="1" fontAlgn="base" latinLnBrk="0" hangingPunct="1">
              <a:lnSpc>
                <a:spcPct val="100000"/>
              </a:lnSpc>
              <a:spcBef>
                <a:spcPct val="20000"/>
              </a:spcBef>
              <a:spcAft>
                <a:spcPct val="0"/>
              </a:spcAft>
              <a:buClrTx/>
              <a:buSzTx/>
              <a:buFont typeface="Arial" charset="0"/>
              <a:buNone/>
              <a:tabLst/>
              <a:defRPr/>
            </a:pPr>
            <a:r>
              <a:rPr kumimoji="0" lang="en-US" sz="1600" b="0" i="1" u="none" strike="noStrike" kern="1200" cap="none" spc="0" normalizeH="0" baseline="0" noProof="0" dirty="0" smtClean="0">
                <a:ln>
                  <a:noFill/>
                </a:ln>
                <a:solidFill>
                  <a:schemeClr val="tx1"/>
                </a:solidFill>
                <a:effectLst/>
                <a:uLnTx/>
                <a:uFillTx/>
                <a:latin typeface="+mn-lt"/>
                <a:ea typeface="+mn-ea"/>
                <a:cs typeface="+mn-cs"/>
              </a:rPr>
              <a:t> March, 2012</a:t>
            </a:r>
            <a:endParaRPr kumimoji="0" lang="en-US" sz="1600" b="0" i="1"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a:t>Introduction and </a:t>
            </a:r>
            <a:r>
              <a:rPr lang="en-US" dirty="0" smtClean="0"/>
              <a:t>Overview</a:t>
            </a:r>
          </a:p>
          <a:p>
            <a:r>
              <a:rPr lang="en-US" dirty="0"/>
              <a:t>Top 10 Crises of 2011</a:t>
            </a:r>
            <a:endParaRPr lang="en-US" dirty="0" smtClean="0"/>
          </a:p>
          <a:p>
            <a:r>
              <a:rPr lang="en-US" dirty="0"/>
              <a:t>3 Keys to Crisis </a:t>
            </a:r>
            <a:r>
              <a:rPr lang="en-US" dirty="0" smtClean="0"/>
              <a:t>Communications</a:t>
            </a:r>
          </a:p>
          <a:p>
            <a:r>
              <a:rPr lang="en-US" dirty="0"/>
              <a:t>Some Closing </a:t>
            </a:r>
            <a:r>
              <a:rPr lang="en-US" dirty="0" smtClean="0"/>
              <a:t>Thoughts</a:t>
            </a:r>
          </a:p>
          <a:p>
            <a:r>
              <a:rPr lang="en-US" dirty="0"/>
              <a:t>Communications – Post </a:t>
            </a:r>
            <a:r>
              <a:rPr lang="en-US" dirty="0" smtClean="0"/>
              <a:t>Event</a:t>
            </a:r>
          </a:p>
          <a:p>
            <a:r>
              <a:rPr lang="en-US" dirty="0"/>
              <a:t>Success Drives Credibility</a:t>
            </a:r>
          </a:p>
        </p:txBody>
      </p:sp>
      <p:sp>
        <p:nvSpPr>
          <p:cNvPr id="4" name="Slide Number Placeholder 3"/>
          <p:cNvSpPr>
            <a:spLocks noGrp="1"/>
          </p:cNvSpPr>
          <p:nvPr>
            <p:ph type="sldNum" sz="quarter" idx="12"/>
          </p:nvPr>
        </p:nvSpPr>
        <p:spPr/>
        <p:txBody>
          <a:bodyPr/>
          <a:lstStyle/>
          <a:p>
            <a:pPr>
              <a:defRPr/>
            </a:pPr>
            <a:fld id="{3D9542C1-B765-42CB-B88D-526D2CEBC7FB}" type="slidenum">
              <a:rPr lang="en-US" smtClean="0"/>
              <a:pPr>
                <a:defRPr/>
              </a:pPr>
              <a:t>31</a:t>
            </a:fld>
            <a:endParaRPr lang="en-US" dirty="0"/>
          </a:p>
        </p:txBody>
      </p:sp>
    </p:spTree>
    <p:extLst>
      <p:ext uri="{BB962C8B-B14F-4D97-AF65-F5344CB8AC3E}">
        <p14:creationId xmlns:p14="http://schemas.microsoft.com/office/powerpoint/2010/main" xmlns="" val="36432354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674" y="2516796"/>
            <a:ext cx="8229600" cy="1143000"/>
          </a:xfrm>
        </p:spPr>
        <p:txBody>
          <a:bodyPr>
            <a:normAutofit/>
          </a:bodyPr>
          <a:lstStyle/>
          <a:p>
            <a:r>
              <a:rPr lang="en-US" sz="4800" dirty="0" smtClean="0"/>
              <a:t>Thank You</a:t>
            </a:r>
            <a:endParaRPr lang="en-US" sz="4800" dirty="0"/>
          </a:p>
        </p:txBody>
      </p:sp>
      <p:sp>
        <p:nvSpPr>
          <p:cNvPr id="4" name="Slide Number Placeholder 3"/>
          <p:cNvSpPr>
            <a:spLocks noGrp="1"/>
          </p:cNvSpPr>
          <p:nvPr>
            <p:ph type="sldNum" sz="quarter" idx="12"/>
          </p:nvPr>
        </p:nvSpPr>
        <p:spPr/>
        <p:txBody>
          <a:bodyPr/>
          <a:lstStyle/>
          <a:p>
            <a:pPr>
              <a:defRPr/>
            </a:pPr>
            <a:fld id="{3D9542C1-B765-42CB-B88D-526D2CEBC7FB}" type="slidenum">
              <a:rPr lang="en-US" smtClean="0"/>
              <a:pPr>
                <a:defRPr/>
              </a:pPr>
              <a:t>32</a:t>
            </a:fld>
            <a:endParaRPr lang="en-US" dirty="0"/>
          </a:p>
        </p:txBody>
      </p:sp>
    </p:spTree>
    <p:extLst>
      <p:ext uri="{BB962C8B-B14F-4D97-AF65-F5344CB8AC3E}">
        <p14:creationId xmlns:p14="http://schemas.microsoft.com/office/powerpoint/2010/main" xmlns="" val="802483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3490</TotalTime>
  <Words>1407</Words>
  <Application>Microsoft Office PowerPoint</Application>
  <PresentationFormat>On-screen Show (4:3)</PresentationFormat>
  <Paragraphs>265</Paragraphs>
  <Slides>32</Slides>
  <Notes>2</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Lecture 05 Crisis Management Strategies </vt:lpstr>
      <vt:lpstr>Introduction and Overview</vt:lpstr>
      <vt:lpstr>What is Crisis Management?</vt:lpstr>
      <vt:lpstr>Top 10 Crises of 2011</vt:lpstr>
      <vt:lpstr>Cost of a Crisis Example - Data Breach</vt:lpstr>
      <vt:lpstr>Business Continuity Measures</vt:lpstr>
      <vt:lpstr>Summary</vt:lpstr>
      <vt:lpstr>Questions to Ask</vt:lpstr>
      <vt:lpstr>Common Mistakes</vt:lpstr>
      <vt:lpstr>3 Keys to Crisis Communications</vt:lpstr>
      <vt:lpstr>Crisis Management Strategies </vt:lpstr>
      <vt:lpstr>Slide 12</vt:lpstr>
      <vt:lpstr>Crises Come in Many Varieties</vt:lpstr>
      <vt:lpstr>A Historical View of Crisis Management Efforts</vt:lpstr>
      <vt:lpstr>Developing Management Support</vt:lpstr>
      <vt:lpstr>Crisis Management Timeline</vt:lpstr>
      <vt:lpstr>Company Resources/Functions</vt:lpstr>
      <vt:lpstr>Risk Management’s Role in Crisis Management</vt:lpstr>
      <vt:lpstr>Some Closing Thoughts</vt:lpstr>
      <vt:lpstr>Crisis Management Strategies</vt:lpstr>
      <vt:lpstr>Slide 21</vt:lpstr>
      <vt:lpstr>   The Awakening......  </vt:lpstr>
      <vt:lpstr>Family Dollar’s Approach Since 9-11-01</vt:lpstr>
      <vt:lpstr>Post 9-11 to Katrina</vt:lpstr>
      <vt:lpstr>Katrina to Irene (Ike)</vt:lpstr>
      <vt:lpstr>Communications is Critical</vt:lpstr>
      <vt:lpstr>Irene &amp; Forward</vt:lpstr>
      <vt:lpstr>Communications</vt:lpstr>
      <vt:lpstr>Communications – Post Event</vt:lpstr>
      <vt:lpstr>Success Drives Credibility</vt:lpstr>
      <vt:lpstr>Summary</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Persaud, Kamy</dc:creator>
  <cp:lastModifiedBy>stdc_lp</cp:lastModifiedBy>
  <cp:revision>320</cp:revision>
  <dcterms:created xsi:type="dcterms:W3CDTF">2011-10-06T15:34:02Z</dcterms:created>
  <dcterms:modified xsi:type="dcterms:W3CDTF">2014-06-17T19:50:53Z</dcterms:modified>
</cp:coreProperties>
</file>