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256" r:id="rId3"/>
    <p:sldId id="257" r:id="rId4"/>
    <p:sldId id="272" r:id="rId5"/>
    <p:sldId id="258" r:id="rId6"/>
    <p:sldId id="259" r:id="rId7"/>
    <p:sldId id="273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B3CCE-4726-4D17-AFC0-B67E43F5D35E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FE9A4-9520-422A-A1BF-2DEE515B1A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0579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C01698-FF61-4AD1-BDDC-C99D97FCC1A7}" type="slidenum">
              <a:rPr lang="en-US" smtClean="0"/>
              <a:pPr>
                <a:defRPr/>
              </a:pPr>
              <a:t>8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D1DCF63A-17B8-4971-81BA-C5656FE40F3B}" type="slidenum">
              <a:rPr lang="en-US" smtClean="0">
                <a:latin typeface="Arial" charset="0"/>
              </a:rPr>
              <a:pPr/>
              <a:t>14</a:t>
            </a:fld>
            <a:endParaRPr lang="en-US" smtClean="0">
              <a:latin typeface="Arial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/>
            <a:fld id="{C6C4ADA5-50B4-4DEC-B2AE-7B15DEF78AEF}" type="slidenum">
              <a:rPr lang="en-GB" sz="1200" smtClean="0"/>
              <a:pPr eaLnBrk="1" hangingPunct="1"/>
              <a:t>15</a:t>
            </a:fld>
            <a:endParaRPr lang="en-GB" sz="120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D490D-BB09-49D6-A49B-06526D8F25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687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Crisis And 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38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Lecture 32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Key Elements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5856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General causes of conflicts</a:t>
            </a:r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Poorly defined goals</a:t>
            </a:r>
          </a:p>
          <a:p>
            <a:pPr eaLnBrk="1" hangingPunct="1"/>
            <a:r>
              <a:rPr lang="en-US" b="1" smtClean="0"/>
              <a:t>Divergent personal values</a:t>
            </a:r>
          </a:p>
          <a:p>
            <a:pPr eaLnBrk="1" hangingPunct="1"/>
            <a:r>
              <a:rPr lang="en-US" b="1" smtClean="0"/>
              <a:t>Lack of cooperation/trust</a:t>
            </a:r>
          </a:p>
          <a:p>
            <a:pPr eaLnBrk="1" hangingPunct="1"/>
            <a:r>
              <a:rPr lang="en-US" b="1" smtClean="0"/>
              <a:t>Competition of scarce resources</a:t>
            </a:r>
          </a:p>
          <a:p>
            <a:pPr eaLnBrk="1" hangingPunct="1"/>
            <a:r>
              <a:rPr lang="en-US" b="1" smtClean="0"/>
              <a:t>Unclear roles/lack of job description</a:t>
            </a:r>
            <a:endParaRPr 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4425-00FA-4FF8-8142-27241CCF39EA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3301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153400" cy="1143000"/>
          </a:xfrm>
        </p:spPr>
        <p:txBody>
          <a:bodyPr/>
          <a:lstStyle/>
          <a:p>
            <a:pPr algn="l" eaLnBrk="1" hangingPunct="1"/>
            <a:r>
              <a:rPr lang="en-US" sz="4300" b="1" smtClean="0"/>
              <a:t>Effects of conflict in organizations</a:t>
            </a:r>
            <a:endParaRPr lang="en-US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Stress</a:t>
            </a:r>
          </a:p>
          <a:p>
            <a:pPr eaLnBrk="1" hangingPunct="1"/>
            <a:r>
              <a:rPr lang="en-US" b="1" dirty="0" smtClean="0"/>
              <a:t>Absenteeism</a:t>
            </a:r>
          </a:p>
          <a:p>
            <a:pPr eaLnBrk="1" hangingPunct="1"/>
            <a:r>
              <a:rPr lang="en-US" b="1" dirty="0" smtClean="0"/>
              <a:t>Staff turnover</a:t>
            </a:r>
          </a:p>
          <a:p>
            <a:pPr eaLnBrk="1" hangingPunct="1"/>
            <a:r>
              <a:rPr lang="en-US" b="1" dirty="0" smtClean="0"/>
              <a:t>De-motivation</a:t>
            </a:r>
          </a:p>
          <a:p>
            <a:pPr eaLnBrk="1" hangingPunct="1"/>
            <a:r>
              <a:rPr lang="en-US" b="1" dirty="0" smtClean="0"/>
              <a:t>Non-productivity</a:t>
            </a:r>
          </a:p>
          <a:p>
            <a:pPr eaLnBrk="1" hangingPunct="1"/>
            <a:endParaRPr lang="en-US" b="1" dirty="0" smtClean="0"/>
          </a:p>
          <a:p>
            <a:pPr eaLnBrk="1" hangingPunct="1"/>
            <a:endParaRPr lang="en-US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70D119-7143-4A3A-BEAA-BA38FBD7F005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228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Functional and</a:t>
            </a:r>
            <a:br>
              <a:rPr lang="en-US" dirty="0" smtClean="0"/>
            </a:br>
            <a:r>
              <a:rPr lang="en-US" dirty="0" smtClean="0"/>
              <a:t>Dysfunctional Conflict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/>
              <a:t>Functional conflict</a:t>
            </a:r>
            <a:r>
              <a:rPr lang="en-US" dirty="0" smtClean="0"/>
              <a:t>:  works toward the goals of an organization or group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Dysfunctional conflict</a:t>
            </a:r>
            <a:r>
              <a:rPr lang="en-US" dirty="0" smtClean="0"/>
              <a:t>:  blocks an organization or group from reaching its goals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Dysfunctionally</a:t>
            </a:r>
            <a:r>
              <a:rPr lang="en-US" dirty="0" smtClean="0"/>
              <a:t> high conflict:  what you typically think about conflict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Dysfunctionally</a:t>
            </a:r>
            <a:r>
              <a:rPr lang="en-US" dirty="0" smtClean="0"/>
              <a:t> low conflict:  an atypical view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Levels vary among groups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AA88AF-7D3D-49F0-A582-34034C5ACAC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026171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/>
              <a:t>Stages of Conflict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Conflict arises </a:t>
            </a:r>
          </a:p>
          <a:p>
            <a:pPr eaLnBrk="1" hangingPunct="1"/>
            <a:r>
              <a:rPr lang="en-US" b="1" smtClean="0"/>
              <a:t>Positions are stated and hardened </a:t>
            </a:r>
          </a:p>
          <a:p>
            <a:pPr eaLnBrk="1" hangingPunct="1"/>
            <a:r>
              <a:rPr lang="en-US" b="1" smtClean="0"/>
              <a:t>Actions, putting into action their chosen plan </a:t>
            </a:r>
          </a:p>
          <a:p>
            <a:pPr eaLnBrk="1" hangingPunct="1"/>
            <a:r>
              <a:rPr lang="en-US" b="1" smtClean="0"/>
              <a:t> Resolution???</a:t>
            </a:r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4572000" y="4038600"/>
          <a:ext cx="3657600" cy="2286000"/>
        </p:xfrm>
        <a:graphic>
          <a:graphicData uri="http://schemas.openxmlformats.org/presentationml/2006/ole">
            <p:oleObj spid="_x0000_s1049" name="Clip" r:id="rId3" imgW="2286000" imgH="1295522" progId="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64E876-C885-4CFB-8F4A-A91CD2F3AB6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42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Levels and Types</a:t>
            </a:r>
            <a:br>
              <a:rPr lang="en-US" dirty="0" smtClean="0"/>
            </a:br>
            <a:r>
              <a:rPr lang="en-US" dirty="0" smtClean="0"/>
              <a:t>of Conflict</a:t>
            </a:r>
          </a:p>
        </p:txBody>
      </p:sp>
      <p:sp>
        <p:nvSpPr>
          <p:cNvPr id="30723" name="Rectangle 1027"/>
          <p:cNvSpPr>
            <a:spLocks noChangeArrowheads="1"/>
          </p:cNvSpPr>
          <p:nvPr/>
        </p:nvSpPr>
        <p:spPr bwMode="auto">
          <a:xfrm>
            <a:off x="1152525" y="5543550"/>
            <a:ext cx="1803400" cy="4587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Individual</a:t>
            </a:r>
          </a:p>
        </p:txBody>
      </p:sp>
      <p:sp>
        <p:nvSpPr>
          <p:cNvPr id="30724" name="Rectangle 1028"/>
          <p:cNvSpPr>
            <a:spLocks noChangeArrowheads="1"/>
          </p:cNvSpPr>
          <p:nvPr/>
        </p:nvSpPr>
        <p:spPr bwMode="auto">
          <a:xfrm>
            <a:off x="1171575" y="4211638"/>
            <a:ext cx="1727200" cy="458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Group</a:t>
            </a:r>
          </a:p>
        </p:txBody>
      </p:sp>
      <p:sp>
        <p:nvSpPr>
          <p:cNvPr id="30725" name="Rectangle 1029"/>
          <p:cNvSpPr>
            <a:spLocks noChangeArrowheads="1"/>
          </p:cNvSpPr>
          <p:nvPr/>
        </p:nvSpPr>
        <p:spPr bwMode="auto">
          <a:xfrm>
            <a:off x="1181100" y="2935288"/>
            <a:ext cx="1766888" cy="4587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0488" tIns="44450" rIns="90488" bIns="44450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2400" dirty="0">
                <a:solidFill>
                  <a:schemeClr val="tx1"/>
                </a:solidFill>
              </a:rPr>
              <a:t>Organization</a:t>
            </a:r>
          </a:p>
        </p:txBody>
      </p:sp>
      <p:sp>
        <p:nvSpPr>
          <p:cNvPr id="17414" name="Rectangle 1030"/>
          <p:cNvSpPr>
            <a:spLocks noChangeArrowheads="1"/>
          </p:cNvSpPr>
          <p:nvPr/>
        </p:nvSpPr>
        <p:spPr bwMode="auto">
          <a:xfrm>
            <a:off x="5643563" y="1887538"/>
            <a:ext cx="21415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 u="sng"/>
              <a:t>Type of conflict</a:t>
            </a:r>
          </a:p>
        </p:txBody>
      </p:sp>
      <p:sp>
        <p:nvSpPr>
          <p:cNvPr id="17415" name="Rectangle 1031"/>
          <p:cNvSpPr>
            <a:spLocks noChangeArrowheads="1"/>
          </p:cNvSpPr>
          <p:nvPr/>
        </p:nvSpPr>
        <p:spPr bwMode="auto">
          <a:xfrm>
            <a:off x="976313" y="1966913"/>
            <a:ext cx="2208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 u="sng"/>
              <a:t>Level of conflict</a:t>
            </a:r>
            <a:endParaRPr lang="en-US" sz="2400"/>
          </a:p>
        </p:txBody>
      </p:sp>
      <p:sp>
        <p:nvSpPr>
          <p:cNvPr id="17416" name="Rectangle 1034"/>
          <p:cNvSpPr>
            <a:spLocks noChangeArrowheads="1"/>
          </p:cNvSpPr>
          <p:nvPr/>
        </p:nvSpPr>
        <p:spPr bwMode="auto">
          <a:xfrm>
            <a:off x="4759325" y="2970213"/>
            <a:ext cx="434816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Within and between organizations</a:t>
            </a:r>
          </a:p>
        </p:txBody>
      </p:sp>
      <p:sp>
        <p:nvSpPr>
          <p:cNvPr id="17417" name="Rectangle 1035"/>
          <p:cNvSpPr>
            <a:spLocks noChangeArrowheads="1"/>
          </p:cNvSpPr>
          <p:nvPr/>
        </p:nvSpPr>
        <p:spPr bwMode="auto">
          <a:xfrm>
            <a:off x="4840288" y="4229100"/>
            <a:ext cx="3538537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Within and between groups</a:t>
            </a:r>
          </a:p>
        </p:txBody>
      </p:sp>
      <p:sp>
        <p:nvSpPr>
          <p:cNvPr id="17418" name="Rectangle 1036"/>
          <p:cNvSpPr>
            <a:spLocks noChangeArrowheads="1"/>
          </p:cNvSpPr>
          <p:nvPr/>
        </p:nvSpPr>
        <p:spPr bwMode="auto">
          <a:xfrm>
            <a:off x="4838700" y="5572125"/>
            <a:ext cx="4060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sz="2400"/>
              <a:t>Within and between individuals</a:t>
            </a:r>
          </a:p>
        </p:txBody>
      </p:sp>
      <p:sp>
        <p:nvSpPr>
          <p:cNvPr id="17419" name="Line 1037"/>
          <p:cNvSpPr>
            <a:spLocks noChangeShapeType="1"/>
          </p:cNvSpPr>
          <p:nvPr/>
        </p:nvSpPr>
        <p:spPr bwMode="auto">
          <a:xfrm>
            <a:off x="3179763" y="3200400"/>
            <a:ext cx="118903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0" name="Line 1038"/>
          <p:cNvSpPr>
            <a:spLocks noChangeShapeType="1"/>
          </p:cNvSpPr>
          <p:nvPr/>
        </p:nvSpPr>
        <p:spPr bwMode="auto">
          <a:xfrm>
            <a:off x="3111500" y="4495800"/>
            <a:ext cx="12573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1" name="Line 1039"/>
          <p:cNvSpPr>
            <a:spLocks noChangeShapeType="1"/>
          </p:cNvSpPr>
          <p:nvPr/>
        </p:nvSpPr>
        <p:spPr bwMode="auto">
          <a:xfrm>
            <a:off x="3187700" y="5791200"/>
            <a:ext cx="11811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9765F0-9D09-494D-A436-E9E7CB0E459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32022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smtClean="0">
                <a:ea typeface="Calibri" pitchFamily="34" charset="0"/>
                <a:cs typeface="Calibri" pitchFamily="34" charset="0"/>
              </a:rPr>
              <a:t>How can we keep conflict cognitive? 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r>
              <a:rPr lang="en-US" dirty="0" smtClean="0">
                <a:cs typeface="Calibri" pitchFamily="34" charset="0"/>
              </a:rPr>
              <a:t>Make the approach</a:t>
            </a: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endParaRPr lang="en-US" sz="800" dirty="0" smtClean="0">
              <a:cs typeface="Calibri" pitchFamily="34" charset="0"/>
            </a:endParaRP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r>
              <a:rPr lang="en-US" dirty="0" smtClean="0">
                <a:cs typeface="Calibri" pitchFamily="34" charset="0"/>
              </a:rPr>
              <a:t>Share perspectives</a:t>
            </a: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endParaRPr lang="en-US" sz="800" dirty="0" smtClean="0">
              <a:cs typeface="Calibri" pitchFamily="34" charset="0"/>
            </a:endParaRP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r>
              <a:rPr lang="en-US" dirty="0" smtClean="0">
                <a:cs typeface="Calibri" pitchFamily="34" charset="0"/>
              </a:rPr>
              <a:t>Build understanding</a:t>
            </a: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endParaRPr lang="en-US" sz="800" dirty="0" smtClean="0">
              <a:cs typeface="Calibri" pitchFamily="34" charset="0"/>
            </a:endParaRP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r>
              <a:rPr lang="en-US" dirty="0" smtClean="0">
                <a:cs typeface="Calibri" pitchFamily="34" charset="0"/>
              </a:rPr>
              <a:t>Agree on solutions</a:t>
            </a: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endParaRPr lang="en-US" sz="800" dirty="0" smtClean="0">
              <a:cs typeface="Calibri" pitchFamily="34" charset="0"/>
            </a:endParaRPr>
          </a:p>
          <a:p>
            <a:pPr marL="914400" indent="-508000" eaLnBrk="1" fontAlgn="auto" hangingPunct="1">
              <a:spcAft>
                <a:spcPts val="0"/>
              </a:spcAft>
              <a:buClr>
                <a:schemeClr val="tx1"/>
              </a:buClr>
              <a:buFont typeface="Arial" charset="0"/>
              <a:buAutoNum type="arabicPeriod"/>
              <a:defRPr/>
            </a:pPr>
            <a:r>
              <a:rPr lang="en-US" dirty="0" smtClean="0">
                <a:cs typeface="Calibri" pitchFamily="34" charset="0"/>
              </a:rPr>
              <a:t>Plan next steps</a:t>
            </a: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00" dirty="0" smtClean="0">
              <a:cs typeface="Calibri" pitchFamily="34" charset="0"/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00" dirty="0" smtClean="0">
              <a:cs typeface="Calibri" pitchFamily="34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35DAED-7768-419F-BEDA-21D215F5E91C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955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Conflict Resolution: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Understand the conflict.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Communicate with the opposition.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Brainstorm possible resolutions.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Use an impartial mediator.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Explore alternatives.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Cope with stressful situations and pressure tactics.</a:t>
            </a:r>
          </a:p>
          <a:p>
            <a:pPr fontAlgn="auto">
              <a:lnSpc>
                <a:spcPct val="80000"/>
              </a:lnSpc>
              <a:spcAft>
                <a:spcPts val="1200"/>
              </a:spcAft>
              <a:defRPr/>
            </a:pPr>
            <a:r>
              <a:rPr lang="en-US" dirty="0"/>
              <a:t>Choose the best resolution.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099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Conflict Management Model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Maintain conflict at functional levels</a:t>
            </a:r>
          </a:p>
          <a:p>
            <a:pPr lvl="1" eaLnBrk="1" hangingPunct="1"/>
            <a:r>
              <a:rPr lang="en-US" dirty="0" smtClean="0"/>
              <a:t>Not complete elimination</a:t>
            </a:r>
          </a:p>
          <a:p>
            <a:pPr lvl="1" eaLnBrk="1" hangingPunct="1"/>
            <a:r>
              <a:rPr lang="en-US" dirty="0" smtClean="0"/>
              <a:t>Reducing to functional levels</a:t>
            </a:r>
          </a:p>
          <a:p>
            <a:pPr lvl="1" eaLnBrk="1" hangingPunct="1"/>
            <a:r>
              <a:rPr lang="en-US" dirty="0" smtClean="0"/>
              <a:t>Increasing </a:t>
            </a:r>
            <a:r>
              <a:rPr lang="en-US" dirty="0" err="1" smtClean="0"/>
              <a:t>dysfunctionally</a:t>
            </a:r>
            <a:r>
              <a:rPr lang="en-US" dirty="0" smtClean="0"/>
              <a:t> low conflict</a:t>
            </a:r>
          </a:p>
          <a:p>
            <a:pPr lvl="1" eaLnBrk="1" hangingPunct="1"/>
            <a:r>
              <a:rPr lang="en-US" dirty="0" smtClean="0"/>
              <a:t>Choose </a:t>
            </a:r>
            <a:r>
              <a:rPr lang="en-US" b="1" dirty="0" smtClean="0"/>
              <a:t>desired level of conflict</a:t>
            </a:r>
            <a:r>
              <a:rPr lang="en-US" dirty="0" smtClean="0"/>
              <a:t> based on </a:t>
            </a:r>
            <a:r>
              <a:rPr lang="en-US" b="1" dirty="0" smtClean="0"/>
              <a:t>perceived conflict requirements</a:t>
            </a:r>
          </a:p>
          <a:p>
            <a:pPr lvl="1" eaLnBrk="1" hangingPunct="1"/>
            <a:r>
              <a:rPr lang="en-US" dirty="0" smtClean="0"/>
              <a:t>Varies in different parts of an organization</a:t>
            </a:r>
          </a:p>
          <a:p>
            <a:pPr lvl="1" eaLnBrk="1" hangingPunct="1"/>
            <a:r>
              <a:rPr lang="en-US" dirty="0" smtClean="0"/>
              <a:t>Manager’s </a:t>
            </a:r>
            <a:r>
              <a:rPr lang="en-US" b="1" dirty="0" smtClean="0"/>
              <a:t>tolerance for conflict</a:t>
            </a:r>
            <a:r>
              <a:rPr lang="en-US" dirty="0" smtClean="0"/>
              <a:t> plays a role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01D87-66A6-4480-89E6-F50160340AA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903404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419100"/>
            <a:ext cx="8534400" cy="1143000"/>
          </a:xfrm>
          <a:effectLst>
            <a:outerShdw dist="17961" dir="13500000" algn="ctr" rotWithShape="0">
              <a:schemeClr val="tx1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altLang="en-US" sz="4000" smtClean="0"/>
              <a:t>Steps in the Organizational Change Process</a:t>
            </a:r>
            <a:endParaRPr lang="en-US" altLang="en-US" smtClean="0"/>
          </a:p>
        </p:txBody>
      </p:sp>
      <p:grpSp>
        <p:nvGrpSpPr>
          <p:cNvPr id="14339" name="Group 11"/>
          <p:cNvGrpSpPr>
            <a:grpSpLocks/>
          </p:cNvGrpSpPr>
          <p:nvPr/>
        </p:nvGrpSpPr>
        <p:grpSpPr bwMode="auto">
          <a:xfrm>
            <a:off x="1187450" y="1816100"/>
            <a:ext cx="6769100" cy="4635500"/>
            <a:chOff x="820" y="1060"/>
            <a:chExt cx="4264" cy="2920"/>
          </a:xfrm>
        </p:grpSpPr>
        <p:sp>
          <p:nvSpPr>
            <p:cNvPr id="45059" name="Rectangle 3"/>
            <p:cNvSpPr>
              <a:spLocks noChangeArrowheads="1"/>
            </p:cNvSpPr>
            <p:nvPr/>
          </p:nvSpPr>
          <p:spPr bwMode="auto">
            <a:xfrm>
              <a:off x="820" y="1060"/>
              <a:ext cx="1384" cy="616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Assess need for</a:t>
              </a:r>
            </a:p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change</a:t>
              </a:r>
              <a:endPara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Find source of problem</a:t>
              </a:r>
            </a:p>
          </p:txBody>
        </p:sp>
        <p:sp>
          <p:nvSpPr>
            <p:cNvPr id="45060" name="Rectangle 4"/>
            <p:cNvSpPr>
              <a:spLocks noChangeArrowheads="1"/>
            </p:cNvSpPr>
            <p:nvPr/>
          </p:nvSpPr>
          <p:spPr bwMode="auto">
            <a:xfrm>
              <a:off x="1780" y="1828"/>
              <a:ext cx="1384" cy="616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Decide on the</a:t>
              </a:r>
            </a:p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 change</a:t>
              </a:r>
              <a:endPara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Identify obstacles</a:t>
              </a:r>
            </a:p>
          </p:txBody>
        </p:sp>
        <p:sp>
          <p:nvSpPr>
            <p:cNvPr id="45061" name="Rectangle 5"/>
            <p:cNvSpPr>
              <a:spLocks noChangeArrowheads="1"/>
            </p:cNvSpPr>
            <p:nvPr/>
          </p:nvSpPr>
          <p:spPr bwMode="auto">
            <a:xfrm>
              <a:off x="2692" y="2596"/>
              <a:ext cx="1384" cy="616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Implement Change</a:t>
              </a:r>
              <a:endPara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Top-down or</a:t>
              </a: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Bottom-up</a:t>
              </a:r>
            </a:p>
          </p:txBody>
        </p:sp>
        <p:sp>
          <p:nvSpPr>
            <p:cNvPr id="45062" name="Rectangle 6"/>
            <p:cNvSpPr>
              <a:spLocks noChangeArrowheads="1"/>
            </p:cNvSpPr>
            <p:nvPr/>
          </p:nvSpPr>
          <p:spPr bwMode="auto">
            <a:xfrm>
              <a:off x="3700" y="3364"/>
              <a:ext cx="1384" cy="616"/>
            </a:xfrm>
            <a:prstGeom prst="rect">
              <a:avLst/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defRPr/>
              </a:pPr>
              <a:r>
                <a:rPr lang="en-US" altLang="en-US" sz="20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Evaluate Change</a:t>
              </a:r>
              <a:endPara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endParaRP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Is it successful?</a:t>
              </a:r>
            </a:p>
            <a:p>
              <a:pPr algn="ctr">
                <a:defRPr/>
              </a:pPr>
              <a:r>
                <a:rPr lang="en-US" altLang="en-US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cs"/>
                </a:rPr>
                <a:t>Benchmark to others</a:t>
              </a:r>
            </a:p>
          </p:txBody>
        </p:sp>
        <p:sp>
          <p:nvSpPr>
            <p:cNvPr id="14345" name="AutoShape 8"/>
            <p:cNvSpPr>
              <a:spLocks noChangeArrowheads="1"/>
            </p:cNvSpPr>
            <p:nvPr/>
          </p:nvSpPr>
          <p:spPr bwMode="auto">
            <a:xfrm rot="2880000">
              <a:off x="2308" y="1444"/>
              <a:ext cx="424" cy="280"/>
            </a:xfrm>
            <a:prstGeom prst="rightArrow">
              <a:avLst>
                <a:gd name="adj1" fmla="val 50000"/>
                <a:gd name="adj2" fmla="val 75749"/>
              </a:avLst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6" name="AutoShape 9"/>
            <p:cNvSpPr>
              <a:spLocks noChangeArrowheads="1"/>
            </p:cNvSpPr>
            <p:nvPr/>
          </p:nvSpPr>
          <p:spPr bwMode="auto">
            <a:xfrm rot="2880000">
              <a:off x="3220" y="2212"/>
              <a:ext cx="424" cy="280"/>
            </a:xfrm>
            <a:prstGeom prst="rightArrow">
              <a:avLst>
                <a:gd name="adj1" fmla="val 50000"/>
                <a:gd name="adj2" fmla="val 75749"/>
              </a:avLst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47" name="AutoShape 10"/>
            <p:cNvSpPr>
              <a:spLocks noChangeArrowheads="1"/>
            </p:cNvSpPr>
            <p:nvPr/>
          </p:nvSpPr>
          <p:spPr bwMode="auto">
            <a:xfrm rot="2880000">
              <a:off x="4132" y="3028"/>
              <a:ext cx="424" cy="280"/>
            </a:xfrm>
            <a:prstGeom prst="rightArrow">
              <a:avLst>
                <a:gd name="adj1" fmla="val 50000"/>
                <a:gd name="adj2" fmla="val 75749"/>
              </a:avLst>
            </a:prstGeom>
            <a:solidFill>
              <a:schemeClr val="tx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E3705-BA99-4584-9D39-5FB27C648DB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77791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28613" y="519113"/>
            <a:ext cx="8440737" cy="966787"/>
          </a:xfrm>
          <a:effectLst>
            <a:outerShdw dist="17961" dir="13500000" algn="ctr" rotWithShape="0">
              <a:schemeClr val="tx1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rtlCol="0">
            <a:normAutofit fontScale="9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altLang="en-US" sz="4000" dirty="0" smtClean="0"/>
              <a:t>Relationship Between Conflict, Politics and Change</a:t>
            </a:r>
            <a:endParaRPr lang="en-US" altLang="en-US" dirty="0" smtClean="0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511550" y="1930400"/>
            <a:ext cx="2044700" cy="9779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Signal managers 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change is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needed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6102350" y="3454400"/>
            <a:ext cx="2044700" cy="9779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Organizational 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change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3511550" y="4902200"/>
            <a:ext cx="2120900" cy="12065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Change alters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goals of different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groups causing 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conflict &amp; politics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996950" y="3454400"/>
            <a:ext cx="2044700" cy="977900"/>
          </a:xfrm>
          <a:prstGeom prst="rect">
            <a:avLst/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Organizational</a:t>
            </a:r>
          </a:p>
          <a:p>
            <a:pPr algn="ctr"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rPr>
              <a:t>conflict &amp; politics</a:t>
            </a:r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8520000">
            <a:off x="5873750" y="4749800"/>
            <a:ext cx="977900" cy="596900"/>
          </a:xfrm>
          <a:prstGeom prst="rightArrow">
            <a:avLst>
              <a:gd name="adj1" fmla="val 50000"/>
              <a:gd name="adj2" fmla="val 81953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 rot="3000000">
            <a:off x="5873750" y="2616200"/>
            <a:ext cx="977900" cy="596900"/>
          </a:xfrm>
          <a:prstGeom prst="rightArrow">
            <a:avLst>
              <a:gd name="adj1" fmla="val 50000"/>
              <a:gd name="adj2" fmla="val 81953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 rot="-8220000">
            <a:off x="2216150" y="4826000"/>
            <a:ext cx="977900" cy="596900"/>
          </a:xfrm>
          <a:prstGeom prst="rightArrow">
            <a:avLst>
              <a:gd name="adj1" fmla="val 50000"/>
              <a:gd name="adj2" fmla="val 81953"/>
            </a:avLst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 rot="-2340000">
            <a:off x="2292350" y="2463800"/>
            <a:ext cx="977900" cy="596900"/>
          </a:xfrm>
          <a:prstGeom prst="rightArrow">
            <a:avLst>
              <a:gd name="adj1" fmla="val 50000"/>
              <a:gd name="adj2" fmla="val 81953"/>
            </a:avLst>
          </a:prstGeom>
          <a:solidFill>
            <a:srgbClr val="00279F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3394C4-6748-4C08-9369-27F7D8A0507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359764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Conflict</a:t>
            </a:r>
          </a:p>
        </p:txBody>
      </p:sp>
      <p:pic>
        <p:nvPicPr>
          <p:cNvPr id="11267" name="Picture 6" descr="Figure17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95375" y="1766888"/>
            <a:ext cx="6953250" cy="4191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384DC-4591-41BE-A7B4-FFD73B53DAE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930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Human-Wildlife Conflict Driving Forces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4040187" cy="503078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100" smtClean="0"/>
              <a:t>Human Population Growth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smtClean="0"/>
              <a:t>As populations increase, settlements expand leading to wildlife encroachment</a:t>
            </a:r>
          </a:p>
          <a:p>
            <a:pPr eaLnBrk="1" hangingPunct="1">
              <a:lnSpc>
                <a:spcPct val="80000"/>
              </a:lnSpc>
            </a:pPr>
            <a:r>
              <a:rPr lang="en-US" sz="2100" smtClean="0"/>
              <a:t>Land Use Transformation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smtClean="0"/>
              <a:t>Consequence of increasing demand for land, food production, energy, and raw materials</a:t>
            </a:r>
          </a:p>
          <a:p>
            <a:pPr eaLnBrk="1" hangingPunct="1">
              <a:lnSpc>
                <a:spcPct val="80000"/>
              </a:lnSpc>
            </a:pPr>
            <a:r>
              <a:rPr lang="en-US" sz="2100" smtClean="0"/>
              <a:t>Species habitat loss, degradation, and fragmentation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smtClean="0"/>
              <a:t>Interconnected with population growth and land use change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100" smtClean="0"/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35650" y="2441575"/>
            <a:ext cx="2114550" cy="2886075"/>
          </a:xfr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20C6BA-D382-4276-932B-724078629C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978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447800"/>
          </a:xfrm>
        </p:spPr>
        <p:txBody>
          <a:bodyPr/>
          <a:lstStyle/>
          <a:p>
            <a:pPr eaLnBrk="1" hangingPunct="1"/>
            <a:r>
              <a:rPr lang="en-GB" sz="3600" b="1" dirty="0" smtClean="0"/>
              <a:t>What causes industrial disputes?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Pay disputes         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Working conditions         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Unfair dismissals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Promotion</a:t>
            </a:r>
            <a:endParaRPr lang="en-GB" sz="2400" dirty="0" smtClean="0">
              <a:latin typeface="+mj-lt"/>
            </a:endParaRP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Poor industrial relations       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Introduction to new technology     </a:t>
            </a:r>
          </a:p>
          <a:p>
            <a:pPr marL="609600" indent="-609600" eaLnBrk="1" fontAlgn="auto" hangingPunct="1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j-lt"/>
              </a:rPr>
              <a:t>Discrimination</a:t>
            </a:r>
            <a:r>
              <a:rPr lang="en-GB" sz="2400" dirty="0" smtClean="0">
                <a:latin typeface="+mj-lt"/>
              </a:rPr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EBF1F-A415-41BA-9D31-66F13D497C4E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838910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85800"/>
            <a:ext cx="8229600" cy="914400"/>
          </a:xfrm>
        </p:spPr>
        <p:txBody>
          <a:bodyPr/>
          <a:lstStyle/>
          <a:p>
            <a:pPr eaLnBrk="1" hangingPunct="1"/>
            <a:r>
              <a:rPr lang="en-US" sz="4800" smtClean="0"/>
              <a:t>Match the Types of Conflict 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sz="half" idx="4294967295"/>
          </p:nvPr>
        </p:nvSpPr>
        <p:spPr>
          <a:xfrm>
            <a:off x="0" y="1941513"/>
            <a:ext cx="2514600" cy="40116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__ Substantive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         conflict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__ Affective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         conflict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6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__ Procedural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600" smtClean="0"/>
              <a:t>         conflict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sz="half" idx="4294967295"/>
          </p:nvPr>
        </p:nvSpPr>
        <p:spPr>
          <a:xfrm>
            <a:off x="4038600" y="1941513"/>
            <a:ext cx="5105400" cy="4011612"/>
          </a:xfrm>
        </p:spPr>
        <p:txBody>
          <a:bodyPr/>
          <a:lstStyle/>
          <a:p>
            <a:pPr marL="381000" indent="-381000" eaLnBrk="1" hangingPunct="1">
              <a:lnSpc>
                <a:spcPct val="80000"/>
              </a:lnSpc>
              <a:spcAft>
                <a:spcPts val="300"/>
              </a:spcAft>
              <a:buFontTx/>
              <a:buAutoNum type="alphaUcPeriod"/>
            </a:pPr>
            <a:r>
              <a:rPr lang="en-US" sz="2600" smtClean="0"/>
              <a:t>Members disagree about the methods or process the group uses to achieve its goals.  </a:t>
            </a:r>
          </a:p>
          <a:p>
            <a:pPr marL="381000" indent="-381000" eaLnBrk="1" hangingPunct="1">
              <a:lnSpc>
                <a:spcPct val="80000"/>
              </a:lnSpc>
              <a:spcAft>
                <a:spcPts val="300"/>
              </a:spcAft>
              <a:buFontTx/>
              <a:buAutoNum type="alphaUcPeriod"/>
            </a:pPr>
            <a:r>
              <a:rPr lang="en-US" sz="2600" smtClean="0"/>
              <a:t>Member emotions are aroused by personal disagreements, personality differences, communication styles, and member beliefs and values.</a:t>
            </a:r>
          </a:p>
          <a:p>
            <a:pPr marL="381000" indent="-381000" eaLnBrk="1" hangingPunct="1">
              <a:lnSpc>
                <a:spcPct val="80000"/>
              </a:lnSpc>
              <a:buFontTx/>
              <a:buAutoNum type="alphaUcPeriod"/>
            </a:pPr>
            <a:r>
              <a:rPr lang="en-US" sz="2600" smtClean="0"/>
              <a:t>Members disagree about ideas, issue analysis, and potential solutions or actions.</a:t>
            </a:r>
          </a:p>
          <a:p>
            <a:pPr marL="381000" indent="-381000" eaLnBrk="1" hangingPunct="1">
              <a:lnSpc>
                <a:spcPct val="80000"/>
              </a:lnSpc>
              <a:buFontTx/>
              <a:buNone/>
            </a:pPr>
            <a:endParaRPr lang="en-US" sz="260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F605D8-E723-4DE5-8F21-F172DEDB661D}" type="slidenum">
              <a:rPr lang="tr-TR" altLang="en-US" smtClean="0"/>
              <a:pPr>
                <a:defRPr/>
              </a:pPr>
              <a:t>16</a:t>
            </a:fld>
            <a:endParaRPr lang="tr-TR" altLang="en-US"/>
          </a:p>
        </p:txBody>
      </p:sp>
    </p:spTree>
    <p:extLst>
      <p:ext uri="{BB962C8B-B14F-4D97-AF65-F5344CB8AC3E}">
        <p14:creationId xmlns="" xmlns:p14="http://schemas.microsoft.com/office/powerpoint/2010/main" val="1804908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99655" y="441325"/>
            <a:ext cx="77724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Conflict Intensity Continuum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0" y="2117725"/>
            <a:ext cx="11858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Annihilatory</a:t>
            </a:r>
            <a:endParaRPr lang="en-US" b="1">
              <a:latin typeface="Arial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11425" y="2374900"/>
            <a:ext cx="723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conflict</a:t>
            </a:r>
            <a:endParaRPr lang="en-US" b="1">
              <a:latin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659063" y="5411788"/>
            <a:ext cx="269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No</a:t>
            </a:r>
            <a:endParaRPr lang="en-US" b="1">
              <a:latin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2492375" y="5668963"/>
            <a:ext cx="723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conflict</a:t>
            </a:r>
            <a:endParaRPr lang="en-US" b="1">
              <a:latin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322763" y="2111375"/>
            <a:ext cx="22842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dirty="0">
                <a:latin typeface="Arial" pitchFamily="34" charset="0"/>
              </a:rPr>
              <a:t>Overt efforts to destroy</a:t>
            </a:r>
            <a:endParaRPr lang="en-US" b="1" dirty="0">
              <a:latin typeface="Arial" pitchFamily="34" charset="0"/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4689475" y="2368550"/>
            <a:ext cx="1423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the other party</a:t>
            </a:r>
            <a:endParaRPr lang="en-US" b="1">
              <a:latin typeface="Arial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110038" y="2884488"/>
            <a:ext cx="27209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Aggressive physical attacks</a:t>
            </a:r>
            <a:endParaRPr lang="en-US" b="1">
              <a:latin typeface="Arial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4322763" y="3400425"/>
            <a:ext cx="23163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Threats and ultimatums</a:t>
            </a:r>
            <a:endParaRPr lang="en-US" b="1">
              <a:latin typeface="Arial" pitchFamily="34" charset="0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297363" y="3916363"/>
            <a:ext cx="2327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Assertive verbal attacks</a:t>
            </a:r>
            <a:endParaRPr lang="en-US" b="1">
              <a:latin typeface="Arial" pitchFamily="34" charset="0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4419600" y="4430713"/>
            <a:ext cx="2000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 dirty="0">
                <a:latin typeface="Arial" pitchFamily="34" charset="0"/>
              </a:rPr>
              <a:t>Overt questioning or</a:t>
            </a:r>
            <a:endParaRPr lang="en-US" b="1" dirty="0">
              <a:latin typeface="Arial" pitchFamily="34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4406900" y="4689475"/>
            <a:ext cx="2055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challenging of others</a:t>
            </a:r>
            <a:endParaRPr lang="en-US" b="1">
              <a:latin typeface="Arial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4276725" y="5205413"/>
            <a:ext cx="2305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Minor disagreements or</a:t>
            </a:r>
            <a:endParaRPr lang="en-US" b="1">
              <a:latin typeface="Arial" pitchFamily="34" charset="0"/>
            </a:endParaRP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516438" y="5462588"/>
            <a:ext cx="1873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sz="1600" b="1">
                <a:latin typeface="Arial" pitchFamily="34" charset="0"/>
              </a:rPr>
              <a:t>misunderstandings</a:t>
            </a:r>
            <a:endParaRPr lang="en-US" b="1">
              <a:latin typeface="Arial" pitchFamily="34" charset="0"/>
            </a:endParaRPr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>
            <a:off x="3716338" y="2201863"/>
            <a:ext cx="1587" cy="3622675"/>
          </a:xfrm>
          <a:prstGeom prst="line">
            <a:avLst/>
          </a:prstGeom>
          <a:noFill/>
          <a:ln w="38100">
            <a:solidFill>
              <a:srgbClr val="FC9A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3625850" y="2201863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>
            <a:off x="3625850" y="2981325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3625850" y="3497263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3625850" y="4038600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3625850" y="4541838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3625850" y="5302250"/>
            <a:ext cx="187325" cy="158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3625850" y="5830888"/>
            <a:ext cx="187325" cy="1587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166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17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1108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457200" y="28950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Distributive vs. </a:t>
            </a:r>
            <a:br>
              <a:rPr lang="en-US" dirty="0" smtClean="0"/>
            </a:br>
            <a:r>
              <a:rPr lang="en-US" dirty="0" smtClean="0"/>
              <a:t>Integrative Bargaining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36625" y="1981200"/>
            <a:ext cx="76660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defTabSz="673100"/>
            <a:r>
              <a:rPr lang="en-US" sz="1600" b="1" dirty="0">
                <a:latin typeface="Arial" pitchFamily="34" charset="0"/>
              </a:rPr>
              <a:t>Bargaining	    		Distributive	    		 Integrative</a:t>
            </a:r>
          </a:p>
          <a:p>
            <a:pPr defTabSz="673100"/>
            <a:r>
              <a:rPr lang="en-US" sz="1600" b="1" dirty="0">
                <a:latin typeface="Arial" pitchFamily="34" charset="0"/>
              </a:rPr>
              <a:t>Characteristic	    	Bargaining	    		 Bargaining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898525" y="3387725"/>
            <a:ext cx="2578100" cy="1601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i="1" dirty="0">
                <a:latin typeface="Arial" pitchFamily="34" charset="0"/>
              </a:rPr>
              <a:t>Available resources</a:t>
            </a:r>
          </a:p>
          <a:p>
            <a:pPr>
              <a:spcBef>
                <a:spcPct val="50000"/>
              </a:spcBef>
            </a:pPr>
            <a:endParaRPr lang="en-US" sz="1400" i="1" dirty="0">
              <a:latin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400" i="1" dirty="0">
                <a:latin typeface="Arial" pitchFamily="34" charset="0"/>
              </a:rPr>
              <a:t>Primary motivations</a:t>
            </a:r>
          </a:p>
          <a:p>
            <a:pPr>
              <a:spcBef>
                <a:spcPct val="50000"/>
              </a:spcBef>
            </a:pPr>
            <a:r>
              <a:rPr lang="en-US" sz="1400" i="1" dirty="0">
                <a:latin typeface="Arial" pitchFamily="34" charset="0"/>
              </a:rPr>
              <a:t>Primary interests</a:t>
            </a:r>
          </a:p>
          <a:p>
            <a:pPr>
              <a:spcBef>
                <a:spcPct val="50000"/>
              </a:spcBef>
            </a:pPr>
            <a:r>
              <a:rPr lang="en-US" sz="1400" i="1" dirty="0">
                <a:latin typeface="Arial" pitchFamily="34" charset="0"/>
              </a:rPr>
              <a:t>Focus of relationships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530600" y="3494087"/>
            <a:ext cx="2236788" cy="1493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Fixed amount of resources to be divided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I win, you lose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Opposed to each other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Short term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113318" y="3494087"/>
            <a:ext cx="2857500" cy="142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Variable amount of resources to be divided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I win, you win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Convergent or congruent with each other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pitchFamily="34" charset="0"/>
              </a:rPr>
              <a:t>Long term</a:t>
            </a:r>
          </a:p>
        </p:txBody>
      </p:sp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927100" y="2971800"/>
            <a:ext cx="73707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98525" y="5894388"/>
            <a:ext cx="7712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itchFamily="2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itchFamily="2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itchFamily="2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itchFamily="2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2" charset="0"/>
              </a:defRPr>
            </a:lvl9pPr>
          </a:lstStyle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tx1"/>
                </a:solidFill>
              </a:rPr>
              <a:pPr/>
              <a:t>18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00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Negotiate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Five steps to negotiation: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Developing a strategy.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Definition of ground rules.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Clarification and justification.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Bargaining and problem solving.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Closure and implementation.</a:t>
            </a:r>
          </a:p>
          <a:p>
            <a:pPr>
              <a:lnSpc>
                <a:spcPct val="90000"/>
              </a:lnSpc>
            </a:pPr>
            <a:r>
              <a:rPr lang="en-US" dirty="0"/>
              <a:t>Identify BATNA:</a:t>
            </a:r>
          </a:p>
          <a:p>
            <a:pPr lvl="1">
              <a:lnSpc>
                <a:spcPct val="90000"/>
              </a:lnSpc>
            </a:pPr>
            <a:r>
              <a:rPr lang="en-US" i="1" dirty="0"/>
              <a:t>B</a:t>
            </a:r>
            <a:r>
              <a:rPr lang="en-US" dirty="0"/>
              <a:t>est </a:t>
            </a:r>
            <a:r>
              <a:rPr lang="en-US" i="1" dirty="0"/>
              <a:t>A</a:t>
            </a:r>
            <a:r>
              <a:rPr lang="en-US" dirty="0"/>
              <a:t>lternative </a:t>
            </a:r>
            <a:r>
              <a:rPr lang="en-US" i="1" dirty="0"/>
              <a:t>T</a:t>
            </a:r>
            <a:r>
              <a:rPr lang="en-US" dirty="0"/>
              <a:t>o a </a:t>
            </a:r>
            <a:r>
              <a:rPr lang="en-US" i="1" dirty="0"/>
              <a:t>N</a:t>
            </a:r>
            <a:r>
              <a:rPr lang="en-US" dirty="0"/>
              <a:t>egotiated </a:t>
            </a:r>
            <a:r>
              <a:rPr lang="en-US" i="1" dirty="0"/>
              <a:t>A</a:t>
            </a:r>
            <a:r>
              <a:rPr lang="en-US" dirty="0"/>
              <a:t>greement.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9215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047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579</Words>
  <Application>Microsoft Office PowerPoint</Application>
  <PresentationFormat>On-screen Show (4:3)</PresentationFormat>
  <Paragraphs>173</Paragraphs>
  <Slides>20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Clip</vt:lpstr>
      <vt:lpstr>Crisis And Conflict Management</vt:lpstr>
      <vt:lpstr>Lecture 32  Key Elements </vt:lpstr>
      <vt:lpstr>General causes of conflicts</vt:lpstr>
      <vt:lpstr>Effects of conflict in organizations</vt:lpstr>
      <vt:lpstr>Functional and Dysfunctional Conflict</vt:lpstr>
      <vt:lpstr>Stages of Conflict </vt:lpstr>
      <vt:lpstr>Levels and Types of Conflict</vt:lpstr>
      <vt:lpstr>How can we keep conflict cognitive? </vt:lpstr>
      <vt:lpstr>Steps for Conflict Resolution:</vt:lpstr>
      <vt:lpstr>Conflict Management Model</vt:lpstr>
      <vt:lpstr>Steps in the Organizational Change Process</vt:lpstr>
      <vt:lpstr>Relationship Between Conflict, Politics and Change</vt:lpstr>
      <vt:lpstr>Sources of Conflict</vt:lpstr>
      <vt:lpstr>Human-Wildlife Conflict Driving Forces</vt:lpstr>
      <vt:lpstr>What causes industrial disputes?</vt:lpstr>
      <vt:lpstr>Match the Types of Conflict </vt:lpstr>
      <vt:lpstr>Slide 17</vt:lpstr>
      <vt:lpstr>Slide 18</vt:lpstr>
      <vt:lpstr>How to Negotiate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 </dc:title>
  <dc:creator>Farhan ullah</dc:creator>
  <cp:lastModifiedBy>NTS</cp:lastModifiedBy>
  <cp:revision>24</cp:revision>
  <dcterms:created xsi:type="dcterms:W3CDTF">2006-08-16T00:00:00Z</dcterms:created>
  <dcterms:modified xsi:type="dcterms:W3CDTF">2014-07-04T10:40:24Z</dcterms:modified>
</cp:coreProperties>
</file>