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0" autoAdjust="0"/>
    <p:restoredTop sz="94660"/>
  </p:normalViewPr>
  <p:slideViewPr>
    <p:cSldViewPr>
      <p:cViewPr varScale="1">
        <p:scale>
          <a:sx n="64" d="100"/>
          <a:sy n="64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77F40-0AE2-4BFA-A22F-20EF56547AB5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FFF80-5CFE-442E-8CAD-167F529704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4511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76BE9-61B8-45C0-8C5A-848AF6AABC6F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24A52-06FD-43A9-8675-B1BB77A725A6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A47A7-8EAB-48F1-9A77-1F9B0C8177A3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E8C7-DFB5-474B-A407-BDBE3E002D67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F5812-12A4-4831-99E3-2DF4D88BE0AF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CFC1-EC6D-4398-8B96-C2D55852191F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836C-4EEE-448A-9DE0-163F930ED6E3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39F6-9E56-4047-87A1-1F32636082AB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5660-423E-4E01-A781-69A159ABB5A1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F3B-4128-4509-B0B4-50CB68421C96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7B85-B116-46DA-B5AD-182E70C92574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37471-79F0-466F-8E83-F485A96B583A}" type="datetime1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Crisis And 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sz="4900" b="1" dirty="0" smtClean="0"/>
              <a:t>Communication Conflict</a:t>
            </a:r>
            <a:br>
              <a:rPr lang="en-US" sz="4900" b="1" dirty="0" smtClean="0"/>
            </a:b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Lecture 30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133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 </a:t>
            </a:r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Communication Process</a:t>
            </a:r>
          </a:p>
          <a:p>
            <a:r>
              <a:rPr lang="en-US" dirty="0"/>
              <a:t>Barriers to Effective Communication</a:t>
            </a:r>
          </a:p>
          <a:p>
            <a:r>
              <a:rPr lang="en-US" dirty="0"/>
              <a:t>Current Issues in Communication</a:t>
            </a:r>
          </a:p>
          <a:p>
            <a:r>
              <a:rPr lang="en-US" dirty="0"/>
              <a:t>How Communication Breakdown Leads to Conflict</a:t>
            </a:r>
          </a:p>
          <a:p>
            <a:r>
              <a:rPr lang="en-US" dirty="0"/>
              <a:t>Conflict Resolution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704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zh-TW" dirty="0">
                <a:ea typeface="新細明體" pitchFamily="18" charset="-120"/>
              </a:rPr>
              <a:t>How does communication work?</a:t>
            </a:r>
          </a:p>
          <a:p>
            <a:pPr marL="609600" indent="-609600">
              <a:buFontTx/>
              <a:buAutoNum type="arabicPeriod"/>
            </a:pPr>
            <a:r>
              <a:rPr lang="en-US" altLang="zh-TW" dirty="0">
                <a:ea typeface="新細明體" pitchFamily="18" charset="-120"/>
              </a:rPr>
              <a:t>What are the barriers to communication?</a:t>
            </a:r>
          </a:p>
          <a:p>
            <a:pPr marL="609600" indent="-609600">
              <a:buFontTx/>
              <a:buAutoNum type="arabicPeriod"/>
            </a:pPr>
            <a:r>
              <a:rPr lang="en-US" altLang="zh-TW" dirty="0">
                <a:ea typeface="新細明體" pitchFamily="18" charset="-120"/>
              </a:rPr>
              <a:t>What are other issues in communication?</a:t>
            </a:r>
          </a:p>
          <a:p>
            <a:pPr marL="609600" indent="-609600">
              <a:buFontTx/>
              <a:buAutoNum type="arabicPeriod"/>
            </a:pPr>
            <a:r>
              <a:rPr lang="en-US" altLang="zh-TW" dirty="0">
                <a:ea typeface="新細明體" pitchFamily="18" charset="-120"/>
              </a:rPr>
              <a:t>What is conflict?</a:t>
            </a:r>
          </a:p>
          <a:p>
            <a:pPr marL="609600" indent="-609600">
              <a:buFontTx/>
              <a:buAutoNum type="arabicPeriod"/>
            </a:pPr>
            <a:r>
              <a:rPr lang="en-US" altLang="zh-TW" dirty="0">
                <a:ea typeface="新細明體" pitchFamily="18" charset="-120"/>
              </a:rPr>
              <a:t>How can conflict be resolved?</a:t>
            </a:r>
          </a:p>
          <a:p>
            <a:pPr marL="609600" indent="-609600">
              <a:buFontTx/>
              <a:buAutoNum type="arabicPeriod"/>
            </a:pPr>
            <a:r>
              <a:rPr lang="en-US" altLang="zh-TW" dirty="0">
                <a:ea typeface="新細明體" pitchFamily="18" charset="-120"/>
              </a:rPr>
              <a:t>How does one negotiate effectively?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846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100" dirty="0"/>
              <a:t>People spend nearly 70 percent of their waking hours communicating—writing, reading, speaking, listening.</a:t>
            </a:r>
          </a:p>
          <a:p>
            <a:pPr>
              <a:lnSpc>
                <a:spcPct val="90000"/>
              </a:lnSpc>
            </a:pPr>
            <a:r>
              <a:rPr lang="en-US" sz="2100" dirty="0" err="1"/>
              <a:t>WorkCanada’s</a:t>
            </a:r>
            <a:r>
              <a:rPr lang="en-US" sz="2100" dirty="0"/>
              <a:t> survey of 2039 Canadians in six industrial and service categories found</a:t>
            </a:r>
            <a:r>
              <a:rPr lang="en-US" sz="2600" dirty="0"/>
              <a:t> 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61 percent of senior executives believed that they did a good job of communicating with employees.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33 percent of the managers and department heads believed that senior executives were effective communicators.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22 percent of hourly workers, 27 percent of clerical employees, and 22 percent of professional staff reported that senior executives did a good job of communicating with them.</a:t>
            </a:r>
            <a:r>
              <a:rPr lang="en-US" sz="23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100" dirty="0"/>
              <a:t>Canadians reported less </a:t>
            </a:r>
            <a:r>
              <a:rPr lang="en-US" sz="2100" dirty="0" err="1"/>
              <a:t>favourable</a:t>
            </a:r>
            <a:r>
              <a:rPr lang="en-US" sz="2100" dirty="0"/>
              <a:t> perceptions about their company’s communications than did Americans.</a:t>
            </a:r>
            <a:endParaRPr lang="en-US" sz="2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8013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 The Communication Process Model</a:t>
            </a:r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05325" y="2752725"/>
            <a:ext cx="28575" cy="330200"/>
          </a:xfrm>
          <a:prstGeom prst="rect">
            <a:avLst/>
          </a:pr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1828800" y="2262981"/>
            <a:ext cx="5318919" cy="2206625"/>
          </a:xfrm>
          <a:custGeom>
            <a:avLst/>
            <a:gdLst>
              <a:gd name="T0" fmla="*/ 1133 w 1137"/>
              <a:gd name="T1" fmla="*/ 288 h 340"/>
              <a:gd name="T2" fmla="*/ 1129 w 1137"/>
              <a:gd name="T3" fmla="*/ 288 h 340"/>
              <a:gd name="T4" fmla="*/ 1116 w 1137"/>
              <a:gd name="T5" fmla="*/ 319 h 340"/>
              <a:gd name="T6" fmla="*/ 1085 w 1137"/>
              <a:gd name="T7" fmla="*/ 332 h 340"/>
              <a:gd name="T8" fmla="*/ 52 w 1137"/>
              <a:gd name="T9" fmla="*/ 332 h 340"/>
              <a:gd name="T10" fmla="*/ 20 w 1137"/>
              <a:gd name="T11" fmla="*/ 319 h 340"/>
              <a:gd name="T12" fmla="*/ 8 w 1137"/>
              <a:gd name="T13" fmla="*/ 288 h 340"/>
              <a:gd name="T14" fmla="*/ 8 w 1137"/>
              <a:gd name="T15" fmla="*/ 52 h 340"/>
              <a:gd name="T16" fmla="*/ 20 w 1137"/>
              <a:gd name="T17" fmla="*/ 21 h 340"/>
              <a:gd name="T18" fmla="*/ 52 w 1137"/>
              <a:gd name="T19" fmla="*/ 8 h 340"/>
              <a:gd name="T20" fmla="*/ 1085 w 1137"/>
              <a:gd name="T21" fmla="*/ 8 h 340"/>
              <a:gd name="T22" fmla="*/ 1116 w 1137"/>
              <a:gd name="T23" fmla="*/ 21 h 340"/>
              <a:gd name="T24" fmla="*/ 1129 w 1137"/>
              <a:gd name="T25" fmla="*/ 52 h 340"/>
              <a:gd name="T26" fmla="*/ 1129 w 1137"/>
              <a:gd name="T27" fmla="*/ 288 h 340"/>
              <a:gd name="T28" fmla="*/ 1137 w 1137"/>
              <a:gd name="T29" fmla="*/ 288 h 340"/>
              <a:gd name="T30" fmla="*/ 1137 w 1137"/>
              <a:gd name="T31" fmla="*/ 52 h 340"/>
              <a:gd name="T32" fmla="*/ 1085 w 1137"/>
              <a:gd name="T33" fmla="*/ 0 h 340"/>
              <a:gd name="T34" fmla="*/ 52 w 1137"/>
              <a:gd name="T35" fmla="*/ 0 h 340"/>
              <a:gd name="T36" fmla="*/ 0 w 1137"/>
              <a:gd name="T37" fmla="*/ 52 h 340"/>
              <a:gd name="T38" fmla="*/ 0 w 1137"/>
              <a:gd name="T39" fmla="*/ 288 h 340"/>
              <a:gd name="T40" fmla="*/ 52 w 1137"/>
              <a:gd name="T41" fmla="*/ 340 h 340"/>
              <a:gd name="T42" fmla="*/ 1085 w 1137"/>
              <a:gd name="T43" fmla="*/ 340 h 340"/>
              <a:gd name="T44" fmla="*/ 1137 w 1137"/>
              <a:gd name="T45" fmla="*/ 288 h 340"/>
              <a:gd name="T46" fmla="*/ 1133 w 1137"/>
              <a:gd name="T47" fmla="*/ 288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37" h="340">
                <a:moveTo>
                  <a:pt x="1133" y="288"/>
                </a:moveTo>
                <a:cubicBezTo>
                  <a:pt x="1129" y="288"/>
                  <a:pt x="1129" y="288"/>
                  <a:pt x="1129" y="288"/>
                </a:cubicBezTo>
                <a:cubicBezTo>
                  <a:pt x="1129" y="301"/>
                  <a:pt x="1124" y="312"/>
                  <a:pt x="1116" y="319"/>
                </a:cubicBezTo>
                <a:cubicBezTo>
                  <a:pt x="1108" y="327"/>
                  <a:pt x="1097" y="332"/>
                  <a:pt x="1085" y="332"/>
                </a:cubicBezTo>
                <a:cubicBezTo>
                  <a:pt x="52" y="332"/>
                  <a:pt x="52" y="332"/>
                  <a:pt x="52" y="332"/>
                </a:cubicBezTo>
                <a:cubicBezTo>
                  <a:pt x="39" y="332"/>
                  <a:pt x="28" y="327"/>
                  <a:pt x="20" y="319"/>
                </a:cubicBezTo>
                <a:cubicBezTo>
                  <a:pt x="13" y="312"/>
                  <a:pt x="8" y="301"/>
                  <a:pt x="8" y="288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40"/>
                  <a:pt x="13" y="29"/>
                  <a:pt x="20" y="21"/>
                </a:cubicBezTo>
                <a:cubicBezTo>
                  <a:pt x="28" y="13"/>
                  <a:pt x="39" y="8"/>
                  <a:pt x="52" y="8"/>
                </a:cubicBezTo>
                <a:cubicBezTo>
                  <a:pt x="1085" y="8"/>
                  <a:pt x="1085" y="8"/>
                  <a:pt x="1085" y="8"/>
                </a:cubicBezTo>
                <a:cubicBezTo>
                  <a:pt x="1097" y="8"/>
                  <a:pt x="1108" y="13"/>
                  <a:pt x="1116" y="21"/>
                </a:cubicBezTo>
                <a:cubicBezTo>
                  <a:pt x="1124" y="29"/>
                  <a:pt x="1129" y="40"/>
                  <a:pt x="1129" y="52"/>
                </a:cubicBezTo>
                <a:cubicBezTo>
                  <a:pt x="1129" y="288"/>
                  <a:pt x="1129" y="288"/>
                  <a:pt x="1129" y="288"/>
                </a:cubicBezTo>
                <a:cubicBezTo>
                  <a:pt x="1137" y="288"/>
                  <a:pt x="1137" y="288"/>
                  <a:pt x="1137" y="288"/>
                </a:cubicBezTo>
                <a:cubicBezTo>
                  <a:pt x="1137" y="52"/>
                  <a:pt x="1137" y="52"/>
                  <a:pt x="1137" y="52"/>
                </a:cubicBezTo>
                <a:cubicBezTo>
                  <a:pt x="1137" y="24"/>
                  <a:pt x="1114" y="0"/>
                  <a:pt x="108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23" y="0"/>
                  <a:pt x="0" y="24"/>
                  <a:pt x="0" y="52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317"/>
                  <a:pt x="23" y="340"/>
                  <a:pt x="52" y="340"/>
                </a:cubicBezTo>
                <a:cubicBezTo>
                  <a:pt x="1085" y="340"/>
                  <a:pt x="1085" y="340"/>
                  <a:pt x="1085" y="340"/>
                </a:cubicBezTo>
                <a:cubicBezTo>
                  <a:pt x="1114" y="340"/>
                  <a:pt x="1137" y="317"/>
                  <a:pt x="1137" y="288"/>
                </a:cubicBezTo>
                <a:cubicBezTo>
                  <a:pt x="1133" y="288"/>
                  <a:pt x="1133" y="288"/>
                  <a:pt x="1133" y="288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3881438" y="2711450"/>
            <a:ext cx="176212" cy="106363"/>
          </a:xfrm>
          <a:custGeom>
            <a:avLst/>
            <a:gdLst>
              <a:gd name="T0" fmla="*/ 23 w 47"/>
              <a:gd name="T1" fmla="*/ 8 h 28"/>
              <a:gd name="T2" fmla="*/ 0 w 47"/>
              <a:gd name="T3" fmla="*/ 0 h 28"/>
              <a:gd name="T4" fmla="*/ 0 w 47"/>
              <a:gd name="T5" fmla="*/ 28 h 28"/>
              <a:gd name="T6" fmla="*/ 23 w 47"/>
              <a:gd name="T7" fmla="*/ 19 h 28"/>
              <a:gd name="T8" fmla="*/ 47 w 47"/>
              <a:gd name="T9" fmla="*/ 13 h 28"/>
              <a:gd name="T10" fmla="*/ 23 w 47"/>
              <a:gd name="T11" fmla="*/ 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28">
                <a:moveTo>
                  <a:pt x="23" y="8"/>
                </a:moveTo>
                <a:cubicBezTo>
                  <a:pt x="13" y="5"/>
                  <a:pt x="7" y="3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" y="27"/>
                  <a:pt x="14" y="22"/>
                  <a:pt x="23" y="19"/>
                </a:cubicBezTo>
                <a:cubicBezTo>
                  <a:pt x="33" y="16"/>
                  <a:pt x="42" y="14"/>
                  <a:pt x="47" y="13"/>
                </a:cubicBezTo>
                <a:cubicBezTo>
                  <a:pt x="42" y="13"/>
                  <a:pt x="33" y="11"/>
                  <a:pt x="23" y="8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5235575" y="2711450"/>
            <a:ext cx="176213" cy="106363"/>
          </a:xfrm>
          <a:custGeom>
            <a:avLst/>
            <a:gdLst>
              <a:gd name="T0" fmla="*/ 23 w 47"/>
              <a:gd name="T1" fmla="*/ 8 h 28"/>
              <a:gd name="T2" fmla="*/ 0 w 47"/>
              <a:gd name="T3" fmla="*/ 0 h 28"/>
              <a:gd name="T4" fmla="*/ 0 w 47"/>
              <a:gd name="T5" fmla="*/ 28 h 28"/>
              <a:gd name="T6" fmla="*/ 23 w 47"/>
              <a:gd name="T7" fmla="*/ 19 h 28"/>
              <a:gd name="T8" fmla="*/ 47 w 47"/>
              <a:gd name="T9" fmla="*/ 13 h 28"/>
              <a:gd name="T10" fmla="*/ 23 w 47"/>
              <a:gd name="T11" fmla="*/ 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28">
                <a:moveTo>
                  <a:pt x="23" y="8"/>
                </a:moveTo>
                <a:cubicBezTo>
                  <a:pt x="13" y="5"/>
                  <a:pt x="7" y="3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" y="27"/>
                  <a:pt x="14" y="22"/>
                  <a:pt x="23" y="19"/>
                </a:cubicBezTo>
                <a:cubicBezTo>
                  <a:pt x="33" y="16"/>
                  <a:pt x="42" y="14"/>
                  <a:pt x="47" y="13"/>
                </a:cubicBezTo>
                <a:cubicBezTo>
                  <a:pt x="42" y="13"/>
                  <a:pt x="33" y="11"/>
                  <a:pt x="23" y="8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2532063" y="2708275"/>
            <a:ext cx="176212" cy="104775"/>
          </a:xfrm>
          <a:custGeom>
            <a:avLst/>
            <a:gdLst>
              <a:gd name="T0" fmla="*/ 22 w 47"/>
              <a:gd name="T1" fmla="*/ 8 h 28"/>
              <a:gd name="T2" fmla="*/ 0 w 47"/>
              <a:gd name="T3" fmla="*/ 0 h 28"/>
              <a:gd name="T4" fmla="*/ 0 w 47"/>
              <a:gd name="T5" fmla="*/ 28 h 28"/>
              <a:gd name="T6" fmla="*/ 23 w 47"/>
              <a:gd name="T7" fmla="*/ 19 h 28"/>
              <a:gd name="T8" fmla="*/ 47 w 47"/>
              <a:gd name="T9" fmla="*/ 13 h 28"/>
              <a:gd name="T10" fmla="*/ 22 w 47"/>
              <a:gd name="T11" fmla="*/ 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28">
                <a:moveTo>
                  <a:pt x="22" y="8"/>
                </a:moveTo>
                <a:cubicBezTo>
                  <a:pt x="13" y="5"/>
                  <a:pt x="7" y="3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3" y="27"/>
                  <a:pt x="13" y="22"/>
                  <a:pt x="23" y="19"/>
                </a:cubicBezTo>
                <a:cubicBezTo>
                  <a:pt x="32" y="16"/>
                  <a:pt x="41" y="14"/>
                  <a:pt x="47" y="13"/>
                </a:cubicBezTo>
                <a:cubicBezTo>
                  <a:pt x="41" y="13"/>
                  <a:pt x="32" y="11"/>
                  <a:pt x="22" y="8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268788" y="3949700"/>
            <a:ext cx="179387" cy="104775"/>
          </a:xfrm>
          <a:custGeom>
            <a:avLst/>
            <a:gdLst>
              <a:gd name="T0" fmla="*/ 25 w 48"/>
              <a:gd name="T1" fmla="*/ 20 h 28"/>
              <a:gd name="T2" fmla="*/ 48 w 48"/>
              <a:gd name="T3" fmla="*/ 28 h 28"/>
              <a:gd name="T4" fmla="*/ 47 w 48"/>
              <a:gd name="T5" fmla="*/ 0 h 28"/>
              <a:gd name="T6" fmla="*/ 25 w 48"/>
              <a:gd name="T7" fmla="*/ 9 h 28"/>
              <a:gd name="T8" fmla="*/ 0 w 48"/>
              <a:gd name="T9" fmla="*/ 15 h 28"/>
              <a:gd name="T10" fmla="*/ 25 w 48"/>
              <a:gd name="T11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28">
                <a:moveTo>
                  <a:pt x="25" y="20"/>
                </a:moveTo>
                <a:cubicBezTo>
                  <a:pt x="34" y="23"/>
                  <a:pt x="40" y="25"/>
                  <a:pt x="48" y="28"/>
                </a:cubicBezTo>
                <a:cubicBezTo>
                  <a:pt x="47" y="0"/>
                  <a:pt x="47" y="0"/>
                  <a:pt x="47" y="0"/>
                </a:cubicBezTo>
                <a:cubicBezTo>
                  <a:pt x="45" y="1"/>
                  <a:pt x="34" y="6"/>
                  <a:pt x="25" y="9"/>
                </a:cubicBezTo>
                <a:cubicBezTo>
                  <a:pt x="15" y="12"/>
                  <a:pt x="6" y="14"/>
                  <a:pt x="0" y="15"/>
                </a:cubicBezTo>
                <a:cubicBezTo>
                  <a:pt x="6" y="15"/>
                  <a:pt x="15" y="17"/>
                  <a:pt x="25" y="20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626100" y="3949700"/>
            <a:ext cx="179388" cy="104775"/>
          </a:xfrm>
          <a:custGeom>
            <a:avLst/>
            <a:gdLst>
              <a:gd name="T0" fmla="*/ 25 w 48"/>
              <a:gd name="T1" fmla="*/ 20 h 28"/>
              <a:gd name="T2" fmla="*/ 48 w 48"/>
              <a:gd name="T3" fmla="*/ 28 h 28"/>
              <a:gd name="T4" fmla="*/ 47 w 48"/>
              <a:gd name="T5" fmla="*/ 0 h 28"/>
              <a:gd name="T6" fmla="*/ 25 w 48"/>
              <a:gd name="T7" fmla="*/ 8 h 28"/>
              <a:gd name="T8" fmla="*/ 0 w 48"/>
              <a:gd name="T9" fmla="*/ 14 h 28"/>
              <a:gd name="T10" fmla="*/ 25 w 48"/>
              <a:gd name="T11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28">
                <a:moveTo>
                  <a:pt x="25" y="20"/>
                </a:moveTo>
                <a:cubicBezTo>
                  <a:pt x="34" y="22"/>
                  <a:pt x="40" y="25"/>
                  <a:pt x="48" y="28"/>
                </a:cubicBezTo>
                <a:cubicBezTo>
                  <a:pt x="47" y="0"/>
                  <a:pt x="47" y="0"/>
                  <a:pt x="47" y="0"/>
                </a:cubicBezTo>
                <a:cubicBezTo>
                  <a:pt x="45" y="1"/>
                  <a:pt x="34" y="5"/>
                  <a:pt x="25" y="8"/>
                </a:cubicBezTo>
                <a:cubicBezTo>
                  <a:pt x="15" y="11"/>
                  <a:pt x="6" y="13"/>
                  <a:pt x="0" y="14"/>
                </a:cubicBezTo>
                <a:cubicBezTo>
                  <a:pt x="6" y="15"/>
                  <a:pt x="15" y="17"/>
                  <a:pt x="25" y="20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6586538" y="3057525"/>
            <a:ext cx="104775" cy="179388"/>
          </a:xfrm>
          <a:custGeom>
            <a:avLst/>
            <a:gdLst>
              <a:gd name="T0" fmla="*/ 20 w 28"/>
              <a:gd name="T1" fmla="*/ 23 h 48"/>
              <a:gd name="T2" fmla="*/ 28 w 28"/>
              <a:gd name="T3" fmla="*/ 0 h 48"/>
              <a:gd name="T4" fmla="*/ 0 w 28"/>
              <a:gd name="T5" fmla="*/ 1 h 48"/>
              <a:gd name="T6" fmla="*/ 8 w 28"/>
              <a:gd name="T7" fmla="*/ 23 h 48"/>
              <a:gd name="T8" fmla="*/ 14 w 28"/>
              <a:gd name="T9" fmla="*/ 48 h 48"/>
              <a:gd name="T10" fmla="*/ 20 w 28"/>
              <a:gd name="T11" fmla="*/ 23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48">
                <a:moveTo>
                  <a:pt x="20" y="23"/>
                </a:moveTo>
                <a:cubicBezTo>
                  <a:pt x="23" y="14"/>
                  <a:pt x="25" y="8"/>
                  <a:pt x="28" y="0"/>
                </a:cubicBezTo>
                <a:cubicBezTo>
                  <a:pt x="0" y="1"/>
                  <a:pt x="0" y="1"/>
                  <a:pt x="0" y="1"/>
                </a:cubicBezTo>
                <a:cubicBezTo>
                  <a:pt x="1" y="3"/>
                  <a:pt x="5" y="14"/>
                  <a:pt x="8" y="23"/>
                </a:cubicBezTo>
                <a:cubicBezTo>
                  <a:pt x="11" y="33"/>
                  <a:pt x="14" y="42"/>
                  <a:pt x="14" y="48"/>
                </a:cubicBezTo>
                <a:cubicBezTo>
                  <a:pt x="15" y="42"/>
                  <a:pt x="17" y="33"/>
                  <a:pt x="20" y="23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2351088" y="3495675"/>
            <a:ext cx="109537" cy="179388"/>
          </a:xfrm>
          <a:custGeom>
            <a:avLst/>
            <a:gdLst>
              <a:gd name="T0" fmla="*/ 9 w 29"/>
              <a:gd name="T1" fmla="*/ 25 h 48"/>
              <a:gd name="T2" fmla="*/ 0 w 29"/>
              <a:gd name="T3" fmla="*/ 48 h 48"/>
              <a:gd name="T4" fmla="*/ 29 w 29"/>
              <a:gd name="T5" fmla="*/ 47 h 48"/>
              <a:gd name="T6" fmla="*/ 20 w 29"/>
              <a:gd name="T7" fmla="*/ 25 h 48"/>
              <a:gd name="T8" fmla="*/ 14 w 29"/>
              <a:gd name="T9" fmla="*/ 0 h 48"/>
              <a:gd name="T10" fmla="*/ 9 w 29"/>
              <a:gd name="T11" fmla="*/ 2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" h="48">
                <a:moveTo>
                  <a:pt x="9" y="25"/>
                </a:moveTo>
                <a:cubicBezTo>
                  <a:pt x="6" y="34"/>
                  <a:pt x="3" y="40"/>
                  <a:pt x="0" y="48"/>
                </a:cubicBezTo>
                <a:cubicBezTo>
                  <a:pt x="29" y="47"/>
                  <a:pt x="29" y="47"/>
                  <a:pt x="29" y="47"/>
                </a:cubicBezTo>
                <a:cubicBezTo>
                  <a:pt x="27" y="45"/>
                  <a:pt x="23" y="34"/>
                  <a:pt x="20" y="25"/>
                </a:cubicBezTo>
                <a:cubicBezTo>
                  <a:pt x="17" y="15"/>
                  <a:pt x="15" y="6"/>
                  <a:pt x="14" y="0"/>
                </a:cubicBezTo>
                <a:cubicBezTo>
                  <a:pt x="13" y="6"/>
                  <a:pt x="11" y="15"/>
                  <a:pt x="9" y="25"/>
                </a:cubicBezTo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3559175" y="2925763"/>
            <a:ext cx="322263" cy="258762"/>
          </a:xfrm>
          <a:custGeom>
            <a:avLst/>
            <a:gdLst>
              <a:gd name="T0" fmla="*/ 203 w 203"/>
              <a:gd name="T1" fmla="*/ 149 h 163"/>
              <a:gd name="T2" fmla="*/ 12 w 203"/>
              <a:gd name="T3" fmla="*/ 0 h 163"/>
              <a:gd name="T4" fmla="*/ 0 w 203"/>
              <a:gd name="T5" fmla="*/ 17 h 163"/>
              <a:gd name="T6" fmla="*/ 192 w 203"/>
              <a:gd name="T7" fmla="*/ 163 h 163"/>
              <a:gd name="T8" fmla="*/ 203 w 203"/>
              <a:gd name="T9" fmla="*/ 14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163">
                <a:moveTo>
                  <a:pt x="203" y="149"/>
                </a:moveTo>
                <a:lnTo>
                  <a:pt x="12" y="0"/>
                </a:lnTo>
                <a:lnTo>
                  <a:pt x="0" y="17"/>
                </a:lnTo>
                <a:lnTo>
                  <a:pt x="192" y="163"/>
                </a:lnTo>
                <a:lnTo>
                  <a:pt x="203" y="149"/>
                </a:lnTo>
                <a:close/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3559175" y="2925763"/>
            <a:ext cx="322263" cy="258762"/>
          </a:xfrm>
          <a:custGeom>
            <a:avLst/>
            <a:gdLst>
              <a:gd name="T0" fmla="*/ 203 w 203"/>
              <a:gd name="T1" fmla="*/ 149 h 163"/>
              <a:gd name="T2" fmla="*/ 12 w 203"/>
              <a:gd name="T3" fmla="*/ 0 h 163"/>
              <a:gd name="T4" fmla="*/ 0 w 203"/>
              <a:gd name="T5" fmla="*/ 17 h 163"/>
              <a:gd name="T6" fmla="*/ 192 w 203"/>
              <a:gd name="T7" fmla="*/ 163 h 163"/>
              <a:gd name="T8" fmla="*/ 203 w 203"/>
              <a:gd name="T9" fmla="*/ 14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163">
                <a:moveTo>
                  <a:pt x="203" y="149"/>
                </a:moveTo>
                <a:lnTo>
                  <a:pt x="12" y="0"/>
                </a:lnTo>
                <a:lnTo>
                  <a:pt x="0" y="17"/>
                </a:lnTo>
                <a:lnTo>
                  <a:pt x="192" y="163"/>
                </a:lnTo>
                <a:lnTo>
                  <a:pt x="203" y="14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5172075" y="2922588"/>
            <a:ext cx="277813" cy="261937"/>
          </a:xfrm>
          <a:custGeom>
            <a:avLst/>
            <a:gdLst>
              <a:gd name="T0" fmla="*/ 14 w 175"/>
              <a:gd name="T1" fmla="*/ 165 h 165"/>
              <a:gd name="T2" fmla="*/ 175 w 175"/>
              <a:gd name="T3" fmla="*/ 11 h 165"/>
              <a:gd name="T4" fmla="*/ 161 w 175"/>
              <a:gd name="T5" fmla="*/ 0 h 165"/>
              <a:gd name="T6" fmla="*/ 0 w 175"/>
              <a:gd name="T7" fmla="*/ 151 h 165"/>
              <a:gd name="T8" fmla="*/ 14 w 175"/>
              <a:gd name="T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65">
                <a:moveTo>
                  <a:pt x="14" y="165"/>
                </a:moveTo>
                <a:lnTo>
                  <a:pt x="175" y="11"/>
                </a:lnTo>
                <a:lnTo>
                  <a:pt x="161" y="0"/>
                </a:lnTo>
                <a:lnTo>
                  <a:pt x="0" y="151"/>
                </a:lnTo>
                <a:lnTo>
                  <a:pt x="14" y="165"/>
                </a:lnTo>
                <a:close/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5172075" y="2922588"/>
            <a:ext cx="277813" cy="261937"/>
          </a:xfrm>
          <a:custGeom>
            <a:avLst/>
            <a:gdLst>
              <a:gd name="T0" fmla="*/ 14 w 175"/>
              <a:gd name="T1" fmla="*/ 165 h 165"/>
              <a:gd name="T2" fmla="*/ 175 w 175"/>
              <a:gd name="T3" fmla="*/ 11 h 165"/>
              <a:gd name="T4" fmla="*/ 161 w 175"/>
              <a:gd name="T5" fmla="*/ 0 h 165"/>
              <a:gd name="T6" fmla="*/ 0 w 175"/>
              <a:gd name="T7" fmla="*/ 151 h 165"/>
              <a:gd name="T8" fmla="*/ 14 w 175"/>
              <a:gd name="T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65">
                <a:moveTo>
                  <a:pt x="14" y="165"/>
                </a:moveTo>
                <a:lnTo>
                  <a:pt x="175" y="11"/>
                </a:lnTo>
                <a:lnTo>
                  <a:pt x="161" y="0"/>
                </a:lnTo>
                <a:lnTo>
                  <a:pt x="0" y="151"/>
                </a:lnTo>
                <a:lnTo>
                  <a:pt x="14" y="16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3641725" y="3605213"/>
            <a:ext cx="266700" cy="234950"/>
          </a:xfrm>
          <a:custGeom>
            <a:avLst/>
            <a:gdLst>
              <a:gd name="T0" fmla="*/ 154 w 168"/>
              <a:gd name="T1" fmla="*/ 0 h 148"/>
              <a:gd name="T2" fmla="*/ 0 w 168"/>
              <a:gd name="T3" fmla="*/ 134 h 148"/>
              <a:gd name="T4" fmla="*/ 14 w 168"/>
              <a:gd name="T5" fmla="*/ 148 h 148"/>
              <a:gd name="T6" fmla="*/ 168 w 168"/>
              <a:gd name="T7" fmla="*/ 14 h 148"/>
              <a:gd name="T8" fmla="*/ 154 w 168"/>
              <a:gd name="T9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" h="148">
                <a:moveTo>
                  <a:pt x="154" y="0"/>
                </a:moveTo>
                <a:lnTo>
                  <a:pt x="0" y="134"/>
                </a:lnTo>
                <a:lnTo>
                  <a:pt x="14" y="148"/>
                </a:lnTo>
                <a:lnTo>
                  <a:pt x="168" y="14"/>
                </a:lnTo>
                <a:lnTo>
                  <a:pt x="154" y="0"/>
                </a:lnTo>
                <a:close/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3641725" y="3605213"/>
            <a:ext cx="266700" cy="234950"/>
          </a:xfrm>
          <a:custGeom>
            <a:avLst/>
            <a:gdLst>
              <a:gd name="T0" fmla="*/ 154 w 168"/>
              <a:gd name="T1" fmla="*/ 0 h 148"/>
              <a:gd name="T2" fmla="*/ 0 w 168"/>
              <a:gd name="T3" fmla="*/ 134 h 148"/>
              <a:gd name="T4" fmla="*/ 14 w 168"/>
              <a:gd name="T5" fmla="*/ 148 h 148"/>
              <a:gd name="T6" fmla="*/ 168 w 168"/>
              <a:gd name="T7" fmla="*/ 14 h 148"/>
              <a:gd name="T8" fmla="*/ 154 w 168"/>
              <a:gd name="T9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" h="148">
                <a:moveTo>
                  <a:pt x="154" y="0"/>
                </a:moveTo>
                <a:lnTo>
                  <a:pt x="0" y="134"/>
                </a:lnTo>
                <a:lnTo>
                  <a:pt x="14" y="148"/>
                </a:lnTo>
                <a:lnTo>
                  <a:pt x="168" y="14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5127625" y="3605213"/>
            <a:ext cx="273050" cy="239712"/>
          </a:xfrm>
          <a:custGeom>
            <a:avLst/>
            <a:gdLst>
              <a:gd name="T0" fmla="*/ 0 w 172"/>
              <a:gd name="T1" fmla="*/ 14 h 151"/>
              <a:gd name="T2" fmla="*/ 160 w 172"/>
              <a:gd name="T3" fmla="*/ 151 h 151"/>
              <a:gd name="T4" fmla="*/ 172 w 172"/>
              <a:gd name="T5" fmla="*/ 137 h 151"/>
              <a:gd name="T6" fmla="*/ 12 w 172"/>
              <a:gd name="T7" fmla="*/ 0 h 151"/>
              <a:gd name="T8" fmla="*/ 0 w 172"/>
              <a:gd name="T9" fmla="*/ 14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151">
                <a:moveTo>
                  <a:pt x="0" y="14"/>
                </a:moveTo>
                <a:lnTo>
                  <a:pt x="160" y="151"/>
                </a:lnTo>
                <a:lnTo>
                  <a:pt x="172" y="137"/>
                </a:lnTo>
                <a:lnTo>
                  <a:pt x="12" y="0"/>
                </a:lnTo>
                <a:lnTo>
                  <a:pt x="0" y="14"/>
                </a:lnTo>
                <a:close/>
              </a:path>
            </a:pathLst>
          </a:custGeom>
          <a:solidFill>
            <a:srgbClr val="FC9A6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5127625" y="3605213"/>
            <a:ext cx="273050" cy="239712"/>
          </a:xfrm>
          <a:custGeom>
            <a:avLst/>
            <a:gdLst>
              <a:gd name="T0" fmla="*/ 0 w 172"/>
              <a:gd name="T1" fmla="*/ 14 h 151"/>
              <a:gd name="T2" fmla="*/ 160 w 172"/>
              <a:gd name="T3" fmla="*/ 151 h 151"/>
              <a:gd name="T4" fmla="*/ 172 w 172"/>
              <a:gd name="T5" fmla="*/ 137 h 151"/>
              <a:gd name="T6" fmla="*/ 12 w 172"/>
              <a:gd name="T7" fmla="*/ 0 h 151"/>
              <a:gd name="T8" fmla="*/ 0 w 172"/>
              <a:gd name="T9" fmla="*/ 14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151">
                <a:moveTo>
                  <a:pt x="0" y="14"/>
                </a:moveTo>
                <a:lnTo>
                  <a:pt x="160" y="151"/>
                </a:lnTo>
                <a:lnTo>
                  <a:pt x="172" y="137"/>
                </a:lnTo>
                <a:lnTo>
                  <a:pt x="12" y="0"/>
                </a:lnTo>
                <a:lnTo>
                  <a:pt x="0" y="1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057650" y="2587625"/>
            <a:ext cx="904875" cy="365125"/>
          </a:xfrm>
          <a:prstGeom prst="rect">
            <a:avLst/>
          </a:prstGeom>
          <a:solidFill>
            <a:srgbClr val="C79AB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4191000" y="2633663"/>
            <a:ext cx="6350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Encodes the</a:t>
            </a:r>
            <a:endParaRPr lang="en-US"/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4286250" y="2773363"/>
            <a:ext cx="5127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Myriad Roman" charset="0"/>
              </a:rPr>
              <a:t>message</a:t>
            </a:r>
            <a:endParaRPr lang="en-US"/>
          </a:p>
        </p:txBody>
      </p:sp>
      <p:pic>
        <p:nvPicPr>
          <p:cNvPr id="26" name="Picture 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13" y="2744788"/>
            <a:ext cx="1027112" cy="3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88" y="2755900"/>
            <a:ext cx="30162" cy="1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5411788" y="2587625"/>
            <a:ext cx="904875" cy="365125"/>
          </a:xfrm>
          <a:prstGeom prst="rect">
            <a:avLst/>
          </a:prstGeom>
          <a:solidFill>
            <a:srgbClr val="C79AB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5541963" y="2633663"/>
            <a:ext cx="6413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Chooses the</a:t>
            </a:r>
            <a:endParaRPr lang="en-US"/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5662613" y="2773363"/>
            <a:ext cx="4413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Myriad Roman" charset="0"/>
              </a:rPr>
              <a:t>channel</a:t>
            </a:r>
            <a:endParaRPr lang="en-US"/>
          </a:p>
        </p:txBody>
      </p:sp>
      <p:pic>
        <p:nvPicPr>
          <p:cNvPr id="31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88" y="2751138"/>
            <a:ext cx="30162" cy="1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2708275" y="2587625"/>
            <a:ext cx="903288" cy="365125"/>
          </a:xfrm>
          <a:prstGeom prst="rect">
            <a:avLst/>
          </a:prstGeom>
          <a:solidFill>
            <a:srgbClr val="C79AB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2895600" y="2633663"/>
            <a:ext cx="450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Chooses</a:t>
            </a:r>
            <a:endParaRPr lang="en-US"/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2895600" y="2773363"/>
            <a:ext cx="6175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Myriad Roman" charset="0"/>
              </a:rPr>
              <a:t>a message</a:t>
            </a:r>
            <a:endParaRPr lang="en-US"/>
          </a:p>
        </p:txBody>
      </p:sp>
      <p:sp>
        <p:nvSpPr>
          <p:cNvPr id="35" name="Rectangle 32"/>
          <p:cNvSpPr>
            <a:spLocks noChangeArrowheads="1"/>
          </p:cNvSpPr>
          <p:nvPr/>
        </p:nvSpPr>
        <p:spPr bwMode="auto">
          <a:xfrm>
            <a:off x="3368675" y="3814763"/>
            <a:ext cx="903288" cy="363537"/>
          </a:xfrm>
          <a:prstGeom prst="rect">
            <a:avLst/>
          </a:prstGeom>
          <a:solidFill>
            <a:srgbClr val="C0C0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3595688" y="3859213"/>
            <a:ext cx="4445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Provides</a:t>
            </a:r>
          </a:p>
        </p:txBody>
      </p:sp>
      <p:sp>
        <p:nvSpPr>
          <p:cNvPr id="37" name="Rectangle 34"/>
          <p:cNvSpPr>
            <a:spLocks noChangeArrowheads="1"/>
          </p:cNvSpPr>
          <p:nvPr/>
        </p:nvSpPr>
        <p:spPr bwMode="auto">
          <a:xfrm>
            <a:off x="3579813" y="3998913"/>
            <a:ext cx="5111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Myriad Roman" charset="0"/>
              </a:rPr>
              <a:t>feedback</a:t>
            </a:r>
            <a:endParaRPr lang="en-US"/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4722813" y="3814763"/>
            <a:ext cx="903287" cy="363537"/>
          </a:xfrm>
          <a:prstGeom prst="rect">
            <a:avLst/>
          </a:prstGeom>
          <a:solidFill>
            <a:srgbClr val="C0C0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4848225" y="3859213"/>
            <a:ext cx="6413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Decodes the</a:t>
            </a:r>
            <a:endParaRPr lang="en-US"/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4949825" y="3998913"/>
            <a:ext cx="5127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Myriad Roman" charset="0"/>
              </a:rPr>
              <a:t>message</a:t>
            </a:r>
            <a:endParaRPr lang="en-US" dirty="0"/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1957388" y="3236913"/>
            <a:ext cx="904875" cy="258762"/>
          </a:xfrm>
          <a:prstGeom prst="rect">
            <a:avLst/>
          </a:prstGeom>
          <a:solidFill>
            <a:srgbClr val="D2C384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2230438" y="3297238"/>
            <a:ext cx="3683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Sender</a:t>
            </a:r>
            <a:endParaRPr lang="en-US"/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6184900" y="3236913"/>
            <a:ext cx="903288" cy="258762"/>
          </a:xfrm>
          <a:prstGeom prst="rect">
            <a:avLst/>
          </a:prstGeom>
          <a:solidFill>
            <a:srgbClr val="B8E3C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6415088" y="3297238"/>
            <a:ext cx="450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Myriad Roman" charset="0"/>
              </a:rPr>
              <a:t>Receiver</a:t>
            </a:r>
            <a:endParaRPr lang="en-US"/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3910013" y="3105150"/>
            <a:ext cx="126523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Myriad Roman" charset="0"/>
              </a:rPr>
              <a:t>Considers the receiver</a:t>
            </a: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3943350" y="3525838"/>
            <a:ext cx="10858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Myriad Roman" charset="0"/>
              </a:rPr>
              <a:t>Considers the sender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Message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What is communicated.</a:t>
            </a:r>
          </a:p>
          <a:p>
            <a:pPr>
              <a:lnSpc>
                <a:spcPct val="90000"/>
              </a:lnSpc>
            </a:pPr>
            <a:r>
              <a:rPr lang="en-US" dirty="0"/>
              <a:t>Encoding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Converting a message to symbolic form.</a:t>
            </a:r>
          </a:p>
          <a:p>
            <a:pPr>
              <a:lnSpc>
                <a:spcPct val="90000"/>
              </a:lnSpc>
            </a:pPr>
            <a:r>
              <a:rPr lang="en-US" dirty="0"/>
              <a:t>Channel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medium through which a message travels. </a:t>
            </a:r>
          </a:p>
          <a:p>
            <a:pPr>
              <a:lnSpc>
                <a:spcPct val="90000"/>
              </a:lnSpc>
            </a:pPr>
            <a:r>
              <a:rPr lang="en-US" dirty="0"/>
              <a:t>Decoding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Retranslating a sender’s message.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Channels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Channels differ in their capacity to convey information. </a:t>
            </a:r>
          </a:p>
          <a:p>
            <a:r>
              <a:rPr lang="en-US" dirty="0"/>
              <a:t>Rich channels have the ability to </a:t>
            </a:r>
          </a:p>
          <a:p>
            <a:pPr lvl="1"/>
            <a:r>
              <a:rPr lang="en-US" dirty="0"/>
              <a:t>Handle multiple cues simultaneously</a:t>
            </a:r>
          </a:p>
          <a:p>
            <a:pPr lvl="1"/>
            <a:r>
              <a:rPr lang="en-US" dirty="0"/>
              <a:t>Facilitate rapid feedback</a:t>
            </a:r>
          </a:p>
          <a:p>
            <a:pPr lvl="1"/>
            <a:r>
              <a:rPr lang="en-US" dirty="0"/>
              <a:t>Be very personal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Information </a:t>
            </a:r>
            <a:r>
              <a:rPr lang="en-US" dirty="0"/>
              <a:t>Richness of Communication Channels</a:t>
            </a:r>
          </a:p>
        </p:txBody>
      </p:sp>
      <p:pic>
        <p:nvPicPr>
          <p:cNvPr id="4" name="Content Placeholder 3" descr="exh07-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378" b="25471"/>
          <a:stretch>
            <a:fillRect/>
          </a:stretch>
        </p:blipFill>
        <p:spPr bwMode="auto">
          <a:xfrm>
            <a:off x="713249" y="1905000"/>
            <a:ext cx="8543644" cy="411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to Effective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400" dirty="0"/>
              <a:t>Filtering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Refers to a sender manipulating information so that it will be seen more </a:t>
            </a:r>
            <a:r>
              <a:rPr lang="en-US" dirty="0" err="1"/>
              <a:t>favourably</a:t>
            </a:r>
            <a:r>
              <a:rPr lang="en-US" dirty="0"/>
              <a:t> by the receiver.</a:t>
            </a:r>
          </a:p>
          <a:p>
            <a:pPr>
              <a:lnSpc>
                <a:spcPct val="90000"/>
              </a:lnSpc>
            </a:pPr>
            <a:r>
              <a:rPr lang="en-US" sz="3400" dirty="0"/>
              <a:t>Selective Perception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Receivers in the communication process selectively see and hear based on their needs, motivations, experience, background, and other personal characteristics.</a:t>
            </a:r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to Effective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Defensiveness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When individuals interpret another’s message as threatening, they often respond in ways that retard effective communication.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Information Overload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When the information we have to work with exceeds our processing capacity.</a:t>
            </a:r>
          </a:p>
          <a:p>
            <a:pPr>
              <a:lnSpc>
                <a:spcPct val="90000"/>
              </a:lnSpc>
            </a:pPr>
            <a:r>
              <a:rPr lang="en-US" dirty="0"/>
              <a:t>Language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Words mean different things to different people.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 Under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/>
            <a:r>
              <a:rPr lang="en-US" dirty="0"/>
              <a:t>Speak clearly.</a:t>
            </a:r>
            <a:endParaRPr lang="en-US" b="1" dirty="0"/>
          </a:p>
          <a:p>
            <a:pPr marL="571500" indent="-571500"/>
            <a:r>
              <a:rPr lang="en-US" dirty="0"/>
              <a:t>Be aware of the nonverbal part of communicating.</a:t>
            </a:r>
            <a:endParaRPr lang="en-US" b="1" dirty="0"/>
          </a:p>
          <a:p>
            <a:pPr marL="571500" indent="-571500"/>
            <a:r>
              <a:rPr lang="en-US" dirty="0"/>
              <a:t>Think carefully about how you state things.</a:t>
            </a:r>
            <a:endParaRPr lang="en-US" b="1" dirty="0"/>
          </a:p>
          <a:p>
            <a:pPr marL="571500" indent="-571500"/>
            <a:endParaRPr lang="en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Emoticons</a:t>
            </a:r>
            <a:r>
              <a:rPr lang="en-US" dirty="0"/>
              <a:t>: Showing Emoticons in Email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427163" y="2971800"/>
            <a:ext cx="6945312" cy="1673225"/>
            <a:chOff x="899" y="1872"/>
            <a:chExt cx="4375" cy="1054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009" y="1872"/>
              <a:ext cx="12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:)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899" y="2080"/>
              <a:ext cx="326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&lt;g&gt;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009" y="2289"/>
              <a:ext cx="12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:(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009" y="2497"/>
              <a:ext cx="12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;)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975" y="2705"/>
              <a:ext cx="183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:-[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490" y="1872"/>
              <a:ext cx="49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Smile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490" y="2080"/>
              <a:ext cx="37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Grin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490" y="2289"/>
              <a:ext cx="5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Frown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490" y="2497"/>
              <a:ext cx="43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Wink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490" y="2705"/>
              <a:ext cx="1326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Really sad face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180" y="1872"/>
              <a:ext cx="22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 dirty="0">
                  <a:solidFill>
                    <a:srgbClr val="000000"/>
                  </a:solidFill>
                  <a:latin typeface="Arial" pitchFamily="34" charset="0"/>
                </a:rPr>
                <a:t>:-e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3157" y="2080"/>
              <a:ext cx="3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 dirty="0">
                  <a:solidFill>
                    <a:srgbClr val="000000"/>
                  </a:solidFill>
                  <a:latin typeface="Arial" pitchFamily="34" charset="0"/>
                </a:rPr>
                <a:t>:-@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3180" y="2289"/>
              <a:ext cx="22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:-0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168" y="2497"/>
              <a:ext cx="25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:-D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3162" y="2705"/>
              <a:ext cx="6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: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3214" y="2705"/>
              <a:ext cx="5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’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3353" y="2705"/>
              <a:ext cx="6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(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3712" y="1872"/>
              <a:ext cx="116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Disappointed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3712" y="2080"/>
              <a:ext cx="66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Scream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712" y="2289"/>
              <a:ext cx="327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Yell</a:t>
              </a:r>
              <a:endParaRPr lang="en-US" b="1">
                <a:latin typeface="Arial" pitchFamily="34" charset="0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3712" y="2497"/>
              <a:ext cx="156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 dirty="0">
                  <a:solidFill>
                    <a:srgbClr val="000000"/>
                  </a:solidFill>
                  <a:latin typeface="Arial" pitchFamily="34" charset="0"/>
                </a:rPr>
                <a:t>Shock or surprise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3712" y="2705"/>
              <a:ext cx="58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2300" b="1">
                  <a:solidFill>
                    <a:srgbClr val="000000"/>
                  </a:solidFill>
                  <a:latin typeface="Arial" pitchFamily="34" charset="0"/>
                </a:rPr>
                <a:t>Crying</a:t>
              </a:r>
              <a:endParaRPr lang="en-US" b="1">
                <a:latin typeface="Arial" pitchFamily="34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Electronic </a:t>
            </a:r>
            <a:r>
              <a:rPr lang="en-US" dirty="0" smtClean="0"/>
              <a:t>Communications: Tips </a:t>
            </a:r>
            <a:r>
              <a:rPr lang="en-US" dirty="0"/>
              <a:t>for Writing and Sending E-mail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subject line.</a:t>
            </a:r>
          </a:p>
          <a:p>
            <a:r>
              <a:rPr lang="en-US" dirty="0"/>
              <a:t>Use emoticons and acronyms sparingly for business communications. </a:t>
            </a:r>
          </a:p>
          <a:p>
            <a:r>
              <a:rPr lang="en-US" dirty="0"/>
              <a:t>Write clearly and briefly.</a:t>
            </a:r>
          </a:p>
          <a:p>
            <a:r>
              <a:rPr lang="en-US" dirty="0"/>
              <a:t>Copy emails to others only if they really need the information.</a:t>
            </a:r>
          </a:p>
          <a:p>
            <a:r>
              <a:rPr lang="en-US" dirty="0"/>
              <a:t>Sleep on angry emails.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Nonverbal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Messages conveyed through body movements, facial expressions, and the physical distance between the sender and the receiver</a:t>
            </a:r>
          </a:p>
          <a:p>
            <a:pPr lvl="1"/>
            <a:r>
              <a:rPr lang="en-US" sz="2300" dirty="0"/>
              <a:t>Kinesics</a:t>
            </a:r>
          </a:p>
          <a:p>
            <a:pPr lvl="2"/>
            <a:r>
              <a:rPr lang="en-US" sz="2000" dirty="0"/>
              <a:t>The study of body motions, such as gestures, facial configurations, and other movements of the body</a:t>
            </a:r>
          </a:p>
          <a:p>
            <a:pPr lvl="1"/>
            <a:r>
              <a:rPr lang="en-US" sz="2300" dirty="0"/>
              <a:t>Proxemics</a:t>
            </a:r>
          </a:p>
          <a:p>
            <a:pPr lvl="2"/>
            <a:r>
              <a:rPr lang="en-US" sz="2000" dirty="0"/>
              <a:t>The study of physical space in interpersonal relationships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Silence as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/>
            <a:r>
              <a:rPr lang="en-US" sz="2600" dirty="0"/>
              <a:t>Defined as an absence of speech or noise</a:t>
            </a:r>
            <a:endParaRPr lang="en-US" sz="2600" b="1" dirty="0"/>
          </a:p>
          <a:p>
            <a:pPr marL="571500" indent="-571500"/>
            <a:r>
              <a:rPr lang="en-US" sz="2600" dirty="0"/>
              <a:t>Not necessarily inaction—can convey:</a:t>
            </a:r>
            <a:endParaRPr lang="en-US" sz="2600" b="1" dirty="0"/>
          </a:p>
          <a:p>
            <a:pPr marL="971550" lvl="1" indent="-514350"/>
            <a:r>
              <a:rPr lang="en-US" sz="2500" dirty="0"/>
              <a:t>Thinking or contemplating a response to a question </a:t>
            </a:r>
            <a:endParaRPr lang="en-US" sz="2500" b="1" dirty="0"/>
          </a:p>
          <a:p>
            <a:pPr marL="971550" lvl="1" indent="-514350"/>
            <a:r>
              <a:rPr lang="en-US" sz="2500" dirty="0"/>
              <a:t>Anxiety about speaking </a:t>
            </a:r>
            <a:endParaRPr lang="en-US" sz="2500" b="1" dirty="0"/>
          </a:p>
          <a:p>
            <a:pPr marL="971550" lvl="1" indent="-514350"/>
            <a:r>
              <a:rPr lang="en-US" sz="2500" dirty="0"/>
              <a:t>Agreement, dissent, frustration, or anger </a:t>
            </a:r>
            <a:endParaRPr lang="en-US" sz="2500" b="1" dirty="0"/>
          </a:p>
          <a:p>
            <a:pPr marL="571500" indent="-571500"/>
            <a:r>
              <a:rPr lang="en-US" sz="2600" dirty="0"/>
              <a:t>Individuals should be aware of what silence might mean in any communication.</a:t>
            </a:r>
            <a:endParaRPr lang="en-US" sz="2600" b="1" dirty="0"/>
          </a:p>
          <a:p>
            <a:pPr marL="571500" indent="-571500"/>
            <a:endParaRPr lang="en-CA" sz="2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 Barriers Between Men and Women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 use talk to emphasize status, women use it to create connection.</a:t>
            </a:r>
          </a:p>
          <a:p>
            <a:r>
              <a:rPr lang="en-US" dirty="0"/>
              <a:t>Women and men tend to approach points of conflict differently.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 Barriers Between Men and Women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Men and women view directness and indirectness differently.</a:t>
            </a:r>
            <a:endParaRPr lang="en-US" sz="3400" dirty="0"/>
          </a:p>
          <a:p>
            <a:pPr lvl="1">
              <a:lnSpc>
                <a:spcPct val="90000"/>
              </a:lnSpc>
            </a:pPr>
            <a:r>
              <a:rPr lang="en-US" dirty="0"/>
              <a:t>Women interpret male directness as an assertion of status and one-upmanship.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Men interpret female indirectness as covert, sneaky, and weak.</a:t>
            </a:r>
            <a:endParaRPr lang="en-US" sz="3200" dirty="0"/>
          </a:p>
          <a:p>
            <a:pPr>
              <a:lnSpc>
                <a:spcPct val="90000"/>
              </a:lnSpc>
            </a:pPr>
            <a:r>
              <a:rPr lang="en-US" dirty="0"/>
              <a:t>Men criticize women for apologizing, but women say “I’m sorry” to express empathy.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Cross-Cultural Communication Difficulties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Sources of barriers</a:t>
            </a:r>
          </a:p>
          <a:p>
            <a:pPr lvl="1"/>
            <a:r>
              <a:rPr lang="en-US" dirty="0"/>
              <a:t>Semantics </a:t>
            </a:r>
          </a:p>
          <a:p>
            <a:pPr lvl="1"/>
            <a:r>
              <a:rPr lang="en-US" dirty="0"/>
              <a:t>Word connotations</a:t>
            </a:r>
          </a:p>
          <a:p>
            <a:pPr lvl="1"/>
            <a:r>
              <a:rPr lang="en-US" dirty="0"/>
              <a:t>Tonal differences</a:t>
            </a:r>
          </a:p>
          <a:p>
            <a:pPr lvl="1"/>
            <a:r>
              <a:rPr lang="en-US" dirty="0"/>
              <a:t>Differences in perceptions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Cross-Cultural Communications: Helpful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differences until similarity is proven.</a:t>
            </a:r>
          </a:p>
          <a:p>
            <a:r>
              <a:rPr lang="en-US" dirty="0"/>
              <a:t>Emphasize description rather than interpretation or evaluation.</a:t>
            </a:r>
          </a:p>
          <a:p>
            <a:r>
              <a:rPr lang="en-US" dirty="0" err="1"/>
              <a:t>Practise</a:t>
            </a:r>
            <a:r>
              <a:rPr lang="en-US" dirty="0"/>
              <a:t> empathy.</a:t>
            </a:r>
          </a:p>
          <a:p>
            <a:r>
              <a:rPr lang="en-US" dirty="0"/>
              <a:t>Treat your interpretations as a working hypothesis.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99655" y="381000"/>
            <a:ext cx="77724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Conflict Intensity Continuum</a:t>
            </a:r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0" y="2057400"/>
            <a:ext cx="11858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Annihilatory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11425" y="2314575"/>
            <a:ext cx="723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conflict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659063" y="5351463"/>
            <a:ext cx="269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No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492375" y="5608638"/>
            <a:ext cx="723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conflict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322763" y="2051050"/>
            <a:ext cx="22621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CF0E30"/>
                </a:solidFill>
                <a:latin typeface="Arial" pitchFamily="34" charset="0"/>
              </a:rPr>
              <a:t>Overt efforts to destroy</a:t>
            </a:r>
            <a:endParaRPr lang="en-US" b="1" dirty="0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689475" y="2308225"/>
            <a:ext cx="14239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the other party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110038" y="2824163"/>
            <a:ext cx="27209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Aggressive physical attacks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322763" y="3340100"/>
            <a:ext cx="22939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Threats and ultimatums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297363" y="3856038"/>
            <a:ext cx="2327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Assertive verbal attacks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4419600" y="4370388"/>
            <a:ext cx="2000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CF0E30"/>
                </a:solidFill>
                <a:latin typeface="Arial" pitchFamily="34" charset="0"/>
              </a:rPr>
              <a:t>Overt questioning or</a:t>
            </a:r>
            <a:endParaRPr lang="en-US" b="1" dirty="0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406900" y="4629150"/>
            <a:ext cx="20558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challenging of others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4276725" y="5145088"/>
            <a:ext cx="2305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Minor disagreements or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516438" y="5402263"/>
            <a:ext cx="1873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solidFill>
                  <a:srgbClr val="CF0E30"/>
                </a:solidFill>
                <a:latin typeface="Arial" pitchFamily="34" charset="0"/>
              </a:rPr>
              <a:t>misunderstandings</a:t>
            </a:r>
            <a:endParaRPr lang="en-US" b="1">
              <a:solidFill>
                <a:srgbClr val="CF0E30"/>
              </a:solidFill>
              <a:latin typeface="Arial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3716338" y="2141538"/>
            <a:ext cx="1587" cy="3622675"/>
          </a:xfrm>
          <a:prstGeom prst="line">
            <a:avLst/>
          </a:prstGeom>
          <a:noFill/>
          <a:ln w="38100">
            <a:solidFill>
              <a:srgbClr val="FC9A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3625850" y="2141538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3625850" y="2921000"/>
            <a:ext cx="1873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3625850" y="3436938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3625850" y="3978275"/>
            <a:ext cx="1873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3625850" y="4481513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3625850" y="5241925"/>
            <a:ext cx="1873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3625850" y="5770563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Cognitive</a:t>
            </a:r>
          </a:p>
          <a:p>
            <a:pPr lvl="1"/>
            <a:r>
              <a:rPr lang="en-US" sz="2300" dirty="0"/>
              <a:t>Conflict related to differences in perspectives and judgments</a:t>
            </a:r>
          </a:p>
          <a:p>
            <a:pPr lvl="2"/>
            <a:r>
              <a:rPr lang="en-US" sz="2000" dirty="0"/>
              <a:t>Task-oriented</a:t>
            </a:r>
          </a:p>
          <a:p>
            <a:pPr lvl="2"/>
            <a:r>
              <a:rPr lang="en-US" sz="2000" dirty="0"/>
              <a:t>Results in identifying differences</a:t>
            </a:r>
          </a:p>
          <a:p>
            <a:pPr lvl="2"/>
            <a:r>
              <a:rPr lang="en-US" sz="2000" dirty="0"/>
              <a:t>Usually functional conflict</a:t>
            </a:r>
          </a:p>
          <a:p>
            <a:r>
              <a:rPr lang="en-US" sz="2600" dirty="0"/>
              <a:t>Affective</a:t>
            </a:r>
          </a:p>
          <a:p>
            <a:pPr lvl="1"/>
            <a:r>
              <a:rPr lang="en-US" sz="2300" dirty="0"/>
              <a:t>Emotional conflict aimed at a person rather than an issue</a:t>
            </a:r>
          </a:p>
          <a:p>
            <a:pPr lvl="2"/>
            <a:r>
              <a:rPr lang="en-US" sz="2000" dirty="0"/>
              <a:t>Dysfunctional conflict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Dimensions:</a:t>
            </a:r>
            <a:endParaRPr lang="en-US" sz="3400" dirty="0"/>
          </a:p>
          <a:p>
            <a:pPr lvl="1"/>
            <a:r>
              <a:rPr lang="en-US" sz="2300" dirty="0"/>
              <a:t>Cooperativeness</a:t>
            </a:r>
          </a:p>
          <a:p>
            <a:pPr lvl="2"/>
            <a:r>
              <a:rPr lang="en-US" sz="2000" dirty="0"/>
              <a:t>The degree to which one party attempts to satisfy the other party’s concerns.</a:t>
            </a:r>
          </a:p>
          <a:p>
            <a:pPr lvl="1"/>
            <a:r>
              <a:rPr lang="en-US" sz="2300" dirty="0"/>
              <a:t>Assertiveness</a:t>
            </a:r>
          </a:p>
          <a:p>
            <a:pPr lvl="2"/>
            <a:r>
              <a:rPr lang="en-US" sz="2000" dirty="0"/>
              <a:t>The degree to which one party attempts to satisfy his or her own concerns.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17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Lecture  </a:t>
            </a:r>
            <a:r>
              <a:rPr lang="en-US" dirty="0" smtClean="0"/>
              <a:t>Outline</a:t>
            </a:r>
          </a:p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Conflict </a:t>
            </a:r>
            <a:r>
              <a:rPr lang="en-US" dirty="0"/>
              <a:t>Intensity </a:t>
            </a:r>
            <a:r>
              <a:rPr lang="en-US" dirty="0" smtClean="0"/>
              <a:t>Continuum</a:t>
            </a:r>
          </a:p>
          <a:p>
            <a:r>
              <a:rPr lang="en-US" dirty="0"/>
              <a:t>Cross-Cultural Communication </a:t>
            </a:r>
            <a:r>
              <a:rPr lang="en-US" dirty="0" smtClean="0"/>
              <a:t>Difficulties</a:t>
            </a:r>
          </a:p>
          <a:p>
            <a:r>
              <a:rPr lang="en-US" dirty="0"/>
              <a:t>Research </a:t>
            </a:r>
            <a:r>
              <a:rPr lang="en-US" dirty="0" smtClean="0"/>
              <a:t>Findings</a:t>
            </a:r>
          </a:p>
          <a:p>
            <a:r>
              <a:rPr lang="en-US"/>
              <a:t>Conflict Resolution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193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36" y="2532929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A353D-C931-4465-B915-9FFA1F0FA09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292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830</Words>
  <Application>Microsoft Office PowerPoint</Application>
  <PresentationFormat>On-screen Show (4:3)</PresentationFormat>
  <Paragraphs>191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Crisis And Conflict Management</vt:lpstr>
      <vt:lpstr>  Communication Conflict   Lecture 30  </vt:lpstr>
      <vt:lpstr>Lecture  Outline</vt:lpstr>
      <vt:lpstr>Communication</vt:lpstr>
      <vt:lpstr>Communication Problems</vt:lpstr>
      <vt:lpstr>Slide 6</vt:lpstr>
      <vt:lpstr>Communication Terms</vt:lpstr>
      <vt:lpstr>Choosing Channels</vt:lpstr>
      <vt:lpstr>Information Richness of Communication Channels</vt:lpstr>
      <vt:lpstr>Barriers to Effective Communication</vt:lpstr>
      <vt:lpstr>Barriers to Effective Communication</vt:lpstr>
      <vt:lpstr>Communicating Under Stress</vt:lpstr>
      <vt:lpstr>Emoticons: Showing Emoticons in Email</vt:lpstr>
      <vt:lpstr>Electronic Communications: Tips for Writing and Sending E-mail</vt:lpstr>
      <vt:lpstr>Nonverbal Communication</vt:lpstr>
      <vt:lpstr>Silence as Communication</vt:lpstr>
      <vt:lpstr>Communication Barriers Between Men and Women</vt:lpstr>
      <vt:lpstr>Communication Barriers Between Men and Women</vt:lpstr>
      <vt:lpstr>Cross-Cultural Communication Difficulties</vt:lpstr>
      <vt:lpstr>Cross-Cultural Communications: Helpful Rules</vt:lpstr>
      <vt:lpstr>Slide 21</vt:lpstr>
      <vt:lpstr>Research Findings</vt:lpstr>
      <vt:lpstr>Conflict Resolution</vt:lpstr>
      <vt:lpstr>Summary 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14 Communication Conflict </dc:title>
  <dc:creator>Farhan ullah</dc:creator>
  <cp:lastModifiedBy>NTS</cp:lastModifiedBy>
  <cp:revision>19</cp:revision>
  <dcterms:created xsi:type="dcterms:W3CDTF">2006-08-16T00:00:00Z</dcterms:created>
  <dcterms:modified xsi:type="dcterms:W3CDTF">2014-07-04T07:21:57Z</dcterms:modified>
</cp:coreProperties>
</file>