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8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4" r:id="rId29"/>
    <p:sldId id="283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0" autoAdjust="0"/>
    <p:restoredTop sz="94660"/>
  </p:normalViewPr>
  <p:slideViewPr>
    <p:cSldViewPr>
      <p:cViewPr>
        <p:scale>
          <a:sx n="66" d="100"/>
          <a:sy n="66" d="100"/>
        </p:scale>
        <p:origin x="-11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019BB-AED3-497B-883E-583D01DE57D9}" type="datetimeFigureOut">
              <a:rPr lang="en-US" smtClean="0"/>
              <a:pPr/>
              <a:t>6/26/2014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497877-27AF-4889-A029-3F17477C4B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6198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9B065-A180-4027-BFC4-63915BD33E97}" type="datetime1">
              <a:rPr lang="en-US" smtClean="0"/>
              <a:pPr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9724-4D8F-4BFA-94DB-FA907D958ED9}" type="datetime1">
              <a:rPr lang="en-US" smtClean="0"/>
              <a:pPr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7D755-0D14-4D83-9DEF-636FAB2D2F1D}" type="datetime1">
              <a:rPr lang="en-US" smtClean="0"/>
              <a:pPr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D4154-F97B-45E3-9AC7-0429B62B7F1F}" type="datetime1">
              <a:rPr lang="en-US" smtClean="0"/>
              <a:pPr/>
              <a:t>6/26/2014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5F73C-D504-4655-9277-B264F416E298}" type="datetime1">
              <a:rPr lang="en-US" smtClean="0"/>
              <a:pPr/>
              <a:t>6/26/2014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E5B81-1336-40FA-B2BD-0FBFB03BE47A}" type="datetime1">
              <a:rPr lang="en-US" smtClean="0"/>
              <a:pPr/>
              <a:t>6/26/2014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5E9F4-4257-45DA-AB00-FAEAD0EE9316}" type="datetime1">
              <a:rPr lang="en-US" smtClean="0"/>
              <a:pPr/>
              <a:t>6/26/2014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3EC3F-A17F-47A1-A8AB-4BC491371037}" type="datetime1">
              <a:rPr lang="en-US" smtClean="0"/>
              <a:pPr/>
              <a:t>6/26/2014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6FDDB-0AB3-484D-89CC-654C324A2F2C}" type="datetime1">
              <a:rPr lang="en-US" smtClean="0"/>
              <a:pPr/>
              <a:t>6/26/2014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344B6-84A5-480C-9813-7D9A98C0C61C}" type="datetime1">
              <a:rPr lang="en-US" smtClean="0"/>
              <a:pPr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80BC7-93FE-43D2-A24B-7FB954D768C3}" type="datetime1">
              <a:rPr lang="en-US" smtClean="0"/>
              <a:pPr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24D68-9DFE-4BDA-B99D-45D28B4BB7CD}" type="datetime1">
              <a:rPr lang="en-US" smtClean="0"/>
              <a:pPr/>
              <a:t>6/26/2014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Crisis And Conflict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400"/>
            <a:ext cx="7772400" cy="147002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900" b="1" dirty="0" smtClean="0"/>
              <a:t>Managing </a:t>
            </a:r>
            <a:r>
              <a:rPr lang="en-US" sz="4900" b="1" dirty="0"/>
              <a:t>Conflict, </a:t>
            </a:r>
            <a:r>
              <a:rPr lang="en-US" sz="4900" b="1" dirty="0" smtClean="0"/>
              <a:t>Politics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Lecture 26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74A35C-410E-4607-82EB-DEA08E4B050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1683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Learning Objectives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Explain why conflict arises, and identify the types and sources of conflict in organizations.</a:t>
            </a:r>
          </a:p>
          <a:p>
            <a:pPr>
              <a:lnSpc>
                <a:spcPct val="90000"/>
              </a:lnSpc>
            </a:pPr>
            <a:r>
              <a:rPr lang="en-US" smtClean="0"/>
              <a:t>Describe conflict management strategies that managers can use to resolve conflict effectively.</a:t>
            </a:r>
          </a:p>
          <a:p>
            <a:pPr>
              <a:lnSpc>
                <a:spcPct val="90000"/>
              </a:lnSpc>
            </a:pPr>
            <a:r>
              <a:rPr lang="en-US" smtClean="0"/>
              <a:t>Understand the nature of negotiation and why integrative bargaining is more effective than distributive negotiation.</a:t>
            </a:r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954C3D-4A55-4AA4-926E-6AB4579760E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050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Learning Objectives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Describe ways in which managers can promote integrative bargaining in organizations</a:t>
            </a:r>
          </a:p>
          <a:p>
            <a:r>
              <a:rPr lang="en-US" smtClean="0"/>
              <a:t>Explain why managers need to be attuned to organizational politics, and describe the political strategies that managers can use to become politically skilled.</a:t>
            </a:r>
          </a:p>
          <a:p>
            <a:pPr lvl="1"/>
            <a:endParaRPr lang="en-US" sz="2600" smtClean="0"/>
          </a:p>
          <a:p>
            <a:endParaRPr lang="en-US" sz="3000" smtClean="0"/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60F0AA-A9CC-4C77-9302-03D6590BA40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9682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Organizational Conflict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smtClean="0"/>
              <a:t>Organizational Conflict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The discord that arises when goals, interests or values of different individuals or groups are </a:t>
            </a:r>
            <a:br>
              <a:rPr lang="en-US" smtClean="0"/>
            </a:br>
            <a:r>
              <a:rPr lang="en-US" smtClean="0"/>
              <a:t>incompatible </a:t>
            </a:r>
            <a:br>
              <a:rPr lang="en-US" smtClean="0"/>
            </a:br>
            <a:r>
              <a:rPr lang="en-US" smtClean="0"/>
              <a:t>and those people </a:t>
            </a:r>
            <a:br>
              <a:rPr lang="en-US" smtClean="0"/>
            </a:br>
            <a:r>
              <a:rPr lang="en-US" smtClean="0"/>
              <a:t>block or thwart </a:t>
            </a:r>
            <a:br>
              <a:rPr lang="en-US" smtClean="0"/>
            </a:br>
            <a:r>
              <a:rPr lang="en-US" smtClean="0"/>
              <a:t>each other’s efforts </a:t>
            </a:r>
            <a:br>
              <a:rPr lang="en-US" smtClean="0"/>
            </a:br>
            <a:r>
              <a:rPr lang="en-US" smtClean="0"/>
              <a:t>to achieve their </a:t>
            </a:r>
            <a:br>
              <a:rPr lang="en-US" smtClean="0"/>
            </a:br>
            <a:r>
              <a:rPr lang="en-US" smtClean="0"/>
              <a:t>objectives.</a:t>
            </a:r>
          </a:p>
          <a:p>
            <a:endParaRPr lang="en-US" smtClean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352800"/>
            <a:ext cx="3733800" cy="274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D0DF5D-E10A-4F15-88CB-E8691004BCF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3470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Organizational Conflict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smtClean="0"/>
              <a:t>Organizational Conflict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Conflict is inevitable given the wide range of goals for the different stakeholder in the organization.</a:t>
            </a:r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A4981B-AE42-42B4-9617-520561A6021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2247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The Effect of Conflict on Organization Performance</a:t>
            </a:r>
          </a:p>
        </p:txBody>
      </p:sp>
      <p:pic>
        <p:nvPicPr>
          <p:cNvPr id="717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714500" y="1819275"/>
            <a:ext cx="5715000" cy="408781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0A222E-ACE6-4001-A7C8-BBEBDD2A15E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7391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Types of Conflict</a:t>
            </a:r>
          </a:p>
        </p:txBody>
      </p:sp>
      <p:pic>
        <p:nvPicPr>
          <p:cNvPr id="819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919288" y="2847975"/>
            <a:ext cx="5305425" cy="203041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F78AC2-4061-43B1-85DE-6AF0618116F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4436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Types of Conflict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/>
              <a:t>Interpersonal Conflict</a:t>
            </a:r>
          </a:p>
          <a:p>
            <a:pPr lvl="1"/>
            <a:r>
              <a:rPr lang="en-US" smtClean="0"/>
              <a:t>Conflict between individuals due to differences in their goals or values.</a:t>
            </a:r>
          </a:p>
          <a:p>
            <a:r>
              <a:rPr lang="en-US" b="1" smtClean="0"/>
              <a:t>Intragroup Conflict</a:t>
            </a:r>
          </a:p>
          <a:p>
            <a:pPr lvl="1"/>
            <a:r>
              <a:rPr lang="en-US" smtClean="0"/>
              <a:t>Conflict within a </a:t>
            </a:r>
            <a:br>
              <a:rPr lang="en-US" smtClean="0"/>
            </a:br>
            <a:r>
              <a:rPr lang="en-US" smtClean="0"/>
              <a:t>group or team.</a:t>
            </a:r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63AD89-F607-44E9-97C6-016F8119709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4029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Types of Conflict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/>
              <a:t>Intergroup Conflict</a:t>
            </a:r>
          </a:p>
          <a:p>
            <a:pPr lvl="1"/>
            <a:r>
              <a:rPr lang="en-US" smtClean="0"/>
              <a:t>Conflict between two or more teams, groups or departments.</a:t>
            </a:r>
          </a:p>
          <a:p>
            <a:pPr lvl="1"/>
            <a:r>
              <a:rPr lang="en-US" smtClean="0"/>
              <a:t>Managers play a key role in resolution of this conflict</a:t>
            </a:r>
          </a:p>
          <a:p>
            <a:r>
              <a:rPr lang="en-US" b="1" smtClean="0"/>
              <a:t>Interorganizational Conflict</a:t>
            </a:r>
          </a:p>
          <a:p>
            <a:pPr lvl="1"/>
            <a:r>
              <a:rPr lang="en-US" smtClean="0"/>
              <a:t>Conflict that arises across organizations.</a:t>
            </a:r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0819D9-A3C2-49E1-885F-E2981A33808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7403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Sources of Conflict</a:t>
            </a:r>
          </a:p>
        </p:txBody>
      </p:sp>
      <p:pic>
        <p:nvPicPr>
          <p:cNvPr id="11267" name="Picture 6" descr="Figure170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095375" y="1766888"/>
            <a:ext cx="6953250" cy="4191000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3384DC-4591-41BE-A7B4-FFD73B53DAE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4151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Sources of Conflict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/>
              <a:t>Different Goals and Time Horizons</a:t>
            </a:r>
          </a:p>
          <a:p>
            <a:pPr lvl="1"/>
            <a:r>
              <a:rPr lang="en-US" smtClean="0"/>
              <a:t>Different groups have differing goals and focus.</a:t>
            </a:r>
          </a:p>
          <a:p>
            <a:r>
              <a:rPr lang="en-US" b="1" smtClean="0"/>
              <a:t>Overlapping Authority</a:t>
            </a:r>
          </a:p>
          <a:p>
            <a:pPr lvl="1"/>
            <a:r>
              <a:rPr lang="en-US" smtClean="0"/>
              <a:t>Two or more managers claim authority for the same activities which leads to conflict between the managers and workers.</a:t>
            </a:r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DBD0D7-62FE-42EB-BDC9-FEBD4074FF9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6112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Sources of Conflict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smtClean="0"/>
              <a:t>Task Interdependencies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One member of a group or a group fails to finish a task that another member or group depends on, causing the waiting worker or group to fall behind.</a:t>
            </a:r>
          </a:p>
          <a:p>
            <a:pPr>
              <a:lnSpc>
                <a:spcPct val="90000"/>
              </a:lnSpc>
            </a:pPr>
            <a:r>
              <a:rPr lang="en-US" b="1" smtClean="0"/>
              <a:t>Different Evaluation or Reward Systems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A group is rewarded for achieving a goal, but another interdependent group is rewarded for achieving a goal that conflicts with the first group.</a:t>
            </a:r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77964E-193C-40E2-BB59-F3C19C8D3947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3633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Sources of Conflict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b="1" smtClean="0"/>
              <a:t>Scarce Resources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Managers can come into conflict over the allocation of scare resources.</a:t>
            </a:r>
          </a:p>
          <a:p>
            <a:pPr>
              <a:lnSpc>
                <a:spcPct val="90000"/>
              </a:lnSpc>
            </a:pPr>
            <a:r>
              <a:rPr lang="en-US" b="1" smtClean="0"/>
              <a:t>Status Inconsistencies</a:t>
            </a:r>
          </a:p>
          <a:p>
            <a:pPr lvl="1">
              <a:lnSpc>
                <a:spcPct val="90000"/>
              </a:lnSpc>
            </a:pPr>
            <a:r>
              <a:rPr lang="en-US" sz="3200" smtClean="0"/>
              <a:t>Some individuals and groups have a higher organizational status than others, leading to conflict with lower status groups.</a:t>
            </a:r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838717-E86E-4BAD-B491-DDEB1A30EE9B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25152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Conflict Management Strategies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/>
              <a:t>Functional Conflict Resolution</a:t>
            </a:r>
          </a:p>
          <a:p>
            <a:pPr lvl="1"/>
            <a:r>
              <a:rPr lang="en-US" smtClean="0"/>
              <a:t>Handling conflict by compromise or collaboration between parties.</a:t>
            </a:r>
          </a:p>
          <a:p>
            <a:endParaRPr lang="en-US" smtClean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665538"/>
            <a:ext cx="3429000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345F53-F876-4AFF-AB4D-729FDC06D117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0828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Conflict Management Strategies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smtClean="0"/>
              <a:t>Compromise</a:t>
            </a:r>
          </a:p>
          <a:p>
            <a:pPr lvl="1"/>
            <a:r>
              <a:rPr lang="en-US" smtClean="0"/>
              <a:t>each party is concerned about their goal accomplishment and is willing to engage in give-and-take exchange to reach a reasonable solution.</a:t>
            </a:r>
          </a:p>
          <a:p>
            <a:r>
              <a:rPr lang="en-US" b="1" smtClean="0"/>
              <a:t>Collaboration</a:t>
            </a:r>
          </a:p>
          <a:p>
            <a:pPr lvl="1"/>
            <a:r>
              <a:rPr lang="en-US" smtClean="0"/>
              <a:t>parties try to handle the conflict without making concessions by coming up with a new way to resolve their differences that leaves them both better off.</a:t>
            </a:r>
          </a:p>
          <a:p>
            <a:endParaRPr lang="en-US" smtClean="0"/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84003D-A7F4-4482-944F-B1DDC1B16B5B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05025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Conflict Management Strategies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/>
              <a:t>Accommodation</a:t>
            </a:r>
            <a:r>
              <a:rPr lang="en-US" smtClean="0"/>
              <a:t> </a:t>
            </a:r>
          </a:p>
          <a:p>
            <a:pPr lvl="1"/>
            <a:r>
              <a:rPr lang="en-US" smtClean="0"/>
              <a:t>one party simply gives in to the other party</a:t>
            </a:r>
          </a:p>
          <a:p>
            <a:r>
              <a:rPr lang="en-US" b="1" smtClean="0"/>
              <a:t>Avoidance</a:t>
            </a:r>
            <a:r>
              <a:rPr lang="en-US" smtClean="0"/>
              <a:t> </a:t>
            </a:r>
          </a:p>
          <a:p>
            <a:pPr lvl="1"/>
            <a:r>
              <a:rPr lang="en-US" smtClean="0"/>
              <a:t>two parties try to ignore the problem and do nothing to resolve the disagreement</a:t>
            </a:r>
          </a:p>
          <a:p>
            <a:endParaRPr lang="en-US" smtClean="0"/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49B2D2-6FAA-4E99-A5FD-E5B2B77D444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1666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Conflict Management Strategies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/>
              <a:t>Competition</a:t>
            </a:r>
            <a:r>
              <a:rPr lang="en-US" smtClean="0"/>
              <a:t> </a:t>
            </a:r>
          </a:p>
          <a:p>
            <a:pPr lvl="1"/>
            <a:r>
              <a:rPr lang="en-US" smtClean="0"/>
              <a:t>each party tries to maximize its own gain and has little interest in understanding the other’s position</a:t>
            </a:r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0DD221-D2C5-4459-A4FD-E8B76B23160C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0246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Strategies Focused on Individuals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Increasing awareness of the sources of conflict</a:t>
            </a:r>
          </a:p>
          <a:p>
            <a:r>
              <a:rPr lang="en-US" smtClean="0"/>
              <a:t>Increasing diversity awareness and skills</a:t>
            </a:r>
          </a:p>
          <a:p>
            <a:r>
              <a:rPr lang="en-US" smtClean="0"/>
              <a:t>Practicing job rotation</a:t>
            </a:r>
          </a:p>
          <a:p>
            <a:r>
              <a:rPr lang="en-US" smtClean="0"/>
              <a:t>Using permanent transfers or dismissals when necessary</a:t>
            </a:r>
          </a:p>
          <a:p>
            <a:pPr>
              <a:buFontTx/>
              <a:buNone/>
            </a:pPr>
            <a:endParaRPr lang="en-US" smtClean="0"/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1392CE-EF98-4CA0-86BF-0CD84EF4D006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85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Strategies Focused on the Whole Organization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Changing an organization’s structure or culture</a:t>
            </a:r>
          </a:p>
          <a:p>
            <a:r>
              <a:rPr lang="en-US" smtClean="0"/>
              <a:t>Altering the source of conflict</a:t>
            </a:r>
          </a:p>
          <a:p>
            <a:endParaRPr lang="en-US" smtClean="0"/>
          </a:p>
        </p:txBody>
      </p:sp>
      <p:pic>
        <p:nvPicPr>
          <p:cNvPr id="2048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276600"/>
            <a:ext cx="38862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06B463-4D5A-4EAA-807A-6C9631C6721B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539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sz="4400">
                <a:latin typeface="Calibri" pitchFamily="34" charset="0"/>
              </a:rPr>
              <a:t>Organizational Politics</a:t>
            </a:r>
          </a:p>
        </p:txBody>
      </p:sp>
      <p:sp>
        <p:nvSpPr>
          <p:cNvPr id="21507" name="Rectangle 3"/>
          <p:cNvSpPr txBox="1">
            <a:spLocks noChangeArrowheads="1"/>
          </p:cNvSpPr>
          <p:nvPr/>
        </p:nvSpPr>
        <p:spPr bwMode="auto">
          <a:xfrm>
            <a:off x="762000" y="1981200"/>
            <a:ext cx="79248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sz="3200" b="1">
                <a:latin typeface="Calibri" pitchFamily="34" charset="0"/>
              </a:rPr>
              <a:t>Organizational Politics</a:t>
            </a:r>
          </a:p>
          <a:p>
            <a:pPr lvl="1" eaLnBrk="1" hangingPunct="1">
              <a:spcBef>
                <a:spcPct val="20000"/>
              </a:spcBef>
              <a:buFont typeface="Arial" charset="0"/>
              <a:buChar char="–"/>
            </a:pPr>
            <a:r>
              <a:rPr lang="en-US" sz="2800">
                <a:latin typeface="Calibri" pitchFamily="34" charset="0"/>
              </a:rPr>
              <a:t>The activities managers engage in to increase their power and to use power effectively to achieve their goals or overcome resistance or opposition.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17-</a:t>
            </a:r>
            <a:fld id="{87A5D3DE-BBD9-492D-B870-2BDFC6293BFB}" type="slidenum">
              <a:rPr lang="en-US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6172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 txBox="1">
            <a:spLocks noChangeArrowheads="1"/>
          </p:cNvSpPr>
          <p:nvPr/>
        </p:nvSpPr>
        <p:spPr bwMode="auto">
          <a:xfrm>
            <a:off x="457200" y="455613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sz="4400">
                <a:latin typeface="Calibri" pitchFamily="34" charset="0"/>
              </a:rPr>
              <a:t>Organizational Politics</a:t>
            </a:r>
          </a:p>
        </p:txBody>
      </p:sp>
      <p:sp>
        <p:nvSpPr>
          <p:cNvPr id="22531" name="Rectangle 3"/>
          <p:cNvSpPr txBox="1">
            <a:spLocks noChangeArrowheads="1"/>
          </p:cNvSpPr>
          <p:nvPr/>
        </p:nvSpPr>
        <p:spPr bwMode="auto">
          <a:xfrm>
            <a:off x="762000" y="1752600"/>
            <a:ext cx="79248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sz="3200" b="1">
                <a:latin typeface="Calibri" pitchFamily="34" charset="0"/>
              </a:rPr>
              <a:t>Political strategies</a:t>
            </a:r>
          </a:p>
          <a:p>
            <a:pPr lvl="1" eaLnBrk="1" hangingPunct="1">
              <a:spcBef>
                <a:spcPct val="20000"/>
              </a:spcBef>
              <a:buFont typeface="Arial" charset="0"/>
              <a:buChar char="–"/>
            </a:pPr>
            <a:r>
              <a:rPr lang="en-US" sz="2800">
                <a:latin typeface="Calibri" pitchFamily="34" charset="0"/>
              </a:rPr>
              <a:t>Specific tactics used to increase power and use it effectively to influence and gain the support of other people while overcoming resistance</a:t>
            </a:r>
          </a:p>
        </p:txBody>
      </p:sp>
      <p:pic>
        <p:nvPicPr>
          <p:cNvPr id="22532" name="Picture 4" descr="j019776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763963"/>
            <a:ext cx="3429000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E78D29-0167-4C87-9FF6-0415AD9637C6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88182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79425" y="457200"/>
            <a:ext cx="8229600" cy="1143000"/>
          </a:xfrm>
          <a:prstGeom prst="rect">
            <a:avLst/>
          </a:prstGeom>
        </p:spPr>
        <p:txBody>
          <a:bodyPr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mtClean="0"/>
              <a:t>The Importance of Organizational Politics</a:t>
            </a:r>
            <a:endParaRPr lang="en-US"/>
          </a:p>
        </p:txBody>
      </p:sp>
      <p:sp>
        <p:nvSpPr>
          <p:cNvPr id="23555" name="Rectangle 3"/>
          <p:cNvSpPr txBox="1">
            <a:spLocks noChangeArrowheads="1"/>
          </p:cNvSpPr>
          <p:nvPr/>
        </p:nvSpPr>
        <p:spPr bwMode="auto">
          <a:xfrm>
            <a:off x="762000" y="1600200"/>
            <a:ext cx="79248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3200" b="1">
                <a:latin typeface="Calibri" pitchFamily="34" charset="0"/>
              </a:rPr>
              <a:t>Politics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en-US" sz="2800">
                <a:latin typeface="Calibri" pitchFamily="34" charset="0"/>
              </a:rPr>
              <a:t>Can be viewed negatively when managers act in self-interested ways for their own benefit.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en-US" sz="2800">
                <a:latin typeface="Calibri" pitchFamily="34" charset="0"/>
              </a:rPr>
              <a:t>Is also a positive force that can bring about needed change when political activity allows a manager to gain support for needed changes that will advance the organization.</a:t>
            </a:r>
          </a:p>
          <a:p>
            <a:pPr lvl="2" eaLnBrk="1" hangingPunct="1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endParaRPr lang="en-US" sz="2400">
              <a:latin typeface="Calibri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88F1B7-81A8-43CF-AB9E-C7E9A927612D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54349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4"/>
          <p:cNvSpPr txBox="1">
            <a:spLocks noChangeArrowheads="1"/>
          </p:cNvSpPr>
          <p:nvPr/>
        </p:nvSpPr>
        <p:spPr bwMode="auto">
          <a:xfrm>
            <a:off x="6477000" y="1992313"/>
            <a:ext cx="2497138" cy="274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3236" tIns="51618" rIns="103236" bIns="51618">
            <a:spAutoFit/>
          </a:bodyPr>
          <a:lstStyle>
            <a:lvl1pPr defTabSz="1031875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1031875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1031875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1031875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1031875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1031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1031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1031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1031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3400" b="1">
                <a:solidFill>
                  <a:schemeClr val="tx2"/>
                </a:solidFill>
                <a:latin typeface="Arial" charset="0"/>
              </a:rPr>
              <a:t>Political Strategies for Increasing Power</a:t>
            </a:r>
          </a:p>
        </p:txBody>
      </p:sp>
      <p:pic>
        <p:nvPicPr>
          <p:cNvPr id="24579" name="Picture 6" descr="Figure170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47900" y="766763"/>
            <a:ext cx="4294188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67FEDA-8306-4877-80F2-4F355E3CFAF3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73915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mtClean="0"/>
              <a:t>Political Strategies for Gaining and Maintaining Power</a:t>
            </a:r>
            <a:endParaRPr lang="en-US"/>
          </a:p>
        </p:txBody>
      </p:sp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685800" y="1752600"/>
          <a:ext cx="8305800" cy="4511675"/>
        </p:xfrm>
        <a:graphic>
          <a:graphicData uri="http://schemas.openxmlformats.org/presentationml/2006/ole">
            <p:oleObj spid="_x0000_s1031" name="Document" r:id="rId3" imgW="6031992" imgH="3413760" progId="Word.Document.8">
              <p:embed/>
            </p:oleObj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ABAEEE-125A-4888-82B3-ECA765892A97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2210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4"/>
          <p:cNvSpPr txBox="1">
            <a:spLocks noChangeArrowheads="1"/>
          </p:cNvSpPr>
          <p:nvPr/>
        </p:nvSpPr>
        <p:spPr bwMode="auto">
          <a:xfrm>
            <a:off x="6661150" y="2124075"/>
            <a:ext cx="2482850" cy="2744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3236" tIns="51618" rIns="103236" bIns="51618">
            <a:spAutoFit/>
          </a:bodyPr>
          <a:lstStyle>
            <a:lvl1pPr defTabSz="1031875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1031875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1031875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1031875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1031875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1031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1031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1031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10318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3400" b="1">
                <a:solidFill>
                  <a:schemeClr val="tx2"/>
                </a:solidFill>
                <a:latin typeface="Arial" charset="0"/>
              </a:rPr>
              <a:t>Political Strategies for Exercising Power</a:t>
            </a:r>
          </a:p>
        </p:txBody>
      </p:sp>
      <p:pic>
        <p:nvPicPr>
          <p:cNvPr id="2662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762000"/>
            <a:ext cx="5151438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92A045-4BBF-4018-A9E8-6F74CA381B0E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25271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sz="4400">
                <a:latin typeface="Calibri" pitchFamily="34" charset="0"/>
              </a:rPr>
              <a:t>Strategies for Exercising Power</a:t>
            </a:r>
          </a:p>
        </p:txBody>
      </p:sp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685800" y="1447800"/>
          <a:ext cx="8229600" cy="4635500"/>
        </p:xfrm>
        <a:graphic>
          <a:graphicData uri="http://schemas.openxmlformats.org/presentationml/2006/ole">
            <p:oleObj spid="_x0000_s2055" name="Document" r:id="rId3" imgW="6025896" imgH="3459480" progId="Word.Document.8">
              <p:embed/>
            </p:oleObj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BE8DC-8175-46C9-9626-29233F6431C7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47665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</a:t>
            </a:r>
          </a:p>
        </p:txBody>
      </p:sp>
      <p:sp>
        <p:nvSpPr>
          <p:cNvPr id="6861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Learning objectives</a:t>
            </a:r>
          </a:p>
          <a:p>
            <a:pPr eaLnBrk="1" hangingPunct="1"/>
            <a:r>
              <a:rPr lang="en-US" dirty="0" smtClean="0"/>
              <a:t>Organizational conflict </a:t>
            </a:r>
          </a:p>
          <a:p>
            <a:pPr eaLnBrk="1" hangingPunct="1"/>
            <a:r>
              <a:rPr lang="en-US" dirty="0" smtClean="0"/>
              <a:t>Types of conflict</a:t>
            </a:r>
          </a:p>
          <a:p>
            <a:pPr eaLnBrk="1" hangingPunct="1"/>
            <a:r>
              <a:rPr lang="en-US" dirty="0" smtClean="0"/>
              <a:t>Sources of conflict</a:t>
            </a:r>
          </a:p>
          <a:p>
            <a:pPr eaLnBrk="1" hangingPunct="1"/>
            <a:r>
              <a:rPr lang="en-US" dirty="0" smtClean="0"/>
              <a:t>Conflict </a:t>
            </a:r>
            <a:r>
              <a:rPr lang="en-US" smtClean="0"/>
              <a:t>management strategies</a:t>
            </a:r>
            <a:endParaRPr lang="en-US" dirty="0" smtClean="0"/>
          </a:p>
          <a:p>
            <a:pPr marL="0" indent="0" eaLnBrk="1" hangingPunct="1">
              <a:buNone/>
            </a:pP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DA27C4-7F12-4A06-8981-EEB66074F3E0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57778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9718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83258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673</Words>
  <Application>Microsoft Office PowerPoint</Application>
  <PresentationFormat>On-screen Show (4:3)</PresentationFormat>
  <Paragraphs>118</Paragraphs>
  <Slides>29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Office Theme</vt:lpstr>
      <vt:lpstr>Document</vt:lpstr>
      <vt:lpstr>Crisis And Conflict Management</vt:lpstr>
      <vt:lpstr>  Managing Conflict, Politics   Lecture 26  </vt:lpstr>
      <vt:lpstr>Learning Objectives</vt:lpstr>
      <vt:lpstr>Learning Objectives</vt:lpstr>
      <vt:lpstr>Organizational Conflict</vt:lpstr>
      <vt:lpstr>Organizational Conflict</vt:lpstr>
      <vt:lpstr>The Effect of Conflict on Organization Performance</vt:lpstr>
      <vt:lpstr>Types of Conflict</vt:lpstr>
      <vt:lpstr>Types of Conflict</vt:lpstr>
      <vt:lpstr>Types of Conflict</vt:lpstr>
      <vt:lpstr>Sources of Conflict</vt:lpstr>
      <vt:lpstr>Sources of Conflict</vt:lpstr>
      <vt:lpstr>Sources of Conflict</vt:lpstr>
      <vt:lpstr>Sources of Conflict</vt:lpstr>
      <vt:lpstr>Conflict Management Strategies</vt:lpstr>
      <vt:lpstr>Conflict Management Strategies</vt:lpstr>
      <vt:lpstr>Conflict Management Strategies</vt:lpstr>
      <vt:lpstr>Conflict Management Strategies</vt:lpstr>
      <vt:lpstr>Strategies Focused on Individuals</vt:lpstr>
      <vt:lpstr>Strategies Focused on the Whole Organization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Summary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10 Managing Conflict, Politics, and Negotiation</dc:title>
  <dc:creator>Farhan ullah</dc:creator>
  <cp:lastModifiedBy>Administrator</cp:lastModifiedBy>
  <cp:revision>22</cp:revision>
  <dcterms:created xsi:type="dcterms:W3CDTF">2006-08-16T00:00:00Z</dcterms:created>
  <dcterms:modified xsi:type="dcterms:W3CDTF">2014-06-26T08:46:27Z</dcterms:modified>
</cp:coreProperties>
</file>