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Crisis And Conflict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1200"/>
            <a:ext cx="8458200" cy="1851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900" b="1" dirty="0" smtClean="0"/>
              <a:t>Conflict Frame &amp; Orientation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Lecture 24 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697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Frames</a:t>
            </a:r>
            <a:br>
              <a:rPr lang="en-US" smtClean="0"/>
            </a:br>
            <a:r>
              <a:rPr lang="en-US" smtClean="0"/>
              <a:t>and Orientations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Conflict frames</a:t>
            </a:r>
            <a:endParaRPr lang="en-US" smtClean="0"/>
          </a:p>
          <a:p>
            <a:pPr lvl="1" eaLnBrk="1" hangingPunct="1"/>
            <a:r>
              <a:rPr lang="en-US" smtClean="0"/>
              <a:t>Perceptual sets that people bring to conflict episodes</a:t>
            </a:r>
          </a:p>
          <a:p>
            <a:pPr lvl="1" eaLnBrk="1" hangingPunct="1"/>
            <a:r>
              <a:rPr lang="en-US" smtClean="0"/>
              <a:t>Perceptual filters</a:t>
            </a:r>
          </a:p>
          <a:p>
            <a:pPr lvl="2" eaLnBrk="1" hangingPunct="1"/>
            <a:r>
              <a:rPr lang="en-US" smtClean="0"/>
              <a:t>Remove some information from an episode</a:t>
            </a:r>
          </a:p>
          <a:p>
            <a:pPr lvl="2" eaLnBrk="1" hangingPunct="1"/>
            <a:r>
              <a:rPr lang="en-US" smtClean="0"/>
              <a:t>Emphasize other information in an episode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EC8D0-2BD9-4069-9B60-26BEC853F08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94739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Frames</a:t>
            </a:r>
            <a:br>
              <a:rPr lang="en-US" smtClean="0"/>
            </a:br>
            <a:r>
              <a:rPr lang="en-US" smtClean="0"/>
              <a:t>and Orientations (Cont.)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81000" y="3143250"/>
            <a:ext cx="2417763" cy="461963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Relationship-Task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124200" y="5181600"/>
            <a:ext cx="2946400" cy="461963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Emotional-Intellectual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6245225" y="3200400"/>
            <a:ext cx="2066925" cy="461963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Cooperate-Win</a:t>
            </a:r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3581400" y="2514600"/>
            <a:ext cx="1981200" cy="1752600"/>
          </a:xfrm>
          <a:prstGeom prst="ellipse">
            <a:avLst/>
          </a:prstGeom>
          <a:solidFill>
            <a:schemeClr val="bg2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995738" y="2971800"/>
            <a:ext cx="119062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Times New Roman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Conflict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frame</a:t>
            </a:r>
          </a:p>
        </p:txBody>
      </p:sp>
      <p:sp>
        <p:nvSpPr>
          <p:cNvPr id="36872" name="Line 8"/>
          <p:cNvSpPr>
            <a:spLocks noChangeShapeType="1"/>
          </p:cNvSpPr>
          <p:nvPr/>
        </p:nvSpPr>
        <p:spPr bwMode="auto">
          <a:xfrm>
            <a:off x="2854325" y="3429000"/>
            <a:ext cx="72707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3" name="Line 9"/>
          <p:cNvSpPr>
            <a:spLocks noChangeShapeType="1"/>
          </p:cNvSpPr>
          <p:nvPr/>
        </p:nvSpPr>
        <p:spPr bwMode="auto">
          <a:xfrm flipV="1">
            <a:off x="4572000" y="4267200"/>
            <a:ext cx="0" cy="914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Line 10"/>
          <p:cNvSpPr>
            <a:spLocks noChangeShapeType="1"/>
          </p:cNvSpPr>
          <p:nvPr/>
        </p:nvSpPr>
        <p:spPr bwMode="auto">
          <a:xfrm>
            <a:off x="5562600" y="3429000"/>
            <a:ext cx="685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9BED6C-B227-406C-8C88-F64C3136220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363699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Frames</a:t>
            </a:r>
            <a:br>
              <a:rPr lang="en-US" smtClean="0"/>
            </a:br>
            <a:r>
              <a:rPr lang="en-US" smtClean="0"/>
              <a:t>and Orientations (Cont.)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Conflict frame dimensions</a:t>
            </a:r>
          </a:p>
          <a:p>
            <a:pPr lvl="1" eaLnBrk="1" hangingPunct="1"/>
            <a:r>
              <a:rPr lang="en-US" smtClean="0"/>
              <a:t>Relationship-Task</a:t>
            </a:r>
          </a:p>
          <a:p>
            <a:pPr lvl="2" eaLnBrk="1" hangingPunct="1"/>
            <a:r>
              <a:rPr lang="en-US" smtClean="0"/>
              <a:t>Relationship:  focuses on interpersonal relationships</a:t>
            </a:r>
          </a:p>
          <a:p>
            <a:pPr lvl="2" eaLnBrk="1" hangingPunct="1"/>
            <a:r>
              <a:rPr lang="en-US" smtClean="0"/>
              <a:t>Task: focuses on material aspects of an episode</a:t>
            </a:r>
          </a:p>
          <a:p>
            <a:pPr lvl="1" eaLnBrk="1" hangingPunct="1"/>
            <a:r>
              <a:rPr lang="en-US" smtClean="0"/>
              <a:t>Emotional-Intellectual</a:t>
            </a:r>
          </a:p>
          <a:p>
            <a:pPr lvl="2" eaLnBrk="1" hangingPunct="1"/>
            <a:r>
              <a:rPr lang="en-US" smtClean="0"/>
              <a:t>Emotional:  focuses on feelings in the conflict episode (felt conflict)</a:t>
            </a:r>
          </a:p>
          <a:p>
            <a:pPr lvl="2" eaLnBrk="1" hangingPunct="1"/>
            <a:r>
              <a:rPr lang="en-US" smtClean="0"/>
              <a:t>Intellectual:  focuses on observed behavior (manifest conflict)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75C89-422F-4443-B013-C4A57DAC869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21985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Frames</a:t>
            </a:r>
            <a:br>
              <a:rPr lang="en-US" smtClean="0"/>
            </a:br>
            <a:r>
              <a:rPr lang="en-US" smtClean="0"/>
              <a:t>and Orientations (Cont.)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Conflict frame dimensions (cont.) </a:t>
            </a:r>
          </a:p>
          <a:p>
            <a:pPr lvl="1" eaLnBrk="1" hangingPunct="1"/>
            <a:r>
              <a:rPr lang="en-US" smtClean="0"/>
              <a:t>Cooperate-Win</a:t>
            </a:r>
          </a:p>
          <a:p>
            <a:pPr lvl="2" eaLnBrk="1" hangingPunct="1"/>
            <a:r>
              <a:rPr lang="en-US" smtClean="0"/>
              <a:t>Cooperate:  emphasizes the role of all parties to the conflict</a:t>
            </a:r>
          </a:p>
          <a:p>
            <a:pPr lvl="2" eaLnBrk="1" hangingPunct="1"/>
            <a:r>
              <a:rPr lang="en-US" smtClean="0"/>
              <a:t>Win:  wants to maximize personal gain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990D1D-3BAA-4876-A962-9D9FA3FE796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76452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Conflict Frames</a:t>
            </a:r>
            <a:br>
              <a:rPr lang="en-US" dirty="0" smtClean="0"/>
            </a:br>
            <a:r>
              <a:rPr lang="en-US" dirty="0" smtClean="0"/>
              <a:t>and Orientations (Cont.)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Conflict frames</a:t>
            </a:r>
          </a:p>
          <a:p>
            <a:pPr lvl="1" eaLnBrk="1" hangingPunct="1"/>
            <a:r>
              <a:rPr lang="en-US" smtClean="0"/>
              <a:t>Limited research results</a:t>
            </a:r>
          </a:p>
          <a:p>
            <a:pPr lvl="2" eaLnBrk="1" hangingPunct="1"/>
            <a:r>
              <a:rPr lang="en-US" smtClean="0"/>
              <a:t>End an episode with a relationship or intellectual frame: feel good about relationship with other party</a:t>
            </a:r>
          </a:p>
          <a:p>
            <a:pPr lvl="2" eaLnBrk="1" hangingPunct="1"/>
            <a:r>
              <a:rPr lang="en-US" smtClean="0"/>
              <a:t>Cooperation-focused people end with more positive results than those focused on winning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553E4D-909B-442B-BFCA-B88364F3FF6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552325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Frames</a:t>
            </a:r>
            <a:br>
              <a:rPr lang="en-US" smtClean="0"/>
            </a:br>
            <a:r>
              <a:rPr lang="en-US" smtClean="0"/>
              <a:t>and Orientations (Cont.)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Conflict orientations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Dominance</a:t>
            </a:r>
            <a:r>
              <a:rPr lang="en-US" smtClean="0"/>
              <a:t>:  wants to win; conflict is a battle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Collaborative</a:t>
            </a:r>
            <a:r>
              <a:rPr lang="en-US" smtClean="0"/>
              <a:t>:  wants to find a solution that satisfies everyone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Compromise</a:t>
            </a:r>
            <a:r>
              <a:rPr lang="en-US" smtClean="0"/>
              <a:t>:  splits the differences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Avoidance</a:t>
            </a:r>
            <a:r>
              <a:rPr lang="en-US" smtClean="0"/>
              <a:t>:  backs away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Accommodative</a:t>
            </a:r>
            <a:r>
              <a:rPr lang="en-US" smtClean="0"/>
              <a:t>:  focuses on desires of other party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4357B-1DBB-4541-BECD-F0CE5D698C8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32971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Frames</a:t>
            </a:r>
            <a:br>
              <a:rPr lang="en-US" smtClean="0"/>
            </a:br>
            <a:r>
              <a:rPr lang="en-US" smtClean="0"/>
              <a:t>and Orientations (Cont.)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Can change during conflict episode</a:t>
            </a:r>
          </a:p>
          <a:p>
            <a:pPr lvl="1" eaLnBrk="1" hangingPunct="1"/>
            <a:r>
              <a:rPr lang="en-US" smtClean="0"/>
              <a:t>How firmly the person holds orientation</a:t>
            </a:r>
          </a:p>
          <a:p>
            <a:pPr lvl="1" eaLnBrk="1" hangingPunct="1"/>
            <a:r>
              <a:rPr lang="en-US" smtClean="0"/>
              <a:t>Importance of the issues to the person</a:t>
            </a:r>
          </a:p>
          <a:p>
            <a:pPr lvl="1" eaLnBrk="1" hangingPunct="1"/>
            <a:r>
              <a:rPr lang="en-US" smtClean="0"/>
              <a:t>Perception of opponent's power</a:t>
            </a:r>
          </a:p>
          <a:p>
            <a:pPr eaLnBrk="1" hangingPunct="1"/>
            <a:r>
              <a:rPr lang="en-US" smtClean="0"/>
              <a:t>Collaborative orientation:  more positive long-term benefits than the others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D4C98-4D00-4CD7-A998-1783FC856FF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50284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Frames</a:t>
            </a:r>
            <a:br>
              <a:rPr lang="en-US" smtClean="0"/>
            </a:br>
            <a:r>
              <a:rPr lang="en-US" smtClean="0"/>
              <a:t>and Orientations (Cont.)</a:t>
            </a:r>
          </a:p>
        </p:txBody>
      </p:sp>
      <p:sp>
        <p:nvSpPr>
          <p:cNvPr id="43011" name="Rectangle 1027"/>
          <p:cNvSpPr>
            <a:spLocks noChangeArrowheads="1"/>
          </p:cNvSpPr>
          <p:nvPr/>
        </p:nvSpPr>
        <p:spPr bwMode="auto">
          <a:xfrm>
            <a:off x="6723063" y="2778125"/>
            <a:ext cx="2192337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en-US" sz="2400"/>
              <a:t>Avoidance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sz="2400"/>
              <a:t>Accommodative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sz="2400"/>
              <a:t>Dominance</a:t>
            </a:r>
          </a:p>
        </p:txBody>
      </p:sp>
      <p:sp>
        <p:nvSpPr>
          <p:cNvPr id="43012" name="Rectangle 1028"/>
          <p:cNvSpPr>
            <a:spLocks noChangeArrowheads="1"/>
          </p:cNvSpPr>
          <p:nvPr/>
        </p:nvSpPr>
        <p:spPr bwMode="auto">
          <a:xfrm>
            <a:off x="3627438" y="3051175"/>
            <a:ext cx="175418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Compromise</a:t>
            </a:r>
          </a:p>
        </p:txBody>
      </p:sp>
      <p:sp>
        <p:nvSpPr>
          <p:cNvPr id="43013" name="Rectangle 1029"/>
          <p:cNvSpPr>
            <a:spLocks noChangeArrowheads="1"/>
          </p:cNvSpPr>
          <p:nvPr/>
        </p:nvSpPr>
        <p:spPr bwMode="auto">
          <a:xfrm>
            <a:off x="457200" y="3092450"/>
            <a:ext cx="183673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Collaborative</a:t>
            </a:r>
          </a:p>
        </p:txBody>
      </p:sp>
      <p:sp>
        <p:nvSpPr>
          <p:cNvPr id="43014" name="Rectangle 1030"/>
          <p:cNvSpPr>
            <a:spLocks noChangeArrowheads="1"/>
          </p:cNvSpPr>
          <p:nvPr/>
        </p:nvSpPr>
        <p:spPr bwMode="auto">
          <a:xfrm>
            <a:off x="3238500" y="4719638"/>
            <a:ext cx="24193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Conflict aftermath</a:t>
            </a:r>
          </a:p>
        </p:txBody>
      </p:sp>
      <p:sp>
        <p:nvSpPr>
          <p:cNvPr id="43015" name="Line 1031"/>
          <p:cNvSpPr>
            <a:spLocks noChangeShapeType="1"/>
          </p:cNvSpPr>
          <p:nvPr/>
        </p:nvSpPr>
        <p:spPr bwMode="auto">
          <a:xfrm>
            <a:off x="609600" y="4140200"/>
            <a:ext cx="823436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Rectangle 1032"/>
          <p:cNvSpPr>
            <a:spLocks noChangeArrowheads="1"/>
          </p:cNvSpPr>
          <p:nvPr/>
        </p:nvSpPr>
        <p:spPr bwMode="auto">
          <a:xfrm>
            <a:off x="7183438" y="4398963"/>
            <a:ext cx="17462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r">
              <a:spcBef>
                <a:spcPct val="0"/>
              </a:spcBef>
              <a:buFontTx/>
              <a:buNone/>
            </a:pPr>
            <a:r>
              <a:rPr lang="en-US" sz="2400"/>
              <a:t>High residue</a:t>
            </a:r>
          </a:p>
        </p:txBody>
      </p:sp>
      <p:sp>
        <p:nvSpPr>
          <p:cNvPr id="43017" name="Rectangle 1033"/>
          <p:cNvSpPr>
            <a:spLocks noChangeArrowheads="1"/>
          </p:cNvSpPr>
          <p:nvPr/>
        </p:nvSpPr>
        <p:spPr bwMode="auto">
          <a:xfrm>
            <a:off x="311150" y="4383088"/>
            <a:ext cx="2198688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marL="228600" lvl="2">
              <a:spcBef>
                <a:spcPct val="0"/>
              </a:spcBef>
              <a:buFontTx/>
              <a:buNone/>
            </a:pPr>
            <a:r>
              <a:rPr lang="en-US" sz="2400"/>
              <a:t>No residue</a:t>
            </a:r>
          </a:p>
        </p:txBody>
      </p:sp>
      <p:sp>
        <p:nvSpPr>
          <p:cNvPr id="59402" name="Text Box 1034"/>
          <p:cNvSpPr txBox="1">
            <a:spLocks noChangeArrowheads="1"/>
          </p:cNvSpPr>
          <p:nvPr/>
        </p:nvSpPr>
        <p:spPr bwMode="auto">
          <a:xfrm>
            <a:off x="1604963" y="2187575"/>
            <a:ext cx="5838825" cy="461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dirty="0"/>
              <a:t>Conflict orientation and the conflict aftermath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D616D9-8B24-4DC5-A506-6F038769E2A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92859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Frames</a:t>
            </a:r>
            <a:br>
              <a:rPr lang="en-US" smtClean="0"/>
            </a:br>
            <a:r>
              <a:rPr lang="en-US" smtClean="0"/>
              <a:t>and Orientations (Cont.)</a:t>
            </a:r>
          </a:p>
        </p:txBody>
      </p:sp>
      <p:sp>
        <p:nvSpPr>
          <p:cNvPr id="4403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Combinations of conflict orientations in a group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Dominance, avoidance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Dominance, dominance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Avoidance, avoidance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Dominance, collaborative, compromise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Collaborative, compromise, avoidance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Collaborative, compromise, avoidance, dominance, accommodative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251CE7-AE19-42A8-A346-0514B31BED7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27346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Latent Conflict:  The Sources of Conflict in Organizations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Antecedents to conflict episodes</a:t>
            </a:r>
          </a:p>
          <a:p>
            <a:pPr eaLnBrk="1" hangingPunct="1"/>
            <a:r>
              <a:rPr lang="en-US" smtClean="0"/>
              <a:t>Many natural conditions of organizations act as latent conflicts</a:t>
            </a:r>
          </a:p>
          <a:p>
            <a:pPr eaLnBrk="1" hangingPunct="1"/>
            <a:r>
              <a:rPr lang="en-US" smtClean="0"/>
              <a:t>Lurk in the background; trigger conflict when right conditions occur</a:t>
            </a:r>
          </a:p>
          <a:p>
            <a:pPr eaLnBrk="1" hangingPunct="1"/>
            <a:r>
              <a:rPr lang="en-US" smtClean="0"/>
              <a:t>Does not always lead to manifest conflict</a:t>
            </a:r>
          </a:p>
          <a:p>
            <a:pPr eaLnBrk="1" hangingPunct="1"/>
            <a:r>
              <a:rPr lang="en-US" smtClean="0"/>
              <a:t>Give us clues about how to reduce dysfunctionally high conflict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9E8CB8-DB2B-43B1-91D1-A13F77CC83B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7307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Latent Conflict:  The Sources of Conflict in Organizations (Cont.)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831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Some representative latent conflict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Scarce resources:</a:t>
            </a:r>
            <a:r>
              <a:rPr lang="en-US" smtClean="0"/>
              <a:t>  money, equipment, facilities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Organizational differentiation:</a:t>
            </a:r>
            <a:r>
              <a:rPr lang="en-US" smtClean="0"/>
              <a:t>  different orientations in different parts of organization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Rules, procedures, policies:</a:t>
            </a:r>
            <a:r>
              <a:rPr lang="en-US" smtClean="0"/>
              <a:t>  behavioral guides that can cause clashes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Cohesive groups:</a:t>
            </a:r>
            <a:r>
              <a:rPr lang="en-US" smtClean="0"/>
              <a:t>  value and orientation differences among groups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8E9E9B-F38F-4F0D-9D38-DA1C2AE19D9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14515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Latent Conflict:  The Sources of Conflict in Organizations (Cont.)</a:t>
            </a:r>
          </a:p>
        </p:txBody>
      </p:sp>
      <p:sp>
        <p:nvSpPr>
          <p:cNvPr id="4710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Some representative latent conflict (cont.)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/>
              <a:t>Interdependence:</a:t>
            </a:r>
            <a:r>
              <a:rPr lang="en-US" smtClean="0"/>
              <a:t>  forces interaction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/>
              <a:t>Communication barriers:</a:t>
            </a:r>
            <a:r>
              <a:rPr lang="en-US" smtClean="0"/>
              <a:t>  shift work and jargon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/>
              <a:t>Ambiguous jurisdictions:</a:t>
            </a:r>
            <a:r>
              <a:rPr lang="en-US" smtClean="0"/>
              <a:t>  areas of authority not clearly defined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1" smtClean="0"/>
              <a:t>Reward systems:</a:t>
            </a:r>
            <a:r>
              <a:rPr lang="en-US" smtClean="0"/>
              <a:t>  reward different behavior in different parts of the organization</a:t>
            </a:r>
          </a:p>
        </p:txBody>
      </p:sp>
      <p:sp>
        <p:nvSpPr>
          <p:cNvPr id="120836" name="Text Box 1028"/>
          <p:cNvSpPr txBox="1">
            <a:spLocks noChangeArrowheads="1"/>
          </p:cNvSpPr>
          <p:nvPr/>
        </p:nvSpPr>
        <p:spPr bwMode="auto">
          <a:xfrm>
            <a:off x="1295400" y="5521325"/>
            <a:ext cx="6607175" cy="8302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dirty="0"/>
              <a:t>Sales on commission; manufacturing rewarded</a:t>
            </a:r>
            <a:br>
              <a:rPr lang="en-US" sz="2400" dirty="0"/>
            </a:br>
            <a:r>
              <a:rPr lang="en-US" sz="2400" dirty="0"/>
              <a:t>for meeting schedules.  Communication differences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6A1C58-3263-444A-901E-AFC871CD080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807985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Conflict Management Model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Maintain conflict at functional levels</a:t>
            </a:r>
          </a:p>
          <a:p>
            <a:pPr lvl="1" eaLnBrk="1" hangingPunct="1"/>
            <a:r>
              <a:rPr lang="en-US" smtClean="0"/>
              <a:t>Not complete elimination</a:t>
            </a:r>
          </a:p>
          <a:p>
            <a:pPr lvl="1" eaLnBrk="1" hangingPunct="1"/>
            <a:r>
              <a:rPr lang="en-US" smtClean="0"/>
              <a:t>Reducing to functional levels</a:t>
            </a:r>
          </a:p>
          <a:p>
            <a:pPr lvl="1" eaLnBrk="1" hangingPunct="1"/>
            <a:r>
              <a:rPr lang="en-US" smtClean="0"/>
              <a:t>Increasing dysfunctionally low conflict</a:t>
            </a:r>
          </a:p>
          <a:p>
            <a:pPr lvl="1" eaLnBrk="1" hangingPunct="1"/>
            <a:r>
              <a:rPr lang="en-US" smtClean="0"/>
              <a:t>Choose </a:t>
            </a:r>
            <a:r>
              <a:rPr lang="en-US" b="1" smtClean="0"/>
              <a:t>desired level of conflict</a:t>
            </a:r>
            <a:r>
              <a:rPr lang="en-US" smtClean="0"/>
              <a:t> based on </a:t>
            </a:r>
            <a:r>
              <a:rPr lang="en-US" b="1" smtClean="0"/>
              <a:t>perceived conflict requirements</a:t>
            </a:r>
          </a:p>
          <a:p>
            <a:pPr lvl="1" eaLnBrk="1" hangingPunct="1"/>
            <a:r>
              <a:rPr lang="en-US" smtClean="0"/>
              <a:t>Varies in different parts of an organization</a:t>
            </a:r>
          </a:p>
          <a:p>
            <a:pPr lvl="1" eaLnBrk="1" hangingPunct="1"/>
            <a:r>
              <a:rPr lang="en-US" smtClean="0"/>
              <a:t>Manager’s </a:t>
            </a:r>
            <a:r>
              <a:rPr lang="en-US" b="1" smtClean="0"/>
              <a:t>tolerance for conflict</a:t>
            </a:r>
            <a:r>
              <a:rPr lang="en-US" smtClean="0"/>
              <a:t> plays a role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601D87-66A6-4480-89E6-F50160340AA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08753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Management Model</a:t>
            </a:r>
            <a:br>
              <a:rPr lang="en-US" smtClean="0"/>
            </a:br>
            <a:r>
              <a:rPr lang="en-US" smtClean="0"/>
              <a:t>					  (Cont.)</a:t>
            </a: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957263" y="3049588"/>
            <a:ext cx="20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2209800" y="3852863"/>
            <a:ext cx="4743450" cy="520700"/>
          </a:xfrm>
          <a:prstGeom prst="rect">
            <a:avLst/>
          </a:prstGeom>
          <a:solidFill>
            <a:schemeClr val="bg2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/>
              <a:t>Perceived conflict requirements</a:t>
            </a:r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2895600" y="5376863"/>
            <a:ext cx="3268663" cy="520700"/>
          </a:xfrm>
          <a:prstGeom prst="rect">
            <a:avLst/>
          </a:prstGeom>
          <a:solidFill>
            <a:schemeClr val="bg2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/>
              <a:t>Desired conflict level</a:t>
            </a: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447675" y="1797050"/>
            <a:ext cx="2001838" cy="828675"/>
          </a:xfrm>
          <a:prstGeom prst="rect">
            <a:avLst/>
          </a:prstGeom>
          <a:solidFill>
            <a:schemeClr val="bg2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Organizational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culture</a:t>
            </a: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6721475" y="1828800"/>
            <a:ext cx="1925638" cy="828675"/>
          </a:xfrm>
          <a:prstGeom prst="rect">
            <a:avLst/>
          </a:prstGeom>
          <a:solidFill>
            <a:schemeClr val="bg2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Fast-changing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environment</a:t>
            </a:r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3829050" y="1797050"/>
            <a:ext cx="1471613" cy="828675"/>
          </a:xfrm>
          <a:prstGeom prst="rect">
            <a:avLst/>
          </a:prstGeom>
          <a:solidFill>
            <a:schemeClr val="bg2"/>
          </a:solidFill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Product or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service</a:t>
            </a:r>
          </a:p>
        </p:txBody>
      </p:sp>
      <p:sp>
        <p:nvSpPr>
          <p:cNvPr id="49161" name="Line 11"/>
          <p:cNvSpPr>
            <a:spLocks noChangeShapeType="1"/>
          </p:cNvSpPr>
          <p:nvPr/>
        </p:nvSpPr>
        <p:spPr bwMode="auto">
          <a:xfrm>
            <a:off x="4572000" y="2667000"/>
            <a:ext cx="0" cy="11858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2" name="Line 12"/>
          <p:cNvSpPr>
            <a:spLocks noChangeShapeType="1"/>
          </p:cNvSpPr>
          <p:nvPr/>
        </p:nvSpPr>
        <p:spPr bwMode="auto">
          <a:xfrm>
            <a:off x="4572000" y="44196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3" name="Line 13"/>
          <p:cNvSpPr>
            <a:spLocks noChangeShapeType="1"/>
          </p:cNvSpPr>
          <p:nvPr/>
        </p:nvSpPr>
        <p:spPr bwMode="auto">
          <a:xfrm flipV="1">
            <a:off x="1371600" y="3200400"/>
            <a:ext cx="63055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4" name="Line 14"/>
          <p:cNvSpPr>
            <a:spLocks noChangeShapeType="1"/>
          </p:cNvSpPr>
          <p:nvPr/>
        </p:nvSpPr>
        <p:spPr bwMode="auto">
          <a:xfrm>
            <a:off x="1390650" y="2667000"/>
            <a:ext cx="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165" name="Line 16"/>
          <p:cNvSpPr>
            <a:spLocks noChangeShapeType="1"/>
          </p:cNvSpPr>
          <p:nvPr/>
        </p:nvSpPr>
        <p:spPr bwMode="auto">
          <a:xfrm>
            <a:off x="7677150" y="2705100"/>
            <a:ext cx="0" cy="533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2322CE-51D0-406C-99AE-47CA963D4E0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9027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n-US" smtClean="0"/>
              <a:t>Conflict Management Model</a:t>
            </a:r>
            <a:br>
              <a:rPr lang="en-US" smtClean="0"/>
            </a:br>
            <a:r>
              <a:rPr lang="en-US" smtClean="0"/>
              <a:t>					  (Cont.)</a:t>
            </a:r>
          </a:p>
        </p:txBody>
      </p:sp>
      <p:sp>
        <p:nvSpPr>
          <p:cNvPr id="50179" name="Oval 3"/>
          <p:cNvSpPr>
            <a:spLocks noChangeArrowheads="1"/>
          </p:cNvSpPr>
          <p:nvPr/>
        </p:nvSpPr>
        <p:spPr bwMode="auto">
          <a:xfrm>
            <a:off x="2317750" y="2062163"/>
            <a:ext cx="4349750" cy="4140200"/>
          </a:xfrm>
          <a:prstGeom prst="ellipse">
            <a:avLst/>
          </a:prstGeom>
          <a:solidFill>
            <a:schemeClr val="bg2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180" name="Oval 4"/>
          <p:cNvSpPr>
            <a:spLocks noChangeArrowheads="1"/>
          </p:cNvSpPr>
          <p:nvPr/>
        </p:nvSpPr>
        <p:spPr bwMode="auto">
          <a:xfrm>
            <a:off x="4349750" y="3968750"/>
            <a:ext cx="444500" cy="4445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 flipH="1" flipV="1">
            <a:off x="3352800" y="2365375"/>
            <a:ext cx="1025525" cy="17033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Line 6"/>
          <p:cNvSpPr>
            <a:spLocks noChangeShapeType="1"/>
          </p:cNvSpPr>
          <p:nvPr/>
        </p:nvSpPr>
        <p:spPr bwMode="auto">
          <a:xfrm flipV="1">
            <a:off x="4724400" y="2244725"/>
            <a:ext cx="609600" cy="195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3962400" y="2365375"/>
            <a:ext cx="11112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Normal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2728913" y="3490913"/>
            <a:ext cx="1195387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Increase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conflict</a:t>
            </a: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5243513" y="3567113"/>
            <a:ext cx="1296987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Decrease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400"/>
              <a:t>conflict</a:t>
            </a:r>
          </a:p>
        </p:txBody>
      </p:sp>
      <p:sp>
        <p:nvSpPr>
          <p:cNvPr id="50186" name="Rectangle 10"/>
          <p:cNvSpPr>
            <a:spLocks noChangeArrowheads="1"/>
          </p:cNvSpPr>
          <p:nvPr/>
        </p:nvSpPr>
        <p:spPr bwMode="auto">
          <a:xfrm>
            <a:off x="685800" y="2244725"/>
            <a:ext cx="21431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Dysfunctionally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low conflict </a:t>
            </a:r>
          </a:p>
        </p:txBody>
      </p:sp>
      <p:sp>
        <p:nvSpPr>
          <p:cNvPr id="50187" name="Rectangle 11"/>
          <p:cNvSpPr>
            <a:spLocks noChangeArrowheads="1"/>
          </p:cNvSpPr>
          <p:nvPr/>
        </p:nvSpPr>
        <p:spPr bwMode="auto">
          <a:xfrm>
            <a:off x="6691313" y="2271713"/>
            <a:ext cx="2143125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Dysfunctionally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high conflict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sz="2400"/>
          </a:p>
        </p:txBody>
      </p:sp>
      <p:sp>
        <p:nvSpPr>
          <p:cNvPr id="50188" name="Line 12"/>
          <p:cNvSpPr>
            <a:spLocks noChangeShapeType="1"/>
          </p:cNvSpPr>
          <p:nvPr/>
        </p:nvSpPr>
        <p:spPr bwMode="auto">
          <a:xfrm>
            <a:off x="1447800" y="3124200"/>
            <a:ext cx="1295400" cy="762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9" name="Line 13"/>
          <p:cNvSpPr>
            <a:spLocks noChangeShapeType="1"/>
          </p:cNvSpPr>
          <p:nvPr/>
        </p:nvSpPr>
        <p:spPr bwMode="auto">
          <a:xfrm flipH="1">
            <a:off x="6400800" y="3124200"/>
            <a:ext cx="14478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0" name="Line 14"/>
          <p:cNvSpPr>
            <a:spLocks noChangeShapeType="1"/>
          </p:cNvSpPr>
          <p:nvPr/>
        </p:nvSpPr>
        <p:spPr bwMode="auto">
          <a:xfrm>
            <a:off x="4572000" y="4419600"/>
            <a:ext cx="0" cy="17589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96F4EC-CDD6-4835-86F5-8242E8E1120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926986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Management Model</a:t>
            </a:r>
            <a:br>
              <a:rPr lang="en-US" smtClean="0"/>
            </a:br>
            <a:r>
              <a:rPr lang="en-US" smtClean="0"/>
              <a:t>					   (Cont.)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Symptoms of </a:t>
            </a:r>
            <a:r>
              <a:rPr lang="en-US" b="1" smtClean="0"/>
              <a:t>dysfunctionally high</a:t>
            </a:r>
            <a:r>
              <a:rPr lang="en-US" smtClean="0"/>
              <a:t> conflict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Low trust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Information distortion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Tension/antagonism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Stress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Sabotage of organization’s product or service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89C515-F128-47A2-8423-44A8D7E6071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33077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Conflict Management Model</a:t>
            </a:r>
            <a:br>
              <a:rPr lang="en-US" smtClean="0"/>
            </a:br>
            <a:r>
              <a:rPr lang="en-US" smtClean="0"/>
              <a:t>					   (Cont.)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Symptoms of </a:t>
            </a:r>
            <a:r>
              <a:rPr lang="en-US" b="1" smtClean="0"/>
              <a:t>dysfunctionally low</a:t>
            </a:r>
            <a:r>
              <a:rPr lang="en-US" smtClean="0"/>
              <a:t> conflict</a:t>
            </a:r>
          </a:p>
          <a:p>
            <a:pPr lvl="1" eaLnBrk="1" hangingPunct="1"/>
            <a:r>
              <a:rPr lang="en-US" smtClean="0"/>
              <a:t>Deny differences</a:t>
            </a:r>
          </a:p>
          <a:p>
            <a:pPr lvl="1" eaLnBrk="1" hangingPunct="1"/>
            <a:r>
              <a:rPr lang="en-US" smtClean="0"/>
              <a:t>Repress controversial information</a:t>
            </a:r>
          </a:p>
          <a:p>
            <a:pPr lvl="1" eaLnBrk="1" hangingPunct="1"/>
            <a:r>
              <a:rPr lang="en-US" smtClean="0"/>
              <a:t>Prohibit disagreements</a:t>
            </a:r>
          </a:p>
          <a:p>
            <a:pPr lvl="1" eaLnBrk="1" hangingPunct="1"/>
            <a:r>
              <a:rPr lang="en-US" smtClean="0"/>
              <a:t>Avoid interactions</a:t>
            </a:r>
          </a:p>
          <a:p>
            <a:pPr lvl="1" eaLnBrk="1" hangingPunct="1"/>
            <a:r>
              <a:rPr lang="en-US" smtClean="0"/>
              <a:t>Walk away from conflict episode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6F0B45-3C21-45A1-AD4D-C2550B19F13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23428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Reducing Conflict</a:t>
            </a:r>
          </a:p>
        </p:txBody>
      </p:sp>
      <p:sp>
        <p:nvSpPr>
          <p:cNvPr id="5325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Overview</a:t>
            </a:r>
          </a:p>
          <a:p>
            <a:pPr lvl="1" eaLnBrk="1" hangingPunct="1"/>
            <a:r>
              <a:rPr lang="en-US" b="1" smtClean="0"/>
              <a:t>Lose-lose methods:</a:t>
            </a:r>
            <a:r>
              <a:rPr lang="en-US" smtClean="0"/>
              <a:t>  parties to the conflict episode do not get what they want</a:t>
            </a:r>
          </a:p>
          <a:p>
            <a:pPr lvl="1" eaLnBrk="1" hangingPunct="1"/>
            <a:r>
              <a:rPr lang="en-US" b="1" smtClean="0"/>
              <a:t>Win-lose methods:</a:t>
            </a:r>
            <a:r>
              <a:rPr lang="en-US" smtClean="0"/>
              <a:t>  one party a clear winner; other party a clear loser</a:t>
            </a:r>
          </a:p>
          <a:p>
            <a:pPr lvl="1" eaLnBrk="1" hangingPunct="1"/>
            <a:r>
              <a:rPr lang="en-US" b="1" smtClean="0"/>
              <a:t>Win-win methods:</a:t>
            </a:r>
            <a:r>
              <a:rPr lang="en-US" smtClean="0"/>
              <a:t>  each party to the conflict episode gets what he or she wants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7FC238-5AC4-4470-BB43-86A509864B2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941964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Reducing Conflict (cont.)</a:t>
            </a:r>
          </a:p>
        </p:txBody>
      </p:sp>
      <p:sp>
        <p:nvSpPr>
          <p:cNvPr id="5427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Lose-lose methods</a:t>
            </a:r>
          </a:p>
          <a:p>
            <a:pPr lvl="1" eaLnBrk="1" hangingPunct="1"/>
            <a:r>
              <a:rPr lang="en-US" b="1" smtClean="0"/>
              <a:t>Avoidance</a:t>
            </a:r>
          </a:p>
          <a:p>
            <a:pPr lvl="2" eaLnBrk="1" hangingPunct="1"/>
            <a:r>
              <a:rPr lang="en-US" smtClean="0"/>
              <a:t>Withdraw, stay away</a:t>
            </a:r>
          </a:p>
          <a:p>
            <a:pPr lvl="2" eaLnBrk="1" hangingPunct="1"/>
            <a:r>
              <a:rPr lang="en-US" smtClean="0"/>
              <a:t>Does not permanently reduce conflict</a:t>
            </a:r>
          </a:p>
          <a:p>
            <a:pPr lvl="1" eaLnBrk="1" hangingPunct="1"/>
            <a:r>
              <a:rPr lang="en-US" b="1" smtClean="0"/>
              <a:t>Compromise</a:t>
            </a:r>
          </a:p>
          <a:p>
            <a:pPr lvl="2" eaLnBrk="1" hangingPunct="1"/>
            <a:r>
              <a:rPr lang="en-US" smtClean="0"/>
              <a:t>Bargain, negotiate</a:t>
            </a:r>
          </a:p>
          <a:p>
            <a:pPr lvl="2" eaLnBrk="1" hangingPunct="1"/>
            <a:r>
              <a:rPr lang="en-US" smtClean="0"/>
              <a:t>Each loses something valued</a:t>
            </a:r>
          </a:p>
          <a:p>
            <a:pPr lvl="1" eaLnBrk="1" hangingPunct="1"/>
            <a:r>
              <a:rPr lang="en-US" b="1" smtClean="0"/>
              <a:t>Smoothing</a:t>
            </a:r>
            <a:r>
              <a:rPr lang="en-US" smtClean="0"/>
              <a:t>:  find similarities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E87D21-EA5A-44A9-8845-B7AE94D4EC1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0646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Reducing Conflict (Cont.)</a:t>
            </a:r>
          </a:p>
        </p:txBody>
      </p:sp>
      <p:sp>
        <p:nvSpPr>
          <p:cNvPr id="55299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Win-lose methods</a:t>
            </a:r>
          </a:p>
          <a:p>
            <a:pPr lvl="1" eaLnBrk="1" hangingPunct="1"/>
            <a:r>
              <a:rPr lang="en-US" b="1" smtClean="0"/>
              <a:t>Dominance</a:t>
            </a:r>
          </a:p>
          <a:p>
            <a:pPr lvl="2" eaLnBrk="1" hangingPunct="1"/>
            <a:r>
              <a:rPr lang="en-US" smtClean="0"/>
              <a:t>Overwhelm other party</a:t>
            </a:r>
          </a:p>
          <a:p>
            <a:pPr lvl="2" eaLnBrk="1" hangingPunct="1"/>
            <a:r>
              <a:rPr lang="en-US" smtClean="0"/>
              <a:t>Overwhelms an avoidance orientation</a:t>
            </a:r>
          </a:p>
          <a:p>
            <a:pPr lvl="1" eaLnBrk="1" hangingPunct="1"/>
            <a:r>
              <a:rPr lang="en-US" b="1" smtClean="0"/>
              <a:t>Authoritative command</a:t>
            </a:r>
            <a:r>
              <a:rPr lang="en-US" smtClean="0"/>
              <a:t>:  decision by person in authority</a:t>
            </a:r>
          </a:p>
          <a:p>
            <a:pPr lvl="1" eaLnBrk="1" hangingPunct="1"/>
            <a:r>
              <a:rPr lang="en-US" b="1" smtClean="0"/>
              <a:t>Majority rule</a:t>
            </a:r>
            <a:r>
              <a:rPr lang="en-US" smtClean="0"/>
              <a:t>:  voting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B1E66-CB81-4414-A9A0-FC757A691DE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81717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Reducing Conflict (Cont.)</a:t>
            </a:r>
          </a:p>
        </p:txBody>
      </p:sp>
      <p:sp>
        <p:nvSpPr>
          <p:cNvPr id="56323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846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Win-win methods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Problem solving</a:t>
            </a:r>
            <a:r>
              <a:rPr lang="en-US" smtClean="0"/>
              <a:t>:  find root causes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Integration</a:t>
            </a:r>
            <a:r>
              <a:rPr lang="en-US" smtClean="0"/>
              <a:t>:  meet interests and desires of all parties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Superordinate goal</a:t>
            </a:r>
            <a:r>
              <a:rPr lang="en-US" smtClean="0"/>
              <a:t>:  desired by all but not reachable alone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74A8B-175D-4879-B47D-C14280F01B3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98771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07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Reducing Conflict (Cont.)</a:t>
            </a:r>
          </a:p>
        </p:txBody>
      </p:sp>
      <p:sp>
        <p:nvSpPr>
          <p:cNvPr id="57347" name="Rectangle 307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  <a:p>
            <a:pPr lvl="1" eaLnBrk="1" hangingPunct="1"/>
            <a:r>
              <a:rPr lang="en-US" smtClean="0"/>
              <a:t>Lose-lose methods: </a:t>
            </a:r>
            <a:r>
              <a:rPr lang="en-US" b="1" smtClean="0"/>
              <a:t> compromise</a:t>
            </a:r>
            <a:endParaRPr lang="en-US" smtClean="0"/>
          </a:p>
          <a:p>
            <a:pPr lvl="1" eaLnBrk="1" hangingPunct="1"/>
            <a:r>
              <a:rPr lang="en-US" smtClean="0"/>
              <a:t>Win-lose methods:  </a:t>
            </a:r>
            <a:r>
              <a:rPr lang="en-US" b="1" smtClean="0"/>
              <a:t>dominance</a:t>
            </a:r>
            <a:endParaRPr lang="en-US" smtClean="0"/>
          </a:p>
          <a:p>
            <a:pPr lvl="1" eaLnBrk="1" hangingPunct="1"/>
            <a:r>
              <a:rPr lang="en-US" smtClean="0"/>
              <a:t>Win-win methods: </a:t>
            </a:r>
            <a:r>
              <a:rPr lang="en-US" b="1" smtClean="0"/>
              <a:t> problem solving</a:t>
            </a:r>
            <a:r>
              <a:rPr lang="en-US" smtClean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6E92D5-9A00-41EA-9940-694457E5114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50409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371600" y="336550"/>
            <a:ext cx="7086600" cy="127635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Increasing Conflict</a:t>
            </a:r>
          </a:p>
        </p:txBody>
      </p:sp>
      <p:sp>
        <p:nvSpPr>
          <p:cNvPr id="58371" name="Rectangle 1027"/>
          <p:cNvSpPr>
            <a:spLocks noGrp="1" noChangeArrowheads="1"/>
          </p:cNvSpPr>
          <p:nvPr>
            <p:ph idx="1"/>
          </p:nvPr>
        </p:nvSpPr>
        <p:spPr>
          <a:xfrm>
            <a:off x="1003300" y="16637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smtClean="0"/>
              <a:t>Increase conflict </a:t>
            </a:r>
            <a:r>
              <a:rPr lang="en-US" smtClean="0"/>
              <a:t>when it is dysfunctionally low</a:t>
            </a:r>
            <a:endParaRPr lang="en-US" b="1" smtClean="0"/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Heterogeneous groups: </a:t>
            </a:r>
            <a:r>
              <a:rPr lang="en-US" smtClean="0"/>
              <a:t> members have different backgrounds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Devil’s advocate:</a:t>
            </a:r>
            <a:r>
              <a:rPr lang="en-US" smtClean="0"/>
              <a:t>  offers alternative views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smtClean="0"/>
              <a:t>Organizational culture:  v</a:t>
            </a:r>
            <a:r>
              <a:rPr lang="en-US" smtClean="0"/>
              <a:t>alues and norms that embrace conflict and debate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426E4F-5429-49A9-94EA-B8CC0F0EFDB1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21090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050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Conflict Insights</a:t>
            </a:r>
          </a:p>
        </p:txBody>
      </p:sp>
      <p:sp>
        <p:nvSpPr>
          <p:cNvPr id="59395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Possible positive effects of conflict</a:t>
            </a:r>
          </a:p>
          <a:p>
            <a:pPr eaLnBrk="1" hangingPunct="1"/>
            <a:r>
              <a:rPr lang="en-US" smtClean="0"/>
              <a:t>Latent conflict</a:t>
            </a:r>
          </a:p>
          <a:p>
            <a:pPr eaLnBrk="1" hangingPunct="1"/>
            <a:r>
              <a:rPr lang="en-US" smtClean="0"/>
              <a:t>Conflict aftermath</a:t>
            </a:r>
          </a:p>
          <a:p>
            <a:pPr eaLnBrk="1" hangingPunct="1"/>
            <a:r>
              <a:rPr lang="en-US" smtClean="0"/>
              <a:t>Conflict episodes</a:t>
            </a:r>
          </a:p>
          <a:p>
            <a:pPr eaLnBrk="1" hangingPunct="1"/>
            <a:r>
              <a:rPr lang="en-US" smtClean="0"/>
              <a:t>Links between episodes</a:t>
            </a:r>
          </a:p>
          <a:p>
            <a:pPr eaLnBrk="1" hangingPunct="1"/>
            <a:r>
              <a:rPr lang="en-US" smtClean="0"/>
              <a:t>Latent conflict and methods of reduction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59C12E-5D55-4ACD-9630-3FCCAAE4075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9871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International Aspects of</a:t>
            </a:r>
            <a:br>
              <a:rPr lang="en-US" smtClean="0"/>
            </a:br>
            <a:r>
              <a:rPr lang="en-US" smtClean="0"/>
              <a:t>Conflict in Organizations</a:t>
            </a:r>
          </a:p>
        </p:txBody>
      </p:sp>
      <p:sp>
        <p:nvSpPr>
          <p:cNvPr id="60419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Cultures that emphasize individualism and competition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Positively value conflict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English-speaking countries, the Netherlands, Italy, Belgium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Cultures that emphasize collaboration, cooperation, conformity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Negatively value conflict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Many Asian and Latin American countries; Portugal, Greece, Turkey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BD0880-011D-4D79-8D0F-9E806559418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41653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International Aspects of</a:t>
            </a:r>
            <a:br>
              <a:rPr lang="en-US" dirty="0" smtClean="0"/>
            </a:br>
            <a:r>
              <a:rPr lang="en-US" dirty="0" smtClean="0"/>
              <a:t>Conflict in Organizations (Cont.)</a:t>
            </a:r>
          </a:p>
        </p:txBody>
      </p:sp>
      <p:sp>
        <p:nvSpPr>
          <p:cNvPr id="61443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 direct research evidence</a:t>
            </a:r>
          </a:p>
          <a:p>
            <a:pPr eaLnBrk="1" hangingPunct="1"/>
            <a:r>
              <a:rPr lang="en-US" smtClean="0"/>
              <a:t>Cultural differences imply different functional conflict levels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F7163-8117-4BDD-A537-40E7AA9BDBA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926010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International Aspects of</a:t>
            </a:r>
            <a:br>
              <a:rPr lang="en-US" smtClean="0"/>
            </a:br>
            <a:r>
              <a:rPr lang="en-US" smtClean="0"/>
              <a:t>Conflict in Organizations (Cont.)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Cross-cultural research has dealt with intergroup processes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Collaborative and cooperative cultures expect little conflict during intergroup interactions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Favor suppression of conflict with little discussion about people's feelings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Felt conflict likely part of some conflict episodes but hidden from public view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A5E04-FCB8-4B9B-AEF9-CE76C95B726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79443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International Aspects of</a:t>
            </a:r>
            <a:br>
              <a:rPr lang="en-US" smtClean="0"/>
            </a:br>
            <a:r>
              <a:rPr lang="en-US" smtClean="0"/>
              <a:t>Conflict in Organizations (Cont.)</a:t>
            </a:r>
          </a:p>
        </p:txBody>
      </p:sp>
      <p:sp>
        <p:nvSpPr>
          <p:cNvPr id="6349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Managers from an individualistic country operating in a less individualistic country</a:t>
            </a:r>
          </a:p>
          <a:p>
            <a:pPr lvl="1" eaLnBrk="1" hangingPunct="1"/>
            <a:r>
              <a:rPr lang="en-US" smtClean="0"/>
              <a:t>Acceptable to express feelings during a conflict episode</a:t>
            </a:r>
          </a:p>
          <a:p>
            <a:pPr lvl="1" eaLnBrk="1" hangingPunct="1"/>
            <a:r>
              <a:rPr lang="en-US" smtClean="0"/>
              <a:t>Suppression of feelings could baffle them</a:t>
            </a:r>
          </a:p>
          <a:p>
            <a:pPr lvl="1" eaLnBrk="1" hangingPunct="1"/>
            <a:r>
              <a:rPr lang="en-US" smtClean="0"/>
              <a:t>Increasing conflict can confuse local people</a:t>
            </a:r>
          </a:p>
          <a:p>
            <a:pPr lvl="1" eaLnBrk="1" hangingPunct="1"/>
            <a:r>
              <a:rPr lang="en-US" smtClean="0"/>
              <a:t>Almost immediate dysfunctional results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8FEB9E-C0C8-4EE4-9ACA-87307B919B2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513222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Ethical Issues in</a:t>
            </a:r>
            <a:br>
              <a:rPr lang="en-US" smtClean="0"/>
            </a:br>
            <a:r>
              <a:rPr lang="en-US" smtClean="0"/>
              <a:t>Conflict in Organizations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Tolerance for conflict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Manager with a high tolerance for conflict; keeps conflict levels too high for subordinates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Should such managers reveal their intentions about desired conflict levels?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Full disclosure:  subordinates could leave the group if conflict levels became dysfunctionally stressful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Ethical question applies equally to newly hired employees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164E16-251E-4F06-974D-7FB2077516E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798381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Ethical Issues in</a:t>
            </a:r>
            <a:br>
              <a:rPr lang="en-US" smtClean="0"/>
            </a:br>
            <a:r>
              <a:rPr lang="en-US" smtClean="0"/>
              <a:t>Conflict in Organizations (Cont.)</a:t>
            </a:r>
          </a:p>
        </p:txBody>
      </p:sp>
      <p:sp>
        <p:nvSpPr>
          <p:cNvPr id="65539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Deliberately increasing conflict is an effort to guide behavior in a desired direction</a:t>
            </a:r>
          </a:p>
          <a:p>
            <a:pPr lvl="1" eaLnBrk="1" hangingPunct="1"/>
            <a:r>
              <a:rPr lang="en-US" smtClean="0"/>
              <a:t>Subtle methods of increasing conflict (forming heterogeneous groups) connote manipulation</a:t>
            </a:r>
          </a:p>
          <a:p>
            <a:pPr lvl="1" eaLnBrk="1" hangingPunct="1"/>
            <a:r>
              <a:rPr lang="en-US" smtClean="0"/>
              <a:t>Full disclosure:  manager states his intention to use conflict to generate ideas and innovation</a:t>
            </a:r>
          </a:p>
          <a:p>
            <a:pPr lvl="1" eaLnBrk="1" hangingPunct="1"/>
            <a:r>
              <a:rPr lang="en-US" smtClean="0"/>
              <a:t>If people are free to join a group or not, the ethical issue likely subsides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AD7263-0492-474B-BEB4-22CFC9F23400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18873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Ethical Issues in</a:t>
            </a:r>
            <a:br>
              <a:rPr lang="en-US" smtClean="0"/>
            </a:br>
            <a:r>
              <a:rPr lang="en-US" smtClean="0"/>
              <a:t>Conflict in Organizations (Cont.)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Experiencing intrapersonal conflict</a:t>
            </a:r>
          </a:p>
          <a:p>
            <a:pPr lvl="1" eaLnBrk="1" hangingPunct="1"/>
            <a:r>
              <a:rPr lang="en-US" smtClean="0"/>
              <a:t>Requests to act against one's moral values</a:t>
            </a:r>
          </a:p>
          <a:p>
            <a:pPr lvl="1" eaLnBrk="1" hangingPunct="1"/>
            <a:r>
              <a:rPr lang="en-US" smtClean="0"/>
              <a:t>Observing behavior that one considers unethical</a:t>
            </a:r>
          </a:p>
          <a:p>
            <a:pPr eaLnBrk="1" hangingPunct="1"/>
            <a:r>
              <a:rPr lang="en-US" smtClean="0"/>
              <a:t>Reduce intrapersonal conflict</a:t>
            </a:r>
          </a:p>
          <a:p>
            <a:pPr lvl="1" eaLnBrk="1" hangingPunct="1"/>
            <a:r>
              <a:rPr lang="en-US" smtClean="0"/>
              <a:t>Report unethical acts</a:t>
            </a:r>
          </a:p>
          <a:p>
            <a:pPr lvl="1" eaLnBrk="1" hangingPunct="1"/>
            <a:r>
              <a:rPr lang="en-US" smtClean="0"/>
              <a:t>Transfer to another part of the organization</a:t>
            </a:r>
          </a:p>
          <a:p>
            <a:pPr lvl="1" eaLnBrk="1" hangingPunct="1"/>
            <a:r>
              <a:rPr lang="en-US" smtClean="0"/>
              <a:t>Quit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FBEAF9-8D31-4955-A236-5AB7A41A7985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92815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/>
              <a:t>Ethical Issues in</a:t>
            </a:r>
            <a:br>
              <a:rPr lang="en-US" smtClean="0"/>
            </a:br>
            <a:r>
              <a:rPr lang="en-US" smtClean="0"/>
              <a:t>Conflict in Organizations (Cont.) </a:t>
            </a:r>
          </a:p>
        </p:txBody>
      </p:sp>
      <p:sp>
        <p:nvSpPr>
          <p:cNvPr id="6758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Different cultures place different values on conflict</a:t>
            </a:r>
          </a:p>
          <a:p>
            <a:pPr lvl="1" eaLnBrk="1" hangingPunct="1"/>
            <a:r>
              <a:rPr lang="en-US" smtClean="0"/>
              <a:t>Optimal conflict levels vary among countries</a:t>
            </a:r>
          </a:p>
          <a:p>
            <a:pPr lvl="1" eaLnBrk="1" hangingPunct="1"/>
            <a:r>
              <a:rPr lang="en-US" smtClean="0"/>
              <a:t>Lower levels conflict in collectivistic countries than individualistic countries</a:t>
            </a:r>
          </a:p>
          <a:p>
            <a:pPr lvl="1" eaLnBrk="1" hangingPunct="1"/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70138B-DBA2-4B79-8356-8C60956DA725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70977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Learning Goals</a:t>
            </a:r>
          </a:p>
          <a:p>
            <a:pPr eaLnBrk="1" hangingPunct="1"/>
            <a:r>
              <a:rPr lang="en-US" smtClean="0"/>
              <a:t>Functional and Dysfunctional Conflict</a:t>
            </a:r>
          </a:p>
          <a:p>
            <a:pPr eaLnBrk="1" hangingPunct="1"/>
            <a:r>
              <a:rPr lang="en-US" smtClean="0"/>
              <a:t>Levels and Types of Conflict</a:t>
            </a:r>
          </a:p>
          <a:p>
            <a:pPr eaLnBrk="1" hangingPunct="1"/>
            <a:r>
              <a:rPr lang="en-US" smtClean="0"/>
              <a:t>Conflict Frames and Orientations</a:t>
            </a:r>
          </a:p>
          <a:p>
            <a:pPr eaLnBrk="1" hangingPunct="1"/>
            <a:r>
              <a:rPr lang="en-US" smtClean="0"/>
              <a:t>Conflict Episodes</a:t>
            </a:r>
          </a:p>
          <a:p>
            <a:pPr eaLnBrk="1" hangingPunct="1"/>
            <a:r>
              <a:rPr lang="en-US" smtClean="0"/>
              <a:t>Reducing Conflict</a:t>
            </a:r>
          </a:p>
          <a:p>
            <a:pPr eaLnBrk="1" hangingPunct="1"/>
            <a:r>
              <a:rPr lang="en-US" smtClean="0"/>
              <a:t>International Aspects of Conflict in Organizations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DA27C4-7F12-4A06-8981-EEB66074F3E0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733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30213" y="2865438"/>
            <a:ext cx="8229600" cy="1143000"/>
          </a:xfrm>
        </p:spPr>
        <p:txBody>
          <a:bodyPr/>
          <a:lstStyle/>
          <a:p>
            <a:pPr eaLnBrk="1" hangingPunct="1"/>
            <a:r>
              <a:rPr lang="en-US" sz="4800" smtClean="0"/>
              <a:t>Thank</a:t>
            </a:r>
            <a:r>
              <a:rPr lang="en-US" smtClean="0"/>
              <a:t> You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DBA9EE-738A-4FF5-8756-500D1FE4C016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031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1133</Words>
  <Application>Microsoft Office PowerPoint</Application>
  <PresentationFormat>On-screen Show (4:3)</PresentationFormat>
  <Paragraphs>253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Crisis And Conflict Management</vt:lpstr>
      <vt:lpstr> Conflict Frame &amp; Orientation   Lecture 24   </vt:lpstr>
      <vt:lpstr>Conflict Frames and Orientations</vt:lpstr>
      <vt:lpstr>Conflict Frames and Orientations (Cont.)</vt:lpstr>
      <vt:lpstr>Conflict Frames and Orientations (Cont.)</vt:lpstr>
      <vt:lpstr>Conflict Frames and Orientations (Cont.)</vt:lpstr>
      <vt:lpstr>Conflict Frames and Orientations (Cont.)</vt:lpstr>
      <vt:lpstr>Conflict Frames and Orientations (Cont.)</vt:lpstr>
      <vt:lpstr>Conflict Frames and Orientations (Cont.)</vt:lpstr>
      <vt:lpstr>Conflict Frames and Orientations (Cont.)</vt:lpstr>
      <vt:lpstr>Conflict Frames and Orientations (Cont.)</vt:lpstr>
      <vt:lpstr>Latent Conflict:  The Sources of Conflict in Organizations</vt:lpstr>
      <vt:lpstr>Latent Conflict:  The Sources of Conflict in Organizations (Cont.)</vt:lpstr>
      <vt:lpstr>Latent Conflict:  The Sources of Conflict in Organizations (Cont.)</vt:lpstr>
      <vt:lpstr>Conflict Management Model</vt:lpstr>
      <vt:lpstr>Conflict Management Model        (Cont.)</vt:lpstr>
      <vt:lpstr>Conflict Management Model        (Cont.)</vt:lpstr>
      <vt:lpstr>Conflict Management Model         (Cont.)</vt:lpstr>
      <vt:lpstr>Conflict Management Model         (Cont.)</vt:lpstr>
      <vt:lpstr>Reducing Conflict</vt:lpstr>
      <vt:lpstr>Reducing Conflict (cont.)</vt:lpstr>
      <vt:lpstr>Reducing Conflict (Cont.)</vt:lpstr>
      <vt:lpstr>Reducing Conflict (Cont.)</vt:lpstr>
      <vt:lpstr>Reducing Conflict (Cont.)</vt:lpstr>
      <vt:lpstr>Increasing Conflict</vt:lpstr>
      <vt:lpstr>Conflict Insights</vt:lpstr>
      <vt:lpstr>International Aspects of Conflict in Organizations</vt:lpstr>
      <vt:lpstr>International Aspects of Conflict in Organizations (Cont.)</vt:lpstr>
      <vt:lpstr>International Aspects of Conflict in Organizations (Cont.)</vt:lpstr>
      <vt:lpstr>International Aspects of Conflict in Organizations (Cont.)</vt:lpstr>
      <vt:lpstr>Ethical Issues in Conflict in Organizations</vt:lpstr>
      <vt:lpstr>Ethical Issues in Conflict in Organizations (Cont.)</vt:lpstr>
      <vt:lpstr>Ethical Issues in Conflict in Organizations (Cont.)</vt:lpstr>
      <vt:lpstr>Ethical Issues in Conflict in Organizations (Cont.) </vt:lpstr>
      <vt:lpstr>Summary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16 Conflict Frame &amp;  Orientation  </dc:title>
  <dc:creator>Farhan ullah</dc:creator>
  <cp:lastModifiedBy>Administrator</cp:lastModifiedBy>
  <cp:revision>2</cp:revision>
  <dcterms:created xsi:type="dcterms:W3CDTF">2006-08-16T00:00:00Z</dcterms:created>
  <dcterms:modified xsi:type="dcterms:W3CDTF">2014-06-28T16:03:01Z</dcterms:modified>
</cp:coreProperties>
</file>