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sldIdLst>
    <p:sldId id="288" r:id="rId2"/>
    <p:sldId id="256" r:id="rId3"/>
    <p:sldId id="257" r:id="rId4"/>
    <p:sldId id="259" r:id="rId5"/>
    <p:sldId id="258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7" r:id="rId33"/>
    <p:sldId id="286" r:id="rId3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85E00B-CFE2-49E7-97CA-00121E6A81DF}" type="datetimeFigureOut">
              <a:rPr lang="en-US" smtClean="0"/>
              <a:pPr/>
              <a:t>6/28/2014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35073B-5E7F-4BF7-B522-EB626B6F87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9900958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00622-028D-4609-AEEB-19645C108CE9}" type="datetime1">
              <a:rPr lang="en-US" smtClean="0"/>
              <a:pPr/>
              <a:t>6/28/2014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62D6B-DBFF-4A93-A1B4-7C6330409661}" type="datetime1">
              <a:rPr lang="en-US" smtClean="0"/>
              <a:pPr/>
              <a:t>6/28/2014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6943E-AA76-424B-B198-4DF5701127C4}" type="datetime1">
              <a:rPr lang="en-US" smtClean="0"/>
              <a:pPr/>
              <a:t>6/28/2014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10A0F-F9C6-4226-873F-C8134E2BFA69}" type="datetime1">
              <a:rPr lang="en-US" smtClean="0"/>
              <a:pPr/>
              <a:t>6/28/2014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2136B-5705-4269-823B-3133BB6132E2}" type="datetime1">
              <a:rPr lang="en-US" smtClean="0"/>
              <a:pPr/>
              <a:t>6/28/2014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C0F7E-ED3D-4B2E-B1CE-E236F6D0BA70}" type="datetime1">
              <a:rPr lang="en-US" smtClean="0"/>
              <a:pPr/>
              <a:t>6/28/2014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D8011-60FE-411E-A560-E9D54244ED80}" type="datetime1">
              <a:rPr lang="en-US" smtClean="0"/>
              <a:pPr/>
              <a:t>6/28/2014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59D3E-6E11-4E4D-B702-0A2A8D34847D}" type="datetime1">
              <a:rPr lang="en-US" smtClean="0"/>
              <a:pPr/>
              <a:t>6/28/2014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FA9DCE-B2E2-4B76-A192-D800FBE8D9A7}" type="datetime1">
              <a:rPr lang="en-US" smtClean="0"/>
              <a:pPr/>
              <a:t>6/28/2014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C9AD6-7EDA-4668-B318-CBF012CAB7D9}" type="datetime1">
              <a:rPr lang="en-US" smtClean="0"/>
              <a:pPr/>
              <a:t>6/28/2014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6E071-E46D-4C23-A16E-2F1C515A812E}" type="datetime1">
              <a:rPr lang="en-US" smtClean="0"/>
              <a:pPr/>
              <a:t>6/28/2014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6D0996-E77A-40FE-A132-415DD6965699}" type="datetime1">
              <a:rPr lang="en-US" smtClean="0"/>
              <a:pPr/>
              <a:t>6/28/2014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Crisis And Conflict Management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1981201"/>
            <a:ext cx="8382000" cy="1676400"/>
          </a:xfrm>
        </p:spPr>
        <p:txBody>
          <a:bodyPr>
            <a:noAutofit/>
          </a:bodyPr>
          <a:lstStyle/>
          <a:p>
            <a:r>
              <a:rPr lang="en-US" sz="4000" dirty="0"/>
              <a:t/>
            </a:r>
            <a:br>
              <a:rPr lang="en-US" sz="4000" dirty="0"/>
            </a:br>
            <a:r>
              <a:rPr lang="en-US" sz="4000" dirty="0" smtClean="0"/>
              <a:t/>
            </a:r>
            <a:br>
              <a:rPr lang="en-US" sz="4000" dirty="0" smtClean="0"/>
            </a:br>
            <a:r>
              <a:rPr lang="en-US" sz="4000" b="1" dirty="0" smtClean="0"/>
              <a:t>Training </a:t>
            </a:r>
            <a:r>
              <a:rPr lang="en-US" sz="4000" b="1" dirty="0"/>
              <a:t>for Conflict Resolution</a:t>
            </a:r>
            <a:br>
              <a:rPr lang="en-US" sz="4000" b="1" dirty="0"/>
            </a:br>
            <a:r>
              <a:rPr lang="en-US" sz="4000" b="1" dirty="0"/>
              <a:t>&amp; Social Conflict Theory&amp;</a:t>
            </a:r>
            <a:br>
              <a:rPr lang="en-US" sz="4000" b="1" dirty="0"/>
            </a:br>
            <a:r>
              <a:rPr lang="en-US" sz="4000" b="1" dirty="0"/>
              <a:t>Nature of </a:t>
            </a:r>
            <a:r>
              <a:rPr lang="en-US" sz="4000" b="1" dirty="0" smtClean="0"/>
              <a:t>conflict</a:t>
            </a:r>
            <a:r>
              <a:rPr lang="en-US" sz="4000" dirty="0" smtClean="0"/>
              <a:t/>
            </a:r>
            <a:br>
              <a:rPr lang="en-US" sz="4000" dirty="0" smtClean="0"/>
            </a:br>
            <a:r>
              <a:rPr lang="en-US" sz="4000" dirty="0" smtClean="0"/>
              <a:t/>
            </a:r>
            <a:br>
              <a:rPr lang="en-US" sz="4000" dirty="0" smtClean="0"/>
            </a:br>
            <a:r>
              <a:rPr lang="en-US" sz="4000" dirty="0" smtClean="0"/>
              <a:t> Lecture 23</a:t>
            </a:r>
            <a:endParaRPr lang="en-US" sz="40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79228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Conflict Resolution?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 fontAlgn="auto">
              <a:spcAft>
                <a:spcPts val="0"/>
              </a:spcAft>
              <a:buFont typeface="Arial" charset="0"/>
              <a:buNone/>
              <a:defRPr/>
            </a:pPr>
            <a:endParaRPr lang="en-US" dirty="0" smtClean="0"/>
          </a:p>
          <a:p>
            <a:pPr marL="0" indent="0" algn="ctr" fontAlgn="auto">
              <a:spcAft>
                <a:spcPts val="0"/>
              </a:spcAft>
              <a:buFont typeface="Arial" charset="0"/>
              <a:buNone/>
              <a:defRPr/>
            </a:pPr>
            <a:endParaRPr lang="en-US" dirty="0"/>
          </a:p>
          <a:p>
            <a:pPr marL="0" indent="0" algn="ctr" fontAlgn="auto">
              <a:spcAft>
                <a:spcPts val="0"/>
              </a:spcAft>
              <a:buFont typeface="Arial" charset="0"/>
              <a:buNone/>
              <a:defRPr/>
            </a:pPr>
            <a:r>
              <a:rPr lang="en-US" dirty="0" smtClean="0"/>
              <a:t>It is a way for two or more parties to find a peaceful solution to a disagreement.</a:t>
            </a:r>
          </a:p>
          <a:p>
            <a:pPr marL="0" indent="0" fontAlgn="auto">
              <a:spcAft>
                <a:spcPts val="0"/>
              </a:spcAft>
              <a:defRPr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67815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should you resolve conflict?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fontAlgn="auto">
              <a:spcAft>
                <a:spcPts val="1200"/>
              </a:spcAft>
              <a:defRPr/>
            </a:pPr>
            <a:r>
              <a:rPr lang="en-US" dirty="0"/>
              <a:t>To come to an agreement that benefits all parties.</a:t>
            </a:r>
          </a:p>
          <a:p>
            <a:pPr fontAlgn="auto">
              <a:spcAft>
                <a:spcPts val="1200"/>
              </a:spcAft>
              <a:defRPr/>
            </a:pPr>
            <a:r>
              <a:rPr lang="en-US" dirty="0"/>
              <a:t>To understand more about those whose ideas, beliefs, and backgrounds may be different from your own.</a:t>
            </a:r>
          </a:p>
          <a:p>
            <a:pPr fontAlgn="auto">
              <a:spcAft>
                <a:spcPts val="1200"/>
              </a:spcAft>
              <a:defRPr/>
            </a:pPr>
            <a:r>
              <a:rPr lang="en-US" dirty="0"/>
              <a:t>To ensure that your relationships with opponents continue and grow.</a:t>
            </a:r>
          </a:p>
          <a:p>
            <a:pPr fontAlgn="auto">
              <a:spcAft>
                <a:spcPts val="1200"/>
              </a:spcAft>
              <a:defRPr/>
            </a:pPr>
            <a:r>
              <a:rPr lang="en-US" dirty="0"/>
              <a:t>To find peaceful solutions to difficult situations.</a:t>
            </a:r>
          </a:p>
          <a:p>
            <a:pPr fontAlgn="auto">
              <a:spcAft>
                <a:spcPts val="0"/>
              </a:spcAft>
              <a:defRPr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141712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Steps for Conflict Resolution: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fontAlgn="auto">
              <a:lnSpc>
                <a:spcPct val="80000"/>
              </a:lnSpc>
              <a:spcAft>
                <a:spcPts val="1200"/>
              </a:spcAft>
              <a:defRPr/>
            </a:pPr>
            <a:r>
              <a:rPr lang="en-US" dirty="0"/>
              <a:t>Understand the conflict.</a:t>
            </a:r>
          </a:p>
          <a:p>
            <a:pPr fontAlgn="auto">
              <a:lnSpc>
                <a:spcPct val="80000"/>
              </a:lnSpc>
              <a:spcAft>
                <a:spcPts val="1200"/>
              </a:spcAft>
              <a:defRPr/>
            </a:pPr>
            <a:r>
              <a:rPr lang="en-US" dirty="0"/>
              <a:t>Communicate with the opposition.</a:t>
            </a:r>
          </a:p>
          <a:p>
            <a:pPr fontAlgn="auto">
              <a:lnSpc>
                <a:spcPct val="80000"/>
              </a:lnSpc>
              <a:spcAft>
                <a:spcPts val="1200"/>
              </a:spcAft>
              <a:defRPr/>
            </a:pPr>
            <a:r>
              <a:rPr lang="en-US" dirty="0"/>
              <a:t>Brainstorm possible resolutions.</a:t>
            </a:r>
          </a:p>
          <a:p>
            <a:pPr fontAlgn="auto">
              <a:lnSpc>
                <a:spcPct val="80000"/>
              </a:lnSpc>
              <a:spcAft>
                <a:spcPts val="1200"/>
              </a:spcAft>
              <a:defRPr/>
            </a:pPr>
            <a:r>
              <a:rPr lang="en-US" dirty="0"/>
              <a:t>Use an impartial mediator.</a:t>
            </a:r>
          </a:p>
          <a:p>
            <a:pPr fontAlgn="auto">
              <a:lnSpc>
                <a:spcPct val="80000"/>
              </a:lnSpc>
              <a:spcAft>
                <a:spcPts val="1200"/>
              </a:spcAft>
              <a:defRPr/>
            </a:pPr>
            <a:r>
              <a:rPr lang="en-US" dirty="0"/>
              <a:t>Explore alternatives.</a:t>
            </a:r>
          </a:p>
          <a:p>
            <a:pPr fontAlgn="auto">
              <a:lnSpc>
                <a:spcPct val="80000"/>
              </a:lnSpc>
              <a:spcAft>
                <a:spcPts val="1200"/>
              </a:spcAft>
              <a:defRPr/>
            </a:pPr>
            <a:r>
              <a:rPr lang="en-US" dirty="0"/>
              <a:t>Cope with stressful situations and pressure tactics.</a:t>
            </a:r>
          </a:p>
          <a:p>
            <a:pPr fontAlgn="auto">
              <a:lnSpc>
                <a:spcPct val="80000"/>
              </a:lnSpc>
              <a:spcAft>
                <a:spcPts val="1200"/>
              </a:spcAft>
              <a:defRPr/>
            </a:pPr>
            <a:r>
              <a:rPr lang="en-US" dirty="0"/>
              <a:t>Choose the best resolution.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995724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>Social Conflict Theory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78879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Historical Origins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Marxian Theory:  conflict is a basic structural condition of society.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en-US" dirty="0"/>
              <a:t>Conflict is an inherent part of human relations.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en-US" dirty="0"/>
              <a:t>Human existence is contradictory.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en-US" dirty="0"/>
              <a:t>Human thought and action occurs through a dialectic process:  thesis, antithesis, and synthesis.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en-US" dirty="0"/>
              <a:t>Class:</a:t>
            </a:r>
          </a:p>
          <a:p>
            <a:pPr lvl="2" fontAlgn="auto">
              <a:spcAft>
                <a:spcPts val="0"/>
              </a:spcAft>
              <a:defRPr/>
            </a:pPr>
            <a:r>
              <a:rPr lang="en-US" dirty="0"/>
              <a:t>A material view of people:  human actors produce themselves through work.</a:t>
            </a:r>
          </a:p>
          <a:p>
            <a:pPr lvl="2" fontAlgn="auto">
              <a:spcAft>
                <a:spcPts val="0"/>
              </a:spcAft>
              <a:defRPr/>
            </a:pPr>
            <a:r>
              <a:rPr lang="en-US" dirty="0"/>
              <a:t>Two fundamental groups:  workers and owners.  Owners exploit workers.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en-US" dirty="0"/>
              <a:t>Political power is the result of economic power.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en-US" dirty="0"/>
              <a:t>Political order:  legal, educational, and family systems are designed to benefit owners, resulting in an "economic determinism."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en-US" dirty="0"/>
              <a:t>Engels, Marx's regular collaborator, applied social conflict to the family:  the positions of men and women are analogous to the positions of owners and workers, respectively.</a:t>
            </a:r>
          </a:p>
          <a:p>
            <a:pPr fontAlgn="auto">
              <a:spcAft>
                <a:spcPts val="0"/>
              </a:spcAft>
              <a:defRPr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49237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Historical Origins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2200" dirty="0"/>
              <a:t>Freud’s Psychoanalytic Theory and Conflict: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en-US" dirty="0"/>
              <a:t>Self-interest is basic to human nature, but is managed by conscience.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en-US" dirty="0"/>
              <a:t>There are aggressive unconscious forces which seek expression.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sz="2200" dirty="0"/>
              <a:t>The Importance of Power: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en-US" dirty="0"/>
              <a:t>Power:  the ability to carry out own will despite resistance.  It is related to social conflict and social order.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en-US" dirty="0"/>
              <a:t>Power is a critical element of social existence.  People, as a result of their position, exert power over others.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en-US" dirty="0"/>
              <a:t>Power is institutionalized and legitimated:  this produces social order.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sz="2200" dirty="0"/>
              <a:t>Conflict is an integrative social force:  social reality is dualistic, including forces that promote social order and social conflict (</a:t>
            </a:r>
            <a:r>
              <a:rPr lang="en-US" sz="2200" dirty="0" err="1"/>
              <a:t>Simmel</a:t>
            </a:r>
            <a:r>
              <a:rPr lang="en-US" sz="2200" dirty="0"/>
              <a:t>, 1904, 1908/1955).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en-US" dirty="0"/>
              <a:t>Conflict can unify people against a common enemy.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en-US" dirty="0"/>
              <a:t>Conflict can be a divisive force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81674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Social Conflict Theory and the Field of Family Studies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Conflict Theory Was Missing From Mainstream Research:</a:t>
            </a:r>
          </a:p>
          <a:p>
            <a:pPr lvl="1"/>
            <a:r>
              <a:rPr lang="en-US" dirty="0"/>
              <a:t>popular text books did not reference conflict theory;</a:t>
            </a:r>
          </a:p>
          <a:p>
            <a:pPr lvl="1"/>
            <a:r>
              <a:rPr lang="en-US" dirty="0"/>
              <a:t>most research on conflict examined role conflict, an individual phenomenon, rather than interpersonal conflict.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78879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Obstacles to Integration of Social Conflict Theory into Family Studies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Zeitgeist: "equilibrium-based, male-dominated, politically conservative, structural-functionalist interpretation of social reality."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en-US" dirty="0"/>
              <a:t>As a result, conflict was given a negative connotation.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en-US" dirty="0"/>
              <a:t>Family conflict was considered deviant.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dirty="0"/>
              <a:t>Intellectual obstacles: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en-US" dirty="0"/>
              <a:t>Limited systematic attempt to link family dynamics to social structure.  Family dynamics were emphasized as reciprocal or functional.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en-US" dirty="0"/>
              <a:t>Social conflict theory emerged as the field, like others, was moving toward positivism.  A conflict approach does not lend itself very well to positivism.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dirty="0"/>
              <a:t>Larger social context:  the family is considered a sacred institution.  As a result, support for research on conflict in the family has been discouraged.</a:t>
            </a:r>
          </a:p>
          <a:p>
            <a:pPr fontAlgn="auto">
              <a:spcAft>
                <a:spcPts val="0"/>
              </a:spcAft>
              <a:defRPr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49237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Emergence of a Social Conflict Theory of the Family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err="1"/>
              <a:t>Sprey</a:t>
            </a:r>
            <a:r>
              <a:rPr lang="en-US" dirty="0"/>
              <a:t> (1969) is credited with introducing a conflict approach to family studies.  </a:t>
            </a:r>
            <a:r>
              <a:rPr lang="en-US" dirty="0" err="1"/>
              <a:t>Sprey</a:t>
            </a:r>
            <a:r>
              <a:rPr lang="en-US" dirty="0"/>
              <a:t> (1969) suggested that the family was a "system in conflict." Basic assumptions: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en-US" dirty="0"/>
              <a:t>Conflict is typical.  Harmony is a problematic.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en-US" dirty="0"/>
              <a:t>Research should examine the ability of family members to deal with conflict.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dirty="0"/>
              <a:t>Various texts and monographs utilized a conflict approach, including </a:t>
            </a:r>
            <a:r>
              <a:rPr lang="en-US" dirty="0" err="1"/>
              <a:t>LaRossa</a:t>
            </a:r>
            <a:r>
              <a:rPr lang="en-US" dirty="0"/>
              <a:t> (1977).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dirty="0"/>
              <a:t>Feminist scholarship used a conflict approach to analyze general themes of gender relationships as well as the influence of the family.  Scholarship examined the role of the family in maintaining inequalities in male-female relationships.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81674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Emergence of a Social Conflict Theory of the Family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fontAlgn="auto"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en-US" dirty="0"/>
              <a:t>A conflict approach to the family seemed to develop within the mainstream of family studies.  The 1970s featured a variety of substantive topics: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en-US" dirty="0"/>
              <a:t>husband-wife conflict;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en-US" dirty="0" err="1"/>
              <a:t>intrafamily</a:t>
            </a:r>
            <a:r>
              <a:rPr lang="en-US" dirty="0"/>
              <a:t> communication patterns;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en-US" dirty="0"/>
              <a:t>conflict between parents and children;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en-US" dirty="0"/>
              <a:t>relationships between siblings;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en-US" dirty="0"/>
              <a:t>family disputes over inheritance;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en-US" dirty="0" err="1"/>
              <a:t>intrafamily</a:t>
            </a:r>
            <a:r>
              <a:rPr lang="en-US" dirty="0"/>
              <a:t> conflict management;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en-US" dirty="0"/>
              <a:t>marital therapy and counseling;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en-US" dirty="0"/>
              <a:t>force, including threats, in the family;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en-US" dirty="0"/>
              <a:t>structural barriers faced by women in higher education.</a:t>
            </a:r>
          </a:p>
          <a:p>
            <a:pPr fontAlgn="auto">
              <a:spcAft>
                <a:spcPts val="0"/>
              </a:spcAft>
              <a:defRPr/>
            </a:pPr>
            <a:endParaRPr lang="en-US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78879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 Social Conflict Perspective of the Family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Fundamental assumption, shared with general conflict theory: conflict is a basic element of human social life.</a:t>
            </a:r>
          </a:p>
          <a:p>
            <a:r>
              <a:rPr lang="en-US" dirty="0"/>
              <a:t>Basic reason for conflict:  individuals are motivated to act in accordance with their own interests.  People pursue needs, values, goals, and resources that they define as important or desirable.</a:t>
            </a:r>
          </a:p>
          <a:p>
            <a:r>
              <a:rPr lang="en-US" dirty="0"/>
              <a:t>Two possibilities that can lead to conflict:</a:t>
            </a:r>
          </a:p>
          <a:p>
            <a:pPr lvl="1"/>
            <a:r>
              <a:rPr lang="en-US" dirty="0"/>
              <a:t>Different individuals or groups may want different things.  This is applicable to the family (e.g., children argue about use of television, parents are children disagree about issues).</a:t>
            </a:r>
          </a:p>
          <a:p>
            <a:pPr lvl="1"/>
            <a:r>
              <a:rPr lang="en-US" dirty="0"/>
              <a:t>Different individuals or groups want the same thing, but there is a limited supply of the commodity.  </a:t>
            </a:r>
            <a:r>
              <a:rPr lang="en-US" dirty="0" err="1"/>
              <a:t>Larossa's</a:t>
            </a:r>
            <a:r>
              <a:rPr lang="en-US" dirty="0"/>
              <a:t> (1977) work on parenting, for example, suggests that men and women compete for time.  </a:t>
            </a:r>
            <a:r>
              <a:rPr lang="en-US" dirty="0" err="1"/>
              <a:t>Polatnick</a:t>
            </a:r>
            <a:r>
              <a:rPr lang="en-US" dirty="0"/>
              <a:t> (1984) suggests that men don't do housework because it isn't profitable.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49237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 Social Conflict Perspective of the Family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Power:  </a:t>
            </a:r>
            <a:r>
              <a:rPr lang="en-US" sz="2000" dirty="0"/>
              <a:t>Some family members are better able to pursue their particular self-interests.  Most power is "legitimate" because it is sanctioned by social norms.</a:t>
            </a:r>
          </a:p>
          <a:p>
            <a:pPr lvl="1"/>
            <a:r>
              <a:rPr lang="en-US" dirty="0"/>
              <a:t>Power is a source of conflict.</a:t>
            </a:r>
          </a:p>
          <a:p>
            <a:pPr lvl="1"/>
            <a:r>
              <a:rPr lang="en-US" dirty="0"/>
              <a:t>Power structure obscures or minimizes the expression of actual conflict by family members.</a:t>
            </a:r>
          </a:p>
          <a:p>
            <a:r>
              <a:rPr lang="en-US" dirty="0"/>
              <a:t>Stratification:</a:t>
            </a:r>
          </a:p>
          <a:p>
            <a:pPr lvl="1"/>
            <a:r>
              <a:rPr lang="en-US" dirty="0"/>
              <a:t>Definition:  distribute (or withhold) resources in an unequal fashion.</a:t>
            </a:r>
          </a:p>
          <a:p>
            <a:pPr lvl="1"/>
            <a:r>
              <a:rPr lang="en-US" dirty="0"/>
              <a:t>Age and gender stratification have been used in most human societies.</a:t>
            </a:r>
          </a:p>
          <a:p>
            <a:pPr lvl="1"/>
            <a:r>
              <a:rPr lang="en-US" dirty="0"/>
              <a:t>Stratification organizes and justifies behavior.</a:t>
            </a:r>
          </a:p>
          <a:p>
            <a:pPr lvl="1"/>
            <a:r>
              <a:rPr lang="en-US" dirty="0"/>
              <a:t>Creates and perpetuates structural inequalities, providing differential opportunity structures.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81674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Social Conflict Perspective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sz="2000" dirty="0"/>
              <a:t>Farrington and Keith suggest that the most "satisfying versions of family conflict theory [are] explicitly </a:t>
            </a:r>
            <a:r>
              <a:rPr lang="en-US" sz="2000" dirty="0" err="1"/>
              <a:t>macrostructural</a:t>
            </a:r>
            <a:r>
              <a:rPr lang="en-US" sz="2000" dirty="0"/>
              <a:t> in nature" (1993</a:t>
            </a:r>
            <a:r>
              <a:rPr lang="en-US" sz="2000" dirty="0" smtClean="0"/>
              <a:t>,).  </a:t>
            </a:r>
            <a:r>
              <a:rPr lang="en-US" sz="2000" dirty="0"/>
              <a:t>This approach suggests </a:t>
            </a:r>
          </a:p>
          <a:p>
            <a:pPr lvl="1"/>
            <a:r>
              <a:rPr lang="en-US" dirty="0"/>
              <a:t>that structural variations of the family (e.g., families in poverty; ethnicity of family) are important;</a:t>
            </a:r>
          </a:p>
          <a:p>
            <a:pPr lvl="1"/>
            <a:r>
              <a:rPr lang="en-US" dirty="0"/>
              <a:t> families contribute to the maintenance of the existence of the social order via socialization of children and power structures (e.g., division of household labor).</a:t>
            </a:r>
          </a:p>
          <a:p>
            <a:r>
              <a:rPr lang="en-US" sz="2000" dirty="0"/>
              <a:t>Families are paradoxical, containing</a:t>
            </a:r>
          </a:p>
          <a:p>
            <a:pPr lvl="1"/>
            <a:r>
              <a:rPr lang="en-US" dirty="0"/>
              <a:t>structural mechanisms which regulate power, and</a:t>
            </a:r>
          </a:p>
          <a:p>
            <a:pPr lvl="1"/>
            <a:r>
              <a:rPr lang="en-US" dirty="0"/>
              <a:t>they are characterized by processes which operate to intensify conflicts.</a:t>
            </a:r>
          </a:p>
          <a:p>
            <a:r>
              <a:rPr lang="en-US" sz="2000" dirty="0"/>
              <a:t>Although conflict is present, social order is maintained.</a:t>
            </a:r>
          </a:p>
          <a:p>
            <a:r>
              <a:rPr lang="en-US" sz="2000" dirty="0"/>
              <a:t>Benefits of conflict, if it is limited in amount, intensity, and manner of expression:</a:t>
            </a:r>
          </a:p>
          <a:p>
            <a:pPr lvl="1"/>
            <a:r>
              <a:rPr lang="en-US" dirty="0"/>
              <a:t>Source of personal growth (e.g., fulcrum for change).</a:t>
            </a:r>
          </a:p>
          <a:p>
            <a:pPr lvl="1"/>
            <a:r>
              <a:rPr lang="en-US" dirty="0"/>
              <a:t>Effective method for dealing with underlying or potential family problems.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78879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Present Status and Likely Future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Conflict theory has peaked.  Why?</a:t>
            </a:r>
          </a:p>
          <a:p>
            <a:pPr lvl="1"/>
            <a:r>
              <a:rPr lang="en-US" dirty="0"/>
              <a:t>Conflict theory has only been employed by a small minority of family theorists and researchers.  According to Klein and </a:t>
            </a:r>
            <a:r>
              <a:rPr lang="en-US" dirty="0" err="1"/>
              <a:t>Schvaneveldt</a:t>
            </a:r>
            <a:r>
              <a:rPr lang="en-US" dirty="0"/>
              <a:t> (1977), contemporary theorists do not see the social conflict approach as having much impact on the field.</a:t>
            </a:r>
          </a:p>
          <a:p>
            <a:pPr lvl="1"/>
            <a:r>
              <a:rPr lang="en-US" dirty="0"/>
              <a:t>There has not been a unified, coherent conflict theory of the family.  Instead there has been a "rather eclectic conceptual framework" (Farrington &amp; Keith, </a:t>
            </a:r>
            <a:r>
              <a:rPr lang="en-US" dirty="0" smtClean="0"/>
              <a:t>1983).</a:t>
            </a:r>
            <a:endParaRPr lang="en-US" dirty="0"/>
          </a:p>
          <a:p>
            <a:r>
              <a:rPr lang="en-US" dirty="0"/>
              <a:t>Conflict theory survives, in modified form, in critical theory and feminist theory.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49237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1336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Nature of conflict 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407785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-3583"/>
            <a:ext cx="9067800" cy="68079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95587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627"/>
            <a:ext cx="9067800" cy="68079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680374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-3583"/>
            <a:ext cx="8839200" cy="6636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56382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2" y="-3583"/>
            <a:ext cx="9139227" cy="68615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877497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254" y="168047"/>
            <a:ext cx="8606145" cy="64613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11643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96" y="10474"/>
            <a:ext cx="9120504" cy="68475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09756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31053"/>
            <a:ext cx="8991600" cy="67507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84085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92280"/>
            <a:ext cx="8763000" cy="6579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059093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583"/>
            <a:ext cx="9144000" cy="68651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962138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2" y="-3583"/>
            <a:ext cx="9139227" cy="68615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272911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-3583"/>
            <a:ext cx="8991599" cy="67507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327766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-3583"/>
            <a:ext cx="8839200" cy="6636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425112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-3583"/>
            <a:ext cx="8991600" cy="67507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31658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583"/>
            <a:ext cx="9144000" cy="68651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760641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Training for Conflict </a:t>
            </a:r>
            <a:r>
              <a:rPr lang="en-US" dirty="0" smtClean="0"/>
              <a:t>Resolution</a:t>
            </a:r>
          </a:p>
          <a:p>
            <a:r>
              <a:rPr lang="en-US" dirty="0"/>
              <a:t>What is Conflict Resolution?</a:t>
            </a:r>
            <a:endParaRPr lang="en-US" dirty="0" smtClean="0"/>
          </a:p>
          <a:p>
            <a:r>
              <a:rPr lang="en-US" dirty="0" smtClean="0"/>
              <a:t> </a:t>
            </a:r>
            <a:r>
              <a:rPr lang="en-US" dirty="0"/>
              <a:t>Social Conflict </a:t>
            </a:r>
            <a:r>
              <a:rPr lang="en-US" dirty="0" smtClean="0"/>
              <a:t>Theory</a:t>
            </a:r>
          </a:p>
          <a:p>
            <a:r>
              <a:rPr lang="en-US" dirty="0"/>
              <a:t>A Social Conflict Perspective of the Family</a:t>
            </a:r>
            <a:endParaRPr lang="en-US" dirty="0" smtClean="0"/>
          </a:p>
          <a:p>
            <a:r>
              <a:rPr lang="en-US" dirty="0" smtClean="0"/>
              <a:t>Nature </a:t>
            </a:r>
            <a:r>
              <a:rPr lang="en-US" dirty="0"/>
              <a:t>of </a:t>
            </a:r>
            <a:r>
              <a:rPr lang="en-US" dirty="0" smtClean="0"/>
              <a:t>conflict</a:t>
            </a:r>
          </a:p>
          <a:p>
            <a:r>
              <a:rPr lang="en-US" dirty="0" smtClean="0"/>
              <a:t>Conflict </a:t>
            </a:r>
            <a:r>
              <a:rPr lang="en-US" smtClean="0"/>
              <a:t>Management Techniques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84348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1655499"/>
            <a:ext cx="5400675" cy="40547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96532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89</TotalTime>
  <Words>1330</Words>
  <Application>Microsoft Office PowerPoint</Application>
  <PresentationFormat>On-screen Show (4:3)</PresentationFormat>
  <Paragraphs>142</Paragraphs>
  <Slides>33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4" baseType="lpstr">
      <vt:lpstr>Office Theme</vt:lpstr>
      <vt:lpstr>Crisis And Conflict Management</vt:lpstr>
      <vt:lpstr>  Training for Conflict Resolution &amp; Social Conflict Theory&amp; Nature of conflict   Lecture 23</vt:lpstr>
      <vt:lpstr>What is Conflict Resolution?</vt:lpstr>
      <vt:lpstr>Why should you resolve conflict?</vt:lpstr>
      <vt:lpstr>Steps for Conflict Resolution:</vt:lpstr>
      <vt:lpstr>        Social Conflict Theory</vt:lpstr>
      <vt:lpstr>Historical Origins</vt:lpstr>
      <vt:lpstr>Historical Origins (cont.)</vt:lpstr>
      <vt:lpstr>Social Conflict Theory and the Field of Family Studies</vt:lpstr>
      <vt:lpstr>Obstacles to Integration of Social Conflict Theory into Family Studies</vt:lpstr>
      <vt:lpstr>Emergence of a Social Conflict Theory of the Family</vt:lpstr>
      <vt:lpstr>Emergence of a Social Conflict Theory of the Family (cont.)</vt:lpstr>
      <vt:lpstr>A Social Conflict Perspective of the Family</vt:lpstr>
      <vt:lpstr>A Social Conflict Perspective of the Family (cont.)</vt:lpstr>
      <vt:lpstr>A Social Conflict Perspective (cont.)</vt:lpstr>
      <vt:lpstr>Present Status and Likely Future</vt:lpstr>
      <vt:lpstr> Nature of conflict 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Summary</vt:lpstr>
      <vt:lpstr>Slide 33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07 Training for Conflict Resolution &amp; Social Conflict Theory</dc:title>
  <dc:creator>Farhan ullah</dc:creator>
  <cp:lastModifiedBy>Administrator</cp:lastModifiedBy>
  <cp:revision>19</cp:revision>
  <dcterms:created xsi:type="dcterms:W3CDTF">2006-08-16T00:00:00Z</dcterms:created>
  <dcterms:modified xsi:type="dcterms:W3CDTF">2014-06-28T14:47:19Z</dcterms:modified>
</cp:coreProperties>
</file>