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9" r:id="rId32"/>
    <p:sldId id="288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DC4D3A-211E-4F1D-8761-3C04736F7574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8653-9EBA-4DD6-A8B3-FFFEFC794A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8991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2FC37-331A-4411-8021-424E07906EDC}" type="datetime1">
              <a:rPr lang="en-US" smtClean="0"/>
              <a:pPr/>
              <a:t>6/15/2014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E219A-DE04-435C-B649-420E7449E343}" type="datetime1">
              <a:rPr lang="en-US" smtClean="0"/>
              <a:pPr/>
              <a:t>6/15/2014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A1159-7E48-4ED2-BF3D-A20C976D6E94}" type="datetime1">
              <a:rPr lang="en-US" smtClean="0"/>
              <a:pPr/>
              <a:t>6/15/2014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75CA4-CC19-4EC7-98F6-F02FC4C09DF2}" type="datetime1">
              <a:rPr lang="en-US" smtClean="0"/>
              <a:pPr/>
              <a:t>6/15/2014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5757-9030-4A57-9FC3-7E727249FC24}" type="datetime1">
              <a:rPr lang="en-US" smtClean="0"/>
              <a:pPr/>
              <a:t>6/15/2014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50A23-FD09-4CCC-833E-BF4B6C0862A4}" type="datetime1">
              <a:rPr lang="en-US" smtClean="0"/>
              <a:pPr/>
              <a:t>6/15/2014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D0F1F-DD41-4D90-B86E-DCC14E8D48F0}" type="datetime1">
              <a:rPr lang="en-US" smtClean="0"/>
              <a:pPr/>
              <a:t>6/15/2014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E2266-62A4-4680-A0F3-5D3BD44313F4}" type="datetime1">
              <a:rPr lang="en-US" smtClean="0"/>
              <a:pPr/>
              <a:t>6/15/2014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11E94-F0D7-4F04-A3A0-A640C49432F3}" type="datetime1">
              <a:rPr lang="en-US" smtClean="0"/>
              <a:pPr/>
              <a:t>6/15/2014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81193-D991-4673-A2D9-538F2B845F9A}" type="datetime1">
              <a:rPr lang="en-US" smtClean="0"/>
              <a:pPr/>
              <a:t>6/15/2014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362BB-D150-4935-8185-CD29CA4DF17C}" type="datetime1">
              <a:rPr lang="en-US" smtClean="0"/>
              <a:pPr/>
              <a:t>6/15/2014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72E2FA-17E4-4ABE-AA9E-7D3519CC7C15}" type="datetime1">
              <a:rPr lang="en-US" smtClean="0"/>
              <a:pPr>
                <a:defRPr/>
              </a:pPr>
              <a:t>6/15/2014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4BE411-6FDB-41DE-984D-0BB8D2DE5FF7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3613494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0FDDAF-8776-4593-B369-56A98B1209F2}" type="datetime1">
              <a:rPr lang="en-US" smtClean="0"/>
              <a:pPr/>
              <a:t>6/15/2014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3600"/>
            <a:ext cx="7772400" cy="1223963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4900" dirty="0" smtClean="0"/>
              <a:t>Lecture 02</a:t>
            </a:r>
            <a:r>
              <a:rPr lang="en-GB" sz="4800" dirty="0" smtClean="0"/>
              <a:t/>
            </a:r>
            <a:br>
              <a:rPr lang="en-GB" sz="4800" dirty="0" smtClean="0"/>
            </a:br>
            <a:r>
              <a:rPr lang="en-GB" sz="4800" b="1" dirty="0" smtClean="0"/>
              <a:t>Planning for Crisis Management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C80513-34A2-4072-A391-5FB5F279C83A}" type="slidenum">
              <a:rPr lang="sv-SE"/>
              <a:pPr>
                <a:defRPr/>
              </a:pPr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3379633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ChangeArrowheads="1"/>
          </p:cNvSpPr>
          <p:nvPr/>
        </p:nvSpPr>
        <p:spPr bwMode="auto">
          <a:xfrm>
            <a:off x="323850" y="5384800"/>
            <a:ext cx="8497888" cy="10795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sv-SE">
                <a:latin typeface="Lucida Sans Unicode" pitchFamily="34" charset="0"/>
              </a:rPr>
              <a:t>Integration</a:t>
            </a:r>
          </a:p>
          <a:p>
            <a:r>
              <a:rPr lang="sv-SE">
                <a:latin typeface="Lucida Sans Unicode" pitchFamily="34" charset="0"/>
              </a:rPr>
              <a:t>of learning</a:t>
            </a:r>
          </a:p>
        </p:txBody>
      </p:sp>
      <p:sp>
        <p:nvSpPr>
          <p:cNvPr id="195587" name="Rectangle 3"/>
          <p:cNvSpPr>
            <a:spLocks noChangeArrowheads="1"/>
          </p:cNvSpPr>
          <p:nvPr/>
        </p:nvSpPr>
        <p:spPr bwMode="auto">
          <a:xfrm>
            <a:off x="323850" y="4303713"/>
            <a:ext cx="8497888" cy="10795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sv-SE">
                <a:latin typeface="Lucida Sans Unicode" pitchFamily="34" charset="0"/>
              </a:rPr>
              <a:t>Crisis</a:t>
            </a:r>
          </a:p>
          <a:p>
            <a:r>
              <a:rPr lang="sv-SE">
                <a:latin typeface="Lucida Sans Unicode" pitchFamily="34" charset="0"/>
              </a:rPr>
              <a:t>Management</a:t>
            </a:r>
          </a:p>
          <a:p>
            <a:r>
              <a:rPr lang="sv-SE">
                <a:latin typeface="Lucida Sans Unicode" pitchFamily="34" charset="0"/>
              </a:rPr>
              <a:t>Implementation</a:t>
            </a:r>
          </a:p>
        </p:txBody>
      </p:sp>
      <p:sp>
        <p:nvSpPr>
          <p:cNvPr id="195588" name="Rectangle 4"/>
          <p:cNvSpPr>
            <a:spLocks noChangeArrowheads="1"/>
          </p:cNvSpPr>
          <p:nvPr/>
        </p:nvSpPr>
        <p:spPr bwMode="auto">
          <a:xfrm>
            <a:off x="323850" y="3221038"/>
            <a:ext cx="8497888" cy="10795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sv-SE">
                <a:latin typeface="Lucida Sans Unicode" pitchFamily="34" charset="0"/>
              </a:rPr>
              <a:t>Authorisation</a:t>
            </a:r>
          </a:p>
          <a:p>
            <a:r>
              <a:rPr lang="sv-SE">
                <a:latin typeface="Lucida Sans Unicode" pitchFamily="34" charset="0"/>
              </a:rPr>
              <a:t>Procedures</a:t>
            </a:r>
          </a:p>
        </p:txBody>
      </p:sp>
      <p:sp>
        <p:nvSpPr>
          <p:cNvPr id="195589" name="Rectangle 5"/>
          <p:cNvSpPr>
            <a:spLocks noChangeArrowheads="1"/>
          </p:cNvSpPr>
          <p:nvPr/>
        </p:nvSpPr>
        <p:spPr bwMode="auto">
          <a:xfrm>
            <a:off x="323850" y="2133600"/>
            <a:ext cx="8497888" cy="10795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sv-SE">
                <a:latin typeface="Lucida Sans Unicode" pitchFamily="34" charset="0"/>
              </a:rPr>
              <a:t>Technical</a:t>
            </a:r>
          </a:p>
          <a:p>
            <a:r>
              <a:rPr lang="sv-SE">
                <a:latin typeface="Lucida Sans Unicode" pitchFamily="34" charset="0"/>
              </a:rPr>
              <a:t>Intelligence</a:t>
            </a:r>
          </a:p>
        </p:txBody>
      </p:sp>
      <p:sp>
        <p:nvSpPr>
          <p:cNvPr id="195590" name="Rectangle 6"/>
          <p:cNvSpPr>
            <a:spLocks noChangeArrowheads="1"/>
          </p:cNvSpPr>
          <p:nvPr/>
        </p:nvSpPr>
        <p:spPr bwMode="auto">
          <a:xfrm>
            <a:off x="323850" y="1052513"/>
            <a:ext cx="8497888" cy="10795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sv-SE">
                <a:latin typeface="Lucida Sans Unicode" pitchFamily="34" charset="0"/>
              </a:rPr>
              <a:t>Crisis </a:t>
            </a:r>
          </a:p>
          <a:p>
            <a:r>
              <a:rPr lang="sv-SE">
                <a:latin typeface="Lucida Sans Unicode" pitchFamily="34" charset="0"/>
              </a:rPr>
              <a:t>Management</a:t>
            </a:r>
          </a:p>
          <a:p>
            <a:r>
              <a:rPr lang="sv-SE">
                <a:latin typeface="Lucida Sans Unicode" pitchFamily="34" charset="0"/>
              </a:rPr>
              <a:t>Planning</a:t>
            </a:r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1139825"/>
          </a:xfrm>
        </p:spPr>
        <p:txBody>
          <a:bodyPr/>
          <a:lstStyle/>
          <a:p>
            <a:pPr eaLnBrk="1" hangingPunct="1"/>
            <a:r>
              <a:rPr lang="sv-SE" dirty="0" smtClean="0"/>
              <a:t>Crisis Management Model</a:t>
            </a:r>
          </a:p>
        </p:txBody>
      </p:sp>
      <p:sp>
        <p:nvSpPr>
          <p:cNvPr id="27656" name="Rectangle 9"/>
          <p:cNvSpPr>
            <a:spLocks noChangeArrowheads="1"/>
          </p:cNvSpPr>
          <p:nvPr/>
        </p:nvSpPr>
        <p:spPr bwMode="auto">
          <a:xfrm>
            <a:off x="1838325" y="641350"/>
            <a:ext cx="50720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95594" name="AutoShape 10"/>
          <p:cNvSpPr>
            <a:spLocks noChangeArrowheads="1"/>
          </p:cNvSpPr>
          <p:nvPr/>
        </p:nvSpPr>
        <p:spPr bwMode="auto">
          <a:xfrm>
            <a:off x="3421063" y="1276350"/>
            <a:ext cx="2159000" cy="719138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sv-SE" sz="2000" dirty="0">
                <a:solidFill>
                  <a:srgbClr val="000000"/>
                </a:solidFill>
                <a:latin typeface="Lucida Sans Unicode" pitchFamily="34" charset="0"/>
              </a:rPr>
              <a:t>Antecedent </a:t>
            </a:r>
          </a:p>
          <a:p>
            <a:pPr algn="ctr">
              <a:defRPr/>
            </a:pPr>
            <a:r>
              <a:rPr lang="sv-SE" sz="2000" dirty="0">
                <a:solidFill>
                  <a:srgbClr val="000000"/>
                </a:solidFill>
                <a:latin typeface="Lucida Sans Unicode" pitchFamily="34" charset="0"/>
              </a:rPr>
              <a:t>conditions</a:t>
            </a:r>
          </a:p>
        </p:txBody>
      </p:sp>
      <p:sp>
        <p:nvSpPr>
          <p:cNvPr id="195595" name="AutoShape 11"/>
          <p:cNvSpPr>
            <a:spLocks noChangeArrowheads="1"/>
          </p:cNvSpPr>
          <p:nvPr/>
        </p:nvSpPr>
        <p:spPr bwMode="auto">
          <a:xfrm>
            <a:off x="2052638" y="2357438"/>
            <a:ext cx="2159000" cy="719137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sv-SE" sz="2000" dirty="0">
                <a:solidFill>
                  <a:srgbClr val="000000"/>
                </a:solidFill>
                <a:latin typeface="Lucida Sans Unicode" pitchFamily="34" charset="0"/>
              </a:rPr>
              <a:t>Intrinsic crisis</a:t>
            </a:r>
          </a:p>
        </p:txBody>
      </p:sp>
      <p:sp>
        <p:nvSpPr>
          <p:cNvPr id="195596" name="AutoShape 12"/>
          <p:cNvSpPr>
            <a:spLocks noChangeArrowheads="1"/>
          </p:cNvSpPr>
          <p:nvPr/>
        </p:nvSpPr>
        <p:spPr bwMode="auto">
          <a:xfrm>
            <a:off x="4789488" y="2357438"/>
            <a:ext cx="2159000" cy="719137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sv-SE" sz="2000" dirty="0">
                <a:solidFill>
                  <a:srgbClr val="000000"/>
                </a:solidFill>
                <a:latin typeface="Lucida Sans Unicode" pitchFamily="34" charset="0"/>
              </a:rPr>
              <a:t>Perceived crisis</a:t>
            </a:r>
          </a:p>
        </p:txBody>
      </p:sp>
      <p:sp>
        <p:nvSpPr>
          <p:cNvPr id="195597" name="AutoShape 13"/>
          <p:cNvSpPr>
            <a:spLocks noChangeArrowheads="1"/>
          </p:cNvSpPr>
          <p:nvPr/>
        </p:nvSpPr>
        <p:spPr bwMode="auto">
          <a:xfrm>
            <a:off x="4789488" y="3365500"/>
            <a:ext cx="2159000" cy="719138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sv-SE" sz="2000" dirty="0">
                <a:solidFill>
                  <a:srgbClr val="000000"/>
                </a:solidFill>
                <a:latin typeface="Lucida Sans Unicode" pitchFamily="34" charset="0"/>
              </a:rPr>
              <a:t>Immature crisis </a:t>
            </a:r>
          </a:p>
          <a:p>
            <a:pPr algn="ctr">
              <a:defRPr/>
            </a:pPr>
            <a:r>
              <a:rPr lang="sv-SE" sz="2000" dirty="0">
                <a:solidFill>
                  <a:srgbClr val="000000"/>
                </a:solidFill>
                <a:latin typeface="Lucida Sans Unicode" pitchFamily="34" charset="0"/>
              </a:rPr>
              <a:t>response</a:t>
            </a:r>
          </a:p>
        </p:txBody>
      </p:sp>
      <p:sp>
        <p:nvSpPr>
          <p:cNvPr id="195598" name="AutoShape 14"/>
          <p:cNvSpPr>
            <a:spLocks noChangeArrowheads="1"/>
          </p:cNvSpPr>
          <p:nvPr/>
        </p:nvSpPr>
        <p:spPr bwMode="auto">
          <a:xfrm>
            <a:off x="3421063" y="4516438"/>
            <a:ext cx="2159000" cy="719137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sv-SE" sz="2000" dirty="0">
                <a:solidFill>
                  <a:srgbClr val="000000"/>
                </a:solidFill>
                <a:latin typeface="Lucida Sans Unicode" pitchFamily="34" charset="0"/>
              </a:rPr>
              <a:t>Mature crisis </a:t>
            </a:r>
          </a:p>
          <a:p>
            <a:pPr algn="ctr">
              <a:defRPr/>
            </a:pPr>
            <a:r>
              <a:rPr lang="sv-SE" sz="2000" dirty="0">
                <a:solidFill>
                  <a:srgbClr val="000000"/>
                </a:solidFill>
                <a:latin typeface="Lucida Sans Unicode" pitchFamily="34" charset="0"/>
              </a:rPr>
              <a:t>management</a:t>
            </a:r>
          </a:p>
        </p:txBody>
      </p:sp>
      <p:sp>
        <p:nvSpPr>
          <p:cNvPr id="195599" name="AutoShape 15"/>
          <p:cNvSpPr>
            <a:spLocks noChangeArrowheads="1"/>
          </p:cNvSpPr>
          <p:nvPr/>
        </p:nvSpPr>
        <p:spPr bwMode="auto">
          <a:xfrm>
            <a:off x="2989263" y="5524500"/>
            <a:ext cx="3024187" cy="720725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sv-SE" sz="2000">
                <a:solidFill>
                  <a:srgbClr val="000000"/>
                </a:solidFill>
                <a:latin typeface="Lucida Sans Unicode" pitchFamily="34" charset="0"/>
              </a:rPr>
              <a:t>Review and Feedback</a:t>
            </a:r>
          </a:p>
        </p:txBody>
      </p:sp>
      <p:cxnSp>
        <p:nvCxnSpPr>
          <p:cNvPr id="27663" name="AutoShape 16"/>
          <p:cNvCxnSpPr>
            <a:cxnSpLocks noChangeShapeType="1"/>
            <a:stCxn id="195594" idx="2"/>
            <a:endCxn id="195596" idx="0"/>
          </p:cNvCxnSpPr>
          <p:nvPr/>
        </p:nvCxnSpPr>
        <p:spPr bwMode="auto">
          <a:xfrm rot="16200000" flipH="1">
            <a:off x="5003801" y="1492250"/>
            <a:ext cx="361950" cy="1368425"/>
          </a:xfrm>
          <a:prstGeom prst="bentConnector3">
            <a:avLst>
              <a:gd name="adj1" fmla="val 50000"/>
            </a:avLst>
          </a:prstGeom>
          <a:noFill/>
          <a:ln w="22225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664" name="AutoShape 17"/>
          <p:cNvCxnSpPr>
            <a:cxnSpLocks noChangeShapeType="1"/>
            <a:stCxn id="195594" idx="2"/>
            <a:endCxn id="195595" idx="0"/>
          </p:cNvCxnSpPr>
          <p:nvPr/>
        </p:nvCxnSpPr>
        <p:spPr bwMode="auto">
          <a:xfrm rot="5400000">
            <a:off x="3635376" y="1492250"/>
            <a:ext cx="361950" cy="1368425"/>
          </a:xfrm>
          <a:prstGeom prst="bentConnector3">
            <a:avLst>
              <a:gd name="adj1" fmla="val 50000"/>
            </a:avLst>
          </a:prstGeom>
          <a:noFill/>
          <a:ln w="22225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665" name="AutoShape 18"/>
          <p:cNvCxnSpPr>
            <a:cxnSpLocks noChangeShapeType="1"/>
            <a:stCxn id="195596" idx="2"/>
            <a:endCxn id="195597" idx="0"/>
          </p:cNvCxnSpPr>
          <p:nvPr/>
        </p:nvCxnSpPr>
        <p:spPr bwMode="auto">
          <a:xfrm rot="5400000">
            <a:off x="5724525" y="3221038"/>
            <a:ext cx="288925" cy="0"/>
          </a:xfrm>
          <a:prstGeom prst="straightConnector1">
            <a:avLst/>
          </a:prstGeom>
          <a:noFill/>
          <a:ln w="222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666" name="AutoShape 19"/>
          <p:cNvCxnSpPr>
            <a:cxnSpLocks noChangeShapeType="1"/>
            <a:stCxn id="195598" idx="2"/>
            <a:endCxn id="195599" idx="0"/>
          </p:cNvCxnSpPr>
          <p:nvPr/>
        </p:nvCxnSpPr>
        <p:spPr bwMode="auto">
          <a:xfrm rot="16200000" flipH="1">
            <a:off x="4356894" y="5379244"/>
            <a:ext cx="288925" cy="1587"/>
          </a:xfrm>
          <a:prstGeom prst="bentConnector3">
            <a:avLst>
              <a:gd name="adj1" fmla="val 50000"/>
            </a:avLst>
          </a:prstGeom>
          <a:noFill/>
          <a:ln w="22225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667" name="AutoShape 20"/>
          <p:cNvCxnSpPr>
            <a:cxnSpLocks noChangeShapeType="1"/>
            <a:stCxn id="195599" idx="3"/>
            <a:endCxn id="195594" idx="3"/>
          </p:cNvCxnSpPr>
          <p:nvPr/>
        </p:nvCxnSpPr>
        <p:spPr bwMode="auto">
          <a:xfrm flipH="1" flipV="1">
            <a:off x="5580063" y="1636713"/>
            <a:ext cx="433387" cy="4248150"/>
          </a:xfrm>
          <a:prstGeom prst="bentConnector3">
            <a:avLst>
              <a:gd name="adj1" fmla="val -278389"/>
            </a:avLst>
          </a:prstGeom>
          <a:noFill/>
          <a:ln w="22225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668" name="AutoShape 21"/>
          <p:cNvCxnSpPr>
            <a:cxnSpLocks noChangeShapeType="1"/>
            <a:stCxn id="195597" idx="2"/>
            <a:endCxn id="195598" idx="3"/>
          </p:cNvCxnSpPr>
          <p:nvPr/>
        </p:nvCxnSpPr>
        <p:spPr bwMode="auto">
          <a:xfrm rot="5400000">
            <a:off x="5328445" y="4336256"/>
            <a:ext cx="792162" cy="288925"/>
          </a:xfrm>
          <a:prstGeom prst="bentConnector2">
            <a:avLst/>
          </a:prstGeom>
          <a:noFill/>
          <a:ln w="22225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669" name="AutoShape 22"/>
          <p:cNvCxnSpPr>
            <a:cxnSpLocks noChangeShapeType="1"/>
            <a:stCxn id="195595" idx="3"/>
            <a:endCxn id="195596" idx="1"/>
          </p:cNvCxnSpPr>
          <p:nvPr/>
        </p:nvCxnSpPr>
        <p:spPr bwMode="auto">
          <a:xfrm>
            <a:off x="4211638" y="2717800"/>
            <a:ext cx="577850" cy="0"/>
          </a:xfrm>
          <a:prstGeom prst="straightConnector1">
            <a:avLst/>
          </a:prstGeom>
          <a:noFill/>
          <a:ln w="2222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670" name="AutoShape 23"/>
          <p:cNvCxnSpPr>
            <a:cxnSpLocks noChangeShapeType="1"/>
            <a:stCxn id="195595" idx="3"/>
            <a:endCxn id="195598" idx="0"/>
          </p:cNvCxnSpPr>
          <p:nvPr/>
        </p:nvCxnSpPr>
        <p:spPr bwMode="auto">
          <a:xfrm>
            <a:off x="4211638" y="2717800"/>
            <a:ext cx="288925" cy="1798638"/>
          </a:xfrm>
          <a:prstGeom prst="bentConnector2">
            <a:avLst/>
          </a:prstGeom>
          <a:noFill/>
          <a:ln w="22225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671" name="Rectangle 24"/>
          <p:cNvSpPr>
            <a:spLocks noChangeArrowheads="1"/>
          </p:cNvSpPr>
          <p:nvPr/>
        </p:nvSpPr>
        <p:spPr bwMode="auto">
          <a:xfrm>
            <a:off x="7380288" y="1068388"/>
            <a:ext cx="1441450" cy="1079500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sv-SE">
                <a:latin typeface="Lucida Sans Unicode" pitchFamily="34" charset="0"/>
              </a:rPr>
              <a:t>Crisis-</a:t>
            </a:r>
          </a:p>
          <a:p>
            <a:r>
              <a:rPr lang="sv-SE">
                <a:latin typeface="Lucida Sans Unicode" pitchFamily="34" charset="0"/>
              </a:rPr>
              <a:t>prepared</a:t>
            </a:r>
          </a:p>
          <a:p>
            <a:r>
              <a:rPr lang="sv-SE">
                <a:latin typeface="Lucida Sans Unicode" pitchFamily="34" charset="0"/>
              </a:rPr>
              <a:t>culture</a:t>
            </a:r>
          </a:p>
        </p:txBody>
      </p:sp>
      <p:sp>
        <p:nvSpPr>
          <p:cNvPr id="27672" name="Rectangle 25"/>
          <p:cNvSpPr>
            <a:spLocks noChangeArrowheads="1"/>
          </p:cNvSpPr>
          <p:nvPr/>
        </p:nvSpPr>
        <p:spPr bwMode="auto">
          <a:xfrm>
            <a:off x="7380288" y="2133600"/>
            <a:ext cx="1441450" cy="1079500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sv-SE">
                <a:latin typeface="Lucida Sans Unicode" pitchFamily="34" charset="0"/>
              </a:rPr>
              <a:t>Emotional</a:t>
            </a:r>
          </a:p>
          <a:p>
            <a:r>
              <a:rPr lang="sv-SE">
                <a:latin typeface="Lucida Sans Unicode" pitchFamily="34" charset="0"/>
              </a:rPr>
              <a:t>Intelligence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65F4D1-6FA6-4316-BFDD-040830BDD5BD}" type="slidenum">
              <a:rPr lang="sv-SE"/>
              <a:pPr>
                <a:defRPr/>
              </a:pPr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248616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5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5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5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5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95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586" grpId="0" animBg="1"/>
      <p:bldP spid="195587" grpId="0" animBg="1"/>
      <p:bldP spid="195588" grpId="0" animBg="1"/>
      <p:bldP spid="195589" grpId="0" animBg="1"/>
      <p:bldP spid="19559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Gathering Intelligence</a:t>
            </a:r>
            <a:endParaRPr lang="sv-SE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Who?</a:t>
            </a:r>
          </a:p>
          <a:p>
            <a:pPr eaLnBrk="1" hangingPunct="1"/>
            <a:r>
              <a:rPr lang="en-GB" smtClean="0"/>
              <a:t>What?</a:t>
            </a:r>
          </a:p>
          <a:p>
            <a:pPr eaLnBrk="1" hangingPunct="1"/>
            <a:r>
              <a:rPr lang="en-GB" smtClean="0"/>
              <a:t>When?</a:t>
            </a:r>
            <a:endParaRPr lang="sv-SE" smtClean="0"/>
          </a:p>
          <a:p>
            <a:pPr eaLnBrk="1" hangingPunct="1"/>
            <a:r>
              <a:rPr lang="en-GB" smtClean="0"/>
              <a:t>How?</a:t>
            </a:r>
            <a:r>
              <a:rPr lang="sv-SE" smtClean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C8B7FF-DDDF-43B6-B70E-2A34BFA6B467}" type="slidenum">
              <a:rPr lang="sv-SE"/>
              <a:pPr>
                <a:defRPr/>
              </a:pPr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4085569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Who for Government?</a:t>
            </a:r>
            <a:endParaRPr lang="sv-SE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Ministers</a:t>
            </a:r>
          </a:p>
          <a:p>
            <a:pPr eaLnBrk="1" hangingPunct="1"/>
            <a:r>
              <a:rPr lang="en-GB" smtClean="0"/>
              <a:t>Officials</a:t>
            </a:r>
          </a:p>
          <a:p>
            <a:pPr eaLnBrk="1" hangingPunct="1"/>
            <a:r>
              <a:rPr lang="en-GB" smtClean="0"/>
              <a:t>Political parties</a:t>
            </a:r>
          </a:p>
          <a:p>
            <a:pPr eaLnBrk="1" hangingPunct="1"/>
            <a:r>
              <a:rPr lang="en-GB" smtClean="0"/>
              <a:t>Sponsors</a:t>
            </a:r>
          </a:p>
          <a:p>
            <a:pPr eaLnBrk="1" hangingPunct="1"/>
            <a:r>
              <a:rPr lang="en-GB" smtClean="0"/>
              <a:t>Voters</a:t>
            </a:r>
          </a:p>
          <a:p>
            <a:pPr eaLnBrk="1" hangingPunct="1"/>
            <a:r>
              <a:rPr lang="en-GB" smtClean="0"/>
              <a:t>International allies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public in general</a:t>
            </a:r>
          </a:p>
          <a:p>
            <a:pPr eaLnBrk="1" hangingPunct="1"/>
            <a:r>
              <a:rPr lang="en-GB" smtClean="0"/>
              <a:t>Tax-payers</a:t>
            </a:r>
          </a:p>
          <a:p>
            <a:pPr eaLnBrk="1" hangingPunct="1"/>
            <a:r>
              <a:rPr lang="en-GB" smtClean="0"/>
              <a:t>Consumer and lobby groups</a:t>
            </a:r>
          </a:p>
          <a:p>
            <a:pPr eaLnBrk="1" hangingPunct="1"/>
            <a:r>
              <a:rPr lang="en-GB" smtClean="0"/>
              <a:t>Lawyers</a:t>
            </a:r>
          </a:p>
          <a:p>
            <a:pPr eaLnBrk="1" hangingPunct="1"/>
            <a:r>
              <a:rPr lang="en-GB" smtClean="0"/>
              <a:t>The media</a:t>
            </a:r>
            <a:endParaRPr lang="sv-SE" smtClean="0"/>
          </a:p>
          <a:p>
            <a:pPr eaLnBrk="1" hangingPunct="1"/>
            <a:r>
              <a:rPr lang="en-GB" smtClean="0"/>
              <a:t>?</a:t>
            </a:r>
            <a:r>
              <a:rPr lang="sv-SE" smtClean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C02054-EE95-46A4-8607-BF3FADC68F7D}" type="slidenum">
              <a:rPr lang="sv-SE"/>
              <a:pPr>
                <a:defRPr/>
              </a:pPr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279394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4000" smtClean="0"/>
              <a:t>Who for medicine and drug safety?</a:t>
            </a:r>
            <a:endParaRPr lang="sv-SE" sz="4000" smtClean="0"/>
          </a:p>
        </p:txBody>
      </p:sp>
      <p:sp>
        <p:nvSpPr>
          <p:cNvPr id="30723" name="Rectangle 6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Manufacturers</a:t>
            </a:r>
          </a:p>
          <a:p>
            <a:pPr eaLnBrk="1" hangingPunct="1"/>
            <a:r>
              <a:rPr lang="en-GB" smtClean="0"/>
              <a:t>Regulators</a:t>
            </a:r>
          </a:p>
          <a:p>
            <a:pPr eaLnBrk="1" hangingPunct="1"/>
            <a:r>
              <a:rPr lang="en-GB" smtClean="0"/>
              <a:t>Politicians</a:t>
            </a:r>
          </a:p>
          <a:p>
            <a:pPr eaLnBrk="1" hangingPunct="1"/>
            <a:r>
              <a:rPr lang="en-GB" smtClean="0"/>
              <a:t>Employees</a:t>
            </a:r>
          </a:p>
          <a:p>
            <a:pPr eaLnBrk="1" hangingPunct="1"/>
            <a:r>
              <a:rPr lang="en-GB" smtClean="0"/>
              <a:t>Health professionals</a:t>
            </a:r>
          </a:p>
          <a:p>
            <a:pPr eaLnBrk="1" hangingPunct="1"/>
            <a:r>
              <a:rPr lang="en-GB" smtClean="0"/>
              <a:t>Pharmacists</a:t>
            </a:r>
          </a:p>
          <a:p>
            <a:pPr eaLnBrk="1" hangingPunct="1"/>
            <a:r>
              <a:rPr lang="en-GB" smtClean="0"/>
              <a:t>Academics</a:t>
            </a:r>
          </a:p>
        </p:txBody>
      </p:sp>
      <p:sp>
        <p:nvSpPr>
          <p:cNvPr id="30724" name="Rectangle 7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public</a:t>
            </a:r>
          </a:p>
          <a:p>
            <a:pPr eaLnBrk="1" hangingPunct="1"/>
            <a:r>
              <a:rPr lang="en-GB" smtClean="0"/>
              <a:t>Patients</a:t>
            </a:r>
          </a:p>
          <a:p>
            <a:pPr eaLnBrk="1" hangingPunct="1"/>
            <a:r>
              <a:rPr lang="en-GB" smtClean="0"/>
              <a:t>Consumer and lobby groups</a:t>
            </a:r>
          </a:p>
          <a:p>
            <a:pPr eaLnBrk="1" hangingPunct="1"/>
            <a:r>
              <a:rPr lang="en-GB" smtClean="0"/>
              <a:t>Lawyers</a:t>
            </a:r>
          </a:p>
          <a:p>
            <a:pPr eaLnBrk="1" hangingPunct="1"/>
            <a:r>
              <a:rPr lang="en-GB" smtClean="0"/>
              <a:t>The media</a:t>
            </a:r>
            <a:endParaRPr lang="sv-SE" smtClean="0"/>
          </a:p>
          <a:p>
            <a:pPr eaLnBrk="1" hangingPunct="1"/>
            <a:r>
              <a:rPr lang="en-GB" smtClean="0"/>
              <a:t>?</a:t>
            </a:r>
            <a:r>
              <a:rPr lang="sv-SE" smtClean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E0FD66-1249-428E-B395-D2678FDB893F}" type="slidenum">
              <a:rPr lang="sv-SE"/>
              <a:pPr>
                <a:defRPr/>
              </a:pPr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357542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593725" y="762000"/>
            <a:ext cx="7885112" cy="2378075"/>
          </a:xfrm>
        </p:spPr>
        <p:txBody>
          <a:bodyPr/>
          <a:lstStyle/>
          <a:p>
            <a:pPr eaLnBrk="1" hangingPunct="1"/>
            <a:r>
              <a:rPr lang="en-GB" sz="4800" dirty="0" smtClean="0"/>
              <a:t>The first goal of crisis management is prevention</a:t>
            </a:r>
            <a:r>
              <a:rPr lang="sv-SE" sz="4800" dirty="0" smtClean="0"/>
              <a:t> </a:t>
            </a:r>
          </a:p>
        </p:txBody>
      </p:sp>
      <p:pic>
        <p:nvPicPr>
          <p:cNvPr id="201736" name="Picture 8" descr="Evg cloud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674" y="3048000"/>
            <a:ext cx="3097213" cy="23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DC5E7C-BA14-4FD9-8723-4B6332BF8DDA}" type="slidenum">
              <a:rPr lang="sv-SE"/>
              <a:pPr>
                <a:defRPr/>
              </a:pPr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1090887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17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17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1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Intelligence</a:t>
            </a:r>
            <a:endParaRPr lang="sv-SE" dirty="0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GB" sz="2800" dirty="0" smtClean="0"/>
              <a:t>Continuous scanning (networks/media/public opinion, </a:t>
            </a:r>
            <a:r>
              <a:rPr lang="en-GB" sz="2800" dirty="0" err="1" smtClean="0"/>
              <a:t>etc</a:t>
            </a:r>
            <a:r>
              <a:rPr lang="en-GB" sz="2800" dirty="0" smtClean="0"/>
              <a:t>)</a:t>
            </a:r>
          </a:p>
          <a:p>
            <a:pPr eaLnBrk="1" hangingPunct="1"/>
            <a:r>
              <a:rPr lang="en-GB" sz="2800" dirty="0" smtClean="0"/>
              <a:t>Outward focus</a:t>
            </a:r>
          </a:p>
          <a:p>
            <a:pPr eaLnBrk="1" hangingPunct="1"/>
            <a:r>
              <a:rPr lang="en-GB" sz="2800" dirty="0" smtClean="0"/>
              <a:t>Collaboration</a:t>
            </a:r>
            <a:endParaRPr lang="sv-SE" sz="2800" dirty="0" smtClean="0"/>
          </a:p>
          <a:p>
            <a:pPr eaLnBrk="1" hangingPunct="1"/>
            <a:r>
              <a:rPr lang="en-GB" sz="2800" dirty="0" smtClean="0"/>
              <a:t>Positive relationships</a:t>
            </a:r>
            <a:r>
              <a:rPr lang="sv-SE" sz="2800" dirty="0" smtClean="0"/>
              <a:t> </a:t>
            </a:r>
          </a:p>
        </p:txBody>
      </p:sp>
      <p:pic>
        <p:nvPicPr>
          <p:cNvPr id="207876" name="Picture 4" descr="Capt Hug binocs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572000" y="3284538"/>
            <a:ext cx="4038600" cy="3028950"/>
          </a:xfrm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FD481F-8811-46EA-9468-C9AA4712E733}" type="slidenum">
              <a:rPr lang="sv-SE"/>
              <a:pPr>
                <a:defRPr/>
              </a:pPr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3755709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7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68313" y="765175"/>
            <a:ext cx="7772400" cy="1470025"/>
          </a:xfrm>
        </p:spPr>
        <p:txBody>
          <a:bodyPr/>
          <a:lstStyle/>
          <a:p>
            <a:pPr eaLnBrk="1" hangingPunct="1"/>
            <a:r>
              <a:rPr lang="en-GB" dirty="0" smtClean="0"/>
              <a:t>Assess risks</a:t>
            </a:r>
            <a:r>
              <a:rPr lang="sv-SE" dirty="0" smtClean="0"/>
              <a:t> </a:t>
            </a:r>
          </a:p>
        </p:txBody>
      </p:sp>
      <p:pic>
        <p:nvPicPr>
          <p:cNvPr id="208903" name="Picture 7" descr="GU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06531" y="2514600"/>
            <a:ext cx="4064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F9E88D-E6E7-4844-93A6-C6791286EEF6}" type="slidenum">
              <a:rPr lang="sv-SE"/>
              <a:pPr>
                <a:defRPr/>
              </a:pPr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691788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89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8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8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8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Risk assessment is,</a:t>
            </a:r>
            <a:endParaRPr lang="sv-SE" dirty="0" smtClean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Identification</a:t>
            </a:r>
          </a:p>
          <a:p>
            <a:pPr lvl="1" eaLnBrk="1" hangingPunct="1"/>
            <a:r>
              <a:rPr lang="en-GB" dirty="0" smtClean="0"/>
              <a:t>define and describe</a:t>
            </a:r>
          </a:p>
          <a:p>
            <a:pPr eaLnBrk="1" hangingPunct="1"/>
            <a:r>
              <a:rPr lang="en-GB" dirty="0" smtClean="0"/>
              <a:t>Estimation</a:t>
            </a:r>
          </a:p>
          <a:p>
            <a:pPr lvl="1" eaLnBrk="1" hangingPunct="1"/>
            <a:r>
              <a:rPr lang="en-GB" dirty="0" smtClean="0"/>
              <a:t>likelihood and consequences</a:t>
            </a:r>
            <a:endParaRPr lang="sv-SE" dirty="0" smtClean="0"/>
          </a:p>
          <a:p>
            <a:pPr eaLnBrk="1" hangingPunct="1"/>
            <a:r>
              <a:rPr lang="en-GB" dirty="0" smtClean="0"/>
              <a:t>Evaluation</a:t>
            </a:r>
          </a:p>
          <a:p>
            <a:pPr lvl="1" eaLnBrk="1" hangingPunct="1"/>
            <a:r>
              <a:rPr lang="en-GB" dirty="0" smtClean="0"/>
              <a:t>acceptability of risk</a:t>
            </a:r>
            <a:endParaRPr lang="sv-SE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F1F4E8-80A8-4DE4-BF59-2243CFA824A7}" type="slidenum">
              <a:rPr lang="sv-SE"/>
              <a:pPr>
                <a:defRPr/>
              </a:pPr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310504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2"/>
          <p:cNvSpPr>
            <a:spLocks noChangeArrowheads="1"/>
          </p:cNvSpPr>
          <p:nvPr/>
        </p:nvSpPr>
        <p:spPr bwMode="auto">
          <a:xfrm>
            <a:off x="6877050" y="3717925"/>
            <a:ext cx="1870075" cy="194468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r>
              <a:rPr lang="en-GB" sz="2000">
                <a:latin typeface="Lucida Sans Unicode" pitchFamily="34" charset="0"/>
                <a:cs typeface="Times New Roman" pitchFamily="18" charset="0"/>
              </a:rPr>
              <a:t>Acceptable</a:t>
            </a:r>
            <a:endParaRPr lang="en-GB" sz="2000">
              <a:latin typeface="Lucida Sans Unicode" pitchFamily="34" charset="0"/>
            </a:endParaRPr>
          </a:p>
        </p:txBody>
      </p:sp>
      <p:sp>
        <p:nvSpPr>
          <p:cNvPr id="35843" name="Rectangle 21"/>
          <p:cNvSpPr>
            <a:spLocks noChangeArrowheads="1"/>
          </p:cNvSpPr>
          <p:nvPr/>
        </p:nvSpPr>
        <p:spPr bwMode="auto">
          <a:xfrm>
            <a:off x="3706813" y="3717925"/>
            <a:ext cx="3170237" cy="194468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r>
              <a:rPr lang="en-GB" sz="2000">
                <a:latin typeface="Lucida Sans Unicode" pitchFamily="34" charset="0"/>
                <a:cs typeface="Times New Roman" pitchFamily="18" charset="0"/>
              </a:rPr>
              <a:t>High chance that public and media criticism will arise</a:t>
            </a:r>
            <a:endParaRPr lang="en-GB" sz="2000">
              <a:latin typeface="Lucida Sans Unicode" pitchFamily="34" charset="0"/>
            </a:endParaRPr>
          </a:p>
        </p:txBody>
      </p:sp>
      <p:sp>
        <p:nvSpPr>
          <p:cNvPr id="35844" name="Rectangle 20"/>
          <p:cNvSpPr>
            <a:spLocks noChangeArrowheads="1"/>
          </p:cNvSpPr>
          <p:nvPr/>
        </p:nvSpPr>
        <p:spPr bwMode="auto">
          <a:xfrm>
            <a:off x="395288" y="3717925"/>
            <a:ext cx="3311525" cy="194468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r>
              <a:rPr lang="en-GB" sz="2000">
                <a:latin typeface="Lucida Sans Unicode" pitchFamily="34" charset="0"/>
                <a:cs typeface="Times New Roman" pitchFamily="18" charset="0"/>
              </a:rPr>
              <a:t>Recall of a defective batch of medication may lower consumer confidence and take-up rate</a:t>
            </a:r>
            <a:endParaRPr lang="en-GB" sz="2000">
              <a:latin typeface="Lucida Sans Unicode" pitchFamily="34" charset="0"/>
            </a:endParaRPr>
          </a:p>
        </p:txBody>
      </p:sp>
      <p:sp>
        <p:nvSpPr>
          <p:cNvPr id="35845" name="Rectangle 19"/>
          <p:cNvSpPr>
            <a:spLocks noChangeArrowheads="1"/>
          </p:cNvSpPr>
          <p:nvPr/>
        </p:nvSpPr>
        <p:spPr bwMode="auto">
          <a:xfrm>
            <a:off x="6877050" y="2030413"/>
            <a:ext cx="1870075" cy="168751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r>
              <a:rPr lang="en-GB" sz="2000">
                <a:latin typeface="Lucida Sans Unicode" pitchFamily="34" charset="0"/>
                <a:cs typeface="Times New Roman" pitchFamily="18" charset="0"/>
              </a:rPr>
              <a:t>Unacceptable	</a:t>
            </a:r>
            <a:endParaRPr lang="en-GB" sz="2000">
              <a:latin typeface="Lucida Sans Unicode" pitchFamily="34" charset="0"/>
            </a:endParaRPr>
          </a:p>
        </p:txBody>
      </p:sp>
      <p:sp>
        <p:nvSpPr>
          <p:cNvPr id="35846" name="Rectangle 18"/>
          <p:cNvSpPr>
            <a:spLocks noChangeArrowheads="1"/>
          </p:cNvSpPr>
          <p:nvPr/>
        </p:nvSpPr>
        <p:spPr bwMode="auto">
          <a:xfrm>
            <a:off x="3706813" y="2030413"/>
            <a:ext cx="3170237" cy="168751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r>
              <a:rPr lang="en-GB" sz="2000">
                <a:latin typeface="Lucida Sans Unicode" pitchFamily="34" charset="0"/>
                <a:cs typeface="Times New Roman" pitchFamily="18" charset="0"/>
              </a:rPr>
              <a:t>Medium chance leading to severe health problems or death</a:t>
            </a:r>
            <a:endParaRPr lang="en-GB" sz="2000">
              <a:latin typeface="Lucida Sans Unicode" pitchFamily="34" charset="0"/>
            </a:endParaRPr>
          </a:p>
        </p:txBody>
      </p:sp>
      <p:sp>
        <p:nvSpPr>
          <p:cNvPr id="35847" name="Rectangle 17"/>
          <p:cNvSpPr>
            <a:spLocks noChangeArrowheads="1"/>
          </p:cNvSpPr>
          <p:nvPr/>
        </p:nvSpPr>
        <p:spPr bwMode="auto">
          <a:xfrm>
            <a:off x="395288" y="2030413"/>
            <a:ext cx="3311525" cy="168751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r>
              <a:rPr lang="en-GB" sz="2000">
                <a:latin typeface="Lucida Sans Unicode" pitchFamily="34" charset="0"/>
                <a:cs typeface="Times New Roman" pitchFamily="18" charset="0"/>
              </a:rPr>
              <a:t>Medication in question could be mistaken for sweets by young children</a:t>
            </a:r>
            <a:endParaRPr lang="en-GB" sz="2000">
              <a:latin typeface="Lucida Sans Unicode" pitchFamily="34" charset="0"/>
            </a:endParaRPr>
          </a:p>
        </p:txBody>
      </p:sp>
      <p:sp>
        <p:nvSpPr>
          <p:cNvPr id="35848" name="Rectangle 16"/>
          <p:cNvSpPr>
            <a:spLocks noChangeArrowheads="1"/>
          </p:cNvSpPr>
          <p:nvPr/>
        </p:nvSpPr>
        <p:spPr bwMode="auto">
          <a:xfrm>
            <a:off x="6877050" y="1125538"/>
            <a:ext cx="1870075" cy="90487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algn="ctr"/>
            <a:r>
              <a:rPr lang="en-GB" sz="2400">
                <a:latin typeface="Lucida Sans Unicode" pitchFamily="34" charset="0"/>
                <a:cs typeface="Times New Roman" pitchFamily="18" charset="0"/>
              </a:rPr>
              <a:t>Evaluation</a:t>
            </a:r>
            <a:endParaRPr lang="en-GB" sz="2400">
              <a:latin typeface="Lucida Sans Unicode" pitchFamily="34" charset="0"/>
            </a:endParaRPr>
          </a:p>
        </p:txBody>
      </p:sp>
      <p:sp>
        <p:nvSpPr>
          <p:cNvPr id="35849" name="Rectangle 15"/>
          <p:cNvSpPr>
            <a:spLocks noChangeArrowheads="1"/>
          </p:cNvSpPr>
          <p:nvPr/>
        </p:nvSpPr>
        <p:spPr bwMode="auto">
          <a:xfrm>
            <a:off x="3708400" y="1125538"/>
            <a:ext cx="3170238" cy="90487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algn="ctr"/>
            <a:r>
              <a:rPr lang="en-GB" sz="2400">
                <a:latin typeface="Lucida Sans Unicode" pitchFamily="34" charset="0"/>
                <a:cs typeface="Times New Roman" pitchFamily="18" charset="0"/>
              </a:rPr>
              <a:t>Estimation</a:t>
            </a:r>
            <a:endParaRPr lang="en-GB" sz="2400">
              <a:latin typeface="Lucida Sans Unicode" pitchFamily="34" charset="0"/>
            </a:endParaRPr>
          </a:p>
        </p:txBody>
      </p:sp>
      <p:sp>
        <p:nvSpPr>
          <p:cNvPr id="39946" name="Rectangle 14"/>
          <p:cNvSpPr>
            <a:spLocks noChangeArrowheads="1"/>
          </p:cNvSpPr>
          <p:nvPr/>
        </p:nvSpPr>
        <p:spPr bwMode="auto">
          <a:xfrm>
            <a:off x="395288" y="1125538"/>
            <a:ext cx="3311525" cy="9048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0000" tIns="46800" rIns="90000" bIns="46800"/>
          <a:lstStyle/>
          <a:p>
            <a:pPr algn="ctr">
              <a:defRPr/>
            </a:pPr>
            <a:r>
              <a:rPr lang="en-GB" sz="2800" dirty="0">
                <a:solidFill>
                  <a:schemeClr val="tx1"/>
                </a:solidFill>
                <a:latin typeface="Lucida Sans Unicode" pitchFamily="34" charset="0"/>
                <a:cs typeface="Times New Roman" pitchFamily="18" charset="0"/>
              </a:rPr>
              <a:t>I</a:t>
            </a:r>
            <a:r>
              <a:rPr lang="en-GB" sz="2400" dirty="0">
                <a:solidFill>
                  <a:schemeClr val="tx1"/>
                </a:solidFill>
                <a:latin typeface="Lucida Sans Unicode" pitchFamily="34" charset="0"/>
                <a:cs typeface="Times New Roman" pitchFamily="18" charset="0"/>
              </a:rPr>
              <a:t>dentification</a:t>
            </a:r>
            <a:endParaRPr lang="en-GB" sz="2400" dirty="0">
              <a:solidFill>
                <a:schemeClr val="tx1"/>
              </a:solidFill>
              <a:latin typeface="Lucida Sans Unicode" pitchFamily="34" charset="0"/>
            </a:endParaRPr>
          </a:p>
        </p:txBody>
      </p:sp>
      <p:sp>
        <p:nvSpPr>
          <p:cNvPr id="35851" name="Line 31"/>
          <p:cNvSpPr>
            <a:spLocks noChangeShapeType="1"/>
          </p:cNvSpPr>
          <p:nvPr/>
        </p:nvSpPr>
        <p:spPr bwMode="auto">
          <a:xfrm>
            <a:off x="3706813" y="1125538"/>
            <a:ext cx="0" cy="45370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endParaRPr lang="en-US"/>
          </a:p>
        </p:txBody>
      </p:sp>
      <p:sp>
        <p:nvSpPr>
          <p:cNvPr id="35852" name="Line 33"/>
          <p:cNvSpPr>
            <a:spLocks noChangeShapeType="1"/>
          </p:cNvSpPr>
          <p:nvPr/>
        </p:nvSpPr>
        <p:spPr bwMode="auto">
          <a:xfrm>
            <a:off x="6877050" y="1125538"/>
            <a:ext cx="0" cy="45370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endParaRPr lang="en-US"/>
          </a:p>
        </p:txBody>
      </p:sp>
      <p:sp>
        <p:nvSpPr>
          <p:cNvPr id="35853" name="Line 35"/>
          <p:cNvSpPr>
            <a:spLocks noChangeShapeType="1"/>
          </p:cNvSpPr>
          <p:nvPr/>
        </p:nvSpPr>
        <p:spPr bwMode="auto">
          <a:xfrm>
            <a:off x="395288" y="2030413"/>
            <a:ext cx="83518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endParaRPr lang="en-US"/>
          </a:p>
        </p:txBody>
      </p:sp>
      <p:sp>
        <p:nvSpPr>
          <p:cNvPr id="35854" name="Line 43"/>
          <p:cNvSpPr>
            <a:spLocks noChangeShapeType="1"/>
          </p:cNvSpPr>
          <p:nvPr/>
        </p:nvSpPr>
        <p:spPr bwMode="auto">
          <a:xfrm>
            <a:off x="395288" y="3717925"/>
            <a:ext cx="83518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endParaRPr lang="en-US"/>
          </a:p>
        </p:txBody>
      </p:sp>
      <p:sp>
        <p:nvSpPr>
          <p:cNvPr id="35855" name="Line 23"/>
          <p:cNvSpPr>
            <a:spLocks noChangeShapeType="1"/>
          </p:cNvSpPr>
          <p:nvPr/>
        </p:nvSpPr>
        <p:spPr bwMode="auto">
          <a:xfrm>
            <a:off x="395288" y="1125538"/>
            <a:ext cx="8351837" cy="0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endParaRPr lang="en-US"/>
          </a:p>
        </p:txBody>
      </p:sp>
      <p:sp>
        <p:nvSpPr>
          <p:cNvPr id="35856" name="Line 25"/>
          <p:cNvSpPr>
            <a:spLocks noChangeShapeType="1"/>
          </p:cNvSpPr>
          <p:nvPr/>
        </p:nvSpPr>
        <p:spPr bwMode="auto">
          <a:xfrm>
            <a:off x="395288" y="1125538"/>
            <a:ext cx="0" cy="4537075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endParaRPr lang="en-US"/>
          </a:p>
        </p:txBody>
      </p:sp>
      <p:sp>
        <p:nvSpPr>
          <p:cNvPr id="35857" name="Line 26"/>
          <p:cNvSpPr>
            <a:spLocks noChangeShapeType="1"/>
          </p:cNvSpPr>
          <p:nvPr/>
        </p:nvSpPr>
        <p:spPr bwMode="auto">
          <a:xfrm>
            <a:off x="8747125" y="1125538"/>
            <a:ext cx="0" cy="4537075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endParaRPr lang="en-US"/>
          </a:p>
        </p:txBody>
      </p:sp>
      <p:sp>
        <p:nvSpPr>
          <p:cNvPr id="35858" name="Line 24"/>
          <p:cNvSpPr>
            <a:spLocks noChangeShapeType="1"/>
          </p:cNvSpPr>
          <p:nvPr/>
        </p:nvSpPr>
        <p:spPr bwMode="auto">
          <a:xfrm>
            <a:off x="395288" y="5662613"/>
            <a:ext cx="8351837" cy="0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043F32-AEE0-4D80-B705-8DF00BABC188}" type="slidenum">
              <a:rPr lang="sv-SE"/>
              <a:pPr>
                <a:defRPr/>
              </a:pPr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126487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ChangeArrowheads="1"/>
          </p:cNvSpPr>
          <p:nvPr/>
        </p:nvSpPr>
        <p:spPr bwMode="auto">
          <a:xfrm>
            <a:off x="6732588" y="3125788"/>
            <a:ext cx="2160587" cy="195897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GB">
                <a:latin typeface="Lucida Sans Unicode" pitchFamily="34" charset="0"/>
                <a:cs typeface="Times New Roman" pitchFamily="18" charset="0"/>
              </a:rPr>
              <a:t>Priority actions to sensitively withdraw product whilst reassuring honestly and openly</a:t>
            </a:r>
            <a:endParaRPr lang="en-GB">
              <a:latin typeface="Lucida Sans Unicode" pitchFamily="34" charset="0"/>
            </a:endParaRPr>
          </a:p>
        </p:txBody>
      </p:sp>
      <p:sp>
        <p:nvSpPr>
          <p:cNvPr id="36867" name="Rectangle 4"/>
          <p:cNvSpPr>
            <a:spLocks noChangeArrowheads="1"/>
          </p:cNvSpPr>
          <p:nvPr/>
        </p:nvSpPr>
        <p:spPr bwMode="auto">
          <a:xfrm>
            <a:off x="5035550" y="3125788"/>
            <a:ext cx="1697038" cy="195897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GB">
                <a:latin typeface="Lucida Sans Unicode" pitchFamily="34" charset="0"/>
                <a:cs typeface="Times New Roman" pitchFamily="18" charset="0"/>
              </a:rPr>
              <a:t>Acceptable</a:t>
            </a:r>
            <a:endParaRPr lang="sv-SE">
              <a:latin typeface="Lucida Sans Unicode" pitchFamily="34" charset="0"/>
              <a:cs typeface="Times New Roman" pitchFamily="18" charset="0"/>
            </a:endParaRPr>
          </a:p>
        </p:txBody>
      </p:sp>
      <p:sp>
        <p:nvSpPr>
          <p:cNvPr id="36868" name="Rectangle 5"/>
          <p:cNvSpPr>
            <a:spLocks noChangeArrowheads="1"/>
          </p:cNvSpPr>
          <p:nvPr/>
        </p:nvSpPr>
        <p:spPr bwMode="auto">
          <a:xfrm>
            <a:off x="2786063" y="3125788"/>
            <a:ext cx="2249487" cy="195897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GB">
                <a:latin typeface="Lucida Sans Unicode" pitchFamily="34" charset="0"/>
                <a:cs typeface="Times New Roman" pitchFamily="18" charset="0"/>
              </a:rPr>
              <a:t>High chance that public and media criticism will arise</a:t>
            </a:r>
            <a:endParaRPr lang="en-GB">
              <a:latin typeface="Lucida Sans Unicode" pitchFamily="34" charset="0"/>
            </a:endParaRPr>
          </a:p>
        </p:txBody>
      </p:sp>
      <p:sp>
        <p:nvSpPr>
          <p:cNvPr id="36869" name="Rectangle 6"/>
          <p:cNvSpPr>
            <a:spLocks noChangeArrowheads="1"/>
          </p:cNvSpPr>
          <p:nvPr/>
        </p:nvSpPr>
        <p:spPr bwMode="auto">
          <a:xfrm>
            <a:off x="323850" y="3125788"/>
            <a:ext cx="2462213" cy="195897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GB">
                <a:latin typeface="Lucida Sans Unicode" pitchFamily="34" charset="0"/>
                <a:cs typeface="Times New Roman" pitchFamily="18" charset="0"/>
              </a:rPr>
              <a:t>Recall of a defective batch of medication may lower consumer confidence and take-up rate</a:t>
            </a:r>
            <a:endParaRPr lang="en-GB">
              <a:latin typeface="Lucida Sans Unicode" pitchFamily="34" charset="0"/>
            </a:endParaRPr>
          </a:p>
        </p:txBody>
      </p:sp>
      <p:sp>
        <p:nvSpPr>
          <p:cNvPr id="36870" name="Rectangle 7"/>
          <p:cNvSpPr>
            <a:spLocks noChangeArrowheads="1"/>
          </p:cNvSpPr>
          <p:nvPr/>
        </p:nvSpPr>
        <p:spPr bwMode="auto">
          <a:xfrm>
            <a:off x="6732588" y="1787525"/>
            <a:ext cx="2160587" cy="133826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GB">
                <a:latin typeface="Lucida Sans Unicode" pitchFamily="34" charset="0"/>
                <a:cs typeface="Times New Roman" pitchFamily="18" charset="0"/>
              </a:rPr>
              <a:t>Product needs to be re-designed to prevent the possibility</a:t>
            </a:r>
            <a:endParaRPr lang="en-GB">
              <a:latin typeface="Lucida Sans Unicode" pitchFamily="34" charset="0"/>
            </a:endParaRPr>
          </a:p>
        </p:txBody>
      </p:sp>
      <p:sp>
        <p:nvSpPr>
          <p:cNvPr id="36871" name="Rectangle 8"/>
          <p:cNvSpPr>
            <a:spLocks noChangeArrowheads="1"/>
          </p:cNvSpPr>
          <p:nvPr/>
        </p:nvSpPr>
        <p:spPr bwMode="auto">
          <a:xfrm>
            <a:off x="5035550" y="1787525"/>
            <a:ext cx="1697038" cy="133826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GB">
                <a:latin typeface="Lucida Sans Unicode" pitchFamily="34" charset="0"/>
                <a:cs typeface="Times New Roman" pitchFamily="18" charset="0"/>
              </a:rPr>
              <a:t>Unacceptable	</a:t>
            </a:r>
            <a:endParaRPr lang="en-GB">
              <a:latin typeface="Lucida Sans Unicode" pitchFamily="34" charset="0"/>
            </a:endParaRPr>
          </a:p>
        </p:txBody>
      </p:sp>
      <p:sp>
        <p:nvSpPr>
          <p:cNvPr id="36872" name="Rectangle 9"/>
          <p:cNvSpPr>
            <a:spLocks noChangeArrowheads="1"/>
          </p:cNvSpPr>
          <p:nvPr/>
        </p:nvSpPr>
        <p:spPr bwMode="auto">
          <a:xfrm>
            <a:off x="2786063" y="1787525"/>
            <a:ext cx="2249487" cy="133826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GB">
                <a:latin typeface="Lucida Sans Unicode" pitchFamily="34" charset="0"/>
                <a:cs typeface="Times New Roman" pitchFamily="18" charset="0"/>
              </a:rPr>
              <a:t>Medium chance leading to severe health problems or death</a:t>
            </a:r>
            <a:endParaRPr lang="en-GB">
              <a:latin typeface="Lucida Sans Unicode" pitchFamily="34" charset="0"/>
            </a:endParaRPr>
          </a:p>
        </p:txBody>
      </p:sp>
      <p:sp>
        <p:nvSpPr>
          <p:cNvPr id="36873" name="Rectangle 10"/>
          <p:cNvSpPr>
            <a:spLocks noChangeArrowheads="1"/>
          </p:cNvSpPr>
          <p:nvPr/>
        </p:nvSpPr>
        <p:spPr bwMode="auto">
          <a:xfrm>
            <a:off x="323850" y="1787525"/>
            <a:ext cx="2462213" cy="133826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GB">
                <a:latin typeface="Lucida Sans Unicode" pitchFamily="34" charset="0"/>
                <a:cs typeface="Times New Roman" pitchFamily="18" charset="0"/>
              </a:rPr>
              <a:t>Medication in question could be mistaken for sweets by young children</a:t>
            </a:r>
            <a:endParaRPr lang="en-GB">
              <a:latin typeface="Lucida Sans Unicode" pitchFamily="34" charset="0"/>
            </a:endParaRPr>
          </a:p>
        </p:txBody>
      </p:sp>
      <p:sp>
        <p:nvSpPr>
          <p:cNvPr id="36874" name="Rectangle 11"/>
          <p:cNvSpPr>
            <a:spLocks noChangeArrowheads="1"/>
          </p:cNvSpPr>
          <p:nvPr/>
        </p:nvSpPr>
        <p:spPr bwMode="auto">
          <a:xfrm>
            <a:off x="6732588" y="1341438"/>
            <a:ext cx="2160587" cy="44608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GB" sz="2000">
                <a:latin typeface="Lucida Sans Unicode" pitchFamily="34" charset="0"/>
                <a:cs typeface="Times New Roman" pitchFamily="18" charset="0"/>
              </a:rPr>
              <a:t>Planning</a:t>
            </a:r>
            <a:endParaRPr lang="en-GB" sz="2000">
              <a:latin typeface="Lucida Sans Unicode" pitchFamily="34" charset="0"/>
            </a:endParaRPr>
          </a:p>
        </p:txBody>
      </p:sp>
      <p:sp>
        <p:nvSpPr>
          <p:cNvPr id="36875" name="Rectangle 12"/>
          <p:cNvSpPr>
            <a:spLocks noChangeArrowheads="1"/>
          </p:cNvSpPr>
          <p:nvPr/>
        </p:nvSpPr>
        <p:spPr bwMode="auto">
          <a:xfrm>
            <a:off x="5035550" y="1341438"/>
            <a:ext cx="1697038" cy="44608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GB" sz="2000">
                <a:latin typeface="Lucida Sans Unicode" pitchFamily="34" charset="0"/>
                <a:cs typeface="Times New Roman" pitchFamily="18" charset="0"/>
              </a:rPr>
              <a:t>Evaluation</a:t>
            </a:r>
            <a:endParaRPr lang="en-GB" sz="2000">
              <a:latin typeface="Lucida Sans Unicode" pitchFamily="34" charset="0"/>
            </a:endParaRPr>
          </a:p>
        </p:txBody>
      </p:sp>
      <p:sp>
        <p:nvSpPr>
          <p:cNvPr id="36876" name="Rectangle 13"/>
          <p:cNvSpPr>
            <a:spLocks noChangeArrowheads="1"/>
          </p:cNvSpPr>
          <p:nvPr/>
        </p:nvSpPr>
        <p:spPr bwMode="auto">
          <a:xfrm>
            <a:off x="2786063" y="1341438"/>
            <a:ext cx="2249487" cy="44608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GB" sz="2000">
                <a:latin typeface="Lucida Sans Unicode" pitchFamily="34" charset="0"/>
                <a:cs typeface="Times New Roman" pitchFamily="18" charset="0"/>
              </a:rPr>
              <a:t>Estimation</a:t>
            </a:r>
            <a:endParaRPr lang="en-GB" sz="2000">
              <a:latin typeface="Lucida Sans Unicode" pitchFamily="34" charset="0"/>
            </a:endParaRPr>
          </a:p>
        </p:txBody>
      </p:sp>
      <p:sp>
        <p:nvSpPr>
          <p:cNvPr id="36877" name="Rectangle 14"/>
          <p:cNvSpPr>
            <a:spLocks noChangeArrowheads="1"/>
          </p:cNvSpPr>
          <p:nvPr/>
        </p:nvSpPr>
        <p:spPr bwMode="auto">
          <a:xfrm>
            <a:off x="323850" y="1341438"/>
            <a:ext cx="2462213" cy="44608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GB" sz="2000">
                <a:latin typeface="Lucida Sans Unicode" pitchFamily="34" charset="0"/>
                <a:cs typeface="Times New Roman" pitchFamily="18" charset="0"/>
              </a:rPr>
              <a:t>Identification</a:t>
            </a:r>
            <a:endParaRPr lang="en-GB" sz="2000">
              <a:latin typeface="Lucida Sans Unicode" pitchFamily="34" charset="0"/>
            </a:endParaRPr>
          </a:p>
        </p:txBody>
      </p:sp>
      <p:sp>
        <p:nvSpPr>
          <p:cNvPr id="36878" name="Line 15"/>
          <p:cNvSpPr>
            <a:spLocks noChangeShapeType="1"/>
          </p:cNvSpPr>
          <p:nvPr/>
        </p:nvSpPr>
        <p:spPr bwMode="auto">
          <a:xfrm>
            <a:off x="2786063" y="1341438"/>
            <a:ext cx="0" cy="37433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9" name="Line 16"/>
          <p:cNvSpPr>
            <a:spLocks noChangeShapeType="1"/>
          </p:cNvSpPr>
          <p:nvPr/>
        </p:nvSpPr>
        <p:spPr bwMode="auto">
          <a:xfrm>
            <a:off x="5035550" y="1341438"/>
            <a:ext cx="0" cy="37433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0" name="Line 17"/>
          <p:cNvSpPr>
            <a:spLocks noChangeShapeType="1"/>
          </p:cNvSpPr>
          <p:nvPr/>
        </p:nvSpPr>
        <p:spPr bwMode="auto">
          <a:xfrm>
            <a:off x="6732588" y="1341438"/>
            <a:ext cx="0" cy="37433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1" name="Line 18"/>
          <p:cNvSpPr>
            <a:spLocks noChangeShapeType="1"/>
          </p:cNvSpPr>
          <p:nvPr/>
        </p:nvSpPr>
        <p:spPr bwMode="auto">
          <a:xfrm>
            <a:off x="323850" y="1787525"/>
            <a:ext cx="85693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2" name="Line 19"/>
          <p:cNvSpPr>
            <a:spLocks noChangeShapeType="1"/>
          </p:cNvSpPr>
          <p:nvPr/>
        </p:nvSpPr>
        <p:spPr bwMode="auto">
          <a:xfrm>
            <a:off x="323850" y="3125788"/>
            <a:ext cx="85693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3" name="Line 20"/>
          <p:cNvSpPr>
            <a:spLocks noChangeShapeType="1"/>
          </p:cNvSpPr>
          <p:nvPr/>
        </p:nvSpPr>
        <p:spPr bwMode="auto">
          <a:xfrm>
            <a:off x="323850" y="1341438"/>
            <a:ext cx="8569325" cy="0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4" name="Line 21"/>
          <p:cNvSpPr>
            <a:spLocks noChangeShapeType="1"/>
          </p:cNvSpPr>
          <p:nvPr/>
        </p:nvSpPr>
        <p:spPr bwMode="auto">
          <a:xfrm>
            <a:off x="323850" y="1341438"/>
            <a:ext cx="0" cy="3743325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5" name="Line 22"/>
          <p:cNvSpPr>
            <a:spLocks noChangeShapeType="1"/>
          </p:cNvSpPr>
          <p:nvPr/>
        </p:nvSpPr>
        <p:spPr bwMode="auto">
          <a:xfrm>
            <a:off x="8893175" y="1341438"/>
            <a:ext cx="0" cy="3743325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6" name="Line 23"/>
          <p:cNvSpPr>
            <a:spLocks noChangeShapeType="1"/>
          </p:cNvSpPr>
          <p:nvPr/>
        </p:nvSpPr>
        <p:spPr bwMode="auto">
          <a:xfrm>
            <a:off x="323850" y="5084763"/>
            <a:ext cx="8569325" cy="0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274E7C-3F75-4B7C-B1FB-F4D01AFB520F}" type="slidenum">
              <a:rPr lang="sv-SE"/>
              <a:pPr>
                <a:defRPr/>
              </a:pPr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33668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Risk Management</a:t>
            </a:r>
            <a:endParaRPr lang="sv-SE" dirty="0" smtClean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Planning</a:t>
            </a:r>
          </a:p>
          <a:p>
            <a:pPr eaLnBrk="1" hangingPunct="1"/>
            <a:r>
              <a:rPr lang="en-GB" smtClean="0"/>
              <a:t>Resourcing</a:t>
            </a:r>
          </a:p>
          <a:p>
            <a:pPr eaLnBrk="1" hangingPunct="1"/>
            <a:r>
              <a:rPr lang="en-GB" smtClean="0"/>
              <a:t>Monitoring</a:t>
            </a:r>
            <a:endParaRPr lang="sv-SE" smtClean="0"/>
          </a:p>
          <a:p>
            <a:pPr eaLnBrk="1" hangingPunct="1"/>
            <a:r>
              <a:rPr lang="en-GB" smtClean="0"/>
              <a:t>Controlling</a:t>
            </a:r>
            <a:r>
              <a:rPr lang="sv-SE" smtClean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F733B-AFC7-4D28-A68C-EA438617E64B}" type="slidenum">
              <a:rPr lang="sv-SE"/>
              <a:pPr>
                <a:defRPr/>
              </a:pPr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4169813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Crisis Planning</a:t>
            </a:r>
            <a:endParaRPr lang="sv-SE" dirty="0" smtClean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2800" smtClean="0"/>
              <a:t>Assess risks</a:t>
            </a:r>
          </a:p>
          <a:p>
            <a:pPr eaLnBrk="1" hangingPunct="1">
              <a:lnSpc>
                <a:spcPct val="90000"/>
              </a:lnSpc>
            </a:pPr>
            <a:r>
              <a:rPr lang="en-GB" sz="2800" smtClean="0"/>
              <a:t>Produce plans</a:t>
            </a:r>
          </a:p>
          <a:p>
            <a:pPr eaLnBrk="1" hangingPunct="1">
              <a:lnSpc>
                <a:spcPct val="90000"/>
              </a:lnSpc>
            </a:pPr>
            <a:r>
              <a:rPr lang="en-GB" sz="2800" smtClean="0"/>
              <a:t>Define roles and responsibilities</a:t>
            </a:r>
          </a:p>
          <a:p>
            <a:pPr eaLnBrk="1" hangingPunct="1">
              <a:lnSpc>
                <a:spcPct val="90000"/>
              </a:lnSpc>
            </a:pPr>
            <a:r>
              <a:rPr lang="en-GB" sz="2800" smtClean="0"/>
              <a:t>Appoint crisis management team</a:t>
            </a:r>
          </a:p>
          <a:p>
            <a:pPr eaLnBrk="1" hangingPunct="1">
              <a:lnSpc>
                <a:spcPct val="90000"/>
              </a:lnSpc>
            </a:pPr>
            <a:r>
              <a:rPr lang="en-GB" sz="2800" smtClean="0"/>
              <a:t>Draw up communication plan</a:t>
            </a:r>
            <a:endParaRPr lang="sv-SE" sz="2800" smtClean="0"/>
          </a:p>
          <a:p>
            <a:pPr eaLnBrk="1" hangingPunct="1">
              <a:lnSpc>
                <a:spcPct val="90000"/>
              </a:lnSpc>
            </a:pPr>
            <a:r>
              <a:rPr lang="en-GB" sz="2800" smtClean="0"/>
              <a:t>Produce contact and organisation chart</a:t>
            </a:r>
            <a:r>
              <a:rPr lang="sv-SE" sz="2800" smtClean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GB" sz="2800" smtClean="0"/>
              <a:t>Promote crisis-ready culture</a:t>
            </a:r>
          </a:p>
          <a:p>
            <a:pPr eaLnBrk="1" hangingPunct="1">
              <a:lnSpc>
                <a:spcPct val="90000"/>
              </a:lnSpc>
            </a:pPr>
            <a:r>
              <a:rPr lang="en-GB" sz="2800" smtClean="0"/>
              <a:t>Publish plans and conduct training</a:t>
            </a:r>
            <a:endParaRPr lang="sv-SE" sz="2800" smtClean="0"/>
          </a:p>
          <a:p>
            <a:pPr eaLnBrk="1" hangingPunct="1">
              <a:lnSpc>
                <a:spcPct val="90000"/>
              </a:lnSpc>
            </a:pPr>
            <a:r>
              <a:rPr lang="en-GB" sz="2800" smtClean="0"/>
              <a:t>Test, review and practise</a:t>
            </a:r>
            <a:endParaRPr lang="sv-SE" sz="2800" smtClean="0"/>
          </a:p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sv-SE" sz="200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389793-7A79-4A76-BE38-AF849A5E34F3}" type="slidenum">
              <a:rPr lang="sv-SE"/>
              <a:pPr>
                <a:defRPr/>
              </a:pPr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1939302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58800" y="1600200"/>
            <a:ext cx="7772400" cy="1223963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4800" dirty="0" smtClean="0"/>
              <a:t/>
            </a:r>
            <a:br>
              <a:rPr lang="en-GB" sz="4800" dirty="0" smtClean="0"/>
            </a:br>
            <a:r>
              <a:rPr lang="en-GB" sz="4800" b="1" dirty="0" smtClean="0"/>
              <a:t>Crisis Communications</a:t>
            </a:r>
            <a:endParaRPr lang="en-GB" sz="4800" dirty="0" smtClean="0"/>
          </a:p>
        </p:txBody>
      </p:sp>
      <p:pic>
        <p:nvPicPr>
          <p:cNvPr id="284676" name="Picture 4" descr="Communcation_tra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263756"/>
            <a:ext cx="1905000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831A32-9343-4C2A-A09C-A33D77406687}" type="slidenum">
              <a:rPr lang="sv-SE"/>
              <a:pPr>
                <a:defRPr/>
              </a:pPr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2218079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46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46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4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84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Communication </a:t>
            </a:r>
            <a:r>
              <a:rPr lang="en-GB" dirty="0"/>
              <a:t>P</a:t>
            </a:r>
            <a:r>
              <a:rPr lang="en-GB" dirty="0" smtClean="0"/>
              <a:t>lan</a:t>
            </a:r>
            <a:r>
              <a:rPr lang="sv-SE" dirty="0" smtClean="0"/>
              <a:t> </a:t>
            </a:r>
          </a:p>
        </p:txBody>
      </p:sp>
      <p:sp>
        <p:nvSpPr>
          <p:cNvPr id="41987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charset="2"/>
              <a:buNone/>
            </a:pPr>
            <a:r>
              <a:rPr lang="en-GB" smtClean="0"/>
              <a:t>Core elements are:</a:t>
            </a:r>
          </a:p>
          <a:p>
            <a:pPr eaLnBrk="1" hangingPunct="1"/>
            <a:r>
              <a:rPr lang="en-GB" sz="2400" smtClean="0"/>
              <a:t>Identifying audiences (Who?)</a:t>
            </a:r>
          </a:p>
          <a:p>
            <a:pPr eaLnBrk="1" hangingPunct="1"/>
            <a:r>
              <a:rPr lang="en-GB" sz="2400" smtClean="0"/>
              <a:t>How communication is to take place (How?)</a:t>
            </a:r>
            <a:endParaRPr lang="sv-SE" sz="2400" smtClean="0"/>
          </a:p>
          <a:p>
            <a:pPr eaLnBrk="1" hangingPunct="1"/>
            <a:r>
              <a:rPr lang="en-GB" sz="2400" smtClean="0"/>
              <a:t>What messages are to be communicated (What?)</a:t>
            </a:r>
            <a:r>
              <a:rPr lang="sv-SE" sz="2400" smtClean="0"/>
              <a:t> </a:t>
            </a:r>
          </a:p>
          <a:p>
            <a:pPr eaLnBrk="1" hangingPunct="1">
              <a:buFont typeface="Wingdings" charset="2"/>
              <a:buNone/>
            </a:pPr>
            <a:endParaRPr lang="en-GB" sz="2400" smtClean="0">
              <a:solidFill>
                <a:srgbClr val="CC0000"/>
              </a:solidFill>
            </a:endParaRPr>
          </a:p>
          <a:p>
            <a:pPr eaLnBrk="1" hangingPunct="1">
              <a:buFont typeface="Wingdings" charset="2"/>
              <a:buNone/>
            </a:pPr>
            <a:r>
              <a:rPr lang="en-GB" smtClean="0"/>
              <a:t>The core process is:</a:t>
            </a:r>
          </a:p>
          <a:p>
            <a:pPr eaLnBrk="1" hangingPunct="1"/>
            <a:r>
              <a:rPr lang="en-GB" sz="2400" smtClean="0"/>
              <a:t>Active, two-way communication</a:t>
            </a:r>
            <a:endParaRPr lang="sv-SE" sz="240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7DE235-3970-4420-8EFB-D2736CB3AE89}" type="slidenum">
              <a:rPr lang="sv-SE"/>
              <a:pPr>
                <a:defRPr/>
              </a:pPr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764865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4000" dirty="0" smtClean="0"/>
              <a:t>Who matters and how will they be contacted?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2000" smtClean="0"/>
              <a:t>Ministers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Officials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Political parties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Sponsors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Voters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International allies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Tax-payers</a:t>
            </a:r>
            <a:endParaRPr lang="sv-SE" sz="2000" smtClean="0"/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Manufacturers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Politicians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Health professionals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Pharmacists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Academics</a:t>
            </a:r>
          </a:p>
        </p:txBody>
      </p:sp>
      <p:sp>
        <p:nvSpPr>
          <p:cNvPr id="43012" name="Rectangle 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2000" smtClean="0"/>
              <a:t>Patients</a:t>
            </a:r>
            <a:endParaRPr lang="sv-SE" sz="2000" smtClean="0"/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Shareholders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Stock-market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Regulators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Senior executives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Experts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Employees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The public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Customers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Consumer and lobby groups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Lawyers</a:t>
            </a:r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The media</a:t>
            </a:r>
            <a:endParaRPr lang="sv-SE" sz="2000" smtClean="0"/>
          </a:p>
          <a:p>
            <a:pPr eaLnBrk="1" hangingPunct="1">
              <a:lnSpc>
                <a:spcPct val="90000"/>
              </a:lnSpc>
            </a:pPr>
            <a:r>
              <a:rPr lang="en-GB" sz="2000" smtClean="0"/>
              <a:t>?</a:t>
            </a:r>
            <a:r>
              <a:rPr lang="sv-SE" sz="2000" smtClean="0"/>
              <a:t> </a:t>
            </a:r>
          </a:p>
          <a:p>
            <a:pPr eaLnBrk="1" hangingPunct="1">
              <a:lnSpc>
                <a:spcPct val="90000"/>
              </a:lnSpc>
            </a:pPr>
            <a:endParaRPr lang="en-GB" sz="200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067591-625E-4903-B7F3-8939FE5407F5}" type="slidenum">
              <a:rPr lang="sv-SE"/>
              <a:pPr>
                <a:defRPr/>
              </a:pPr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350586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Message Options [What?]</a:t>
            </a:r>
            <a:endParaRPr lang="sv-SE" smtClean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buFont typeface="Wingdings" charset="2"/>
              <a:buAutoNum type="arabicParenR"/>
            </a:pPr>
            <a:r>
              <a:rPr lang="en-GB" dirty="0" smtClean="0"/>
              <a:t>Full apology</a:t>
            </a:r>
          </a:p>
          <a:p>
            <a:pPr marL="609600" indent="-609600" eaLnBrk="1" hangingPunct="1">
              <a:buFont typeface="Wingdings" charset="2"/>
              <a:buAutoNum type="arabicParenR"/>
            </a:pPr>
            <a:r>
              <a:rPr lang="en-GB" dirty="0" smtClean="0"/>
              <a:t>Corrective action</a:t>
            </a:r>
          </a:p>
          <a:p>
            <a:pPr marL="609600" indent="-609600" eaLnBrk="1" hangingPunct="1">
              <a:buFont typeface="Wingdings" charset="2"/>
              <a:buAutoNum type="arabicParenR"/>
            </a:pPr>
            <a:r>
              <a:rPr lang="en-GB" dirty="0" smtClean="0"/>
              <a:t>Ingratiation</a:t>
            </a:r>
          </a:p>
          <a:p>
            <a:pPr marL="609600" indent="-609600" eaLnBrk="1" hangingPunct="1">
              <a:buFont typeface="Wingdings" charset="2"/>
              <a:buAutoNum type="arabicParenR"/>
            </a:pPr>
            <a:r>
              <a:rPr lang="en-GB" dirty="0" smtClean="0"/>
              <a:t>Justification</a:t>
            </a:r>
          </a:p>
          <a:p>
            <a:pPr marL="609600" indent="-609600" eaLnBrk="1" hangingPunct="1">
              <a:buFont typeface="Wingdings" charset="2"/>
              <a:buAutoNum type="arabicParenR"/>
            </a:pPr>
            <a:r>
              <a:rPr lang="en-GB" dirty="0" smtClean="0"/>
              <a:t>Excuse</a:t>
            </a:r>
          </a:p>
          <a:p>
            <a:pPr marL="609600" indent="-609600" eaLnBrk="1" hangingPunct="1">
              <a:buFont typeface="Wingdings" charset="2"/>
              <a:buAutoNum type="arabicParenR"/>
            </a:pPr>
            <a:r>
              <a:rPr lang="en-GB" dirty="0" smtClean="0"/>
              <a:t>Denial</a:t>
            </a:r>
            <a:endParaRPr lang="sv-SE" dirty="0" smtClean="0"/>
          </a:p>
          <a:p>
            <a:pPr marL="609600" indent="-609600" eaLnBrk="1" hangingPunct="1">
              <a:buFont typeface="Wingdings" charset="2"/>
              <a:buAutoNum type="arabicParenR"/>
            </a:pPr>
            <a:r>
              <a:rPr lang="en-GB" dirty="0" smtClean="0"/>
              <a:t>Attack the attacker</a:t>
            </a:r>
            <a:r>
              <a:rPr lang="sv-SE" dirty="0" smtClean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3BAF6F-272D-4EF5-A4BE-AEA7B4546A48}" type="slidenum">
              <a:rPr lang="sv-SE"/>
              <a:pPr>
                <a:defRPr/>
              </a:pPr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3149280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4000" smtClean="0"/>
              <a:t>What does the world want to see?</a:t>
            </a:r>
            <a:endParaRPr lang="sv-SE" sz="4000" smtClean="0"/>
          </a:p>
        </p:txBody>
      </p:sp>
      <p:sp>
        <p:nvSpPr>
          <p:cNvPr id="47107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Acceptance of responsibility</a:t>
            </a:r>
          </a:p>
          <a:p>
            <a:pPr eaLnBrk="1" hangingPunct="1"/>
            <a:r>
              <a:rPr lang="en-GB" smtClean="0"/>
              <a:t>Willingness to take positive steps</a:t>
            </a:r>
            <a:r>
              <a:rPr lang="sv-SE" smtClean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4E9179-53BE-4B2A-8E97-F3D7FDE58926}" type="slidenum">
              <a:rPr lang="sv-SE"/>
              <a:pPr>
                <a:defRPr/>
              </a:pPr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1066821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Message Option’s</a:t>
            </a:r>
            <a:endParaRPr lang="sv-SE" dirty="0" smtClean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buFont typeface="Wingdings" charset="2"/>
              <a:buAutoNum type="arabicParenR"/>
            </a:pPr>
            <a:r>
              <a:rPr lang="en-GB" smtClean="0"/>
              <a:t>Full apology</a:t>
            </a:r>
          </a:p>
          <a:p>
            <a:pPr marL="609600" indent="-609600" eaLnBrk="1" hangingPunct="1">
              <a:buFont typeface="Wingdings" charset="2"/>
              <a:buAutoNum type="arabicParenR"/>
            </a:pPr>
            <a:r>
              <a:rPr lang="en-GB" smtClean="0"/>
              <a:t>Corrective action</a:t>
            </a:r>
          </a:p>
          <a:p>
            <a:pPr marL="609600" indent="-609600" eaLnBrk="1" hangingPunct="1">
              <a:buFont typeface="Wingdings" charset="2"/>
              <a:buAutoNum type="arabicParenR"/>
            </a:pPr>
            <a:r>
              <a:rPr lang="en-GB" smtClean="0"/>
              <a:t>Ingratiation</a:t>
            </a:r>
          </a:p>
          <a:p>
            <a:pPr marL="609600" indent="-609600" eaLnBrk="1" hangingPunct="1">
              <a:buFont typeface="Wingdings" charset="2"/>
              <a:buAutoNum type="arabicParenR"/>
            </a:pPr>
            <a:r>
              <a:rPr lang="en-GB" smtClean="0"/>
              <a:t>Justification</a:t>
            </a:r>
          </a:p>
          <a:p>
            <a:pPr marL="609600" indent="-609600" eaLnBrk="1" hangingPunct="1">
              <a:buFont typeface="Wingdings" charset="2"/>
              <a:buAutoNum type="arabicParenR"/>
            </a:pPr>
            <a:r>
              <a:rPr lang="en-GB" smtClean="0"/>
              <a:t>Excuse</a:t>
            </a:r>
          </a:p>
          <a:p>
            <a:pPr marL="609600" indent="-609600" eaLnBrk="1" hangingPunct="1">
              <a:buFont typeface="Wingdings" charset="2"/>
              <a:buAutoNum type="arabicParenR"/>
            </a:pPr>
            <a:r>
              <a:rPr lang="en-GB" smtClean="0"/>
              <a:t>Denial</a:t>
            </a:r>
            <a:endParaRPr lang="sv-SE" smtClean="0"/>
          </a:p>
          <a:p>
            <a:pPr marL="609600" indent="-609600" eaLnBrk="1" hangingPunct="1">
              <a:buFont typeface="Wingdings" charset="2"/>
              <a:buAutoNum type="arabicParenR"/>
            </a:pPr>
            <a:r>
              <a:rPr lang="en-GB" smtClean="0"/>
              <a:t>Attack the attacker</a:t>
            </a:r>
            <a:r>
              <a:rPr lang="sv-SE" smtClean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F3834A-0939-4EEB-B67D-B4834066D1A1}" type="slidenum">
              <a:rPr lang="sv-SE"/>
              <a:pPr>
                <a:defRPr/>
              </a:pPr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618339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Critical Activities</a:t>
            </a:r>
            <a:endParaRPr lang="sv-SE" dirty="0" smtClean="0"/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Initial response</a:t>
            </a:r>
            <a:endParaRPr lang="sv-SE" smtClean="0"/>
          </a:p>
          <a:p>
            <a:pPr eaLnBrk="1" hangingPunct="1"/>
            <a:r>
              <a:rPr lang="en-GB" smtClean="0"/>
              <a:t>Lines to take</a:t>
            </a:r>
            <a:r>
              <a:rPr lang="sv-SE" smtClean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441D61-7520-4157-9C0E-B9EB58D1F50E}" type="slidenum">
              <a:rPr lang="sv-SE"/>
              <a:pPr>
                <a:defRPr/>
              </a:pPr>
              <a:t>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1343405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Initial Response</a:t>
            </a:r>
            <a:endParaRPr lang="sv-SE" dirty="0" smtClean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charset="2"/>
              <a:buNone/>
            </a:pPr>
            <a:r>
              <a:rPr lang="en-GB" smtClean="0"/>
              <a:t>Tell the truth as it is known</a:t>
            </a:r>
          </a:p>
          <a:p>
            <a:pPr eaLnBrk="1" hangingPunct="1"/>
            <a:r>
              <a:rPr lang="en-GB" smtClean="0"/>
              <a:t>Facts beyond question</a:t>
            </a:r>
          </a:p>
          <a:p>
            <a:pPr eaLnBrk="1" hangingPunct="1"/>
            <a:r>
              <a:rPr lang="en-GB" smtClean="0"/>
              <a:t>Actions being taken</a:t>
            </a:r>
            <a:endParaRPr lang="sv-SE" smtClean="0"/>
          </a:p>
          <a:p>
            <a:pPr eaLnBrk="1" hangingPunct="1"/>
            <a:r>
              <a:rPr lang="en-GB" smtClean="0"/>
              <a:t>Acknowledgement of emotions/psychological needs</a:t>
            </a:r>
            <a:r>
              <a:rPr lang="sv-SE" smtClean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58EACF-BDD7-4C6B-A9B9-F4C4ED6EA021}" type="slidenum">
              <a:rPr lang="sv-SE"/>
              <a:pPr>
                <a:defRPr/>
              </a:pPr>
              <a:t>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3105863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Lines to take</a:t>
            </a:r>
            <a:endParaRPr lang="sv-SE" dirty="0" smtClean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507413" cy="4525963"/>
          </a:xfrm>
        </p:spPr>
        <p:txBody>
          <a:bodyPr/>
          <a:lstStyle/>
          <a:p>
            <a:pPr eaLnBrk="1" hangingPunct="1"/>
            <a:r>
              <a:rPr lang="en-GB" smtClean="0"/>
              <a:t>Essential responses planned</a:t>
            </a:r>
          </a:p>
          <a:p>
            <a:pPr eaLnBrk="1" hangingPunct="1"/>
            <a:r>
              <a:rPr lang="en-GB" smtClean="0"/>
              <a:t>Each new authorised response is logged</a:t>
            </a:r>
            <a:endParaRPr lang="sv-SE" smtClean="0"/>
          </a:p>
          <a:p>
            <a:pPr lvl="1" eaLnBrk="1" hangingPunct="1"/>
            <a:r>
              <a:rPr lang="en-GB" smtClean="0"/>
              <a:t>Database</a:t>
            </a:r>
          </a:p>
          <a:p>
            <a:pPr lvl="1" eaLnBrk="1" hangingPunct="1"/>
            <a:r>
              <a:rPr lang="en-GB" smtClean="0"/>
              <a:t>Book</a:t>
            </a:r>
          </a:p>
          <a:p>
            <a:pPr lvl="1" eaLnBrk="1" hangingPunct="1"/>
            <a:r>
              <a:rPr lang="en-GB" smtClean="0"/>
              <a:t>Wallchart</a:t>
            </a:r>
            <a:endParaRPr lang="sv-SE" smtClean="0"/>
          </a:p>
          <a:p>
            <a:pPr lvl="1" eaLnBrk="1" hangingPunct="1"/>
            <a:r>
              <a:rPr lang="en-GB" smtClean="0"/>
              <a:t>Message board</a:t>
            </a:r>
            <a:r>
              <a:rPr lang="sv-SE" smtClean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5BCFB5-6DA0-4AD3-BE0C-B5D26E486D3C}" type="slidenum">
              <a:rPr lang="sv-SE"/>
              <a:pPr>
                <a:defRPr/>
              </a:pPr>
              <a:t>22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396379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8291" name="Group 243"/>
          <p:cNvGraphicFramePr>
            <a:graphicFrameLocks noGrp="1"/>
          </p:cNvGraphicFramePr>
          <p:nvPr/>
        </p:nvGraphicFramePr>
        <p:xfrm>
          <a:off x="95250" y="260350"/>
          <a:ext cx="8953500" cy="6408739"/>
        </p:xfrm>
        <a:graphic>
          <a:graphicData uri="http://schemas.openxmlformats.org/drawingml/2006/table">
            <a:tbl>
              <a:tblPr/>
              <a:tblGrid>
                <a:gridCol w="2244725"/>
                <a:gridCol w="3724275"/>
                <a:gridCol w="2984500"/>
              </a:tblGrid>
              <a:tr h="1595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 Unicode" pitchFamily="34" charset="0"/>
                          <a:cs typeface="Times New Roman" pitchFamily="18" charset="0"/>
                        </a:rPr>
                        <a:t>Question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 Unicode" pitchFamily="34" charset="0"/>
                          <a:cs typeface="Times New Roman" pitchFamily="18" charset="0"/>
                        </a:rPr>
                        <a:t>Is there a specific risk to aged patients from the medicine in question 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 Unicode" pitchFamily="34" charset="0"/>
                          <a:cs typeface="Times New Roman" pitchFamily="18" charset="0"/>
                        </a:rPr>
                        <a:t>Is the medicine known by any other trade names?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1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 Unicode" pitchFamily="34" charset="0"/>
                          <a:cs typeface="Times New Roman" pitchFamily="18" charset="0"/>
                        </a:rPr>
                        <a:t>Source / Date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 Unicode" pitchFamily="34" charset="0"/>
                          <a:cs typeface="Times New Roman" pitchFamily="18" charset="0"/>
                        </a:rPr>
                        <a:t>Regional Health Authority secretary</a:t>
                      </a:r>
                      <a:endParaRPr kumimoji="0" lang="sv-SE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 Unicode" pitchFamily="34" charset="0"/>
                          <a:cs typeface="Times New Roman" pitchFamily="18" charset="0"/>
                        </a:rPr>
                        <a:t>by phone 1/2/02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 Unicode" pitchFamily="34" charset="0"/>
                          <a:cs typeface="Times New Roman" pitchFamily="18" charset="0"/>
                        </a:rPr>
                        <a:t>Feature editor Daily News by phone 2/2/02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9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 Unicode" pitchFamily="34" charset="0"/>
                          <a:cs typeface="Times New Roman" pitchFamily="18" charset="0"/>
                        </a:rPr>
                        <a:t>Line to take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 Unicode" pitchFamily="34" charset="0"/>
                          <a:cs typeface="Times New Roman" pitchFamily="18" charset="0"/>
                        </a:rPr>
                        <a:t>Patients over 65 and of frail health are considered to be high risk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 Unicode" pitchFamily="34" charset="0"/>
                          <a:cs typeface="Times New Roman" pitchFamily="18" charset="0"/>
                        </a:rPr>
                        <a:t>Action to trace other trade marks is urgently proceeding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1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 Unicode" pitchFamily="34" charset="0"/>
                          <a:cs typeface="Times New Roman" pitchFamily="18" charset="0"/>
                        </a:rPr>
                        <a:t>Source / Date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 Unicode" pitchFamily="34" charset="0"/>
                          <a:cs typeface="Times New Roman" pitchFamily="18" charset="0"/>
                        </a:rPr>
                        <a:t>Professor Chang</a:t>
                      </a:r>
                      <a:endParaRPr kumimoji="0" lang="sv-SE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 Unicode" pitchFamily="34" charset="0"/>
                          <a:cs typeface="Times New Roman" pitchFamily="18" charset="0"/>
                        </a:rPr>
                        <a:t>letter dated 2/2/02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 Unicode" pitchFamily="34" charset="0"/>
                          <a:cs typeface="Times New Roman" pitchFamily="18" charset="0"/>
                        </a:rPr>
                        <a:t>Crisis team leader</a:t>
                      </a:r>
                      <a:endParaRPr kumimoji="0" lang="sv-SE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 Unicode" pitchFamily="34" charset="0"/>
                          <a:cs typeface="Times New Roman" pitchFamily="18" charset="0"/>
                        </a:rPr>
                        <a:t>document dated 1/2/02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 Unicode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4CB9AD-75F2-4C7F-8A05-898835B9E97D}" type="slidenum">
              <a:rPr lang="sv-SE"/>
              <a:pPr>
                <a:defRPr/>
              </a:pPr>
              <a:t>23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151284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Media demands [How?]</a:t>
            </a:r>
            <a:endParaRPr lang="sv-SE" smtClean="0"/>
          </a:p>
        </p:txBody>
      </p:sp>
      <p:sp>
        <p:nvSpPr>
          <p:cNvPr id="53251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Accuracy and simplicity</a:t>
            </a:r>
          </a:p>
          <a:p>
            <a:pPr eaLnBrk="1" hangingPunct="1"/>
            <a:r>
              <a:rPr lang="en-GB" smtClean="0"/>
              <a:t>Statistics which are explained</a:t>
            </a:r>
          </a:p>
          <a:p>
            <a:pPr eaLnBrk="1" hangingPunct="1"/>
            <a:r>
              <a:rPr lang="en-GB" smtClean="0"/>
              <a:t>Context of information</a:t>
            </a:r>
          </a:p>
          <a:p>
            <a:pPr eaLnBrk="1" hangingPunct="1"/>
            <a:r>
              <a:rPr lang="en-GB" smtClean="0"/>
              <a:t>Comments from highest authority</a:t>
            </a:r>
          </a:p>
          <a:p>
            <a:pPr eaLnBrk="1" hangingPunct="1"/>
            <a:r>
              <a:rPr lang="en-GB" smtClean="0"/>
              <a:t>Some controversial elements</a:t>
            </a:r>
          </a:p>
          <a:p>
            <a:pPr eaLnBrk="1" hangingPunct="1"/>
            <a:r>
              <a:rPr lang="en-GB" smtClean="0"/>
              <a:t>Both sides of the issue</a:t>
            </a:r>
          </a:p>
          <a:p>
            <a:pPr eaLnBrk="1" hangingPunct="1"/>
            <a:r>
              <a:rPr lang="en-GB" smtClean="0"/>
              <a:t>Speed, speed and speed</a:t>
            </a:r>
            <a:r>
              <a:rPr lang="sv-SE" smtClean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66D96E-EF44-4B8B-BE3F-157B398C50D0}" type="slidenum">
              <a:rPr lang="sv-SE"/>
              <a:pPr>
                <a:defRPr/>
              </a:pPr>
              <a:t>24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1271376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The ideal spokesperson</a:t>
            </a:r>
            <a:endParaRPr lang="sv-SE" dirty="0" smtClean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Polite and patient</a:t>
            </a:r>
          </a:p>
          <a:p>
            <a:pPr eaLnBrk="1" hangingPunct="1"/>
            <a:r>
              <a:rPr lang="en-GB" dirty="0" smtClean="0"/>
              <a:t>Well-informed and authoritative</a:t>
            </a:r>
          </a:p>
          <a:p>
            <a:pPr eaLnBrk="1" hangingPunct="1"/>
            <a:r>
              <a:rPr lang="en-GB" dirty="0" smtClean="0"/>
              <a:t>Accurate and reliable</a:t>
            </a:r>
          </a:p>
          <a:p>
            <a:pPr eaLnBrk="1" hangingPunct="1"/>
            <a:r>
              <a:rPr lang="en-GB" dirty="0" smtClean="0"/>
              <a:t>Articulate</a:t>
            </a:r>
          </a:p>
          <a:p>
            <a:pPr eaLnBrk="1" hangingPunct="1"/>
            <a:r>
              <a:rPr lang="en-GB" dirty="0" smtClean="0"/>
              <a:t>Available</a:t>
            </a:r>
          </a:p>
          <a:p>
            <a:pPr eaLnBrk="1" hangingPunct="1"/>
            <a:r>
              <a:rPr lang="en-GB" dirty="0" smtClean="0"/>
              <a:t>Trustworthy</a:t>
            </a:r>
          </a:p>
          <a:p>
            <a:pPr eaLnBrk="1" hangingPunct="1"/>
            <a:r>
              <a:rPr lang="en-GB" dirty="0" smtClean="0"/>
              <a:t>Evidently committed to the process</a:t>
            </a:r>
            <a:r>
              <a:rPr lang="sv-SE" dirty="0" smtClean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FB117B-F028-4B55-9D7A-63BA69775A7F}" type="slidenum">
              <a:rPr lang="sv-SE"/>
              <a:pPr>
                <a:defRPr/>
              </a:pPr>
              <a:t>25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296660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4000" smtClean="0"/>
              <a:t>Continuing public information and education</a:t>
            </a:r>
            <a:endParaRPr lang="sv-SE" sz="4000" smtClean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435975" cy="4525963"/>
          </a:xfrm>
        </p:spPr>
        <p:txBody>
          <a:bodyPr/>
          <a:lstStyle/>
          <a:p>
            <a:pPr eaLnBrk="1" hangingPunct="1"/>
            <a:r>
              <a:rPr lang="en-GB" smtClean="0"/>
              <a:t>‘No drug is 100% safe’</a:t>
            </a:r>
          </a:p>
          <a:p>
            <a:pPr eaLnBrk="1" hangingPunct="1"/>
            <a:r>
              <a:rPr lang="en-GB" smtClean="0"/>
              <a:t>Many drugs have potential side-effects and adverse effects</a:t>
            </a:r>
          </a:p>
          <a:p>
            <a:pPr eaLnBrk="1" hangingPunct="1"/>
            <a:r>
              <a:rPr lang="en-GB" smtClean="0"/>
              <a:t>Complexity of benefit-harm / effectiveness-risk</a:t>
            </a:r>
            <a:endParaRPr lang="sv-SE" smtClean="0"/>
          </a:p>
          <a:p>
            <a:pPr eaLnBrk="1" hangingPunct="1"/>
            <a:r>
              <a:rPr lang="en-GB" smtClean="0"/>
              <a:t>Rational use of drugs</a:t>
            </a:r>
            <a:r>
              <a:rPr lang="sv-SE" smtClean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5F3060-0CE4-4B1E-9893-CE2E7EAC6DA8}" type="slidenum">
              <a:rPr lang="sv-SE"/>
              <a:pPr>
                <a:defRPr/>
              </a:pPr>
              <a:t>26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290847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4000" dirty="0" smtClean="0"/>
              <a:t>Elements increasing media interest</a:t>
            </a:r>
            <a:endParaRPr lang="sv-SE" sz="4000" dirty="0" smtClean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GB" sz="2400" smtClean="0"/>
              <a:t>Dramatic emotional impact e.g. thalidomide and children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smtClean="0"/>
              <a:t>Large numbers affected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smtClean="0"/>
              <a:t>Unexpected links e.g. MMR vaccine and autism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smtClean="0"/>
              <a:t>Polarised opinions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smtClean="0"/>
              <a:t>Conflict e.g. health professionals vs. pharmaceutical companies, or between professionals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smtClean="0"/>
              <a:t>Geography e.g. proximity to own country, hospital etc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smtClean="0"/>
              <a:t>Emotive pigeonholes e.g. ‘miracle drug’, ‘poison’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smtClean="0"/>
              <a:t>Links to celebrities</a:t>
            </a:r>
            <a:r>
              <a:rPr lang="sv-SE" sz="2400" smtClean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89CD62-C39F-49EF-9E30-F23C81CF9F61}" type="slidenum">
              <a:rPr lang="sv-SE"/>
              <a:pPr>
                <a:defRPr/>
              </a:pPr>
              <a:t>27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302368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324"/>
          <p:cNvSpPr>
            <a:spLocks noChangeArrowheads="1"/>
          </p:cNvSpPr>
          <p:nvPr/>
        </p:nvSpPr>
        <p:spPr bwMode="auto">
          <a:xfrm>
            <a:off x="6229350" y="5313363"/>
            <a:ext cx="2519363" cy="517525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sv-SE" sz="2800">
                <a:latin typeface="Lucida Sans Unicode" pitchFamily="34" charset="0"/>
                <a:ea typeface="Times New Roman" pitchFamily="18" charset="0"/>
                <a:cs typeface="Lucida Sans Unicode" pitchFamily="34" charset="0"/>
              </a:rPr>
              <a:t>X</a:t>
            </a:r>
          </a:p>
        </p:txBody>
      </p:sp>
      <p:sp>
        <p:nvSpPr>
          <p:cNvPr id="248130" name="Rectangle 322"/>
          <p:cNvSpPr>
            <a:spLocks noChangeArrowheads="1"/>
          </p:cNvSpPr>
          <p:nvPr/>
        </p:nvSpPr>
        <p:spPr bwMode="auto">
          <a:xfrm>
            <a:off x="3636963" y="5313363"/>
            <a:ext cx="2592387" cy="517525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sv-SE" sz="2800">
                <a:effectLst>
                  <a:outerShdw blurRad="38100" dist="38100" dir="2700000" algn="tl">
                    <a:srgbClr val="C0C0C0"/>
                  </a:outerShdw>
                </a:effectLst>
                <a:latin typeface="Lucida Sans Unicode" pitchFamily="34" charset="0"/>
              </a:rPr>
              <a:t>X</a:t>
            </a:r>
          </a:p>
        </p:txBody>
      </p:sp>
      <p:sp>
        <p:nvSpPr>
          <p:cNvPr id="57348" name="Rectangle 320"/>
          <p:cNvSpPr>
            <a:spLocks noChangeArrowheads="1"/>
          </p:cNvSpPr>
          <p:nvPr/>
        </p:nvSpPr>
        <p:spPr bwMode="auto">
          <a:xfrm>
            <a:off x="323850" y="5313363"/>
            <a:ext cx="3313113" cy="517525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sv-SE" sz="2800">
                <a:latin typeface="Lucida Sans Unicode" pitchFamily="34" charset="0"/>
                <a:ea typeface="Times New Roman" pitchFamily="18" charset="0"/>
                <a:cs typeface="Lucida Sans Unicode" pitchFamily="34" charset="0"/>
              </a:rPr>
              <a:t>Web</a:t>
            </a:r>
            <a:r>
              <a:rPr lang="sv-SE" sz="2800">
                <a:solidFill>
                  <a:srgbClr val="000066"/>
                </a:solidFill>
                <a:latin typeface="Lucida Sans Unicode" pitchFamily="34" charset="0"/>
                <a:ea typeface="Times New Roman" pitchFamily="18" charset="0"/>
                <a:cs typeface="Lucida Sans Unicode" pitchFamily="34" charset="0"/>
              </a:rPr>
              <a:t> </a:t>
            </a:r>
            <a:r>
              <a:rPr lang="sv-SE" sz="2800">
                <a:latin typeface="Lucida Sans Unicode" pitchFamily="34" charset="0"/>
                <a:ea typeface="Times New Roman" pitchFamily="18" charset="0"/>
                <a:cs typeface="Lucida Sans Unicode" pitchFamily="34" charset="0"/>
              </a:rPr>
              <a:t>Site</a:t>
            </a:r>
          </a:p>
        </p:txBody>
      </p:sp>
      <p:sp>
        <p:nvSpPr>
          <p:cNvPr id="57349" name="Rectangle 63"/>
          <p:cNvSpPr>
            <a:spLocks noChangeArrowheads="1"/>
          </p:cNvSpPr>
          <p:nvPr/>
        </p:nvSpPr>
        <p:spPr bwMode="auto">
          <a:xfrm>
            <a:off x="6229350" y="5830888"/>
            <a:ext cx="2519363" cy="517525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sv-SE" sz="2800">
                <a:latin typeface="Lucida Sans Unicode" pitchFamily="34" charset="0"/>
                <a:ea typeface="Times New Roman" pitchFamily="18" charset="0"/>
                <a:cs typeface="Lucida Sans Unicode" pitchFamily="34" charset="0"/>
              </a:rPr>
              <a:t>X</a:t>
            </a:r>
          </a:p>
        </p:txBody>
      </p:sp>
      <p:sp>
        <p:nvSpPr>
          <p:cNvPr id="247870" name="Rectangle 62"/>
          <p:cNvSpPr>
            <a:spLocks noChangeArrowheads="1"/>
          </p:cNvSpPr>
          <p:nvPr/>
        </p:nvSpPr>
        <p:spPr bwMode="auto">
          <a:xfrm>
            <a:off x="3636963" y="5830888"/>
            <a:ext cx="2592387" cy="517525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endParaRPr lang="en-GB" sz="2800">
              <a:effectLst>
                <a:outerShdw blurRad="38100" dist="38100" dir="2700000" algn="tl">
                  <a:srgbClr val="C0C0C0"/>
                </a:outerShdw>
              </a:effectLst>
              <a:latin typeface="Lucida Sans Unicode" pitchFamily="34" charset="0"/>
            </a:endParaRPr>
          </a:p>
        </p:txBody>
      </p:sp>
      <p:sp>
        <p:nvSpPr>
          <p:cNvPr id="57351" name="Rectangle 61"/>
          <p:cNvSpPr>
            <a:spLocks noChangeArrowheads="1"/>
          </p:cNvSpPr>
          <p:nvPr/>
        </p:nvSpPr>
        <p:spPr bwMode="auto">
          <a:xfrm>
            <a:off x="323850" y="5830888"/>
            <a:ext cx="3313113" cy="517525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sv-SE" sz="2800">
                <a:latin typeface="Lucida Sans Unicode" pitchFamily="34" charset="0"/>
                <a:ea typeface="Times New Roman" pitchFamily="18" charset="0"/>
                <a:cs typeface="Lucida Sans Unicode" pitchFamily="34" charset="0"/>
              </a:rPr>
              <a:t>Mobile</a:t>
            </a:r>
            <a:r>
              <a:rPr lang="sv-SE" sz="2800">
                <a:solidFill>
                  <a:srgbClr val="000066"/>
                </a:solidFill>
                <a:latin typeface="Lucida Sans Unicode" pitchFamily="34" charset="0"/>
                <a:ea typeface="Times New Roman" pitchFamily="18" charset="0"/>
                <a:cs typeface="Lucida Sans Unicode" pitchFamily="34" charset="0"/>
              </a:rPr>
              <a:t> </a:t>
            </a:r>
            <a:r>
              <a:rPr lang="sv-SE" sz="2800">
                <a:latin typeface="Lucida Sans Unicode" pitchFamily="34" charset="0"/>
                <a:ea typeface="Times New Roman" pitchFamily="18" charset="0"/>
                <a:cs typeface="Lucida Sans Unicode" pitchFamily="34" charset="0"/>
              </a:rPr>
              <a:t>Offices</a:t>
            </a:r>
          </a:p>
        </p:txBody>
      </p:sp>
      <p:sp>
        <p:nvSpPr>
          <p:cNvPr id="57352" name="Rectangle 60"/>
          <p:cNvSpPr>
            <a:spLocks noChangeArrowheads="1"/>
          </p:cNvSpPr>
          <p:nvPr/>
        </p:nvSpPr>
        <p:spPr bwMode="auto">
          <a:xfrm>
            <a:off x="6229350" y="4767263"/>
            <a:ext cx="2519363" cy="546100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sv-SE" sz="2800">
                <a:latin typeface="Lucida Sans Unicode" pitchFamily="34" charset="0"/>
                <a:ea typeface="Times New Roman" pitchFamily="18" charset="0"/>
                <a:cs typeface="Lucida Sans Unicode" pitchFamily="34" charset="0"/>
              </a:rPr>
              <a:t>X</a:t>
            </a:r>
          </a:p>
        </p:txBody>
      </p:sp>
      <p:sp>
        <p:nvSpPr>
          <p:cNvPr id="247867" name="Rectangle 59"/>
          <p:cNvSpPr>
            <a:spLocks noChangeArrowheads="1"/>
          </p:cNvSpPr>
          <p:nvPr/>
        </p:nvSpPr>
        <p:spPr bwMode="auto">
          <a:xfrm>
            <a:off x="3636963" y="4767263"/>
            <a:ext cx="2592387" cy="546100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endParaRPr lang="en-GB" sz="2800">
              <a:effectLst>
                <a:outerShdw blurRad="38100" dist="38100" dir="2700000" algn="tl">
                  <a:srgbClr val="C0C0C0"/>
                </a:outerShdw>
              </a:effectLst>
              <a:latin typeface="Lucida Sans Unicode" pitchFamily="34" charset="0"/>
            </a:endParaRPr>
          </a:p>
        </p:txBody>
      </p:sp>
      <p:sp>
        <p:nvSpPr>
          <p:cNvPr id="57354" name="Rectangle 58"/>
          <p:cNvSpPr>
            <a:spLocks noChangeArrowheads="1"/>
          </p:cNvSpPr>
          <p:nvPr/>
        </p:nvSpPr>
        <p:spPr bwMode="auto">
          <a:xfrm>
            <a:off x="323850" y="4767263"/>
            <a:ext cx="3313113" cy="546100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sv-SE" sz="2800">
                <a:latin typeface="Lucida Sans Unicode" pitchFamily="34" charset="0"/>
                <a:ea typeface="Times New Roman" pitchFamily="18" charset="0"/>
                <a:cs typeface="Lucida Sans Unicode" pitchFamily="34" charset="0"/>
              </a:rPr>
              <a:t>Enquiry</a:t>
            </a:r>
            <a:r>
              <a:rPr lang="sv-SE" sz="2800">
                <a:solidFill>
                  <a:srgbClr val="000066"/>
                </a:solidFill>
                <a:latin typeface="Lucida Sans Unicode" pitchFamily="34" charset="0"/>
                <a:ea typeface="Times New Roman" pitchFamily="18" charset="0"/>
                <a:cs typeface="Lucida Sans Unicode" pitchFamily="34" charset="0"/>
              </a:rPr>
              <a:t> </a:t>
            </a:r>
            <a:r>
              <a:rPr lang="sv-SE" sz="2800">
                <a:latin typeface="Lucida Sans Unicode" pitchFamily="34" charset="0"/>
                <a:ea typeface="Times New Roman" pitchFamily="18" charset="0"/>
                <a:cs typeface="Lucida Sans Unicode" pitchFamily="34" charset="0"/>
              </a:rPr>
              <a:t>Desks</a:t>
            </a:r>
          </a:p>
        </p:txBody>
      </p:sp>
      <p:sp>
        <p:nvSpPr>
          <p:cNvPr id="57355" name="Rectangle 57"/>
          <p:cNvSpPr>
            <a:spLocks noChangeArrowheads="1"/>
          </p:cNvSpPr>
          <p:nvPr/>
        </p:nvSpPr>
        <p:spPr bwMode="auto">
          <a:xfrm>
            <a:off x="6229350" y="4222750"/>
            <a:ext cx="2519363" cy="544513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sv-SE" sz="2800">
                <a:latin typeface="Lucida Sans Unicode" pitchFamily="34" charset="0"/>
                <a:ea typeface="Times New Roman" pitchFamily="18" charset="0"/>
                <a:cs typeface="Lucida Sans Unicode" pitchFamily="34" charset="0"/>
              </a:rPr>
              <a:t>X</a:t>
            </a:r>
          </a:p>
        </p:txBody>
      </p:sp>
      <p:sp>
        <p:nvSpPr>
          <p:cNvPr id="57356" name="Rectangle 56"/>
          <p:cNvSpPr>
            <a:spLocks noChangeArrowheads="1"/>
          </p:cNvSpPr>
          <p:nvPr/>
        </p:nvSpPr>
        <p:spPr bwMode="auto">
          <a:xfrm>
            <a:off x="3636963" y="4222750"/>
            <a:ext cx="2592387" cy="544513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sv-SE" sz="2800">
                <a:latin typeface="Lucida Sans Unicode" pitchFamily="34" charset="0"/>
                <a:ea typeface="Times New Roman" pitchFamily="18" charset="0"/>
                <a:cs typeface="Lucida Sans Unicode" pitchFamily="34" charset="0"/>
              </a:rPr>
              <a:t>X</a:t>
            </a:r>
          </a:p>
        </p:txBody>
      </p:sp>
      <p:sp>
        <p:nvSpPr>
          <p:cNvPr id="57357" name="Rectangle 55"/>
          <p:cNvSpPr>
            <a:spLocks noChangeArrowheads="1"/>
          </p:cNvSpPr>
          <p:nvPr/>
        </p:nvSpPr>
        <p:spPr bwMode="auto">
          <a:xfrm>
            <a:off x="323850" y="4222750"/>
            <a:ext cx="3313113" cy="544513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sv-SE" sz="2800">
                <a:latin typeface="Lucida Sans Unicode" pitchFamily="34" charset="0"/>
                <a:ea typeface="Times New Roman" pitchFamily="18" charset="0"/>
                <a:cs typeface="Lucida Sans Unicode" pitchFamily="34" charset="0"/>
              </a:rPr>
              <a:t>Emails</a:t>
            </a:r>
          </a:p>
        </p:txBody>
      </p:sp>
      <p:sp>
        <p:nvSpPr>
          <p:cNvPr id="57358" name="Rectangle 54"/>
          <p:cNvSpPr>
            <a:spLocks noChangeArrowheads="1"/>
          </p:cNvSpPr>
          <p:nvPr/>
        </p:nvSpPr>
        <p:spPr bwMode="auto">
          <a:xfrm>
            <a:off x="6229350" y="3676650"/>
            <a:ext cx="2519363" cy="546100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sv-SE" sz="2800">
                <a:latin typeface="Lucida Sans Unicode" pitchFamily="34" charset="0"/>
                <a:ea typeface="Times New Roman" pitchFamily="18" charset="0"/>
                <a:cs typeface="Lucida Sans Unicode" pitchFamily="34" charset="0"/>
              </a:rPr>
              <a:t>X</a:t>
            </a:r>
          </a:p>
        </p:txBody>
      </p:sp>
      <p:sp>
        <p:nvSpPr>
          <p:cNvPr id="57359" name="Rectangle 53"/>
          <p:cNvSpPr>
            <a:spLocks noChangeArrowheads="1"/>
          </p:cNvSpPr>
          <p:nvPr/>
        </p:nvSpPr>
        <p:spPr bwMode="auto">
          <a:xfrm>
            <a:off x="3636963" y="3676650"/>
            <a:ext cx="2592387" cy="546100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sv-SE" sz="2800">
                <a:latin typeface="Lucida Sans Unicode" pitchFamily="34" charset="0"/>
                <a:ea typeface="Times New Roman" pitchFamily="18" charset="0"/>
                <a:cs typeface="Lucida Sans Unicode" pitchFamily="34" charset="0"/>
              </a:rPr>
              <a:t>X</a:t>
            </a:r>
          </a:p>
        </p:txBody>
      </p:sp>
      <p:sp>
        <p:nvSpPr>
          <p:cNvPr id="57360" name="Rectangle 52"/>
          <p:cNvSpPr>
            <a:spLocks noChangeArrowheads="1"/>
          </p:cNvSpPr>
          <p:nvPr/>
        </p:nvSpPr>
        <p:spPr bwMode="auto">
          <a:xfrm>
            <a:off x="323850" y="3676650"/>
            <a:ext cx="3313113" cy="546100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sv-SE" sz="2800">
                <a:latin typeface="Lucida Sans Unicode" pitchFamily="34" charset="0"/>
                <a:ea typeface="Times New Roman" pitchFamily="18" charset="0"/>
                <a:cs typeface="Lucida Sans Unicode" pitchFamily="34" charset="0"/>
              </a:rPr>
              <a:t>Conferences</a:t>
            </a:r>
          </a:p>
        </p:txBody>
      </p:sp>
      <p:sp>
        <p:nvSpPr>
          <p:cNvPr id="247859" name="Rectangle 51"/>
          <p:cNvSpPr>
            <a:spLocks noChangeArrowheads="1"/>
          </p:cNvSpPr>
          <p:nvPr/>
        </p:nvSpPr>
        <p:spPr bwMode="auto">
          <a:xfrm>
            <a:off x="6229350" y="3132138"/>
            <a:ext cx="2519363" cy="544512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endParaRPr lang="en-GB" sz="2800">
              <a:effectLst>
                <a:outerShdw blurRad="38100" dist="38100" dir="2700000" algn="tl">
                  <a:srgbClr val="C0C0C0"/>
                </a:outerShdw>
              </a:effectLst>
              <a:latin typeface="Lucida Sans Unicode" pitchFamily="34" charset="0"/>
            </a:endParaRPr>
          </a:p>
        </p:txBody>
      </p:sp>
      <p:sp>
        <p:nvSpPr>
          <p:cNvPr id="57362" name="Rectangle 50"/>
          <p:cNvSpPr>
            <a:spLocks noChangeArrowheads="1"/>
          </p:cNvSpPr>
          <p:nvPr/>
        </p:nvSpPr>
        <p:spPr bwMode="auto">
          <a:xfrm>
            <a:off x="3636963" y="3132138"/>
            <a:ext cx="2592387" cy="544512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sv-SE" sz="2800">
                <a:latin typeface="Lucida Sans Unicode" pitchFamily="34" charset="0"/>
                <a:ea typeface="Times New Roman" pitchFamily="18" charset="0"/>
                <a:cs typeface="Lucida Sans Unicode" pitchFamily="34" charset="0"/>
              </a:rPr>
              <a:t>X</a:t>
            </a:r>
          </a:p>
        </p:txBody>
      </p:sp>
      <p:sp>
        <p:nvSpPr>
          <p:cNvPr id="57363" name="Rectangle 49"/>
          <p:cNvSpPr>
            <a:spLocks noChangeArrowheads="1"/>
          </p:cNvSpPr>
          <p:nvPr/>
        </p:nvSpPr>
        <p:spPr bwMode="auto">
          <a:xfrm>
            <a:off x="323850" y="3132138"/>
            <a:ext cx="3313113" cy="544512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sv-SE" sz="2800">
                <a:latin typeface="Lucida Sans Unicode" pitchFamily="34" charset="0"/>
                <a:ea typeface="Times New Roman" pitchFamily="18" charset="0"/>
                <a:cs typeface="Lucida Sans Unicode" pitchFamily="34" charset="0"/>
              </a:rPr>
              <a:t>News</a:t>
            </a:r>
            <a:r>
              <a:rPr lang="sv-SE" sz="2800">
                <a:solidFill>
                  <a:srgbClr val="000066"/>
                </a:solidFill>
                <a:latin typeface="Lucida Sans Unicode" pitchFamily="34" charset="0"/>
                <a:ea typeface="Times New Roman" pitchFamily="18" charset="0"/>
                <a:cs typeface="Lucida Sans Unicode" pitchFamily="34" charset="0"/>
              </a:rPr>
              <a:t> </a:t>
            </a:r>
            <a:r>
              <a:rPr lang="sv-SE" sz="2800">
                <a:latin typeface="Lucida Sans Unicode" pitchFamily="34" charset="0"/>
                <a:ea typeface="Times New Roman" pitchFamily="18" charset="0"/>
                <a:cs typeface="Lucida Sans Unicode" pitchFamily="34" charset="0"/>
              </a:rPr>
              <a:t>Releases</a:t>
            </a:r>
          </a:p>
        </p:txBody>
      </p:sp>
      <p:sp>
        <p:nvSpPr>
          <p:cNvPr id="57364" name="Rectangle 48"/>
          <p:cNvSpPr>
            <a:spLocks noChangeArrowheads="1"/>
          </p:cNvSpPr>
          <p:nvPr/>
        </p:nvSpPr>
        <p:spPr bwMode="auto">
          <a:xfrm>
            <a:off x="6229350" y="2586038"/>
            <a:ext cx="2519363" cy="546100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sv-SE" sz="2800">
                <a:latin typeface="Lucida Sans Unicode" pitchFamily="34" charset="0"/>
                <a:ea typeface="Times New Roman" pitchFamily="18" charset="0"/>
                <a:cs typeface="Lucida Sans Unicode" pitchFamily="34" charset="0"/>
              </a:rPr>
              <a:t>X</a:t>
            </a:r>
          </a:p>
        </p:txBody>
      </p:sp>
      <p:sp>
        <p:nvSpPr>
          <p:cNvPr id="57365" name="Rectangle 47"/>
          <p:cNvSpPr>
            <a:spLocks noChangeArrowheads="1"/>
          </p:cNvSpPr>
          <p:nvPr/>
        </p:nvSpPr>
        <p:spPr bwMode="auto">
          <a:xfrm>
            <a:off x="3636963" y="2586038"/>
            <a:ext cx="2592387" cy="546100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sv-SE" sz="2800">
                <a:latin typeface="Lucida Sans Unicode" pitchFamily="34" charset="0"/>
                <a:ea typeface="Times New Roman" pitchFamily="18" charset="0"/>
                <a:cs typeface="Lucida Sans Unicode" pitchFamily="34" charset="0"/>
              </a:rPr>
              <a:t>X</a:t>
            </a:r>
          </a:p>
        </p:txBody>
      </p:sp>
      <p:sp>
        <p:nvSpPr>
          <p:cNvPr id="57366" name="Rectangle 46"/>
          <p:cNvSpPr>
            <a:spLocks noChangeArrowheads="1"/>
          </p:cNvSpPr>
          <p:nvPr/>
        </p:nvSpPr>
        <p:spPr bwMode="auto">
          <a:xfrm>
            <a:off x="323850" y="2586038"/>
            <a:ext cx="3313113" cy="546100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sv-SE" sz="2800">
                <a:latin typeface="Lucida Sans Unicode" pitchFamily="34" charset="0"/>
                <a:ea typeface="Times New Roman" pitchFamily="18" charset="0"/>
                <a:cs typeface="Lucida Sans Unicode" pitchFamily="34" charset="0"/>
              </a:rPr>
              <a:t>Interviews</a:t>
            </a:r>
          </a:p>
        </p:txBody>
      </p:sp>
      <p:sp>
        <p:nvSpPr>
          <p:cNvPr id="57367" name="Rectangle 45"/>
          <p:cNvSpPr>
            <a:spLocks noChangeArrowheads="1"/>
          </p:cNvSpPr>
          <p:nvPr/>
        </p:nvSpPr>
        <p:spPr bwMode="auto">
          <a:xfrm>
            <a:off x="6229350" y="2041525"/>
            <a:ext cx="2519363" cy="544513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sv-SE" sz="2800">
                <a:latin typeface="Lucida Sans Unicode" pitchFamily="34" charset="0"/>
                <a:ea typeface="Times New Roman" pitchFamily="18" charset="0"/>
                <a:cs typeface="Lucida Sans Unicode" pitchFamily="34" charset="0"/>
              </a:rPr>
              <a:t>X</a:t>
            </a:r>
          </a:p>
        </p:txBody>
      </p:sp>
      <p:sp>
        <p:nvSpPr>
          <p:cNvPr id="247852" name="Rectangle 44"/>
          <p:cNvSpPr>
            <a:spLocks noChangeArrowheads="1"/>
          </p:cNvSpPr>
          <p:nvPr/>
        </p:nvSpPr>
        <p:spPr bwMode="auto">
          <a:xfrm>
            <a:off x="3636963" y="2041525"/>
            <a:ext cx="2592387" cy="544513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endParaRPr lang="en-GB" sz="2800">
              <a:effectLst>
                <a:outerShdw blurRad="38100" dist="38100" dir="2700000" algn="tl">
                  <a:srgbClr val="C0C0C0"/>
                </a:outerShdw>
              </a:effectLst>
              <a:latin typeface="Lucida Sans Unicode" pitchFamily="34" charset="0"/>
            </a:endParaRPr>
          </a:p>
        </p:txBody>
      </p:sp>
      <p:sp>
        <p:nvSpPr>
          <p:cNvPr id="57369" name="Rectangle 43"/>
          <p:cNvSpPr>
            <a:spLocks noChangeArrowheads="1"/>
          </p:cNvSpPr>
          <p:nvPr/>
        </p:nvSpPr>
        <p:spPr bwMode="auto">
          <a:xfrm>
            <a:off x="323850" y="2041525"/>
            <a:ext cx="3313113" cy="544513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sv-SE" sz="2800">
                <a:latin typeface="Lucida Sans Unicode" pitchFamily="34" charset="0"/>
                <a:ea typeface="Times New Roman" pitchFamily="18" charset="0"/>
                <a:cs typeface="Lucida Sans Unicode" pitchFamily="34" charset="0"/>
              </a:rPr>
              <a:t>Hotlines</a:t>
            </a:r>
          </a:p>
        </p:txBody>
      </p:sp>
      <p:sp>
        <p:nvSpPr>
          <p:cNvPr id="57370" name="Rectangle 42"/>
          <p:cNvSpPr>
            <a:spLocks noChangeArrowheads="1"/>
          </p:cNvSpPr>
          <p:nvPr/>
        </p:nvSpPr>
        <p:spPr bwMode="auto">
          <a:xfrm>
            <a:off x="6229350" y="1495425"/>
            <a:ext cx="2519363" cy="546100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sv-SE" sz="2800">
                <a:latin typeface="Lucida Sans Unicode" pitchFamily="34" charset="0"/>
                <a:ea typeface="Times New Roman" pitchFamily="18" charset="0"/>
                <a:cs typeface="Lucida Sans Unicode" pitchFamily="34" charset="0"/>
              </a:rPr>
              <a:t>X</a:t>
            </a:r>
          </a:p>
        </p:txBody>
      </p:sp>
      <p:sp>
        <p:nvSpPr>
          <p:cNvPr id="57371" name="Rectangle 41"/>
          <p:cNvSpPr>
            <a:spLocks noChangeArrowheads="1"/>
          </p:cNvSpPr>
          <p:nvPr/>
        </p:nvSpPr>
        <p:spPr bwMode="auto">
          <a:xfrm>
            <a:off x="3636963" y="1495425"/>
            <a:ext cx="2592387" cy="546100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sv-SE" sz="2800">
                <a:latin typeface="Lucida Sans Unicode" pitchFamily="34" charset="0"/>
                <a:ea typeface="Times New Roman" pitchFamily="18" charset="0"/>
                <a:cs typeface="Lucida Sans Unicode" pitchFamily="34" charset="0"/>
              </a:rPr>
              <a:t>X</a:t>
            </a:r>
          </a:p>
        </p:txBody>
      </p:sp>
      <p:sp>
        <p:nvSpPr>
          <p:cNvPr id="57372" name="Rectangle 40"/>
          <p:cNvSpPr>
            <a:spLocks noChangeArrowheads="1"/>
          </p:cNvSpPr>
          <p:nvPr/>
        </p:nvSpPr>
        <p:spPr bwMode="auto">
          <a:xfrm>
            <a:off x="323850" y="1495425"/>
            <a:ext cx="3313113" cy="546100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sv-SE" sz="2800">
                <a:latin typeface="Lucida Sans Unicode" pitchFamily="34" charset="0"/>
                <a:ea typeface="Times New Roman" pitchFamily="18" charset="0"/>
                <a:cs typeface="Lucida Sans Unicode" pitchFamily="34" charset="0"/>
              </a:rPr>
              <a:t>Telephone</a:t>
            </a:r>
          </a:p>
        </p:txBody>
      </p:sp>
      <p:sp>
        <p:nvSpPr>
          <p:cNvPr id="57373" name="Rectangle 39"/>
          <p:cNvSpPr>
            <a:spLocks noChangeArrowheads="1"/>
          </p:cNvSpPr>
          <p:nvPr/>
        </p:nvSpPr>
        <p:spPr bwMode="auto">
          <a:xfrm>
            <a:off x="6229350" y="950913"/>
            <a:ext cx="2519363" cy="544512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sv-SE" sz="2800">
                <a:latin typeface="Lucida Sans Unicode" pitchFamily="34" charset="0"/>
                <a:ea typeface="Times New Roman" pitchFamily="18" charset="0"/>
                <a:cs typeface="Lucida Sans Unicode" pitchFamily="34" charset="0"/>
              </a:rPr>
              <a:t>Access</a:t>
            </a:r>
          </a:p>
        </p:txBody>
      </p:sp>
      <p:sp>
        <p:nvSpPr>
          <p:cNvPr id="57374" name="Rectangle 38"/>
          <p:cNvSpPr>
            <a:spLocks noChangeArrowheads="1"/>
          </p:cNvSpPr>
          <p:nvPr/>
        </p:nvSpPr>
        <p:spPr bwMode="auto">
          <a:xfrm>
            <a:off x="3636963" y="950913"/>
            <a:ext cx="2592387" cy="544512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sv-SE" sz="2800">
                <a:latin typeface="Lucida Sans Unicode" pitchFamily="34" charset="0"/>
                <a:ea typeface="Times New Roman" pitchFamily="18" charset="0"/>
                <a:cs typeface="Lucida Sans Unicode" pitchFamily="34" charset="0"/>
              </a:rPr>
              <a:t>Transmission</a:t>
            </a:r>
          </a:p>
        </p:txBody>
      </p:sp>
      <p:sp>
        <p:nvSpPr>
          <p:cNvPr id="247845" name="Rectangle 37"/>
          <p:cNvSpPr>
            <a:spLocks noChangeArrowheads="1"/>
          </p:cNvSpPr>
          <p:nvPr/>
        </p:nvSpPr>
        <p:spPr bwMode="auto">
          <a:xfrm>
            <a:off x="323850" y="950913"/>
            <a:ext cx="3313113" cy="544512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endParaRPr lang="en-GB" sz="2800">
              <a:effectLst>
                <a:outerShdw blurRad="38100" dist="38100" dir="2700000" algn="tl">
                  <a:srgbClr val="C0C0C0"/>
                </a:outerShdw>
              </a:effectLst>
              <a:latin typeface="Lucida Sans Unicode" pitchFamily="34" charset="0"/>
            </a:endParaRPr>
          </a:p>
        </p:txBody>
      </p:sp>
      <p:sp>
        <p:nvSpPr>
          <p:cNvPr id="57376" name="Rectangle 35"/>
          <p:cNvSpPr>
            <a:spLocks noChangeArrowheads="1"/>
          </p:cNvSpPr>
          <p:nvPr/>
        </p:nvSpPr>
        <p:spPr bwMode="auto">
          <a:xfrm>
            <a:off x="3636963" y="404813"/>
            <a:ext cx="5111750" cy="546100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sv-SE" sz="2800">
                <a:latin typeface="Lucida Sans Unicode" pitchFamily="34" charset="0"/>
                <a:ea typeface="Times New Roman" pitchFamily="18" charset="0"/>
                <a:cs typeface="Lucida Sans Unicode" pitchFamily="34" charset="0"/>
              </a:rPr>
              <a:t>Primary Purpose</a:t>
            </a:r>
          </a:p>
        </p:txBody>
      </p:sp>
      <p:sp>
        <p:nvSpPr>
          <p:cNvPr id="57377" name="Rectangle 34"/>
          <p:cNvSpPr>
            <a:spLocks noChangeArrowheads="1"/>
          </p:cNvSpPr>
          <p:nvPr/>
        </p:nvSpPr>
        <p:spPr bwMode="auto">
          <a:xfrm>
            <a:off x="323850" y="404813"/>
            <a:ext cx="3313113" cy="546100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sv-SE" sz="2800">
                <a:latin typeface="Lucida Sans Unicode" pitchFamily="34" charset="0"/>
                <a:ea typeface="Times New Roman" pitchFamily="18" charset="0"/>
                <a:cs typeface="Lucida Sans Unicode" pitchFamily="34" charset="0"/>
              </a:rPr>
              <a:t>Methods</a:t>
            </a:r>
          </a:p>
        </p:txBody>
      </p:sp>
      <p:sp>
        <p:nvSpPr>
          <p:cNvPr id="57378" name="Line 70"/>
          <p:cNvSpPr>
            <a:spLocks noChangeShapeType="1"/>
          </p:cNvSpPr>
          <p:nvPr/>
        </p:nvSpPr>
        <p:spPr bwMode="auto">
          <a:xfrm>
            <a:off x="323850" y="950913"/>
            <a:ext cx="84248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79" name="Line 72"/>
          <p:cNvSpPr>
            <a:spLocks noChangeShapeType="1"/>
          </p:cNvSpPr>
          <p:nvPr/>
        </p:nvSpPr>
        <p:spPr bwMode="auto">
          <a:xfrm>
            <a:off x="3636963" y="404813"/>
            <a:ext cx="0" cy="5943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80" name="Line 78"/>
          <p:cNvSpPr>
            <a:spLocks noChangeShapeType="1"/>
          </p:cNvSpPr>
          <p:nvPr/>
        </p:nvSpPr>
        <p:spPr bwMode="auto">
          <a:xfrm>
            <a:off x="323850" y="1495425"/>
            <a:ext cx="84248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81" name="Line 85"/>
          <p:cNvSpPr>
            <a:spLocks noChangeShapeType="1"/>
          </p:cNvSpPr>
          <p:nvPr/>
        </p:nvSpPr>
        <p:spPr bwMode="auto">
          <a:xfrm>
            <a:off x="6229350" y="950913"/>
            <a:ext cx="0" cy="53975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82" name="Line 90"/>
          <p:cNvSpPr>
            <a:spLocks noChangeShapeType="1"/>
          </p:cNvSpPr>
          <p:nvPr/>
        </p:nvSpPr>
        <p:spPr bwMode="auto">
          <a:xfrm>
            <a:off x="323850" y="2041525"/>
            <a:ext cx="84248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83" name="Line 103"/>
          <p:cNvSpPr>
            <a:spLocks noChangeShapeType="1"/>
          </p:cNvSpPr>
          <p:nvPr/>
        </p:nvSpPr>
        <p:spPr bwMode="auto">
          <a:xfrm>
            <a:off x="323850" y="2586038"/>
            <a:ext cx="84248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84" name="Line 116"/>
          <p:cNvSpPr>
            <a:spLocks noChangeShapeType="1"/>
          </p:cNvSpPr>
          <p:nvPr/>
        </p:nvSpPr>
        <p:spPr bwMode="auto">
          <a:xfrm>
            <a:off x="323850" y="3132138"/>
            <a:ext cx="84248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85" name="Line 129"/>
          <p:cNvSpPr>
            <a:spLocks noChangeShapeType="1"/>
          </p:cNvSpPr>
          <p:nvPr/>
        </p:nvSpPr>
        <p:spPr bwMode="auto">
          <a:xfrm>
            <a:off x="323850" y="3676650"/>
            <a:ext cx="84248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86" name="Line 142"/>
          <p:cNvSpPr>
            <a:spLocks noChangeShapeType="1"/>
          </p:cNvSpPr>
          <p:nvPr/>
        </p:nvSpPr>
        <p:spPr bwMode="auto">
          <a:xfrm>
            <a:off x="323850" y="4222750"/>
            <a:ext cx="84248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87" name="Line 155"/>
          <p:cNvSpPr>
            <a:spLocks noChangeShapeType="1"/>
          </p:cNvSpPr>
          <p:nvPr/>
        </p:nvSpPr>
        <p:spPr bwMode="auto">
          <a:xfrm>
            <a:off x="323850" y="4767263"/>
            <a:ext cx="84248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88" name="Line 168"/>
          <p:cNvSpPr>
            <a:spLocks noChangeShapeType="1"/>
          </p:cNvSpPr>
          <p:nvPr/>
        </p:nvSpPr>
        <p:spPr bwMode="auto">
          <a:xfrm>
            <a:off x="323850" y="5313363"/>
            <a:ext cx="84248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89" name="Line 64"/>
          <p:cNvSpPr>
            <a:spLocks noChangeShapeType="1"/>
          </p:cNvSpPr>
          <p:nvPr/>
        </p:nvSpPr>
        <p:spPr bwMode="auto">
          <a:xfrm>
            <a:off x="323850" y="404813"/>
            <a:ext cx="8424863" cy="0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90" name="Line 66"/>
          <p:cNvSpPr>
            <a:spLocks noChangeShapeType="1"/>
          </p:cNvSpPr>
          <p:nvPr/>
        </p:nvSpPr>
        <p:spPr bwMode="auto">
          <a:xfrm>
            <a:off x="323850" y="404813"/>
            <a:ext cx="0" cy="5943600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91" name="Line 67"/>
          <p:cNvSpPr>
            <a:spLocks noChangeShapeType="1"/>
          </p:cNvSpPr>
          <p:nvPr/>
        </p:nvSpPr>
        <p:spPr bwMode="auto">
          <a:xfrm>
            <a:off x="8748713" y="404813"/>
            <a:ext cx="0" cy="5943600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92" name="Line 65"/>
          <p:cNvSpPr>
            <a:spLocks noChangeShapeType="1"/>
          </p:cNvSpPr>
          <p:nvPr/>
        </p:nvSpPr>
        <p:spPr bwMode="auto">
          <a:xfrm>
            <a:off x="323850" y="6348413"/>
            <a:ext cx="8424863" cy="0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93" name="Line 321"/>
          <p:cNvSpPr>
            <a:spLocks noChangeShapeType="1"/>
          </p:cNvSpPr>
          <p:nvPr/>
        </p:nvSpPr>
        <p:spPr bwMode="auto">
          <a:xfrm>
            <a:off x="323850" y="5830888"/>
            <a:ext cx="84248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082F7D-DEB3-485E-BFBE-F500AE43E653}" type="slidenum">
              <a:rPr lang="sv-SE"/>
              <a:pPr>
                <a:defRPr/>
              </a:pPr>
              <a:t>28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372745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mtClean="0"/>
              <a:t>Crisis Management Model</a:t>
            </a:r>
          </a:p>
        </p:txBody>
      </p:sp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1838325" y="641350"/>
            <a:ext cx="50720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69316" name="AutoShape 4"/>
          <p:cNvSpPr>
            <a:spLocks noChangeArrowheads="1"/>
          </p:cNvSpPr>
          <p:nvPr/>
        </p:nvSpPr>
        <p:spPr bwMode="auto">
          <a:xfrm>
            <a:off x="3348038" y="1412875"/>
            <a:ext cx="2159000" cy="719138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sv-SE" sz="2000" dirty="0">
                <a:solidFill>
                  <a:srgbClr val="4D4D4D"/>
                </a:solidFill>
                <a:latin typeface="Lucida Sans Unicode" pitchFamily="34" charset="0"/>
              </a:rPr>
              <a:t>Antecedent </a:t>
            </a:r>
          </a:p>
          <a:p>
            <a:pPr algn="ctr">
              <a:defRPr/>
            </a:pPr>
            <a:r>
              <a:rPr lang="sv-SE" sz="2000" dirty="0">
                <a:solidFill>
                  <a:srgbClr val="4D4D4D"/>
                </a:solidFill>
                <a:latin typeface="Lucida Sans Unicode" pitchFamily="34" charset="0"/>
              </a:rPr>
              <a:t>conditions</a:t>
            </a:r>
          </a:p>
        </p:txBody>
      </p:sp>
      <p:sp>
        <p:nvSpPr>
          <p:cNvPr id="269317" name="AutoShape 5"/>
          <p:cNvSpPr>
            <a:spLocks noChangeArrowheads="1"/>
          </p:cNvSpPr>
          <p:nvPr/>
        </p:nvSpPr>
        <p:spPr bwMode="auto">
          <a:xfrm>
            <a:off x="1979613" y="2708275"/>
            <a:ext cx="2159000" cy="719138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sv-SE" sz="2000" dirty="0">
                <a:solidFill>
                  <a:srgbClr val="4D4D4D"/>
                </a:solidFill>
                <a:latin typeface="Lucida Sans Unicode" pitchFamily="34" charset="0"/>
              </a:rPr>
              <a:t>Intrinsic crisis</a:t>
            </a:r>
          </a:p>
        </p:txBody>
      </p:sp>
      <p:sp>
        <p:nvSpPr>
          <p:cNvPr id="269318" name="AutoShape 6"/>
          <p:cNvSpPr>
            <a:spLocks noChangeArrowheads="1"/>
          </p:cNvSpPr>
          <p:nvPr/>
        </p:nvSpPr>
        <p:spPr bwMode="auto">
          <a:xfrm>
            <a:off x="4716463" y="2708275"/>
            <a:ext cx="2159000" cy="719138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sv-SE" sz="2000" dirty="0">
                <a:solidFill>
                  <a:srgbClr val="4D4D4D"/>
                </a:solidFill>
                <a:latin typeface="Lucida Sans Unicode" pitchFamily="34" charset="0"/>
              </a:rPr>
              <a:t>Perceived crisis</a:t>
            </a:r>
          </a:p>
        </p:txBody>
      </p:sp>
      <p:sp>
        <p:nvSpPr>
          <p:cNvPr id="269319" name="AutoShape 7"/>
          <p:cNvSpPr>
            <a:spLocks noChangeArrowheads="1"/>
          </p:cNvSpPr>
          <p:nvPr/>
        </p:nvSpPr>
        <p:spPr bwMode="auto">
          <a:xfrm>
            <a:off x="4716463" y="3789363"/>
            <a:ext cx="2159000" cy="719137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sv-SE" sz="2000" dirty="0">
                <a:solidFill>
                  <a:srgbClr val="4D4D4D"/>
                </a:solidFill>
                <a:latin typeface="Lucida Sans Unicode" pitchFamily="34" charset="0"/>
              </a:rPr>
              <a:t>Immature crisis </a:t>
            </a:r>
          </a:p>
          <a:p>
            <a:pPr algn="ctr">
              <a:defRPr/>
            </a:pPr>
            <a:r>
              <a:rPr lang="sv-SE" sz="2000" dirty="0">
                <a:solidFill>
                  <a:srgbClr val="4D4D4D"/>
                </a:solidFill>
                <a:latin typeface="Lucida Sans Unicode" pitchFamily="34" charset="0"/>
              </a:rPr>
              <a:t>response</a:t>
            </a:r>
          </a:p>
        </p:txBody>
      </p:sp>
      <p:sp>
        <p:nvSpPr>
          <p:cNvPr id="269320" name="AutoShape 8"/>
          <p:cNvSpPr>
            <a:spLocks noChangeArrowheads="1"/>
          </p:cNvSpPr>
          <p:nvPr/>
        </p:nvSpPr>
        <p:spPr bwMode="auto">
          <a:xfrm>
            <a:off x="3348038" y="4941888"/>
            <a:ext cx="2159000" cy="719137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sv-SE" sz="2000" dirty="0">
                <a:solidFill>
                  <a:srgbClr val="4D4D4D"/>
                </a:solidFill>
                <a:latin typeface="Lucida Sans Unicode" pitchFamily="34" charset="0"/>
              </a:rPr>
              <a:t>Mature crisis </a:t>
            </a:r>
          </a:p>
          <a:p>
            <a:pPr algn="ctr">
              <a:defRPr/>
            </a:pPr>
            <a:r>
              <a:rPr lang="sv-SE" sz="2000" dirty="0">
                <a:solidFill>
                  <a:srgbClr val="4D4D4D"/>
                </a:solidFill>
                <a:latin typeface="Lucida Sans Unicode" pitchFamily="34" charset="0"/>
              </a:rPr>
              <a:t>management</a:t>
            </a:r>
          </a:p>
        </p:txBody>
      </p:sp>
      <p:sp>
        <p:nvSpPr>
          <p:cNvPr id="269321" name="AutoShape 9"/>
          <p:cNvSpPr>
            <a:spLocks noChangeArrowheads="1"/>
          </p:cNvSpPr>
          <p:nvPr/>
        </p:nvSpPr>
        <p:spPr bwMode="auto">
          <a:xfrm>
            <a:off x="2916238" y="5949950"/>
            <a:ext cx="3024187" cy="720725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sv-SE" sz="2000" dirty="0">
                <a:solidFill>
                  <a:srgbClr val="4D4D4D"/>
                </a:solidFill>
                <a:latin typeface="Lucida Sans Unicode" pitchFamily="34" charset="0"/>
              </a:rPr>
              <a:t>Review and Feedback</a:t>
            </a:r>
          </a:p>
        </p:txBody>
      </p:sp>
      <p:cxnSp>
        <p:nvCxnSpPr>
          <p:cNvPr id="58378" name="AutoShape 10"/>
          <p:cNvCxnSpPr>
            <a:cxnSpLocks noChangeShapeType="1"/>
            <a:stCxn id="269316" idx="2"/>
            <a:endCxn id="269318" idx="0"/>
          </p:cNvCxnSpPr>
          <p:nvPr/>
        </p:nvCxnSpPr>
        <p:spPr bwMode="auto">
          <a:xfrm rot="16200000" flipH="1">
            <a:off x="4823620" y="1735931"/>
            <a:ext cx="576262" cy="1368425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379" name="AutoShape 11"/>
          <p:cNvCxnSpPr>
            <a:cxnSpLocks noChangeShapeType="1"/>
            <a:stCxn id="269316" idx="2"/>
            <a:endCxn id="269317" idx="0"/>
          </p:cNvCxnSpPr>
          <p:nvPr/>
        </p:nvCxnSpPr>
        <p:spPr bwMode="auto">
          <a:xfrm rot="5400000">
            <a:off x="3455195" y="1735931"/>
            <a:ext cx="576262" cy="1368425"/>
          </a:xfrm>
          <a:prstGeom prst="bentConnector3">
            <a:avLst>
              <a:gd name="adj1" fmla="val 4986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380" name="AutoShape 12"/>
          <p:cNvCxnSpPr>
            <a:cxnSpLocks noChangeShapeType="1"/>
            <a:stCxn id="269318" idx="2"/>
            <a:endCxn id="269319" idx="0"/>
          </p:cNvCxnSpPr>
          <p:nvPr/>
        </p:nvCxnSpPr>
        <p:spPr bwMode="auto">
          <a:xfrm rot="5400000">
            <a:off x="5614988" y="3608388"/>
            <a:ext cx="36195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381" name="AutoShape 13"/>
          <p:cNvCxnSpPr>
            <a:cxnSpLocks noChangeShapeType="1"/>
            <a:stCxn id="269320" idx="2"/>
            <a:endCxn id="269321" idx="0"/>
          </p:cNvCxnSpPr>
          <p:nvPr/>
        </p:nvCxnSpPr>
        <p:spPr bwMode="auto">
          <a:xfrm rot="16200000" flipH="1">
            <a:off x="4283869" y="5804694"/>
            <a:ext cx="288925" cy="1587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382" name="AutoShape 14"/>
          <p:cNvCxnSpPr>
            <a:cxnSpLocks noChangeShapeType="1"/>
            <a:stCxn id="269321" idx="3"/>
            <a:endCxn id="269316" idx="3"/>
          </p:cNvCxnSpPr>
          <p:nvPr/>
        </p:nvCxnSpPr>
        <p:spPr bwMode="auto">
          <a:xfrm flipH="1" flipV="1">
            <a:off x="5507038" y="1773238"/>
            <a:ext cx="433387" cy="4537075"/>
          </a:xfrm>
          <a:prstGeom prst="bentConnector3">
            <a:avLst>
              <a:gd name="adj1" fmla="val -52745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383" name="AutoShape 15"/>
          <p:cNvCxnSpPr>
            <a:cxnSpLocks noChangeShapeType="1"/>
            <a:stCxn id="269319" idx="2"/>
            <a:endCxn id="269320" idx="3"/>
          </p:cNvCxnSpPr>
          <p:nvPr/>
        </p:nvCxnSpPr>
        <p:spPr bwMode="auto">
          <a:xfrm rot="5400000">
            <a:off x="5254626" y="4760912"/>
            <a:ext cx="793750" cy="288925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384" name="AutoShape 16"/>
          <p:cNvCxnSpPr>
            <a:cxnSpLocks noChangeShapeType="1"/>
            <a:stCxn id="269317" idx="3"/>
            <a:endCxn id="269318" idx="1"/>
          </p:cNvCxnSpPr>
          <p:nvPr/>
        </p:nvCxnSpPr>
        <p:spPr bwMode="auto">
          <a:xfrm>
            <a:off x="4138613" y="3068638"/>
            <a:ext cx="57785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385" name="AutoShape 17"/>
          <p:cNvCxnSpPr>
            <a:cxnSpLocks noChangeShapeType="1"/>
            <a:endCxn id="269320" idx="0"/>
          </p:cNvCxnSpPr>
          <p:nvPr/>
        </p:nvCxnSpPr>
        <p:spPr bwMode="auto">
          <a:xfrm rot="5400000">
            <a:off x="3490913" y="4005263"/>
            <a:ext cx="187325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CB374E-9E05-4377-8335-5856E093E8FE}" type="slidenum">
              <a:rPr lang="sv-SE"/>
              <a:pPr>
                <a:defRPr/>
              </a:pPr>
              <a:t>29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57505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323850" y="5384800"/>
            <a:ext cx="8497888" cy="10795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sv-SE">
                <a:latin typeface="Lucida Sans Unicode" pitchFamily="34" charset="0"/>
              </a:rPr>
              <a:t>Integration</a:t>
            </a:r>
          </a:p>
          <a:p>
            <a:r>
              <a:rPr lang="sv-SE">
                <a:latin typeface="Lucida Sans Unicode" pitchFamily="34" charset="0"/>
              </a:rPr>
              <a:t>of learning</a:t>
            </a:r>
          </a:p>
        </p:txBody>
      </p:sp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323850" y="4303713"/>
            <a:ext cx="8497888" cy="10795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sv-SE">
                <a:latin typeface="Lucida Sans Unicode" pitchFamily="34" charset="0"/>
              </a:rPr>
              <a:t>Crisis</a:t>
            </a:r>
          </a:p>
          <a:p>
            <a:r>
              <a:rPr lang="sv-SE">
                <a:latin typeface="Lucida Sans Unicode" pitchFamily="34" charset="0"/>
              </a:rPr>
              <a:t>Management</a:t>
            </a:r>
          </a:p>
          <a:p>
            <a:r>
              <a:rPr lang="sv-SE">
                <a:latin typeface="Lucida Sans Unicode" pitchFamily="34" charset="0"/>
              </a:rPr>
              <a:t>Implementation</a:t>
            </a:r>
          </a:p>
        </p:txBody>
      </p:sp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323850" y="3221038"/>
            <a:ext cx="8497888" cy="10795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sv-SE">
                <a:latin typeface="Lucida Sans Unicode" pitchFamily="34" charset="0"/>
              </a:rPr>
              <a:t>Authorisation</a:t>
            </a:r>
          </a:p>
          <a:p>
            <a:r>
              <a:rPr lang="sv-SE">
                <a:latin typeface="Lucida Sans Unicode" pitchFamily="34" charset="0"/>
              </a:rPr>
              <a:t>Procedures</a:t>
            </a:r>
          </a:p>
        </p:txBody>
      </p:sp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323850" y="2133600"/>
            <a:ext cx="8497888" cy="10795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sv-SE">
                <a:latin typeface="Lucida Sans Unicode" pitchFamily="34" charset="0"/>
              </a:rPr>
              <a:t>Technical</a:t>
            </a:r>
          </a:p>
          <a:p>
            <a:r>
              <a:rPr lang="sv-SE">
                <a:latin typeface="Lucida Sans Unicode" pitchFamily="34" charset="0"/>
              </a:rPr>
              <a:t>Intelligence</a:t>
            </a:r>
          </a:p>
        </p:txBody>
      </p:sp>
      <p:sp>
        <p:nvSpPr>
          <p:cNvPr id="59398" name="Rectangle 6"/>
          <p:cNvSpPr>
            <a:spLocks noChangeArrowheads="1"/>
          </p:cNvSpPr>
          <p:nvPr/>
        </p:nvSpPr>
        <p:spPr bwMode="auto">
          <a:xfrm>
            <a:off x="323850" y="1052513"/>
            <a:ext cx="8497888" cy="10795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sv-SE">
                <a:latin typeface="Lucida Sans Unicode" pitchFamily="34" charset="0"/>
              </a:rPr>
              <a:t>Crisis </a:t>
            </a:r>
          </a:p>
          <a:p>
            <a:r>
              <a:rPr lang="sv-SE">
                <a:latin typeface="Lucida Sans Unicode" pitchFamily="34" charset="0"/>
              </a:rPr>
              <a:t>Management</a:t>
            </a:r>
          </a:p>
          <a:p>
            <a:r>
              <a:rPr lang="sv-SE">
                <a:latin typeface="Lucida Sans Unicode" pitchFamily="34" charset="0"/>
              </a:rPr>
              <a:t>Planning</a:t>
            </a:r>
          </a:p>
        </p:txBody>
      </p:sp>
      <p:sp>
        <p:nvSpPr>
          <p:cNvPr id="59399" name="Rectangle 7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1139825"/>
          </a:xfrm>
        </p:spPr>
        <p:txBody>
          <a:bodyPr/>
          <a:lstStyle/>
          <a:p>
            <a:pPr eaLnBrk="1" hangingPunct="1"/>
            <a:r>
              <a:rPr lang="sv-SE" smtClean="0"/>
              <a:t>Crisis Management Model</a:t>
            </a:r>
          </a:p>
        </p:txBody>
      </p:sp>
      <p:sp>
        <p:nvSpPr>
          <p:cNvPr id="59400" name="Rectangle 8"/>
          <p:cNvSpPr>
            <a:spLocks noChangeArrowheads="1"/>
          </p:cNvSpPr>
          <p:nvPr/>
        </p:nvSpPr>
        <p:spPr bwMode="auto">
          <a:xfrm>
            <a:off x="1838325" y="641350"/>
            <a:ext cx="50720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70345" name="AutoShape 9"/>
          <p:cNvSpPr>
            <a:spLocks noChangeArrowheads="1"/>
          </p:cNvSpPr>
          <p:nvPr/>
        </p:nvSpPr>
        <p:spPr bwMode="auto">
          <a:xfrm>
            <a:off x="3421063" y="1276350"/>
            <a:ext cx="2159000" cy="719138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sv-SE" sz="2000" dirty="0">
                <a:solidFill>
                  <a:srgbClr val="000000"/>
                </a:solidFill>
                <a:latin typeface="Lucida Sans Unicode" pitchFamily="34" charset="0"/>
              </a:rPr>
              <a:t>Antecedent </a:t>
            </a:r>
          </a:p>
          <a:p>
            <a:pPr algn="ctr">
              <a:defRPr/>
            </a:pPr>
            <a:r>
              <a:rPr lang="sv-SE" sz="2000" dirty="0">
                <a:solidFill>
                  <a:srgbClr val="000000"/>
                </a:solidFill>
                <a:latin typeface="Lucida Sans Unicode" pitchFamily="34" charset="0"/>
              </a:rPr>
              <a:t>conditions</a:t>
            </a:r>
          </a:p>
        </p:txBody>
      </p:sp>
      <p:sp>
        <p:nvSpPr>
          <p:cNvPr id="270346" name="AutoShape 10"/>
          <p:cNvSpPr>
            <a:spLocks noChangeArrowheads="1"/>
          </p:cNvSpPr>
          <p:nvPr/>
        </p:nvSpPr>
        <p:spPr bwMode="auto">
          <a:xfrm>
            <a:off x="2052638" y="2357438"/>
            <a:ext cx="2159000" cy="719137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sv-SE" sz="2000">
                <a:solidFill>
                  <a:srgbClr val="000000"/>
                </a:solidFill>
                <a:latin typeface="Lucida Sans Unicode" pitchFamily="34" charset="0"/>
              </a:rPr>
              <a:t>Intrinsic crisis</a:t>
            </a:r>
          </a:p>
        </p:txBody>
      </p:sp>
      <p:sp>
        <p:nvSpPr>
          <p:cNvPr id="270347" name="AutoShape 11"/>
          <p:cNvSpPr>
            <a:spLocks noChangeArrowheads="1"/>
          </p:cNvSpPr>
          <p:nvPr/>
        </p:nvSpPr>
        <p:spPr bwMode="auto">
          <a:xfrm>
            <a:off x="4789488" y="2357438"/>
            <a:ext cx="2159000" cy="719137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sv-SE" sz="2000" dirty="0">
                <a:solidFill>
                  <a:srgbClr val="000000"/>
                </a:solidFill>
                <a:latin typeface="Lucida Sans Unicode" pitchFamily="34" charset="0"/>
              </a:rPr>
              <a:t>Perceived crisis</a:t>
            </a:r>
          </a:p>
        </p:txBody>
      </p:sp>
      <p:sp>
        <p:nvSpPr>
          <p:cNvPr id="270348" name="AutoShape 12"/>
          <p:cNvSpPr>
            <a:spLocks noChangeArrowheads="1"/>
          </p:cNvSpPr>
          <p:nvPr/>
        </p:nvSpPr>
        <p:spPr bwMode="auto">
          <a:xfrm>
            <a:off x="4789488" y="3365500"/>
            <a:ext cx="2159000" cy="719138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sv-SE" sz="2000" dirty="0">
                <a:solidFill>
                  <a:srgbClr val="000000"/>
                </a:solidFill>
                <a:latin typeface="Lucida Sans Unicode" pitchFamily="34" charset="0"/>
              </a:rPr>
              <a:t>Immature crisis </a:t>
            </a:r>
          </a:p>
          <a:p>
            <a:pPr algn="ctr">
              <a:defRPr/>
            </a:pPr>
            <a:r>
              <a:rPr lang="sv-SE" sz="2000" dirty="0">
                <a:solidFill>
                  <a:srgbClr val="000000"/>
                </a:solidFill>
                <a:latin typeface="Lucida Sans Unicode" pitchFamily="34" charset="0"/>
              </a:rPr>
              <a:t>response</a:t>
            </a:r>
          </a:p>
        </p:txBody>
      </p:sp>
      <p:sp>
        <p:nvSpPr>
          <p:cNvPr id="270349" name="AutoShape 13"/>
          <p:cNvSpPr>
            <a:spLocks noChangeArrowheads="1"/>
          </p:cNvSpPr>
          <p:nvPr/>
        </p:nvSpPr>
        <p:spPr bwMode="auto">
          <a:xfrm>
            <a:off x="3421063" y="4516438"/>
            <a:ext cx="2159000" cy="719137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sv-SE" sz="2000" dirty="0">
                <a:solidFill>
                  <a:srgbClr val="000000"/>
                </a:solidFill>
                <a:latin typeface="Lucida Sans Unicode" pitchFamily="34" charset="0"/>
              </a:rPr>
              <a:t>Mature crisis </a:t>
            </a:r>
          </a:p>
          <a:p>
            <a:pPr algn="ctr">
              <a:defRPr/>
            </a:pPr>
            <a:r>
              <a:rPr lang="sv-SE" sz="2000" dirty="0">
                <a:solidFill>
                  <a:srgbClr val="000000"/>
                </a:solidFill>
                <a:latin typeface="Lucida Sans Unicode" pitchFamily="34" charset="0"/>
              </a:rPr>
              <a:t>management</a:t>
            </a:r>
          </a:p>
        </p:txBody>
      </p:sp>
      <p:sp>
        <p:nvSpPr>
          <p:cNvPr id="270350" name="AutoShape 14"/>
          <p:cNvSpPr>
            <a:spLocks noChangeArrowheads="1"/>
          </p:cNvSpPr>
          <p:nvPr/>
        </p:nvSpPr>
        <p:spPr bwMode="auto">
          <a:xfrm>
            <a:off x="2989263" y="5524500"/>
            <a:ext cx="3024187" cy="720725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sv-SE" sz="2000" dirty="0">
                <a:solidFill>
                  <a:srgbClr val="000000"/>
                </a:solidFill>
                <a:latin typeface="Lucida Sans Unicode" pitchFamily="34" charset="0"/>
              </a:rPr>
              <a:t>Review and Feedback</a:t>
            </a:r>
          </a:p>
        </p:txBody>
      </p:sp>
      <p:cxnSp>
        <p:nvCxnSpPr>
          <p:cNvPr id="59407" name="AutoShape 15"/>
          <p:cNvCxnSpPr>
            <a:cxnSpLocks noChangeShapeType="1"/>
            <a:stCxn id="270345" idx="2"/>
            <a:endCxn id="270347" idx="0"/>
          </p:cNvCxnSpPr>
          <p:nvPr/>
        </p:nvCxnSpPr>
        <p:spPr bwMode="auto">
          <a:xfrm rot="16200000" flipH="1">
            <a:off x="5003801" y="1492250"/>
            <a:ext cx="361950" cy="1368425"/>
          </a:xfrm>
          <a:prstGeom prst="bentConnector3">
            <a:avLst>
              <a:gd name="adj1" fmla="val 50000"/>
            </a:avLst>
          </a:prstGeom>
          <a:noFill/>
          <a:ln w="22225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408" name="AutoShape 16"/>
          <p:cNvCxnSpPr>
            <a:cxnSpLocks noChangeShapeType="1"/>
            <a:stCxn id="270345" idx="2"/>
            <a:endCxn id="270346" idx="0"/>
          </p:cNvCxnSpPr>
          <p:nvPr/>
        </p:nvCxnSpPr>
        <p:spPr bwMode="auto">
          <a:xfrm rot="5400000">
            <a:off x="3635376" y="1492250"/>
            <a:ext cx="361950" cy="1368425"/>
          </a:xfrm>
          <a:prstGeom prst="bentConnector3">
            <a:avLst>
              <a:gd name="adj1" fmla="val 50000"/>
            </a:avLst>
          </a:prstGeom>
          <a:noFill/>
          <a:ln w="22225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409" name="AutoShape 17"/>
          <p:cNvCxnSpPr>
            <a:cxnSpLocks noChangeShapeType="1"/>
            <a:stCxn id="270347" idx="2"/>
            <a:endCxn id="270348" idx="0"/>
          </p:cNvCxnSpPr>
          <p:nvPr/>
        </p:nvCxnSpPr>
        <p:spPr bwMode="auto">
          <a:xfrm rot="5400000">
            <a:off x="5724525" y="3221038"/>
            <a:ext cx="288925" cy="0"/>
          </a:xfrm>
          <a:prstGeom prst="straightConnector1">
            <a:avLst/>
          </a:prstGeom>
          <a:noFill/>
          <a:ln w="222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410" name="AutoShape 18"/>
          <p:cNvCxnSpPr>
            <a:cxnSpLocks noChangeShapeType="1"/>
            <a:stCxn id="270349" idx="2"/>
            <a:endCxn id="270350" idx="0"/>
          </p:cNvCxnSpPr>
          <p:nvPr/>
        </p:nvCxnSpPr>
        <p:spPr bwMode="auto">
          <a:xfrm rot="16200000" flipH="1">
            <a:off x="4356894" y="5379244"/>
            <a:ext cx="288925" cy="1587"/>
          </a:xfrm>
          <a:prstGeom prst="bentConnector3">
            <a:avLst>
              <a:gd name="adj1" fmla="val 50000"/>
            </a:avLst>
          </a:prstGeom>
          <a:noFill/>
          <a:ln w="22225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411" name="AutoShape 19"/>
          <p:cNvCxnSpPr>
            <a:cxnSpLocks noChangeShapeType="1"/>
            <a:stCxn id="270350" idx="3"/>
            <a:endCxn id="270345" idx="3"/>
          </p:cNvCxnSpPr>
          <p:nvPr/>
        </p:nvCxnSpPr>
        <p:spPr bwMode="auto">
          <a:xfrm flipH="1" flipV="1">
            <a:off x="5580063" y="1636713"/>
            <a:ext cx="433387" cy="4248150"/>
          </a:xfrm>
          <a:prstGeom prst="bentConnector3">
            <a:avLst>
              <a:gd name="adj1" fmla="val -278389"/>
            </a:avLst>
          </a:prstGeom>
          <a:noFill/>
          <a:ln w="22225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412" name="AutoShape 20"/>
          <p:cNvCxnSpPr>
            <a:cxnSpLocks noChangeShapeType="1"/>
            <a:stCxn id="270348" idx="2"/>
            <a:endCxn id="270349" idx="3"/>
          </p:cNvCxnSpPr>
          <p:nvPr/>
        </p:nvCxnSpPr>
        <p:spPr bwMode="auto">
          <a:xfrm rot="5400000">
            <a:off x="5328445" y="4336256"/>
            <a:ext cx="792162" cy="288925"/>
          </a:xfrm>
          <a:prstGeom prst="bentConnector2">
            <a:avLst/>
          </a:prstGeom>
          <a:noFill/>
          <a:ln w="22225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413" name="AutoShape 21"/>
          <p:cNvCxnSpPr>
            <a:cxnSpLocks noChangeShapeType="1"/>
            <a:stCxn id="270346" idx="3"/>
            <a:endCxn id="270347" idx="1"/>
          </p:cNvCxnSpPr>
          <p:nvPr/>
        </p:nvCxnSpPr>
        <p:spPr bwMode="auto">
          <a:xfrm>
            <a:off x="4211638" y="2717800"/>
            <a:ext cx="577850" cy="0"/>
          </a:xfrm>
          <a:prstGeom prst="straightConnector1">
            <a:avLst/>
          </a:prstGeom>
          <a:noFill/>
          <a:ln w="2222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414" name="AutoShape 22"/>
          <p:cNvCxnSpPr>
            <a:cxnSpLocks noChangeShapeType="1"/>
            <a:stCxn id="270346" idx="3"/>
            <a:endCxn id="270349" idx="0"/>
          </p:cNvCxnSpPr>
          <p:nvPr/>
        </p:nvCxnSpPr>
        <p:spPr bwMode="auto">
          <a:xfrm>
            <a:off x="4211638" y="2717800"/>
            <a:ext cx="288925" cy="1798638"/>
          </a:xfrm>
          <a:prstGeom prst="bentConnector2">
            <a:avLst/>
          </a:prstGeom>
          <a:noFill/>
          <a:ln w="22225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9415" name="Rectangle 23"/>
          <p:cNvSpPr>
            <a:spLocks noChangeArrowheads="1"/>
          </p:cNvSpPr>
          <p:nvPr/>
        </p:nvSpPr>
        <p:spPr bwMode="auto">
          <a:xfrm>
            <a:off x="7380288" y="1068388"/>
            <a:ext cx="1441450" cy="1079500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sv-SE">
                <a:latin typeface="Lucida Sans Unicode" pitchFamily="34" charset="0"/>
              </a:rPr>
              <a:t>Crisis-</a:t>
            </a:r>
          </a:p>
          <a:p>
            <a:r>
              <a:rPr lang="sv-SE">
                <a:latin typeface="Lucida Sans Unicode" pitchFamily="34" charset="0"/>
              </a:rPr>
              <a:t>prepared</a:t>
            </a:r>
          </a:p>
          <a:p>
            <a:r>
              <a:rPr lang="sv-SE">
                <a:latin typeface="Lucida Sans Unicode" pitchFamily="34" charset="0"/>
              </a:rPr>
              <a:t>culture</a:t>
            </a:r>
          </a:p>
        </p:txBody>
      </p:sp>
      <p:sp>
        <p:nvSpPr>
          <p:cNvPr id="59416" name="Rectangle 24"/>
          <p:cNvSpPr>
            <a:spLocks noChangeArrowheads="1"/>
          </p:cNvSpPr>
          <p:nvPr/>
        </p:nvSpPr>
        <p:spPr bwMode="auto">
          <a:xfrm>
            <a:off x="7380288" y="2133600"/>
            <a:ext cx="1441450" cy="1079500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sv-SE">
                <a:latin typeface="Lucida Sans Unicode" pitchFamily="34" charset="0"/>
              </a:rPr>
              <a:t>Emotional</a:t>
            </a:r>
          </a:p>
          <a:p>
            <a:r>
              <a:rPr lang="sv-SE">
                <a:latin typeface="Lucida Sans Unicode" pitchFamily="34" charset="0"/>
              </a:rPr>
              <a:t>Intelligence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8F498B-BC60-4885-A318-5268A5372733}" type="slidenum">
              <a:rPr lang="sv-SE"/>
              <a:pPr>
                <a:defRPr/>
              </a:pPr>
              <a:t>30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23163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Crisis Management </a:t>
            </a:r>
            <a:r>
              <a:rPr lang="sv-SE" dirty="0" smtClean="0"/>
              <a:t>Model.</a:t>
            </a:r>
          </a:p>
          <a:p>
            <a:r>
              <a:rPr lang="en-GB" dirty="0" smtClean="0"/>
              <a:t>Risk Management.</a:t>
            </a:r>
          </a:p>
          <a:p>
            <a:r>
              <a:rPr lang="en-GB" dirty="0"/>
              <a:t>Crisis </a:t>
            </a:r>
            <a:r>
              <a:rPr lang="en-GB" dirty="0" smtClean="0"/>
              <a:t>Planning.</a:t>
            </a:r>
          </a:p>
          <a:p>
            <a:r>
              <a:rPr lang="en-GB" dirty="0"/>
              <a:t>Communication </a:t>
            </a:r>
            <a:r>
              <a:rPr lang="en-GB" dirty="0" smtClean="0"/>
              <a:t>Plan</a:t>
            </a:r>
            <a:r>
              <a:rPr lang="sv-SE" dirty="0" smtClean="0"/>
              <a:t>.</a:t>
            </a:r>
          </a:p>
          <a:p>
            <a:r>
              <a:rPr lang="en-GB" dirty="0"/>
              <a:t>Critical </a:t>
            </a:r>
            <a:r>
              <a:rPr lang="en-GB" dirty="0" smtClean="0"/>
              <a:t>Activities.</a:t>
            </a:r>
          </a:p>
          <a:p>
            <a:r>
              <a:rPr lang="en-GB" dirty="0"/>
              <a:t>Lines to </a:t>
            </a:r>
            <a:r>
              <a:rPr lang="en-GB" dirty="0" smtClean="0"/>
              <a:t>take.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7922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438400"/>
            <a:ext cx="8229600" cy="1143000"/>
          </a:xfrm>
        </p:spPr>
        <p:txBody>
          <a:bodyPr/>
          <a:lstStyle/>
          <a:p>
            <a:pPr eaLnBrk="1" hangingPunct="1"/>
            <a:r>
              <a:rPr lang="en-GB" sz="4800" dirty="0" smtClean="0"/>
              <a:t>Thank</a:t>
            </a:r>
            <a:r>
              <a:rPr lang="en-GB" dirty="0" smtClean="0"/>
              <a:t> You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9976B9-9183-461A-ADCE-F5E614B38108}" type="slidenum">
              <a:rPr lang="sv-SE"/>
              <a:pPr>
                <a:defRPr/>
              </a:pPr>
              <a:t>32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1076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833</Words>
  <Application>Microsoft Office PowerPoint</Application>
  <PresentationFormat>On-screen Show (4:3)</PresentationFormat>
  <Paragraphs>328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Lecture 02 Planning for Crisis Management</vt:lpstr>
      <vt:lpstr>Crisis Management Model</vt:lpstr>
      <vt:lpstr>Gathering Intelligence</vt:lpstr>
      <vt:lpstr>Who for Government?</vt:lpstr>
      <vt:lpstr>Who for medicine and drug safety?</vt:lpstr>
      <vt:lpstr>The first goal of crisis management is prevention </vt:lpstr>
      <vt:lpstr>Intelligence</vt:lpstr>
      <vt:lpstr>Assess risks </vt:lpstr>
      <vt:lpstr>Risk assessment is,</vt:lpstr>
      <vt:lpstr>Slide 10</vt:lpstr>
      <vt:lpstr>Slide 11</vt:lpstr>
      <vt:lpstr>Risk Management</vt:lpstr>
      <vt:lpstr>Crisis Planning</vt:lpstr>
      <vt:lpstr> Crisis Communications</vt:lpstr>
      <vt:lpstr>Communication Plan </vt:lpstr>
      <vt:lpstr>Who matters and how will they be contacted?</vt:lpstr>
      <vt:lpstr>Message Options [What?]</vt:lpstr>
      <vt:lpstr>What does the world want to see?</vt:lpstr>
      <vt:lpstr>Message Option’s</vt:lpstr>
      <vt:lpstr>Critical Activities</vt:lpstr>
      <vt:lpstr>Initial Response</vt:lpstr>
      <vt:lpstr>Lines to take</vt:lpstr>
      <vt:lpstr>Slide 23</vt:lpstr>
      <vt:lpstr>Media demands [How?]</vt:lpstr>
      <vt:lpstr>The ideal spokesperson</vt:lpstr>
      <vt:lpstr>Continuing public information and education</vt:lpstr>
      <vt:lpstr>Elements increasing media interest</vt:lpstr>
      <vt:lpstr>Slide 28</vt:lpstr>
      <vt:lpstr>Crisis Management Model</vt:lpstr>
      <vt:lpstr>Crisis Management Model</vt:lpstr>
      <vt:lpstr>Summary</vt:lpstr>
      <vt:lpstr>Thank You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Planning for Crisis Management</dc:title>
  <dc:creator>ghuffran</dc:creator>
  <cp:lastModifiedBy>NTS</cp:lastModifiedBy>
  <cp:revision>12</cp:revision>
  <dcterms:created xsi:type="dcterms:W3CDTF">2006-08-16T00:00:00Z</dcterms:created>
  <dcterms:modified xsi:type="dcterms:W3CDTF">2014-06-15T11:25:58Z</dcterms:modified>
</cp:coreProperties>
</file>