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8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0AA88C-4A49-439E-A72C-4CA11279874F}" type="datetimeFigureOut">
              <a:rPr lang="en-US" smtClean="0"/>
              <a:pPr/>
              <a:t>6/26/2014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023957-1339-4B65-B967-BE15DF3DB782}" type="slidenum">
              <a:rPr lang="en-US" smtClean="0"/>
              <a:pPr/>
              <a:t>‹#›</a:t>
            </a:fld>
            <a:endParaRPr lang="en-US"/>
          </a:p>
        </p:txBody>
      </p:sp>
    </p:spTree>
    <p:extLst>
      <p:ext uri="{BB962C8B-B14F-4D97-AF65-F5344CB8AC3E}">
        <p14:creationId xmlns:p14="http://schemas.microsoft.com/office/powerpoint/2010/main" xmlns="" val="2036792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xfrm>
            <a:off x="1144588" y="685800"/>
            <a:ext cx="4568825" cy="3427413"/>
          </a:xfrm>
          <a:ln/>
        </p:spPr>
      </p:sp>
      <p:sp>
        <p:nvSpPr>
          <p:cNvPr id="1464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100">
                <a:latin typeface="Arial" pitchFamily="34" charset="0"/>
                <a:cs typeface="Arial" pitchFamily="34" charset="0"/>
              </a:rPr>
              <a:t>Transparency and Early announcement - « Maintaining the public's trust throughout an outbreak requires transparency ». «The parameters of trust are established in the outbreak's first official announcement ».</a:t>
            </a:r>
          </a:p>
          <a:p>
            <a:r>
              <a:rPr lang="en-US" sz="1100">
                <a:latin typeface="Arial" pitchFamily="34" charset="0"/>
                <a:cs typeface="Arial" pitchFamily="34" charset="0"/>
              </a:rPr>
              <a:t>Listening - « Understanding the public is  critical to effective communication. (…) it is nearly impossible to design successful messages that bridge the gap between the expert and the public without knowing what the public thinks »</a:t>
            </a:r>
          </a:p>
          <a:p>
            <a:r>
              <a:rPr lang="en-GB" sz="1100">
                <a:latin typeface="Arial" pitchFamily="34" charset="0"/>
                <a:cs typeface="Arial" pitchFamily="34" charset="0"/>
              </a:rPr>
              <a:t>Planning  -is a core ability that is central to the  effective implementation of the four components.</a:t>
            </a:r>
          </a:p>
          <a:p>
            <a:endParaRPr lang="en-US" sz="1100">
              <a:latin typeface="Arial" pitchFamily="34" charset="0"/>
              <a:cs typeface="Arial" pitchFamily="34" charset="0"/>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3B5EE25A-A4E3-4051-8E7B-AF4EE623CF4F}" type="slidenum">
              <a:rPr lang="en-US" sz="1200">
                <a:cs typeface="Arial" pitchFamily="34" charset="0"/>
              </a:rPr>
              <a:pPr/>
              <a:t>8</a:t>
            </a:fld>
            <a:endParaRPr lang="en-US" sz="120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A418B55E-E0BC-49A8-9395-212020119FC3}" type="slidenum">
              <a:rPr lang="en-GB" sz="1200">
                <a:cs typeface="Arial" pitchFamily="34" charset="0"/>
              </a:rPr>
              <a:pPr/>
              <a:t>11</a:t>
            </a:fld>
            <a:endParaRPr lang="en-GB" sz="1200">
              <a:cs typeface="Arial" pitchFamily="34" charset="0"/>
            </a:endParaRPr>
          </a:p>
        </p:txBody>
      </p:sp>
      <p:sp>
        <p:nvSpPr>
          <p:cNvPr id="136195" name="Rectangle 2"/>
          <p:cNvSpPr>
            <a:spLocks noGrp="1" noRot="1" noChangeAspect="1" noChangeArrowheads="1" noTextEdit="1"/>
          </p:cNvSpPr>
          <p:nvPr>
            <p:ph type="sldImg"/>
          </p:nvPr>
        </p:nvSpPr>
        <p:spPr>
          <a:xfrm>
            <a:off x="1146175" y="685800"/>
            <a:ext cx="4567238" cy="3427413"/>
          </a:xfrm>
          <a:ln/>
        </p:spPr>
      </p:sp>
      <p:sp>
        <p:nvSpPr>
          <p:cNvPr id="136196" name="Rectangle 3"/>
          <p:cNvSpPr>
            <a:spLocks noGrp="1" noChangeArrowheads="1"/>
          </p:cNvSpPr>
          <p:nvPr>
            <p:ph type="body" idx="1"/>
          </p:nvPr>
        </p:nvSpPr>
        <p:spPr>
          <a:xfrm>
            <a:off x="687975" y="4344025"/>
            <a:ext cx="5482052" cy="4308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100"/>
              <a:t>Risk communication fills the gap between Risk assessment and Risk perception and is part of Risk management.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259CA057-3D23-4252-A871-D6B98586CF0E}" type="slidenum">
              <a:rPr lang="en-GB" sz="1200">
                <a:cs typeface="Arial" pitchFamily="34" charset="0"/>
              </a:rPr>
              <a:pPr/>
              <a:t>12</a:t>
            </a:fld>
            <a:endParaRPr lang="en-GB" sz="1200">
              <a:cs typeface="Arial" pitchFamily="34" charset="0"/>
            </a:endParaRPr>
          </a:p>
        </p:txBody>
      </p:sp>
      <p:sp>
        <p:nvSpPr>
          <p:cNvPr id="143363" name="Rectangle 2"/>
          <p:cNvSpPr>
            <a:spLocks noGrp="1" noRot="1" noChangeAspect="1" noChangeArrowheads="1" noTextEdit="1"/>
          </p:cNvSpPr>
          <p:nvPr>
            <p:ph type="sldImg"/>
          </p:nvPr>
        </p:nvSpPr>
        <p:spPr>
          <a:xfrm>
            <a:off x="1143000" y="685800"/>
            <a:ext cx="4572000" cy="3430588"/>
          </a:xfrm>
          <a:ln/>
        </p:spPr>
      </p:sp>
      <p:sp>
        <p:nvSpPr>
          <p:cNvPr id="143364" name="Rectangle 3"/>
          <p:cNvSpPr>
            <a:spLocks noGrp="1" noChangeArrowheads="1"/>
          </p:cNvSpPr>
          <p:nvPr>
            <p:ph type="body" idx="1"/>
          </p:nvPr>
        </p:nvSpPr>
        <p:spPr>
          <a:xfrm>
            <a:off x="914711" y="4344025"/>
            <a:ext cx="5028579" cy="41144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1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
        <p:nvSpPr>
          <p:cNvPr id="1628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05090">
              <a:defRPr sz="1200">
                <a:solidFill>
                  <a:schemeClr val="tx1"/>
                </a:solidFill>
                <a:latin typeface="Times" charset="0"/>
              </a:defRPr>
            </a:lvl1pPr>
            <a:lvl2pPr marL="729057" indent="-280406" defTabSz="905090">
              <a:defRPr sz="1200">
                <a:solidFill>
                  <a:schemeClr val="tx1"/>
                </a:solidFill>
                <a:latin typeface="Times" charset="0"/>
              </a:defRPr>
            </a:lvl2pPr>
            <a:lvl3pPr marL="1121626" indent="-224325" defTabSz="905090">
              <a:defRPr sz="1200">
                <a:solidFill>
                  <a:schemeClr val="tx1"/>
                </a:solidFill>
                <a:latin typeface="Times" charset="0"/>
              </a:defRPr>
            </a:lvl3pPr>
            <a:lvl4pPr marL="1570276" indent="-224325" defTabSz="905090">
              <a:defRPr sz="1200">
                <a:solidFill>
                  <a:schemeClr val="tx1"/>
                </a:solidFill>
                <a:latin typeface="Times" charset="0"/>
              </a:defRPr>
            </a:lvl4pPr>
            <a:lvl5pPr marL="2018927" indent="-224325" defTabSz="905090">
              <a:defRPr sz="1200">
                <a:solidFill>
                  <a:schemeClr val="tx1"/>
                </a:solidFill>
                <a:latin typeface="Times" charset="0"/>
              </a:defRPr>
            </a:lvl5pPr>
            <a:lvl6pPr marL="2467577" indent="-224325" defTabSz="905090" eaLnBrk="0" fontAlgn="base" hangingPunct="0">
              <a:spcBef>
                <a:spcPct val="30000"/>
              </a:spcBef>
              <a:spcAft>
                <a:spcPct val="0"/>
              </a:spcAft>
              <a:defRPr sz="1200">
                <a:solidFill>
                  <a:schemeClr val="tx1"/>
                </a:solidFill>
                <a:latin typeface="Times" charset="0"/>
              </a:defRPr>
            </a:lvl6pPr>
            <a:lvl7pPr marL="2916227" indent="-224325" defTabSz="905090" eaLnBrk="0" fontAlgn="base" hangingPunct="0">
              <a:spcBef>
                <a:spcPct val="30000"/>
              </a:spcBef>
              <a:spcAft>
                <a:spcPct val="0"/>
              </a:spcAft>
              <a:defRPr sz="1200">
                <a:solidFill>
                  <a:schemeClr val="tx1"/>
                </a:solidFill>
                <a:latin typeface="Times" charset="0"/>
              </a:defRPr>
            </a:lvl7pPr>
            <a:lvl8pPr marL="3364878" indent="-224325" defTabSz="905090" eaLnBrk="0" fontAlgn="base" hangingPunct="0">
              <a:spcBef>
                <a:spcPct val="30000"/>
              </a:spcBef>
              <a:spcAft>
                <a:spcPct val="0"/>
              </a:spcAft>
              <a:defRPr sz="1200">
                <a:solidFill>
                  <a:schemeClr val="tx1"/>
                </a:solidFill>
                <a:latin typeface="Times" charset="0"/>
              </a:defRPr>
            </a:lvl8pPr>
            <a:lvl9pPr marL="3813528" indent="-224325" defTabSz="905090" eaLnBrk="0" fontAlgn="base" hangingPunct="0">
              <a:spcBef>
                <a:spcPct val="30000"/>
              </a:spcBef>
              <a:spcAft>
                <a:spcPct val="0"/>
              </a:spcAft>
              <a:defRPr sz="1200">
                <a:solidFill>
                  <a:schemeClr val="tx1"/>
                </a:solidFill>
                <a:latin typeface="Times" charset="0"/>
              </a:defRPr>
            </a:lvl9pPr>
          </a:lstStyle>
          <a:p>
            <a:fld id="{F18B4449-A8BB-4237-9945-6FEEE378CE3E}" type="slidenum">
              <a:rPr lang="en-US" altLang="en-US" smtClean="0"/>
              <a:pPr/>
              <a:t>13</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3458" eaLnBrk="0" hangingPunct="0">
              <a:defRPr>
                <a:solidFill>
                  <a:schemeClr val="tx1"/>
                </a:solidFill>
                <a:latin typeface="Arial" charset="0"/>
              </a:defRPr>
            </a:lvl1pPr>
            <a:lvl2pPr marL="730766" indent="-281064" defTabSz="913458" eaLnBrk="0" hangingPunct="0">
              <a:defRPr>
                <a:solidFill>
                  <a:schemeClr val="tx1"/>
                </a:solidFill>
                <a:latin typeface="Arial" charset="0"/>
              </a:defRPr>
            </a:lvl2pPr>
            <a:lvl3pPr marL="1124255" indent="-224851" defTabSz="913458" eaLnBrk="0" hangingPunct="0">
              <a:defRPr>
                <a:solidFill>
                  <a:schemeClr val="tx1"/>
                </a:solidFill>
                <a:latin typeface="Arial" charset="0"/>
              </a:defRPr>
            </a:lvl3pPr>
            <a:lvl4pPr marL="1573957" indent="-224851" defTabSz="913458" eaLnBrk="0" hangingPunct="0">
              <a:defRPr>
                <a:solidFill>
                  <a:schemeClr val="tx1"/>
                </a:solidFill>
                <a:latin typeface="Arial" charset="0"/>
              </a:defRPr>
            </a:lvl4pPr>
            <a:lvl5pPr marL="2023659" indent="-224851" defTabSz="913458" eaLnBrk="0" hangingPunct="0">
              <a:defRPr>
                <a:solidFill>
                  <a:schemeClr val="tx1"/>
                </a:solidFill>
                <a:latin typeface="Arial" charset="0"/>
              </a:defRPr>
            </a:lvl5pPr>
            <a:lvl6pPr marL="2473361" indent="-224851" defTabSz="913458" eaLnBrk="0" fontAlgn="base" hangingPunct="0">
              <a:spcBef>
                <a:spcPct val="0"/>
              </a:spcBef>
              <a:spcAft>
                <a:spcPct val="0"/>
              </a:spcAft>
              <a:defRPr>
                <a:solidFill>
                  <a:schemeClr val="tx1"/>
                </a:solidFill>
                <a:latin typeface="Arial" charset="0"/>
              </a:defRPr>
            </a:lvl6pPr>
            <a:lvl7pPr marL="2923062" indent="-224851" defTabSz="913458" eaLnBrk="0" fontAlgn="base" hangingPunct="0">
              <a:spcBef>
                <a:spcPct val="0"/>
              </a:spcBef>
              <a:spcAft>
                <a:spcPct val="0"/>
              </a:spcAft>
              <a:defRPr>
                <a:solidFill>
                  <a:schemeClr val="tx1"/>
                </a:solidFill>
                <a:latin typeface="Arial" charset="0"/>
              </a:defRPr>
            </a:lvl7pPr>
            <a:lvl8pPr marL="3372764" indent="-224851" defTabSz="913458" eaLnBrk="0" fontAlgn="base" hangingPunct="0">
              <a:spcBef>
                <a:spcPct val="0"/>
              </a:spcBef>
              <a:spcAft>
                <a:spcPct val="0"/>
              </a:spcAft>
              <a:defRPr>
                <a:solidFill>
                  <a:schemeClr val="tx1"/>
                </a:solidFill>
                <a:latin typeface="Arial" charset="0"/>
              </a:defRPr>
            </a:lvl8pPr>
            <a:lvl9pPr marL="3822466" indent="-224851" defTabSz="913458" eaLnBrk="0" fontAlgn="base" hangingPunct="0">
              <a:spcBef>
                <a:spcPct val="0"/>
              </a:spcBef>
              <a:spcAft>
                <a:spcPct val="0"/>
              </a:spcAft>
              <a:defRPr>
                <a:solidFill>
                  <a:schemeClr val="tx1"/>
                </a:solidFill>
                <a:latin typeface="Arial" charset="0"/>
              </a:defRPr>
            </a:lvl9pPr>
          </a:lstStyle>
          <a:p>
            <a:pPr eaLnBrk="1" hangingPunct="1"/>
            <a:fld id="{DAD3B189-F660-49D2-B7B7-2CCC7ACE6D7F}" type="slidenum">
              <a:rPr lang="en-US" smtClean="0"/>
              <a:pPr eaLnBrk="1" hangingPunct="1"/>
              <a:t>21</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Pursue a course that would allow the community to heal.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3458" eaLnBrk="0" hangingPunct="0">
              <a:defRPr>
                <a:solidFill>
                  <a:schemeClr val="tx1"/>
                </a:solidFill>
                <a:latin typeface="Arial" charset="0"/>
              </a:defRPr>
            </a:lvl1pPr>
            <a:lvl2pPr marL="730766" indent="-281064" defTabSz="913458" eaLnBrk="0" hangingPunct="0">
              <a:defRPr>
                <a:solidFill>
                  <a:schemeClr val="tx1"/>
                </a:solidFill>
                <a:latin typeface="Arial" charset="0"/>
              </a:defRPr>
            </a:lvl2pPr>
            <a:lvl3pPr marL="1124255" indent="-224851" defTabSz="913458" eaLnBrk="0" hangingPunct="0">
              <a:defRPr>
                <a:solidFill>
                  <a:schemeClr val="tx1"/>
                </a:solidFill>
                <a:latin typeface="Arial" charset="0"/>
              </a:defRPr>
            </a:lvl3pPr>
            <a:lvl4pPr marL="1573957" indent="-224851" defTabSz="913458" eaLnBrk="0" hangingPunct="0">
              <a:defRPr>
                <a:solidFill>
                  <a:schemeClr val="tx1"/>
                </a:solidFill>
                <a:latin typeface="Arial" charset="0"/>
              </a:defRPr>
            </a:lvl4pPr>
            <a:lvl5pPr marL="2023659" indent="-224851" defTabSz="913458" eaLnBrk="0" hangingPunct="0">
              <a:defRPr>
                <a:solidFill>
                  <a:schemeClr val="tx1"/>
                </a:solidFill>
                <a:latin typeface="Arial" charset="0"/>
              </a:defRPr>
            </a:lvl5pPr>
            <a:lvl6pPr marL="2473361" indent="-224851" defTabSz="913458" eaLnBrk="0" fontAlgn="base" hangingPunct="0">
              <a:spcBef>
                <a:spcPct val="0"/>
              </a:spcBef>
              <a:spcAft>
                <a:spcPct val="0"/>
              </a:spcAft>
              <a:defRPr>
                <a:solidFill>
                  <a:schemeClr val="tx1"/>
                </a:solidFill>
                <a:latin typeface="Arial" charset="0"/>
              </a:defRPr>
            </a:lvl6pPr>
            <a:lvl7pPr marL="2923062" indent="-224851" defTabSz="913458" eaLnBrk="0" fontAlgn="base" hangingPunct="0">
              <a:spcBef>
                <a:spcPct val="0"/>
              </a:spcBef>
              <a:spcAft>
                <a:spcPct val="0"/>
              </a:spcAft>
              <a:defRPr>
                <a:solidFill>
                  <a:schemeClr val="tx1"/>
                </a:solidFill>
                <a:latin typeface="Arial" charset="0"/>
              </a:defRPr>
            </a:lvl7pPr>
            <a:lvl8pPr marL="3372764" indent="-224851" defTabSz="913458" eaLnBrk="0" fontAlgn="base" hangingPunct="0">
              <a:spcBef>
                <a:spcPct val="0"/>
              </a:spcBef>
              <a:spcAft>
                <a:spcPct val="0"/>
              </a:spcAft>
              <a:defRPr>
                <a:solidFill>
                  <a:schemeClr val="tx1"/>
                </a:solidFill>
                <a:latin typeface="Arial" charset="0"/>
              </a:defRPr>
            </a:lvl8pPr>
            <a:lvl9pPr marL="3822466" indent="-224851" defTabSz="913458" eaLnBrk="0" fontAlgn="base" hangingPunct="0">
              <a:spcBef>
                <a:spcPct val="0"/>
              </a:spcBef>
              <a:spcAft>
                <a:spcPct val="0"/>
              </a:spcAft>
              <a:defRPr>
                <a:solidFill>
                  <a:schemeClr val="tx1"/>
                </a:solidFill>
                <a:latin typeface="Arial" charset="0"/>
              </a:defRPr>
            </a:lvl9pPr>
          </a:lstStyle>
          <a:p>
            <a:pPr eaLnBrk="1" hangingPunct="1"/>
            <a:fld id="{B812C33F-CB6A-4C61-AFA9-1C0FC426996C}" type="slidenum">
              <a:rPr lang="en-US" smtClean="0"/>
              <a:pPr eaLnBrk="1" hangingPunct="1"/>
              <a:t>22</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Pursue a course that would allow the community to heal.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Crisis And Conflict Management</a:t>
            </a:r>
            <a:endParaRPr lang="en-US" dirty="0"/>
          </a:p>
        </p:txBody>
      </p:sp>
      <p:sp>
        <p:nvSpPr>
          <p:cNvPr id="3" name="Subtitle 2"/>
          <p:cNvSpPr>
            <a:spLocks noGrp="1"/>
          </p:cNvSpPr>
          <p:nvPr>
            <p:ph type="subTitle" idx="1"/>
          </p:nvPr>
        </p:nvSpPr>
        <p:spPr/>
        <p:txBody>
          <a:bodyPr/>
          <a:lstStyle/>
          <a:p>
            <a:r>
              <a:rPr lang="en-US" dirty="0" smtClean="0"/>
              <a:t>Lecture 16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00200"/>
            <a:ext cx="8305800" cy="3124200"/>
          </a:xfrm>
        </p:spPr>
        <p:txBody>
          <a:bodyPr>
            <a:normAutofit fontScale="90000"/>
          </a:bodyPr>
          <a:lstStyle/>
          <a:p>
            <a:r>
              <a:rPr lang="en-US" dirty="0" smtClean="0"/>
              <a:t/>
            </a:r>
            <a:br>
              <a:rPr lang="en-US" dirty="0" smtClean="0"/>
            </a:br>
            <a:r>
              <a:rPr lang="en-US" b="1" dirty="0" smtClean="0"/>
              <a:t>Summary of Different Components of Crisis Management</a:t>
            </a:r>
            <a:r>
              <a:rPr lang="en-US" dirty="0" smtClean="0"/>
              <a:t/>
            </a:r>
            <a:br>
              <a:rPr lang="en-US" dirty="0" smtClean="0"/>
            </a:br>
            <a:r>
              <a:rPr lang="en-US" sz="4000" dirty="0" smtClean="0"/>
              <a:t> </a:t>
            </a:r>
            <a:r>
              <a:rPr lang="en-US" sz="4000" dirty="0" smtClean="0"/>
              <a:t/>
            </a:r>
            <a:br>
              <a:rPr lang="en-US" sz="4000" dirty="0" smtClean="0"/>
            </a:br>
            <a:r>
              <a:rPr lang="en-US" sz="4000" dirty="0" smtClean="0"/>
              <a:t>Lecture </a:t>
            </a:r>
            <a:r>
              <a:rPr lang="en-US" sz="4000" dirty="0" smtClean="0"/>
              <a:t>16</a:t>
            </a:r>
            <a:endParaRPr lang="en-US" sz="4000" dirty="0"/>
          </a:p>
        </p:txBody>
      </p:sp>
    </p:spTree>
    <p:extLst>
      <p:ext uri="{BB962C8B-B14F-4D97-AF65-F5344CB8AC3E}">
        <p14:creationId xmlns:p14="http://schemas.microsoft.com/office/powerpoint/2010/main" xmlns="" val="2388036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sv-SE" b="1" dirty="0" smtClean="0"/>
              <a:t>Key features of a Crisis</a:t>
            </a:r>
          </a:p>
        </p:txBody>
      </p:sp>
      <p:sp>
        <p:nvSpPr>
          <p:cNvPr id="8195" name="Rectangle 3"/>
          <p:cNvSpPr>
            <a:spLocks noGrp="1" noChangeArrowheads="1"/>
          </p:cNvSpPr>
          <p:nvPr>
            <p:ph idx="1"/>
          </p:nvPr>
        </p:nvSpPr>
        <p:spPr>
          <a:xfrm>
            <a:off x="457200" y="1600200"/>
            <a:ext cx="8229600" cy="4724400"/>
          </a:xfrm>
        </p:spPr>
        <p:txBody>
          <a:bodyPr/>
          <a:lstStyle/>
          <a:p>
            <a:pPr eaLnBrk="1" hangingPunct="1"/>
            <a:r>
              <a:rPr lang="en-GB" dirty="0" smtClean="0"/>
              <a:t>Low probability</a:t>
            </a:r>
          </a:p>
          <a:p>
            <a:pPr eaLnBrk="1" hangingPunct="1"/>
            <a:r>
              <a:rPr lang="en-GB" dirty="0" smtClean="0"/>
              <a:t>High impact</a:t>
            </a:r>
          </a:p>
          <a:p>
            <a:pPr eaLnBrk="1" hangingPunct="1"/>
            <a:r>
              <a:rPr lang="en-GB" dirty="0" smtClean="0"/>
              <a:t>Uncertain/ambiguous causes and effects</a:t>
            </a:r>
            <a:endParaRPr lang="sv-SE" dirty="0" smtClean="0"/>
          </a:p>
          <a:p>
            <a:pPr eaLnBrk="1" hangingPunct="1"/>
            <a:r>
              <a:rPr lang="en-GB" dirty="0" smtClean="0"/>
              <a:t>Differential perception</a:t>
            </a:r>
            <a:r>
              <a:rPr lang="sv-SE" dirty="0" smtClean="0"/>
              <a:t>s</a:t>
            </a:r>
          </a:p>
        </p:txBody>
      </p:sp>
      <p:sp>
        <p:nvSpPr>
          <p:cNvPr id="2" name="Slide Number Placeholder 1"/>
          <p:cNvSpPr>
            <a:spLocks noGrp="1"/>
          </p:cNvSpPr>
          <p:nvPr>
            <p:ph type="sldNum" sz="quarter" idx="12"/>
          </p:nvPr>
        </p:nvSpPr>
        <p:spPr/>
        <p:txBody>
          <a:bodyPr/>
          <a:lstStyle/>
          <a:p>
            <a:pPr>
              <a:defRPr/>
            </a:pPr>
            <a:fld id="{DD18D40B-87B8-459F-B88F-CE4EB0EC9140}" type="slidenum">
              <a:rPr lang="sv-SE"/>
              <a:pPr>
                <a:defRPr/>
              </a:pPr>
              <a:t>3</a:t>
            </a:fld>
            <a:endParaRPr lang="sv-SE"/>
          </a:p>
        </p:txBody>
      </p:sp>
    </p:spTree>
    <p:extLst>
      <p:ext uri="{BB962C8B-B14F-4D97-AF65-F5344CB8AC3E}">
        <p14:creationId xmlns:p14="http://schemas.microsoft.com/office/powerpoint/2010/main" xmlns="" val="34495104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b="1" dirty="0" smtClean="0"/>
              <a:t>Key Aspects of a Crisis</a:t>
            </a:r>
          </a:p>
        </p:txBody>
      </p:sp>
      <p:sp>
        <p:nvSpPr>
          <p:cNvPr id="3" name="Content Placeholder 2"/>
          <p:cNvSpPr>
            <a:spLocks noGrp="1"/>
          </p:cNvSpPr>
          <p:nvPr>
            <p:ph idx="1"/>
          </p:nvPr>
        </p:nvSpPr>
        <p:spPr/>
        <p:txBody>
          <a:bodyPr/>
          <a:lstStyle/>
          <a:p>
            <a:pPr eaLnBrk="1" hangingPunct="1">
              <a:defRPr/>
            </a:pPr>
            <a:r>
              <a:rPr lang="en-US" dirty="0" smtClean="0"/>
              <a:t>Unpredictable:  can anticipate but not predict when a crisis will hit.</a:t>
            </a:r>
          </a:p>
          <a:p>
            <a:pPr eaLnBrk="1" hangingPunct="1">
              <a:defRPr/>
            </a:pPr>
            <a:r>
              <a:rPr lang="en-US" dirty="0" smtClean="0"/>
              <a:t>Crises violate how constituents expect an organization to act.</a:t>
            </a:r>
          </a:p>
          <a:p>
            <a:pPr lvl="1" eaLnBrk="1" hangingPunct="1">
              <a:defRPr/>
            </a:pPr>
            <a:r>
              <a:rPr lang="en-US" dirty="0" smtClean="0"/>
              <a:t>Violating expectations creates angry constituents who will alter how they interact with an organization. </a:t>
            </a:r>
          </a:p>
          <a:p>
            <a:pPr marL="0" indent="0">
              <a:buFont typeface="Arial" charset="0"/>
              <a:buNone/>
              <a:defRPr/>
            </a:pPr>
            <a:endParaRPr lang="en-US" dirty="0"/>
          </a:p>
        </p:txBody>
      </p:sp>
      <p:sp>
        <p:nvSpPr>
          <p:cNvPr id="4" name="Slide Number Placeholder 3"/>
          <p:cNvSpPr>
            <a:spLocks noGrp="1"/>
          </p:cNvSpPr>
          <p:nvPr>
            <p:ph type="sldNum" sz="quarter" idx="12"/>
          </p:nvPr>
        </p:nvSpPr>
        <p:spPr/>
        <p:txBody>
          <a:bodyPr/>
          <a:lstStyle/>
          <a:p>
            <a:pPr>
              <a:defRPr/>
            </a:pPr>
            <a:fld id="{D721DD8A-3723-4880-8E31-A3D0A2FF02A5}" type="slidenum">
              <a:rPr lang="sv-SE" smtClean="0"/>
              <a:pPr>
                <a:defRPr/>
              </a:pPr>
              <a:t>4</a:t>
            </a:fld>
            <a:endParaRPr lang="sv-SE"/>
          </a:p>
        </p:txBody>
      </p:sp>
    </p:spTree>
    <p:extLst>
      <p:ext uri="{BB962C8B-B14F-4D97-AF65-F5344CB8AC3E}">
        <p14:creationId xmlns:p14="http://schemas.microsoft.com/office/powerpoint/2010/main" xmlns="" val="20903696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b="1" dirty="0" smtClean="0"/>
              <a:t>Key Aspects of a Crisis</a:t>
            </a:r>
          </a:p>
        </p:txBody>
      </p:sp>
      <p:sp>
        <p:nvSpPr>
          <p:cNvPr id="3" name="Content Placeholder 2"/>
          <p:cNvSpPr>
            <a:spLocks noGrp="1"/>
          </p:cNvSpPr>
          <p:nvPr>
            <p:ph idx="1"/>
          </p:nvPr>
        </p:nvSpPr>
        <p:spPr/>
        <p:txBody>
          <a:bodyPr/>
          <a:lstStyle/>
          <a:p>
            <a:pPr eaLnBrk="1" hangingPunct="1">
              <a:defRPr/>
            </a:pPr>
            <a:r>
              <a:rPr lang="en-US" dirty="0" smtClean="0"/>
              <a:t>Crisis is a serious threat that can disrupt organizational operations and/or has the potential to create negative outcomes.</a:t>
            </a:r>
          </a:p>
          <a:p>
            <a:pPr lvl="1" eaLnBrk="1" hangingPunct="1">
              <a:defRPr/>
            </a:pPr>
            <a:r>
              <a:rPr lang="en-US" dirty="0" smtClean="0"/>
              <a:t>Negative outcomes include deaths, injuries, property damage, negative publicity, reputation loss, financial loss, and environmental damage</a:t>
            </a:r>
          </a:p>
          <a:p>
            <a:pPr eaLnBrk="1" hangingPunct="1">
              <a:defRPr/>
            </a:pPr>
            <a:r>
              <a:rPr lang="en-US" dirty="0" smtClean="0"/>
              <a:t>An organization is in a crisis if key constituents perceive a crisis.</a:t>
            </a:r>
          </a:p>
          <a:p>
            <a:pPr marL="0" indent="0">
              <a:buFont typeface="Arial" charset="0"/>
              <a:buNone/>
              <a:defRPr/>
            </a:pPr>
            <a:endParaRPr lang="en-US" dirty="0"/>
          </a:p>
        </p:txBody>
      </p:sp>
      <p:sp>
        <p:nvSpPr>
          <p:cNvPr id="4" name="Slide Number Placeholder 3"/>
          <p:cNvSpPr>
            <a:spLocks noGrp="1"/>
          </p:cNvSpPr>
          <p:nvPr>
            <p:ph type="sldNum" sz="quarter" idx="12"/>
          </p:nvPr>
        </p:nvSpPr>
        <p:spPr/>
        <p:txBody>
          <a:bodyPr/>
          <a:lstStyle/>
          <a:p>
            <a:pPr>
              <a:defRPr/>
            </a:pPr>
            <a:fld id="{58C16A9F-9566-4C53-A2D3-002527F8966D}" type="slidenum">
              <a:rPr lang="sv-SE" smtClean="0"/>
              <a:pPr>
                <a:defRPr/>
              </a:pPr>
              <a:t>5</a:t>
            </a:fld>
            <a:endParaRPr lang="sv-SE"/>
          </a:p>
        </p:txBody>
      </p:sp>
    </p:spTree>
    <p:extLst>
      <p:ext uri="{BB962C8B-B14F-4D97-AF65-F5344CB8AC3E}">
        <p14:creationId xmlns:p14="http://schemas.microsoft.com/office/powerpoint/2010/main" xmlns="" val="18087549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effectLst>
                  <a:outerShdw blurRad="38100" dist="38100" dir="2700000" algn="tl">
                    <a:srgbClr val="000000"/>
                  </a:outerShdw>
                </a:effectLst>
              </a:rPr>
              <a:t>Elements of a Crisis</a:t>
            </a:r>
          </a:p>
        </p:txBody>
      </p:sp>
      <p:sp>
        <p:nvSpPr>
          <p:cNvPr id="3" name="Content Placeholder 2"/>
          <p:cNvSpPr>
            <a:spLocks noGrp="1"/>
          </p:cNvSpPr>
          <p:nvPr>
            <p:ph idx="1"/>
          </p:nvPr>
        </p:nvSpPr>
        <p:spPr>
          <a:xfrm>
            <a:off x="457200" y="1174750"/>
            <a:ext cx="8229600" cy="4525963"/>
          </a:xfrm>
        </p:spPr>
        <p:txBody>
          <a:bodyPr rtlCol="0">
            <a:normAutofit/>
          </a:bodyPr>
          <a:lstStyle/>
          <a:p>
            <a:pPr eaLnBrk="1" fontAlgn="auto" hangingPunct="1">
              <a:spcAft>
                <a:spcPts val="0"/>
              </a:spcAft>
              <a:buFont typeface="Calisto MT" charset="0"/>
              <a:buNone/>
              <a:defRPr/>
            </a:pPr>
            <a:endParaRPr lang="en-US" dirty="0" smtClean="0">
              <a:effectLst>
                <a:outerShdw blurRad="38100" dist="38100" dir="2700000" algn="tl">
                  <a:srgbClr val="000000"/>
                </a:outerShdw>
              </a:effectLst>
            </a:endParaRPr>
          </a:p>
          <a:p>
            <a:pPr eaLnBrk="1" fontAlgn="auto" hangingPunct="1">
              <a:spcAft>
                <a:spcPts val="0"/>
              </a:spcAft>
              <a:buFont typeface="Calisto MT" charset="0"/>
              <a:buNone/>
              <a:defRPr/>
            </a:pPr>
            <a:r>
              <a:rPr lang="en-US" dirty="0" smtClean="0"/>
              <a:t>Three elements are common to most definitions of crisis: </a:t>
            </a:r>
          </a:p>
          <a:p>
            <a:pPr eaLnBrk="1" fontAlgn="auto" hangingPunct="1">
              <a:spcAft>
                <a:spcPts val="0"/>
              </a:spcAft>
              <a:buFont typeface="Calisto MT" charset="0"/>
              <a:buAutoNum type="alphaLcParenBoth"/>
              <a:defRPr/>
            </a:pPr>
            <a:r>
              <a:rPr lang="en-US" dirty="0" smtClean="0"/>
              <a:t>a threat to the organization, </a:t>
            </a:r>
          </a:p>
          <a:p>
            <a:pPr eaLnBrk="1" fontAlgn="auto" hangingPunct="1">
              <a:spcAft>
                <a:spcPts val="0"/>
              </a:spcAft>
              <a:buFont typeface="Calisto MT" charset="0"/>
              <a:buAutoNum type="alphaLcParenBoth"/>
              <a:defRPr/>
            </a:pPr>
            <a:r>
              <a:rPr lang="en-US" dirty="0" smtClean="0"/>
              <a:t> the element of surprise, </a:t>
            </a:r>
          </a:p>
          <a:p>
            <a:pPr eaLnBrk="1" fontAlgn="auto" hangingPunct="1">
              <a:spcAft>
                <a:spcPts val="0"/>
              </a:spcAft>
              <a:buFont typeface="Calisto MT" charset="0"/>
              <a:buAutoNum type="alphaLcParenBoth"/>
              <a:defRPr/>
            </a:pPr>
            <a:r>
              <a:rPr lang="en-US" dirty="0" smtClean="0"/>
              <a:t>a short decision time, </a:t>
            </a:r>
          </a:p>
          <a:p>
            <a:pPr eaLnBrk="1" fontAlgn="auto" hangingPunct="1">
              <a:spcAft>
                <a:spcPts val="0"/>
              </a:spcAft>
              <a:buFont typeface="Calisto MT" charset="0"/>
              <a:buAutoNum type="alphaLcParenBoth"/>
              <a:defRPr/>
            </a:pPr>
            <a:r>
              <a:rPr lang="en-US" dirty="0" smtClean="0"/>
              <a:t>a need for change,</a:t>
            </a:r>
          </a:p>
        </p:txBody>
      </p:sp>
      <p:sp>
        <p:nvSpPr>
          <p:cNvPr id="4" name="Slide Number Placeholder 3"/>
          <p:cNvSpPr>
            <a:spLocks noGrp="1"/>
          </p:cNvSpPr>
          <p:nvPr>
            <p:ph type="sldNum" sz="quarter" idx="12"/>
          </p:nvPr>
        </p:nvSpPr>
        <p:spPr/>
        <p:txBody>
          <a:bodyPr/>
          <a:lstStyle/>
          <a:p>
            <a:pPr>
              <a:defRPr/>
            </a:pPr>
            <a:fld id="{43AE9A6C-3805-4F9C-878F-D62566791445}" type="slidenum">
              <a:rPr lang="en-US" smtClean="0"/>
              <a:pPr>
                <a:defRPr/>
              </a:pPr>
              <a:t>6</a:t>
            </a:fld>
            <a:endParaRPr lang="en-US"/>
          </a:p>
        </p:txBody>
      </p:sp>
    </p:spTree>
    <p:extLst>
      <p:ext uri="{BB962C8B-B14F-4D97-AF65-F5344CB8AC3E}">
        <p14:creationId xmlns:p14="http://schemas.microsoft.com/office/powerpoint/2010/main" xmlns="" val="863187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1026"/>
          <p:cNvSpPr>
            <a:spLocks noGrp="1" noChangeArrowheads="1"/>
          </p:cNvSpPr>
          <p:nvPr>
            <p:ph type="title"/>
          </p:nvPr>
        </p:nvSpPr>
        <p:spPr>
          <a:xfrm>
            <a:off x="685800" y="304800"/>
            <a:ext cx="7772400" cy="1289050"/>
          </a:xfrm>
        </p:spPr>
        <p:txBody>
          <a:bodyPr/>
          <a:lstStyle/>
          <a:p>
            <a:pPr eaLnBrk="1" hangingPunct="1"/>
            <a:r>
              <a:rPr lang="en-US" sz="4800" b="1" dirty="0" smtClean="0"/>
              <a:t>Chaos Theory</a:t>
            </a:r>
          </a:p>
        </p:txBody>
      </p:sp>
      <p:sp>
        <p:nvSpPr>
          <p:cNvPr id="48131" name="Rectangle 1027"/>
          <p:cNvSpPr>
            <a:spLocks noGrp="1" noChangeArrowheads="1"/>
          </p:cNvSpPr>
          <p:nvPr>
            <p:ph idx="1"/>
          </p:nvPr>
        </p:nvSpPr>
        <p:spPr/>
        <p:txBody>
          <a:bodyPr/>
          <a:lstStyle/>
          <a:p>
            <a:pPr eaLnBrk="1" hangingPunct="1">
              <a:lnSpc>
                <a:spcPct val="90000"/>
              </a:lnSpc>
            </a:pPr>
            <a:r>
              <a:rPr lang="en-US" sz="2800" i="1" dirty="0" smtClean="0"/>
              <a:t>What is Chaos Theory?</a:t>
            </a:r>
          </a:p>
          <a:p>
            <a:pPr eaLnBrk="1" hangingPunct="1">
              <a:lnSpc>
                <a:spcPct val="90000"/>
              </a:lnSpc>
            </a:pPr>
            <a:r>
              <a:rPr lang="en-US" sz="2600" i="1" dirty="0" smtClean="0">
                <a:cs typeface="Times New Roman" pitchFamily="18" charset="0"/>
              </a:rPr>
              <a:t>Chaos Theory (</a:t>
            </a:r>
            <a:r>
              <a:rPr lang="en-US" sz="2600" i="1" dirty="0" err="1" smtClean="0">
                <a:cs typeface="Times New Roman" pitchFamily="18" charset="0"/>
              </a:rPr>
              <a:t>ChT</a:t>
            </a:r>
            <a:r>
              <a:rPr lang="en-US" sz="2600" i="1" dirty="0" smtClean="0">
                <a:cs typeface="Times New Roman" pitchFamily="18" charset="0"/>
              </a:rPr>
              <a:t>) is a mathematical approach to modeling patterns of non-linear, non-independent behaviors of dynamical systems. It is not, per se, a philosophical system or paradigm. </a:t>
            </a:r>
          </a:p>
          <a:p>
            <a:pPr eaLnBrk="1" hangingPunct="1">
              <a:lnSpc>
                <a:spcPct val="90000"/>
              </a:lnSpc>
            </a:pPr>
            <a:r>
              <a:rPr lang="en-US" sz="2600" i="1" dirty="0" err="1" smtClean="0">
                <a:cs typeface="Times New Roman" pitchFamily="18" charset="0"/>
              </a:rPr>
              <a:t>ChT</a:t>
            </a:r>
            <a:r>
              <a:rPr lang="en-US" sz="2600" i="1" dirty="0" smtClean="0">
                <a:cs typeface="Times New Roman" pitchFamily="18" charset="0"/>
              </a:rPr>
              <a:t> is about the fracturing of patterns, but it is also about how that collection of pieces sorts itself out. That coming back together again is what makes Chaos so interesting—and why it and </a:t>
            </a:r>
            <a:r>
              <a:rPr lang="en-US" sz="2600" i="1" dirty="0" err="1" smtClean="0">
                <a:cs typeface="Times New Roman" pitchFamily="18" charset="0"/>
              </a:rPr>
              <a:t>ChT</a:t>
            </a:r>
            <a:r>
              <a:rPr lang="en-US" sz="2600" i="1" dirty="0" smtClean="0">
                <a:cs typeface="Times New Roman" pitchFamily="18" charset="0"/>
              </a:rPr>
              <a:t> is so import to you.</a:t>
            </a:r>
          </a:p>
          <a:p>
            <a:pPr eaLnBrk="1" hangingPunct="1">
              <a:lnSpc>
                <a:spcPct val="90000"/>
              </a:lnSpc>
            </a:pPr>
            <a:endParaRPr lang="en-US" sz="2600" i="1" dirty="0" smtClean="0">
              <a:solidFill>
                <a:schemeClr val="accent1"/>
              </a:solidFill>
              <a:cs typeface="Times New Roman" pitchFamily="18" charset="0"/>
            </a:endParaRPr>
          </a:p>
        </p:txBody>
      </p:sp>
      <p:sp>
        <p:nvSpPr>
          <p:cNvPr id="2" name="Slide Number Placeholder 1"/>
          <p:cNvSpPr>
            <a:spLocks noGrp="1"/>
          </p:cNvSpPr>
          <p:nvPr>
            <p:ph type="sldNum" sz="quarter" idx="12"/>
          </p:nvPr>
        </p:nvSpPr>
        <p:spPr/>
        <p:txBody>
          <a:bodyPr/>
          <a:lstStyle/>
          <a:p>
            <a:pPr>
              <a:defRPr/>
            </a:pPr>
            <a:fld id="{4E770ADC-4E11-4345-8A71-F36C5400AEF5}" type="slidenum">
              <a:rPr lang="en-US"/>
              <a:pPr>
                <a:defRPr/>
              </a:pPr>
              <a:t>7</a:t>
            </a:fld>
            <a:endParaRPr lang="en-US"/>
          </a:p>
        </p:txBody>
      </p:sp>
    </p:spTree>
    <p:extLst>
      <p:ext uri="{BB962C8B-B14F-4D97-AF65-F5344CB8AC3E}">
        <p14:creationId xmlns:p14="http://schemas.microsoft.com/office/powerpoint/2010/main" xmlns="" val="4273773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7" name="Rectangle 15"/>
          <p:cNvSpPr>
            <a:spLocks noGrp="1" noChangeArrowheads="1"/>
          </p:cNvSpPr>
          <p:nvPr>
            <p:ph type="title" idx="4294967295"/>
          </p:nvPr>
        </p:nvSpPr>
        <p:spPr>
          <a:xfrm>
            <a:off x="296863" y="228600"/>
            <a:ext cx="8693150" cy="865188"/>
          </a:xfrm>
        </p:spPr>
        <p:txBody>
          <a:bodyPr>
            <a:normAutofit fontScale="90000"/>
          </a:bodyPr>
          <a:lstStyle/>
          <a:p>
            <a:pPr eaLnBrk="1" hangingPunct="1">
              <a:defRPr/>
            </a:pPr>
            <a:r>
              <a:rPr lang="en-US" sz="2800" dirty="0" smtClean="0"/>
              <a:t> </a:t>
            </a:r>
            <a:r>
              <a:rPr lang="en-US" sz="3600" kern="1200" dirty="0" smtClean="0">
                <a:effectLst>
                  <a:outerShdw blurRad="38100" dist="38100" dir="2700000" algn="tl">
                    <a:srgbClr val="C0C0C0"/>
                  </a:outerShdw>
                </a:effectLst>
                <a:cs typeface="Arial" charset="0"/>
              </a:rPr>
              <a:t>Crisis Communication - Core Capacity Components</a:t>
            </a:r>
            <a:r>
              <a:rPr lang="en-US" sz="2800" dirty="0" smtClean="0">
                <a:solidFill>
                  <a:schemeClr val="bg1">
                    <a:lumMod val="95000"/>
                  </a:schemeClr>
                </a:solidFill>
              </a:rPr>
              <a:t/>
            </a:r>
            <a:br>
              <a:rPr lang="en-US" sz="2800" dirty="0" smtClean="0">
                <a:solidFill>
                  <a:schemeClr val="bg1">
                    <a:lumMod val="95000"/>
                  </a:schemeClr>
                </a:solidFill>
              </a:rPr>
            </a:br>
            <a:endParaRPr lang="en-US" sz="2800" dirty="0" smtClean="0">
              <a:solidFill>
                <a:schemeClr val="bg1">
                  <a:lumMod val="95000"/>
                </a:schemeClr>
              </a:solidFill>
            </a:endParaRPr>
          </a:p>
        </p:txBody>
      </p:sp>
      <p:sp>
        <p:nvSpPr>
          <p:cNvPr id="21507" name="Oval 2"/>
          <p:cNvSpPr>
            <a:spLocks noChangeArrowheads="1"/>
          </p:cNvSpPr>
          <p:nvPr/>
        </p:nvSpPr>
        <p:spPr bwMode="auto">
          <a:xfrm>
            <a:off x="1903413" y="971550"/>
            <a:ext cx="5334000" cy="4724400"/>
          </a:xfrm>
          <a:prstGeom prst="ellipse">
            <a:avLst/>
          </a:prstGeom>
          <a:solidFill>
            <a:srgbClr val="E5E4C9">
              <a:alpha val="9019"/>
            </a:srgbClr>
          </a:solidFill>
          <a:ln w="3175" algn="ctr">
            <a:solidFill>
              <a:srgbClr val="83A200"/>
            </a:solidFill>
            <a:round/>
            <a:headEnd/>
            <a:tailEnd/>
          </a:ln>
        </p:spPr>
        <p:txBody>
          <a:bodyPr wrap="none" anchor="ctr"/>
          <a:lstStyle/>
          <a:p>
            <a:endParaRPr lang="en-US">
              <a:solidFill>
                <a:srgbClr val="000000"/>
              </a:solidFill>
            </a:endParaRPr>
          </a:p>
        </p:txBody>
      </p:sp>
      <p:sp>
        <p:nvSpPr>
          <p:cNvPr id="28678" name="Oval 3"/>
          <p:cNvSpPr>
            <a:spLocks noChangeArrowheads="1"/>
          </p:cNvSpPr>
          <p:nvPr/>
        </p:nvSpPr>
        <p:spPr bwMode="auto">
          <a:xfrm>
            <a:off x="3500438" y="1993900"/>
            <a:ext cx="2187575" cy="2155825"/>
          </a:xfrm>
          <a:prstGeom prst="ellipse">
            <a:avLst/>
          </a:prstGeom>
          <a:gradFill rotWithShape="0">
            <a:gsLst>
              <a:gs pos="0">
                <a:srgbClr val="F0E2C0"/>
              </a:gs>
              <a:gs pos="100000">
                <a:srgbClr val="E2C784"/>
              </a:gs>
            </a:gsLst>
            <a:path path="shape">
              <a:fillToRect l="50000" t="50000" r="50000" b="50000"/>
            </a:path>
          </a:gradFill>
          <a:ln w="9525">
            <a:solidFill>
              <a:schemeClr val="tx1"/>
            </a:solidFill>
            <a:round/>
            <a:headEnd/>
            <a:tailEnd/>
          </a:ln>
        </p:spPr>
        <p:txBody>
          <a:bodyPr wrap="none" anchor="ctr"/>
          <a:lstStyle/>
          <a:p>
            <a:pPr>
              <a:spcBef>
                <a:spcPct val="50000"/>
              </a:spcBef>
              <a:defRPr/>
            </a:pPr>
            <a:r>
              <a:rPr lang="en-US" sz="2800" dirty="0">
                <a:solidFill>
                  <a:srgbClr val="993300"/>
                </a:solidFill>
                <a:effectLst>
                  <a:outerShdw blurRad="38100" dist="38100" dir="2700000" algn="tl">
                    <a:srgbClr val="C0C0C0"/>
                  </a:outerShdw>
                </a:effectLst>
                <a:latin typeface="+mj-lt"/>
                <a:ea typeface="+mj-ea"/>
                <a:cs typeface="Arial" charset="0"/>
              </a:rPr>
              <a:t>PLANNING</a:t>
            </a:r>
          </a:p>
        </p:txBody>
      </p:sp>
      <p:sp>
        <p:nvSpPr>
          <p:cNvPr id="28679" name="Text Box 4"/>
          <p:cNvSpPr txBox="1">
            <a:spLocks noChangeArrowheads="1"/>
          </p:cNvSpPr>
          <p:nvPr/>
        </p:nvSpPr>
        <p:spPr bwMode="auto">
          <a:xfrm>
            <a:off x="6080125" y="1331913"/>
            <a:ext cx="2814638" cy="923925"/>
          </a:xfrm>
          <a:prstGeom prst="rect">
            <a:avLst/>
          </a:prstGeom>
          <a:solidFill>
            <a:schemeClr val="accent5"/>
          </a:solidFill>
          <a:ln w="9525">
            <a:solidFill>
              <a:schemeClr val="tx1"/>
            </a:solidFill>
            <a:miter lim="800000"/>
            <a:headEnd/>
            <a:tailEnd/>
          </a:ln>
        </p:spPr>
        <p:txBody>
          <a:bodyPr lIns="0" rIns="0">
            <a:spAutoFit/>
          </a:bodyPr>
          <a:lstStyle/>
          <a:p>
            <a:pPr>
              <a:spcBef>
                <a:spcPts val="0"/>
              </a:spcBef>
              <a:defRPr/>
            </a:pPr>
            <a:r>
              <a:rPr lang="en-US" sz="1800" dirty="0">
                <a:solidFill>
                  <a:srgbClr val="002060"/>
                </a:solidFill>
              </a:rPr>
              <a:t>2. Public communication </a:t>
            </a:r>
          </a:p>
          <a:p>
            <a:pPr>
              <a:spcBef>
                <a:spcPts val="0"/>
              </a:spcBef>
              <a:defRPr/>
            </a:pPr>
            <a:r>
              <a:rPr lang="en-US" sz="1800" dirty="0">
                <a:solidFill>
                  <a:srgbClr val="002060"/>
                </a:solidFill>
              </a:rPr>
              <a:t>coordination</a:t>
            </a:r>
          </a:p>
          <a:p>
            <a:pPr>
              <a:spcBef>
                <a:spcPts val="0"/>
              </a:spcBef>
              <a:defRPr/>
            </a:pPr>
            <a:endParaRPr lang="en-US" sz="1800" dirty="0">
              <a:solidFill>
                <a:srgbClr val="002060"/>
              </a:solidFill>
            </a:endParaRPr>
          </a:p>
        </p:txBody>
      </p:sp>
      <p:cxnSp>
        <p:nvCxnSpPr>
          <p:cNvPr id="21510" name="AutoShape 5"/>
          <p:cNvCxnSpPr>
            <a:cxnSpLocks noChangeShapeType="1"/>
            <a:endCxn id="28678" idx="7"/>
          </p:cNvCxnSpPr>
          <p:nvPr/>
        </p:nvCxnSpPr>
        <p:spPr bwMode="auto">
          <a:xfrm rot="10800000" flipV="1">
            <a:off x="5367338" y="1765300"/>
            <a:ext cx="704850" cy="544513"/>
          </a:xfrm>
          <a:prstGeom prst="bentConnector2">
            <a:avLst/>
          </a:prstGeom>
          <a:noFill/>
          <a:ln w="28575">
            <a:solidFill>
              <a:srgbClr val="800000"/>
            </a:solidFill>
            <a:miter lim="800000"/>
            <a:headEnd/>
            <a:tailEnd type="triangle" w="med" len="med"/>
          </a:ln>
          <a:extLst>
            <a:ext uri="{909E8E84-426E-40DD-AFC4-6F175D3DCCD1}">
              <a14:hiddenFill xmlns:a14="http://schemas.microsoft.com/office/drawing/2010/main" xmlns="">
                <a:noFill/>
              </a14:hiddenFill>
            </a:ext>
          </a:extLst>
        </p:spPr>
      </p:cxnSp>
      <p:cxnSp>
        <p:nvCxnSpPr>
          <p:cNvPr id="21511" name="AutoShape 8"/>
          <p:cNvCxnSpPr>
            <a:cxnSpLocks noChangeShapeType="1"/>
            <a:endCxn id="28678" idx="5"/>
          </p:cNvCxnSpPr>
          <p:nvPr/>
        </p:nvCxnSpPr>
        <p:spPr bwMode="auto">
          <a:xfrm rot="16200000" flipV="1">
            <a:off x="5263356" y="3937795"/>
            <a:ext cx="847725" cy="639762"/>
          </a:xfrm>
          <a:prstGeom prst="bentConnector3">
            <a:avLst>
              <a:gd name="adj1" fmla="val -116"/>
            </a:avLst>
          </a:prstGeom>
          <a:noFill/>
          <a:ln w="28575">
            <a:solidFill>
              <a:srgbClr val="800000"/>
            </a:solidFill>
            <a:miter lim="800000"/>
            <a:headEnd/>
            <a:tailEnd type="triangle" w="med" len="med"/>
          </a:ln>
          <a:extLst>
            <a:ext uri="{909E8E84-426E-40DD-AFC4-6F175D3DCCD1}">
              <a14:hiddenFill xmlns:a14="http://schemas.microsoft.com/office/drawing/2010/main" xmlns="">
                <a:noFill/>
              </a14:hiddenFill>
            </a:ext>
          </a:extLst>
        </p:spPr>
      </p:cxnSp>
      <p:sp>
        <p:nvSpPr>
          <p:cNvPr id="28682" name="Text Box 9"/>
          <p:cNvSpPr txBox="1">
            <a:spLocks noChangeArrowheads="1"/>
          </p:cNvSpPr>
          <p:nvPr/>
        </p:nvSpPr>
        <p:spPr bwMode="auto">
          <a:xfrm>
            <a:off x="300038" y="1338263"/>
            <a:ext cx="2819400" cy="923925"/>
          </a:xfrm>
          <a:prstGeom prst="rect">
            <a:avLst/>
          </a:prstGeom>
          <a:solidFill>
            <a:schemeClr val="accent5"/>
          </a:solidFill>
          <a:ln w="9525">
            <a:solidFill>
              <a:schemeClr val="tx1"/>
            </a:solidFill>
            <a:miter lim="800000"/>
            <a:headEnd/>
            <a:tailEnd/>
          </a:ln>
        </p:spPr>
        <p:txBody>
          <a:bodyPr lIns="0" rIns="0">
            <a:spAutoFit/>
          </a:bodyPr>
          <a:lstStyle/>
          <a:p>
            <a:pPr>
              <a:spcBef>
                <a:spcPct val="50000"/>
              </a:spcBef>
              <a:defRPr/>
            </a:pPr>
            <a:r>
              <a:rPr lang="en-US" sz="1800" dirty="0">
                <a:solidFill>
                  <a:srgbClr val="002060"/>
                </a:solidFill>
              </a:rPr>
              <a:t>1. Transparency and early announcement of a real or potential risk</a:t>
            </a:r>
          </a:p>
        </p:txBody>
      </p:sp>
      <p:cxnSp>
        <p:nvCxnSpPr>
          <p:cNvPr id="21513" name="AutoShape 10"/>
          <p:cNvCxnSpPr>
            <a:cxnSpLocks noChangeShapeType="1"/>
            <a:stCxn id="28682" idx="3"/>
            <a:endCxn id="28678" idx="1"/>
          </p:cNvCxnSpPr>
          <p:nvPr/>
        </p:nvCxnSpPr>
        <p:spPr bwMode="auto">
          <a:xfrm>
            <a:off x="3119438" y="1800225"/>
            <a:ext cx="701675" cy="509588"/>
          </a:xfrm>
          <a:prstGeom prst="bentConnector2">
            <a:avLst/>
          </a:prstGeom>
          <a:noFill/>
          <a:ln w="28575">
            <a:solidFill>
              <a:srgbClr val="800000"/>
            </a:solidFill>
            <a:miter lim="800000"/>
            <a:headEnd/>
            <a:tailEnd type="triangle" w="med" len="med"/>
          </a:ln>
          <a:extLst>
            <a:ext uri="{909E8E84-426E-40DD-AFC4-6F175D3DCCD1}">
              <a14:hiddenFill xmlns:a14="http://schemas.microsoft.com/office/drawing/2010/main" xmlns="">
                <a:noFill/>
              </a14:hiddenFill>
            </a:ext>
          </a:extLst>
        </p:spPr>
      </p:cxnSp>
      <p:cxnSp>
        <p:nvCxnSpPr>
          <p:cNvPr id="21514" name="AutoShape 13"/>
          <p:cNvCxnSpPr>
            <a:cxnSpLocks noChangeShapeType="1"/>
          </p:cNvCxnSpPr>
          <p:nvPr/>
        </p:nvCxnSpPr>
        <p:spPr bwMode="auto">
          <a:xfrm flipV="1">
            <a:off x="3198813" y="3852863"/>
            <a:ext cx="647700" cy="823912"/>
          </a:xfrm>
          <a:prstGeom prst="bentConnector2">
            <a:avLst/>
          </a:prstGeom>
          <a:noFill/>
          <a:ln w="28575">
            <a:solidFill>
              <a:srgbClr val="800000"/>
            </a:solidFill>
            <a:miter lim="800000"/>
            <a:headEnd/>
            <a:tailEnd type="triangle" w="med" len="med"/>
          </a:ln>
          <a:extLst>
            <a:ext uri="{909E8E84-426E-40DD-AFC4-6F175D3DCCD1}">
              <a14:hiddenFill xmlns:a14="http://schemas.microsoft.com/office/drawing/2010/main" xmlns="">
                <a:noFill/>
              </a14:hiddenFill>
            </a:ext>
          </a:extLst>
        </p:spPr>
      </p:cxnSp>
      <p:sp>
        <p:nvSpPr>
          <p:cNvPr id="28685" name="Text Box 14"/>
          <p:cNvSpPr txBox="1">
            <a:spLocks noChangeArrowheads="1"/>
          </p:cNvSpPr>
          <p:nvPr/>
        </p:nvSpPr>
        <p:spPr bwMode="auto">
          <a:xfrm>
            <a:off x="319088" y="4500563"/>
            <a:ext cx="2879725" cy="1016000"/>
          </a:xfrm>
          <a:prstGeom prst="rect">
            <a:avLst/>
          </a:prstGeom>
          <a:solidFill>
            <a:schemeClr val="accent5"/>
          </a:solidFill>
          <a:ln w="9525">
            <a:solidFill>
              <a:schemeClr val="tx1"/>
            </a:solidFill>
            <a:miter lim="800000"/>
            <a:headEnd/>
            <a:tailEnd/>
          </a:ln>
        </p:spPr>
        <p:txBody>
          <a:bodyPr lIns="0" rIns="0">
            <a:spAutoFit/>
          </a:bodyPr>
          <a:lstStyle/>
          <a:p>
            <a:pPr>
              <a:spcBef>
                <a:spcPts val="0"/>
              </a:spcBef>
              <a:defRPr/>
            </a:pPr>
            <a:r>
              <a:rPr lang="en-US" sz="1800" dirty="0">
                <a:solidFill>
                  <a:srgbClr val="002060"/>
                </a:solidFill>
              </a:rPr>
              <a:t>4. Listening </a:t>
            </a:r>
          </a:p>
          <a:p>
            <a:pPr>
              <a:spcBef>
                <a:spcPts val="0"/>
              </a:spcBef>
              <a:defRPr/>
            </a:pPr>
            <a:r>
              <a:rPr lang="en-US" sz="1800" dirty="0">
                <a:solidFill>
                  <a:srgbClr val="002060"/>
                </a:solidFill>
              </a:rPr>
              <a:t>through dialogue</a:t>
            </a:r>
          </a:p>
          <a:p>
            <a:pPr>
              <a:spcBef>
                <a:spcPts val="0"/>
              </a:spcBef>
              <a:defRPr/>
            </a:pPr>
            <a:endParaRPr lang="en-US" dirty="0">
              <a:solidFill>
                <a:srgbClr val="002060"/>
              </a:solidFill>
            </a:endParaRPr>
          </a:p>
        </p:txBody>
      </p:sp>
      <p:sp>
        <p:nvSpPr>
          <p:cNvPr id="28686" name="Text Box 16"/>
          <p:cNvSpPr txBox="1">
            <a:spLocks noChangeArrowheads="1"/>
          </p:cNvSpPr>
          <p:nvPr/>
        </p:nvSpPr>
        <p:spPr bwMode="auto">
          <a:xfrm>
            <a:off x="6007100" y="4429125"/>
            <a:ext cx="2819400" cy="923925"/>
          </a:xfrm>
          <a:prstGeom prst="rect">
            <a:avLst/>
          </a:prstGeom>
          <a:solidFill>
            <a:schemeClr val="accent5"/>
          </a:solidFill>
          <a:ln w="9525">
            <a:solidFill>
              <a:schemeClr val="tx1"/>
            </a:solidFill>
            <a:miter lim="800000"/>
            <a:headEnd/>
            <a:tailEnd/>
          </a:ln>
        </p:spPr>
        <p:txBody>
          <a:bodyPr lIns="0" rIns="0">
            <a:spAutoFit/>
          </a:bodyPr>
          <a:lstStyle/>
          <a:p>
            <a:pPr>
              <a:spcBef>
                <a:spcPct val="50000"/>
              </a:spcBef>
              <a:defRPr/>
            </a:pPr>
            <a:r>
              <a:rPr lang="en-US" sz="1800" dirty="0">
                <a:solidFill>
                  <a:srgbClr val="002060"/>
                </a:solidFill>
              </a:rPr>
              <a:t>3. Information dissemination including media relations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xmlns="" val="1986068467"/>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en-US" altLang="en-US" b="1" dirty="0" smtClean="0">
                <a:cs typeface="Times New Roman" pitchFamily="18" charset="0"/>
              </a:rPr>
              <a:t>5 communication failures that kill operational success</a:t>
            </a:r>
          </a:p>
        </p:txBody>
      </p:sp>
      <p:sp>
        <p:nvSpPr>
          <p:cNvPr id="35843" name="Rectangle 3"/>
          <p:cNvSpPr>
            <a:spLocks noGrp="1" noChangeArrowheads="1"/>
          </p:cNvSpPr>
          <p:nvPr>
            <p:ph type="body" idx="1"/>
          </p:nvPr>
        </p:nvSpPr>
        <p:spPr/>
        <p:txBody>
          <a:bodyPr/>
          <a:lstStyle/>
          <a:p>
            <a:pPr marL="533400" indent="-533400" eaLnBrk="1" hangingPunct="1">
              <a:buClr>
                <a:srgbClr val="FF0000"/>
              </a:buClr>
              <a:buFont typeface="Wingdings" pitchFamily="2" charset="2"/>
              <a:buAutoNum type="arabicPeriod"/>
            </a:pPr>
            <a:r>
              <a:rPr lang="en-US" altLang="en-US" smtClean="0">
                <a:cs typeface="Times New Roman" pitchFamily="18" charset="0"/>
              </a:rPr>
              <a:t>Mixed messages from multiple experts</a:t>
            </a:r>
          </a:p>
          <a:p>
            <a:pPr marL="533400" indent="-533400" eaLnBrk="1" hangingPunct="1">
              <a:buClr>
                <a:srgbClr val="FF0000"/>
              </a:buClr>
              <a:buFont typeface="Wingdings" pitchFamily="2" charset="2"/>
              <a:buAutoNum type="arabicPeriod"/>
            </a:pPr>
            <a:r>
              <a:rPr lang="en-US" altLang="en-US" smtClean="0">
                <a:cs typeface="Times New Roman" pitchFamily="18" charset="0"/>
              </a:rPr>
              <a:t>Information released late</a:t>
            </a:r>
          </a:p>
          <a:p>
            <a:pPr marL="533400" indent="-533400" eaLnBrk="1" hangingPunct="1">
              <a:buClr>
                <a:srgbClr val="FF0000"/>
              </a:buClr>
              <a:buFont typeface="Wingdings" pitchFamily="2" charset="2"/>
              <a:buAutoNum type="arabicPeriod"/>
            </a:pPr>
            <a:r>
              <a:rPr lang="en-US" altLang="en-US" smtClean="0">
                <a:cs typeface="Times New Roman" pitchFamily="18" charset="0"/>
              </a:rPr>
              <a:t>Paternalistic attitudes</a:t>
            </a:r>
          </a:p>
          <a:p>
            <a:pPr marL="533400" indent="-533400" eaLnBrk="1" hangingPunct="1">
              <a:buClr>
                <a:srgbClr val="FF0000"/>
              </a:buClr>
              <a:buFont typeface="Wingdings" pitchFamily="2" charset="2"/>
              <a:buAutoNum type="arabicPeriod"/>
            </a:pPr>
            <a:r>
              <a:rPr lang="en-US" altLang="en-US" smtClean="0">
                <a:cs typeface="Times New Roman" pitchFamily="18" charset="0"/>
              </a:rPr>
              <a:t>Not countering rumors and myths in real-time</a:t>
            </a:r>
          </a:p>
          <a:p>
            <a:pPr marL="533400" indent="-533400" eaLnBrk="1" hangingPunct="1">
              <a:buClr>
                <a:srgbClr val="FF0000"/>
              </a:buClr>
              <a:buFont typeface="Wingdings" pitchFamily="2" charset="2"/>
              <a:buAutoNum type="arabicPeriod"/>
            </a:pPr>
            <a:r>
              <a:rPr lang="en-US" altLang="en-US" smtClean="0">
                <a:cs typeface="Times New Roman" pitchFamily="18" charset="0"/>
              </a:rPr>
              <a:t>Public power struggles and confusion</a:t>
            </a:r>
          </a:p>
          <a:p>
            <a:pPr marL="533400" indent="-533400" eaLnBrk="1" hangingPunct="1"/>
            <a:endParaRPr lang="en-US" altLang="en-US" smtClean="0"/>
          </a:p>
        </p:txBody>
      </p:sp>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xmlns="" val="1663861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eaLnBrk="1" hangingPunct="1"/>
            <a:r>
              <a:rPr lang="en-US" altLang="en-US" b="1" dirty="0" smtClean="0"/>
              <a:t>Decision making in </a:t>
            </a:r>
            <a:br>
              <a:rPr lang="en-US" altLang="en-US" b="1" dirty="0" smtClean="0"/>
            </a:br>
            <a:r>
              <a:rPr lang="en-US" altLang="en-US" b="1" dirty="0" smtClean="0"/>
              <a:t>a Crisis Is Different</a:t>
            </a:r>
          </a:p>
        </p:txBody>
      </p:sp>
      <p:sp>
        <p:nvSpPr>
          <p:cNvPr id="41987" name="Rectangle 3"/>
          <p:cNvSpPr>
            <a:spLocks noGrp="1" noChangeArrowheads="1"/>
          </p:cNvSpPr>
          <p:nvPr>
            <p:ph type="body" idx="1"/>
          </p:nvPr>
        </p:nvSpPr>
        <p:spPr/>
        <p:txBody>
          <a:bodyPr/>
          <a:lstStyle/>
          <a:p>
            <a:pPr eaLnBrk="1" hangingPunct="1">
              <a:buClr>
                <a:srgbClr val="FF0000"/>
              </a:buClr>
            </a:pPr>
            <a:r>
              <a:rPr lang="en-US" altLang="en-US" smtClean="0"/>
              <a:t>People simplify</a:t>
            </a:r>
          </a:p>
          <a:p>
            <a:pPr eaLnBrk="1" hangingPunct="1">
              <a:buClr>
                <a:srgbClr val="FF0000"/>
              </a:buClr>
            </a:pPr>
            <a:r>
              <a:rPr lang="en-US" altLang="en-US" smtClean="0"/>
              <a:t>Cling to current beliefs</a:t>
            </a:r>
          </a:p>
          <a:p>
            <a:pPr eaLnBrk="1" hangingPunct="1">
              <a:buClr>
                <a:srgbClr val="FF0000"/>
              </a:buClr>
            </a:pPr>
            <a:r>
              <a:rPr lang="en-US" altLang="en-US" smtClean="0"/>
              <a:t>We remember what we see or previously experience (first messages carry more weight)</a:t>
            </a:r>
          </a:p>
          <a:p>
            <a:pPr eaLnBrk="1" hangingPunct="1">
              <a:buClr>
                <a:srgbClr val="FF0000"/>
              </a:buClr>
            </a:pPr>
            <a:r>
              <a:rPr lang="en-US" altLang="en-US" smtClean="0"/>
              <a:t>People limit intake of new information (3-7 bits)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xmlns="" val="2126404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p:cNvSpPr>
            <a:spLocks noChangeArrowheads="1"/>
          </p:cNvSpPr>
          <p:nvPr/>
        </p:nvSpPr>
        <p:spPr bwMode="auto">
          <a:xfrm>
            <a:off x="660400" y="819150"/>
            <a:ext cx="3290888" cy="511175"/>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assessment</a:t>
            </a:r>
            <a:endParaRPr lang="en-US" sz="3200" dirty="0">
              <a:solidFill>
                <a:srgbClr val="000066"/>
              </a:solidFill>
            </a:endParaRPr>
          </a:p>
        </p:txBody>
      </p:sp>
      <p:sp>
        <p:nvSpPr>
          <p:cNvPr id="3076" name="Rectangle 5"/>
          <p:cNvSpPr>
            <a:spLocks noChangeArrowheads="1"/>
          </p:cNvSpPr>
          <p:nvPr/>
        </p:nvSpPr>
        <p:spPr bwMode="auto">
          <a:xfrm>
            <a:off x="5197475" y="819150"/>
            <a:ext cx="3290888" cy="511175"/>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perception</a:t>
            </a:r>
            <a:endParaRPr lang="en-US" sz="3200" dirty="0">
              <a:solidFill>
                <a:srgbClr val="000066"/>
              </a:solidFill>
            </a:endParaRPr>
          </a:p>
        </p:txBody>
      </p:sp>
      <p:sp>
        <p:nvSpPr>
          <p:cNvPr id="3077" name="Rectangle 6"/>
          <p:cNvSpPr>
            <a:spLocks noChangeArrowheads="1"/>
          </p:cNvSpPr>
          <p:nvPr/>
        </p:nvSpPr>
        <p:spPr bwMode="auto">
          <a:xfrm>
            <a:off x="2546350" y="3001963"/>
            <a:ext cx="3905250" cy="525462"/>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communication</a:t>
            </a:r>
            <a:endParaRPr lang="en-US" sz="3200" dirty="0">
              <a:solidFill>
                <a:srgbClr val="000066"/>
              </a:solidFill>
            </a:endParaRPr>
          </a:p>
        </p:txBody>
      </p:sp>
      <p:sp>
        <p:nvSpPr>
          <p:cNvPr id="3078" name="Rectangle 7"/>
          <p:cNvSpPr>
            <a:spLocks noChangeArrowheads="1"/>
          </p:cNvSpPr>
          <p:nvPr/>
        </p:nvSpPr>
        <p:spPr bwMode="auto">
          <a:xfrm>
            <a:off x="2762250" y="4729163"/>
            <a:ext cx="3519488" cy="508000"/>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management</a:t>
            </a:r>
            <a:endParaRPr lang="en-US" sz="3200" dirty="0">
              <a:solidFill>
                <a:srgbClr val="000066"/>
              </a:solidFill>
            </a:endParaRPr>
          </a:p>
        </p:txBody>
      </p:sp>
      <p:sp>
        <p:nvSpPr>
          <p:cNvPr id="11270" name="AutoShape 8"/>
          <p:cNvSpPr>
            <a:spLocks noChangeArrowheads="1"/>
          </p:cNvSpPr>
          <p:nvPr/>
        </p:nvSpPr>
        <p:spPr bwMode="auto">
          <a:xfrm>
            <a:off x="2028825" y="1601788"/>
            <a:ext cx="842963" cy="1158875"/>
          </a:xfrm>
          <a:prstGeom prst="curvedRightArrow">
            <a:avLst>
              <a:gd name="adj1" fmla="val 23562"/>
              <a:gd name="adj2" fmla="val 47124"/>
              <a:gd name="adj3" fmla="val 33333"/>
            </a:avLst>
          </a:prstGeom>
          <a:solidFill>
            <a:srgbClr val="C00000"/>
          </a:solidFill>
          <a:ln w="9525">
            <a:solidFill>
              <a:schemeClr val="tx1"/>
            </a:solidFill>
            <a:miter lim="800000"/>
            <a:headEnd/>
            <a:tailEnd/>
          </a:ln>
        </p:spPr>
        <p:txBody>
          <a:bodyPr wrap="none" anchor="ctr"/>
          <a:lstStyle/>
          <a:p>
            <a:endParaRPr lang="en-GB"/>
          </a:p>
        </p:txBody>
      </p:sp>
      <p:sp>
        <p:nvSpPr>
          <p:cNvPr id="11271" name="AutoShape 9"/>
          <p:cNvSpPr>
            <a:spLocks noChangeArrowheads="1"/>
          </p:cNvSpPr>
          <p:nvPr/>
        </p:nvSpPr>
        <p:spPr bwMode="auto">
          <a:xfrm>
            <a:off x="5989638" y="1625600"/>
            <a:ext cx="842962" cy="1158875"/>
          </a:xfrm>
          <a:prstGeom prst="curvedLeftArrow">
            <a:avLst>
              <a:gd name="adj1" fmla="val 23562"/>
              <a:gd name="adj2" fmla="val 47124"/>
              <a:gd name="adj3" fmla="val 33333"/>
            </a:avLst>
          </a:prstGeom>
          <a:solidFill>
            <a:srgbClr val="C00000"/>
          </a:solidFill>
          <a:ln w="9525">
            <a:solidFill>
              <a:schemeClr val="tx1"/>
            </a:solidFill>
            <a:miter lim="800000"/>
            <a:headEnd/>
            <a:tailEnd/>
          </a:ln>
        </p:spPr>
        <p:txBody>
          <a:bodyPr wrap="none" anchor="ctr"/>
          <a:lstStyle/>
          <a:p>
            <a:endParaRPr lang="en-GB"/>
          </a:p>
        </p:txBody>
      </p:sp>
      <p:sp>
        <p:nvSpPr>
          <p:cNvPr id="11272" name="AutoShape 10"/>
          <p:cNvSpPr>
            <a:spLocks noChangeArrowheads="1"/>
          </p:cNvSpPr>
          <p:nvPr/>
        </p:nvSpPr>
        <p:spPr bwMode="auto">
          <a:xfrm>
            <a:off x="4046538" y="3675063"/>
            <a:ext cx="915987" cy="893762"/>
          </a:xfrm>
          <a:prstGeom prst="downArrow">
            <a:avLst>
              <a:gd name="adj1" fmla="val 50000"/>
              <a:gd name="adj2" fmla="val 25000"/>
            </a:avLst>
          </a:prstGeom>
          <a:solidFill>
            <a:srgbClr val="C00000"/>
          </a:solidFill>
          <a:ln w="9525">
            <a:solidFill>
              <a:schemeClr val="tx1"/>
            </a:solidFill>
            <a:miter lim="800000"/>
            <a:headEnd/>
            <a:tailEnd/>
          </a:ln>
        </p:spPr>
        <p:txBody>
          <a:bodyPr wrap="none" anchor="ctr"/>
          <a:lstStyle/>
          <a:p>
            <a:endParaRPr lang="en-GB"/>
          </a:p>
        </p:txBody>
      </p:sp>
      <p:sp>
        <p:nvSpPr>
          <p:cNvPr id="11273" name="AutoShape 11"/>
          <p:cNvSpPr>
            <a:spLocks noChangeArrowheads="1"/>
          </p:cNvSpPr>
          <p:nvPr/>
        </p:nvSpPr>
        <p:spPr bwMode="auto">
          <a:xfrm>
            <a:off x="4129088" y="628650"/>
            <a:ext cx="906462" cy="892175"/>
          </a:xfrm>
          <a:custGeom>
            <a:avLst/>
            <a:gdLst>
              <a:gd name="T0" fmla="*/ 17861277 w 21600"/>
              <a:gd name="T1" fmla="*/ 0 h 21600"/>
              <a:gd name="T2" fmla="*/ 5231052 w 21600"/>
              <a:gd name="T3" fmla="*/ 4784644 h 21600"/>
              <a:gd name="T4" fmla="*/ 0 w 21600"/>
              <a:gd name="T5" fmla="*/ 16337026 h 21600"/>
              <a:gd name="T6" fmla="*/ 5231052 w 21600"/>
              <a:gd name="T7" fmla="*/ 27889407 h 21600"/>
              <a:gd name="T8" fmla="*/ 17861277 w 21600"/>
              <a:gd name="T9" fmla="*/ 32674010 h 21600"/>
              <a:gd name="T10" fmla="*/ 30491503 w 21600"/>
              <a:gd name="T11" fmla="*/ 27889407 h 21600"/>
              <a:gd name="T12" fmla="*/ 35722555 w 21600"/>
              <a:gd name="T13" fmla="*/ 16337026 h 21600"/>
              <a:gd name="T14" fmla="*/ 30491503 w 21600"/>
              <a:gd name="T15" fmla="*/ 478464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C00000"/>
          </a:solidFill>
          <a:ln w="9525">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xmlns="" val="20015768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214313" y="1709738"/>
            <a:ext cx="2778125" cy="3468687"/>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defRPr/>
            </a:pPr>
            <a:r>
              <a:rPr lang="en-US" altLang="zh-CN" sz="2800" dirty="0">
                <a:solidFill>
                  <a:schemeClr val="tx1"/>
                </a:solidFill>
                <a:ea typeface="宋体" charset="-122"/>
              </a:rPr>
              <a:t>Your motives</a:t>
            </a:r>
          </a:p>
          <a:p>
            <a:pPr>
              <a:defRPr/>
            </a:pPr>
            <a:endParaRPr lang="en-US" altLang="zh-CN" sz="2800" dirty="0">
              <a:solidFill>
                <a:schemeClr val="tx1"/>
              </a:solidFill>
              <a:ea typeface="宋体" charset="-122"/>
            </a:endParaRPr>
          </a:p>
          <a:p>
            <a:pPr>
              <a:defRPr/>
            </a:pPr>
            <a:r>
              <a:rPr lang="en-US" altLang="zh-CN" dirty="0">
                <a:solidFill>
                  <a:schemeClr val="tx1"/>
                </a:solidFill>
                <a:ea typeface="宋体" charset="-122"/>
              </a:rPr>
              <a:t>Are the risk managers acting to </a:t>
            </a:r>
            <a:r>
              <a:rPr lang="en-US" altLang="zh-CN" b="1" dirty="0">
                <a:solidFill>
                  <a:schemeClr val="tx1"/>
                </a:solidFill>
                <a:ea typeface="宋体" charset="-122"/>
              </a:rPr>
              <a:t>safeguard</a:t>
            </a:r>
            <a:r>
              <a:rPr lang="en-US" altLang="zh-CN" dirty="0">
                <a:solidFill>
                  <a:schemeClr val="tx1"/>
                </a:solidFill>
                <a:ea typeface="宋体" charset="-122"/>
              </a:rPr>
              <a:t> my health?</a:t>
            </a:r>
            <a:endParaRPr lang="en-GB" b="1" dirty="0">
              <a:solidFill>
                <a:schemeClr val="tx1"/>
              </a:solidFill>
              <a:latin typeface="Arial" charset="0"/>
            </a:endParaRPr>
          </a:p>
        </p:txBody>
      </p:sp>
      <p:sp>
        <p:nvSpPr>
          <p:cNvPr id="7" name="Rounded Rectangle 6"/>
          <p:cNvSpPr/>
          <p:nvPr/>
        </p:nvSpPr>
        <p:spPr bwMode="auto">
          <a:xfrm>
            <a:off x="3217863" y="1698625"/>
            <a:ext cx="2755900" cy="3443288"/>
          </a:xfrm>
          <a:prstGeom prst="roundRect">
            <a:avLst/>
          </a:prstGeom>
          <a:solidFill>
            <a:schemeClr val="bg2">
              <a:lumMod val="20000"/>
              <a:lumOff val="80000"/>
            </a:schemeClr>
          </a:solidFill>
          <a:ln w="28575" cap="flat" cmpd="sng" algn="ctr">
            <a:solidFill>
              <a:schemeClr val="tx1"/>
            </a:solidFill>
            <a:prstDash val="solid"/>
            <a:round/>
            <a:headEnd type="none" w="med" len="med"/>
            <a:tailEnd type="none" w="med" len="med"/>
          </a:ln>
          <a:effectLst/>
        </p:spPr>
        <p:txBody>
          <a:bodyPr/>
          <a:lstStyle/>
          <a:p>
            <a:pPr>
              <a:defRPr/>
            </a:pPr>
            <a:r>
              <a:rPr lang="en-US" altLang="zh-CN" sz="2800" dirty="0">
                <a:ea typeface="宋体" charset="-122"/>
              </a:rPr>
              <a:t>Your honesty</a:t>
            </a:r>
          </a:p>
          <a:p>
            <a:pPr>
              <a:defRPr/>
            </a:pPr>
            <a:r>
              <a:rPr lang="en-US" altLang="zh-CN" dirty="0">
                <a:ea typeface="宋体" charset="-122"/>
              </a:rPr>
              <a:t> </a:t>
            </a:r>
          </a:p>
          <a:p>
            <a:pPr>
              <a:defRPr/>
            </a:pPr>
            <a:r>
              <a:rPr lang="en-US" altLang="zh-CN" dirty="0">
                <a:ea typeface="宋体" charset="-122"/>
              </a:rPr>
              <a:t>Are the risk managers </a:t>
            </a:r>
            <a:r>
              <a:rPr lang="en-US" altLang="zh-CN" b="1" dirty="0">
                <a:ea typeface="宋体" charset="-122"/>
              </a:rPr>
              <a:t>holding back </a:t>
            </a:r>
            <a:r>
              <a:rPr lang="en-US" altLang="zh-CN" dirty="0">
                <a:ea typeface="宋体" charset="-122"/>
              </a:rPr>
              <a:t>information?</a:t>
            </a:r>
          </a:p>
        </p:txBody>
      </p:sp>
      <p:sp>
        <p:nvSpPr>
          <p:cNvPr id="8" name="Rounded Rectangle 7"/>
          <p:cNvSpPr/>
          <p:nvPr/>
        </p:nvSpPr>
        <p:spPr bwMode="auto">
          <a:xfrm>
            <a:off x="6199188" y="1770063"/>
            <a:ext cx="2719387" cy="3419475"/>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a:lstStyle/>
          <a:p>
            <a:pPr>
              <a:defRPr/>
            </a:pPr>
            <a:r>
              <a:rPr lang="en-US" altLang="zh-CN" sz="2800" dirty="0">
                <a:solidFill>
                  <a:schemeClr val="tx1"/>
                </a:solidFill>
                <a:ea typeface="宋体" charset="-122"/>
              </a:rPr>
              <a:t>Your skills</a:t>
            </a:r>
          </a:p>
          <a:p>
            <a:pPr>
              <a:defRPr/>
            </a:pPr>
            <a:r>
              <a:rPr lang="en-US" altLang="zh-CN" dirty="0">
                <a:solidFill>
                  <a:schemeClr val="tx1"/>
                </a:solidFill>
                <a:ea typeface="宋体" charset="-122"/>
              </a:rPr>
              <a:t> </a:t>
            </a:r>
          </a:p>
          <a:p>
            <a:pPr>
              <a:defRPr/>
            </a:pPr>
            <a:r>
              <a:rPr lang="en-US" altLang="zh-CN" dirty="0">
                <a:solidFill>
                  <a:schemeClr val="tx1"/>
                </a:solidFill>
                <a:ea typeface="宋体" charset="-122"/>
              </a:rPr>
              <a:t>Are the risk managers </a:t>
            </a:r>
            <a:r>
              <a:rPr lang="en-US" altLang="zh-CN" b="1" dirty="0">
                <a:solidFill>
                  <a:schemeClr val="tx1"/>
                </a:solidFill>
                <a:ea typeface="宋体" charset="-122"/>
              </a:rPr>
              <a:t>skilled</a:t>
            </a:r>
            <a:r>
              <a:rPr lang="en-US" altLang="zh-CN" dirty="0">
                <a:solidFill>
                  <a:schemeClr val="tx1"/>
                </a:solidFill>
                <a:ea typeface="宋体" charset="-122"/>
              </a:rPr>
              <a:t> enough to do the job?</a:t>
            </a:r>
            <a:endParaRPr lang="en-US" dirty="0">
              <a:solidFill>
                <a:schemeClr val="tx1"/>
              </a:solidFill>
            </a:endParaRPr>
          </a:p>
        </p:txBody>
      </p:sp>
      <p:sp>
        <p:nvSpPr>
          <p:cNvPr id="10242" name="Rectangle 2"/>
          <p:cNvSpPr>
            <a:spLocks noGrp="1" noChangeArrowheads="1"/>
          </p:cNvSpPr>
          <p:nvPr>
            <p:ph type="title"/>
          </p:nvPr>
        </p:nvSpPr>
        <p:spPr>
          <a:xfrm>
            <a:off x="228600" y="68263"/>
            <a:ext cx="8686800" cy="863600"/>
          </a:xfrm>
        </p:spPr>
        <p:txBody>
          <a:bodyPr/>
          <a:lstStyle/>
          <a:p>
            <a:pPr eaLnBrk="1" hangingPunct="1">
              <a:defRPr/>
            </a:pPr>
            <a:r>
              <a:rPr lang="en-US" b="1" kern="1200" dirty="0" smtClean="0">
                <a:effectLst>
                  <a:outerShdw blurRad="38100" dist="38100" dir="2700000" algn="tl">
                    <a:srgbClr val="C0C0C0"/>
                  </a:outerShdw>
                </a:effectLst>
                <a:cs typeface="Arial" charset="0"/>
              </a:rPr>
              <a:t>Trust is the public perception of</a:t>
            </a:r>
          </a:p>
        </p:txBody>
      </p:sp>
      <p:sp>
        <p:nvSpPr>
          <p:cNvPr id="18438" name="Rectangle 3"/>
          <p:cNvSpPr>
            <a:spLocks noChangeArrowheads="1"/>
          </p:cNvSpPr>
          <p:nvPr/>
        </p:nvSpPr>
        <p:spPr bwMode="auto">
          <a:xfrm>
            <a:off x="179388" y="4005263"/>
            <a:ext cx="8497887" cy="259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571500" indent="-571500" algn="l">
              <a:lnSpc>
                <a:spcPct val="80000"/>
              </a:lnSpc>
              <a:spcBef>
                <a:spcPct val="50000"/>
              </a:spcBef>
              <a:buClr>
                <a:srgbClr val="800000"/>
              </a:buClr>
              <a:buFont typeface="Arial Narrow" pitchFamily="34" charset="0"/>
              <a:buAutoNum type="arabicPeriod" startAt="2"/>
            </a:pPr>
            <a:endParaRPr lang="en-US" sz="2200"/>
          </a:p>
        </p:txBody>
      </p:sp>
      <p:sp>
        <p:nvSpPr>
          <p:cNvPr id="18439" name="Rectangle 4"/>
          <p:cNvSpPr>
            <a:spLocks noChangeArrowheads="1"/>
          </p:cNvSpPr>
          <p:nvPr/>
        </p:nvSpPr>
        <p:spPr bwMode="auto">
          <a:xfrm>
            <a:off x="971550" y="257175"/>
            <a:ext cx="817245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a:endParaRPr lang="en-US" sz="3200" b="1">
              <a:latin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schemeClr val="tx1"/>
                </a:solidFill>
              </a:rPr>
              <a:pPr/>
              <a:t>12</a:t>
            </a:fld>
            <a:endParaRPr lang="en-US">
              <a:solidFill>
                <a:schemeClr val="tx1"/>
              </a:solidFill>
            </a:endParaRPr>
          </a:p>
        </p:txBody>
      </p:sp>
    </p:spTree>
    <p:extLst>
      <p:ext uri="{BB962C8B-B14F-4D97-AF65-F5344CB8AC3E}">
        <p14:creationId xmlns:p14="http://schemas.microsoft.com/office/powerpoint/2010/main" xmlns="" val="329236381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eaLnBrk="1" hangingPunct="1"/>
            <a:r>
              <a:rPr lang="en-US" altLang="en-US" dirty="0" smtClean="0">
                <a:cs typeface="Times New Roman" pitchFamily="18" charset="0"/>
              </a:rPr>
              <a:t>  Risk Communication Principles for Emergencies</a:t>
            </a:r>
          </a:p>
        </p:txBody>
      </p:sp>
      <p:sp>
        <p:nvSpPr>
          <p:cNvPr id="47107" name="Rectangle 3"/>
          <p:cNvSpPr>
            <a:spLocks noGrp="1" noChangeArrowheads="1"/>
          </p:cNvSpPr>
          <p:nvPr>
            <p:ph type="body" idx="1"/>
          </p:nvPr>
        </p:nvSpPr>
        <p:spPr>
          <a:xfrm>
            <a:off x="533400" y="1600200"/>
            <a:ext cx="8229600" cy="4114800"/>
          </a:xfrm>
        </p:spPr>
        <p:txBody>
          <a:bodyPr lIns="0" rIns="0"/>
          <a:lstStyle/>
          <a:p>
            <a:pPr marL="57150" indent="-57150" algn="ctr" eaLnBrk="1" hangingPunct="1">
              <a:lnSpc>
                <a:spcPct val="90000"/>
              </a:lnSpc>
              <a:buFont typeface="Wingdings" pitchFamily="2" charset="2"/>
              <a:buNone/>
            </a:pPr>
            <a:r>
              <a:rPr lang="en-US" altLang="en-US" b="1" dirty="0" smtClean="0">
                <a:cs typeface="Times New Roman" pitchFamily="18" charset="0"/>
              </a:rPr>
              <a:t>When the news is good, state continued concern before stating reassuring updates</a:t>
            </a:r>
          </a:p>
          <a:p>
            <a:pPr marL="628650" lvl="1" indent="0" eaLnBrk="1" hangingPunct="1">
              <a:lnSpc>
                <a:spcPct val="90000"/>
              </a:lnSpc>
              <a:buFontTx/>
              <a:buNone/>
            </a:pPr>
            <a:endParaRPr lang="en-US" altLang="en-US" dirty="0" smtClean="0">
              <a:cs typeface="Times New Roman" pitchFamily="18" charset="0"/>
            </a:endParaRPr>
          </a:p>
          <a:p>
            <a:pPr marL="628650" lvl="1" indent="0" eaLnBrk="1" hangingPunct="1">
              <a:lnSpc>
                <a:spcPct val="90000"/>
              </a:lnSpc>
              <a:buFontTx/>
              <a:buNone/>
            </a:pPr>
            <a:r>
              <a:rPr lang="en-US" altLang="en-US" dirty="0" smtClean="0">
                <a:cs typeface="Times New Roman" pitchFamily="18" charset="0"/>
              </a:rPr>
              <a:t>“Although we’re not out of the woods yet, we have seen a declining number of cases each day this week.”</a:t>
            </a:r>
          </a:p>
          <a:p>
            <a:pPr marL="628650" lvl="1" indent="0" eaLnBrk="1" hangingPunct="1">
              <a:lnSpc>
                <a:spcPct val="90000"/>
              </a:lnSpc>
              <a:buFontTx/>
              <a:buNone/>
            </a:pPr>
            <a:endParaRPr lang="en-US" altLang="en-US" dirty="0" smtClean="0">
              <a:cs typeface="Times New Roman" pitchFamily="18" charset="0"/>
            </a:endParaRPr>
          </a:p>
          <a:p>
            <a:pPr marL="628650" lvl="1" indent="0" eaLnBrk="1" hangingPunct="1">
              <a:lnSpc>
                <a:spcPct val="90000"/>
              </a:lnSpc>
              <a:buFontTx/>
              <a:buNone/>
            </a:pPr>
            <a:r>
              <a:rPr lang="en-US" altLang="en-US" dirty="0" smtClean="0">
                <a:cs typeface="Times New Roman" pitchFamily="18" charset="0"/>
              </a:rPr>
              <a:t>“Although the fires could still be a threat, we have them 85% contained.”</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xmlns="" val="2156365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eaLnBrk="1" hangingPunct="1"/>
            <a:r>
              <a:rPr lang="en-US" altLang="en-US" dirty="0" smtClean="0">
                <a:cs typeface="Times New Roman" pitchFamily="18" charset="0"/>
              </a:rPr>
              <a:t>  </a:t>
            </a:r>
            <a:r>
              <a:rPr lang="en-US" altLang="en-US" b="1" dirty="0" smtClean="0">
                <a:cs typeface="Times New Roman" pitchFamily="18" charset="0"/>
              </a:rPr>
              <a:t>Risk Communication Principles for Emergencies</a:t>
            </a:r>
          </a:p>
        </p:txBody>
      </p:sp>
      <p:sp>
        <p:nvSpPr>
          <p:cNvPr id="49155" name="Rectangle 3"/>
          <p:cNvSpPr>
            <a:spLocks noGrp="1" noChangeArrowheads="1"/>
          </p:cNvSpPr>
          <p:nvPr>
            <p:ph type="body" idx="1"/>
          </p:nvPr>
        </p:nvSpPr>
        <p:spPr>
          <a:xfrm>
            <a:off x="457200" y="1752600"/>
            <a:ext cx="8229600" cy="4373563"/>
          </a:xfrm>
        </p:spPr>
        <p:txBody>
          <a:bodyPr/>
          <a:lstStyle/>
          <a:p>
            <a:pPr eaLnBrk="1" hangingPunct="1">
              <a:buFont typeface="Wingdings" pitchFamily="2" charset="2"/>
              <a:buNone/>
            </a:pPr>
            <a:r>
              <a:rPr lang="en-US" altLang="en-US" b="1" dirty="0" smtClean="0">
                <a:cs typeface="Times New Roman" pitchFamily="18" charset="0"/>
              </a:rPr>
              <a:t>Allow people the right to feel fear</a:t>
            </a:r>
          </a:p>
          <a:p>
            <a:pPr eaLnBrk="1" hangingPunct="1">
              <a:spcBef>
                <a:spcPct val="75000"/>
              </a:spcBef>
              <a:buClr>
                <a:srgbClr val="FF0000"/>
              </a:buClr>
            </a:pPr>
            <a:r>
              <a:rPr lang="en-US" altLang="en-US" dirty="0" smtClean="0">
                <a:cs typeface="Times New Roman" pitchFamily="18" charset="0"/>
              </a:rPr>
              <a:t>Don’t pretend they’re not afraid, and don’t tell them they shouldn’t be. </a:t>
            </a:r>
          </a:p>
          <a:p>
            <a:pPr eaLnBrk="1" hangingPunct="1">
              <a:buClr>
                <a:srgbClr val="FF0000"/>
              </a:buClr>
            </a:pPr>
            <a:r>
              <a:rPr lang="en-US" altLang="en-US" dirty="0" smtClean="0">
                <a:cs typeface="Times New Roman" pitchFamily="18" charset="0"/>
              </a:rPr>
              <a:t>Acknowledge the fear, and give contextual information.</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xmlns="" val="22945740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0"/>
            <a:ext cx="8153400" cy="914400"/>
          </a:xfrm>
        </p:spPr>
        <p:txBody>
          <a:bodyPr/>
          <a:lstStyle/>
          <a:p>
            <a:pPr eaLnBrk="1" hangingPunct="1"/>
            <a:r>
              <a:rPr lang="en-US" altLang="en-US" b="1" dirty="0" smtClean="0"/>
              <a:t>Six Principles</a:t>
            </a:r>
          </a:p>
        </p:txBody>
      </p:sp>
      <p:sp>
        <p:nvSpPr>
          <p:cNvPr id="50179" name="Rectangle 3"/>
          <p:cNvSpPr>
            <a:spLocks noGrp="1" noChangeArrowheads="1"/>
          </p:cNvSpPr>
          <p:nvPr>
            <p:ph type="body" idx="1"/>
          </p:nvPr>
        </p:nvSpPr>
        <p:spPr>
          <a:xfrm>
            <a:off x="457200" y="1066800"/>
            <a:ext cx="8382000" cy="5257800"/>
          </a:xfrm>
        </p:spPr>
        <p:txBody>
          <a:bodyPr/>
          <a:lstStyle/>
          <a:p>
            <a:pPr eaLnBrk="1" hangingPunct="1">
              <a:lnSpc>
                <a:spcPct val="90000"/>
              </a:lnSpc>
            </a:pPr>
            <a:r>
              <a:rPr lang="en-US" altLang="en-US" b="1" dirty="0" smtClean="0">
                <a:solidFill>
                  <a:srgbClr val="FF0000"/>
                </a:solidFill>
              </a:rPr>
              <a:t>Be First:</a:t>
            </a:r>
            <a:r>
              <a:rPr lang="en-US" altLang="en-US" dirty="0" smtClean="0"/>
              <a:t>  </a:t>
            </a:r>
            <a:r>
              <a:rPr lang="en-US" altLang="en-US" sz="2400" dirty="0" smtClean="0"/>
              <a:t>If the information is yours to provide by organizational authority—do so as soon as possible. If you can’t—then explain how you are working to get it.</a:t>
            </a:r>
            <a:br>
              <a:rPr lang="en-US" altLang="en-US" sz="2400" dirty="0" smtClean="0"/>
            </a:br>
            <a:endParaRPr lang="en-US" altLang="en-US" sz="2400" b="1" dirty="0" smtClean="0"/>
          </a:p>
          <a:p>
            <a:pPr eaLnBrk="1" hangingPunct="1">
              <a:lnSpc>
                <a:spcPct val="90000"/>
              </a:lnSpc>
            </a:pPr>
            <a:r>
              <a:rPr lang="en-US" altLang="en-US" b="1" dirty="0" smtClean="0">
                <a:solidFill>
                  <a:srgbClr val="FF0000"/>
                </a:solidFill>
              </a:rPr>
              <a:t>Be Right:</a:t>
            </a:r>
            <a:r>
              <a:rPr lang="en-US" altLang="en-US" b="1" dirty="0" smtClean="0"/>
              <a:t> </a:t>
            </a:r>
            <a:r>
              <a:rPr lang="en-US" altLang="en-US" dirty="0" smtClean="0"/>
              <a:t> </a:t>
            </a:r>
            <a:r>
              <a:rPr lang="en-US" altLang="en-US" sz="2400" dirty="0" smtClean="0"/>
              <a:t>Give facts in increments. Tell people what you know when you know it, tell them what you don’t know, and tell them </a:t>
            </a:r>
            <a:r>
              <a:rPr lang="en-US" altLang="en-US" sz="2400" i="1" dirty="0" smtClean="0"/>
              <a:t>if</a:t>
            </a:r>
            <a:r>
              <a:rPr lang="en-US" altLang="en-US" sz="2400" dirty="0" smtClean="0"/>
              <a:t> you will know relevant information later.</a:t>
            </a:r>
            <a:br>
              <a:rPr lang="en-US" altLang="en-US" sz="2400" dirty="0" smtClean="0"/>
            </a:br>
            <a:endParaRPr lang="en-US" altLang="en-US" sz="2400" b="1" dirty="0" smtClean="0"/>
          </a:p>
          <a:p>
            <a:pPr eaLnBrk="1" hangingPunct="1">
              <a:lnSpc>
                <a:spcPct val="90000"/>
              </a:lnSpc>
            </a:pPr>
            <a:r>
              <a:rPr lang="en-US" altLang="en-US" b="1" dirty="0" smtClean="0">
                <a:solidFill>
                  <a:srgbClr val="FF0000"/>
                </a:solidFill>
              </a:rPr>
              <a:t>Be Credible:</a:t>
            </a:r>
            <a:r>
              <a:rPr lang="en-US" altLang="en-US" dirty="0" smtClean="0"/>
              <a:t> </a:t>
            </a:r>
            <a:r>
              <a:rPr lang="en-US" altLang="en-US" sz="2400" dirty="0" smtClean="0"/>
              <a:t>Tell the truth. Do not withhold to avoid embarrassment or the possible “panic” that seldom happens. Uncertainty is worse than not knowing—rumors are more damaging than hard truths.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xmlns="" val="40431794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b="1" dirty="0" smtClean="0"/>
              <a:t>Six Principles</a:t>
            </a:r>
          </a:p>
        </p:txBody>
      </p:sp>
      <p:sp>
        <p:nvSpPr>
          <p:cNvPr id="51203" name="Rectangle 3"/>
          <p:cNvSpPr>
            <a:spLocks noGrp="1" noChangeArrowheads="1"/>
          </p:cNvSpPr>
          <p:nvPr>
            <p:ph type="body" idx="1"/>
          </p:nvPr>
        </p:nvSpPr>
        <p:spPr/>
        <p:txBody>
          <a:bodyPr/>
          <a:lstStyle/>
          <a:p>
            <a:pPr eaLnBrk="1" hangingPunct="1"/>
            <a:r>
              <a:rPr lang="en-US" altLang="en-US" b="1" smtClean="0">
                <a:solidFill>
                  <a:srgbClr val="FF0000"/>
                </a:solidFill>
              </a:rPr>
              <a:t>Express  Empathy:</a:t>
            </a:r>
            <a:r>
              <a:rPr lang="en-US" altLang="en-US" b="1" smtClean="0"/>
              <a:t> </a:t>
            </a:r>
            <a:r>
              <a:rPr lang="en-US" altLang="en-US" smtClean="0"/>
              <a:t> </a:t>
            </a:r>
            <a:r>
              <a:rPr lang="en-US" altLang="en-US" sz="2400" smtClean="0"/>
              <a:t>Acknowledge in words what people are feeling—it builds trust</a:t>
            </a:r>
            <a:r>
              <a:rPr lang="en-US" altLang="en-US" smtClean="0"/>
              <a:t>.</a:t>
            </a:r>
            <a:br>
              <a:rPr lang="en-US" altLang="en-US" smtClean="0"/>
            </a:br>
            <a:endParaRPr lang="en-US" altLang="en-US" b="1" smtClean="0"/>
          </a:p>
          <a:p>
            <a:pPr eaLnBrk="1" hangingPunct="1"/>
            <a:r>
              <a:rPr lang="en-US" altLang="en-US" b="1" smtClean="0">
                <a:solidFill>
                  <a:srgbClr val="FF0000"/>
                </a:solidFill>
              </a:rPr>
              <a:t>Promote Action:</a:t>
            </a:r>
            <a:r>
              <a:rPr lang="en-US" altLang="en-US" b="1" smtClean="0"/>
              <a:t> </a:t>
            </a:r>
            <a:r>
              <a:rPr lang="en-US" altLang="en-US" sz="2400" smtClean="0"/>
              <a:t>Give people things to do. It calms anxiety and helps restore order. </a:t>
            </a:r>
            <a:br>
              <a:rPr lang="en-US" altLang="en-US" sz="2400" smtClean="0"/>
            </a:br>
            <a:endParaRPr lang="en-US" altLang="en-US" sz="2400" b="1" smtClean="0"/>
          </a:p>
          <a:p>
            <a:pPr eaLnBrk="1" hangingPunct="1"/>
            <a:r>
              <a:rPr lang="en-US" altLang="en-US" b="1" smtClean="0">
                <a:solidFill>
                  <a:srgbClr val="FF0000"/>
                </a:solidFill>
              </a:rPr>
              <a:t>Show Respect:</a:t>
            </a:r>
            <a:r>
              <a:rPr lang="en-US" altLang="en-US" smtClean="0"/>
              <a:t>  </a:t>
            </a:r>
            <a:r>
              <a:rPr lang="en-US" altLang="en-US" sz="2400" smtClean="0"/>
              <a:t>Treat people the way you want to be treated—the way you want your loved ones treated—always—even when hard decisions must be communicated.</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xmlns="" val="5902831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F6AEE96-5DC0-43DA-88FA-96E228C2F48F}" type="slidenum">
              <a:rPr lang="en-US"/>
              <a:pPr/>
              <a:t>17</a:t>
            </a:fld>
            <a:endParaRPr lang="en-US"/>
          </a:p>
        </p:txBody>
      </p:sp>
      <p:sp>
        <p:nvSpPr>
          <p:cNvPr id="25602" name="Rectangle 2"/>
          <p:cNvSpPr>
            <a:spLocks noGrp="1" noChangeArrowheads="1"/>
          </p:cNvSpPr>
          <p:nvPr>
            <p:ph type="title"/>
          </p:nvPr>
        </p:nvSpPr>
        <p:spPr>
          <a:xfrm>
            <a:off x="533400" y="152400"/>
            <a:ext cx="7772400" cy="990600"/>
          </a:xfrm>
        </p:spPr>
        <p:txBody>
          <a:bodyPr/>
          <a:lstStyle/>
          <a:p>
            <a:r>
              <a:rPr lang="en-US" b="1" dirty="0"/>
              <a:t>Issues Management</a:t>
            </a:r>
          </a:p>
        </p:txBody>
      </p:sp>
      <p:sp>
        <p:nvSpPr>
          <p:cNvPr id="25603" name="Rectangle 3"/>
          <p:cNvSpPr>
            <a:spLocks noGrp="1" noChangeArrowheads="1"/>
          </p:cNvSpPr>
          <p:nvPr>
            <p:ph type="body" idx="1"/>
          </p:nvPr>
        </p:nvSpPr>
        <p:spPr>
          <a:xfrm>
            <a:off x="685800" y="1219200"/>
            <a:ext cx="7772400" cy="5105400"/>
          </a:xfrm>
        </p:spPr>
        <p:txBody>
          <a:bodyPr>
            <a:normAutofit fontScale="92500"/>
          </a:bodyPr>
          <a:lstStyle/>
          <a:p>
            <a:pPr>
              <a:lnSpc>
                <a:spcPct val="90000"/>
              </a:lnSpc>
              <a:buFontTx/>
              <a:buNone/>
            </a:pPr>
            <a:r>
              <a:rPr lang="en-US" b="1" dirty="0"/>
              <a:t>Basic assumptions</a:t>
            </a:r>
          </a:p>
          <a:p>
            <a:pPr lvl="1">
              <a:lnSpc>
                <a:spcPct val="90000"/>
              </a:lnSpc>
            </a:pPr>
            <a:r>
              <a:rPr lang="en-US" sz="3000" dirty="0"/>
              <a:t>Issues can be identified earlier, completely, and reliably</a:t>
            </a:r>
          </a:p>
          <a:p>
            <a:pPr lvl="1">
              <a:lnSpc>
                <a:spcPct val="90000"/>
              </a:lnSpc>
            </a:pPr>
            <a:r>
              <a:rPr lang="en-US" sz="3000" dirty="0"/>
              <a:t>Early anticipation widens the range of options</a:t>
            </a:r>
          </a:p>
          <a:p>
            <a:pPr lvl="1">
              <a:lnSpc>
                <a:spcPct val="90000"/>
              </a:lnSpc>
            </a:pPr>
            <a:r>
              <a:rPr lang="en-US" sz="3000" dirty="0"/>
              <a:t>Early anticipation permits an understanding</a:t>
            </a:r>
          </a:p>
          <a:p>
            <a:pPr lvl="1">
              <a:lnSpc>
                <a:spcPct val="90000"/>
              </a:lnSpc>
            </a:pPr>
            <a:r>
              <a:rPr lang="en-US" sz="3000" dirty="0"/>
              <a:t>Early anticipation permits a positive orientation</a:t>
            </a:r>
          </a:p>
          <a:p>
            <a:pPr lvl="1">
              <a:lnSpc>
                <a:spcPct val="90000"/>
              </a:lnSpc>
            </a:pPr>
            <a:r>
              <a:rPr lang="en-US" sz="3000" dirty="0"/>
              <a:t>Early identification identifies the stakeholders</a:t>
            </a:r>
          </a:p>
          <a:p>
            <a:pPr lvl="1">
              <a:lnSpc>
                <a:spcPct val="90000"/>
              </a:lnSpc>
            </a:pPr>
            <a:r>
              <a:rPr lang="en-US" sz="3000" dirty="0"/>
              <a:t>Early identification provides the opportunity for the organization to supply information about the issue earlier</a:t>
            </a:r>
          </a:p>
        </p:txBody>
      </p:sp>
    </p:spTree>
    <p:extLst>
      <p:ext uri="{BB962C8B-B14F-4D97-AF65-F5344CB8AC3E}">
        <p14:creationId xmlns:p14="http://schemas.microsoft.com/office/powerpoint/2010/main" xmlns="" val="41174548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mtClean="0">
                <a:effectLst>
                  <a:outerShdw blurRad="38100" dist="38100" dir="2700000" algn="tl">
                    <a:srgbClr val="000000"/>
                  </a:outerShdw>
                </a:effectLst>
              </a:rPr>
              <a:t>Elements of a Crisis</a:t>
            </a:r>
          </a:p>
        </p:txBody>
      </p:sp>
      <p:sp>
        <p:nvSpPr>
          <p:cNvPr id="3075" name="Content Placeholder 2"/>
          <p:cNvSpPr>
            <a:spLocks noGrp="1"/>
          </p:cNvSpPr>
          <p:nvPr>
            <p:ph idx="1"/>
          </p:nvPr>
        </p:nvSpPr>
        <p:spPr/>
        <p:txBody>
          <a:bodyPr/>
          <a:lstStyle/>
          <a:p>
            <a:pPr eaLnBrk="1" hangingPunct="1">
              <a:buFont typeface="Calisto MT" pitchFamily="18" charset="0"/>
              <a:buNone/>
            </a:pPr>
            <a:endParaRPr lang="en-US" smtClean="0"/>
          </a:p>
          <a:p>
            <a:pPr eaLnBrk="1" hangingPunct="1">
              <a:buFont typeface="Calisto MT" pitchFamily="18" charset="0"/>
              <a:buNone/>
            </a:pPr>
            <a:r>
              <a:rPr lang="en-US" smtClean="0"/>
              <a:t>Three elements are common to most definitions of crisis: </a:t>
            </a:r>
          </a:p>
          <a:p>
            <a:pPr eaLnBrk="1" hangingPunct="1">
              <a:buFont typeface="Calisto MT" pitchFamily="18" charset="0"/>
              <a:buAutoNum type="alphaLcParenBoth"/>
            </a:pPr>
            <a:r>
              <a:rPr lang="en-US" smtClean="0"/>
              <a:t>a threat to the organization, </a:t>
            </a:r>
          </a:p>
          <a:p>
            <a:pPr eaLnBrk="1" hangingPunct="1">
              <a:buFont typeface="Calisto MT" pitchFamily="18" charset="0"/>
              <a:buAutoNum type="alphaLcParenBoth"/>
            </a:pPr>
            <a:r>
              <a:rPr lang="en-US" smtClean="0"/>
              <a:t> the element of surprise, </a:t>
            </a:r>
          </a:p>
          <a:p>
            <a:pPr eaLnBrk="1" hangingPunct="1">
              <a:buFont typeface="Calisto MT" pitchFamily="18" charset="0"/>
              <a:buAutoNum type="alphaLcParenBoth"/>
            </a:pPr>
            <a:r>
              <a:rPr lang="en-US" smtClean="0"/>
              <a:t>a short decision time </a:t>
            </a:r>
          </a:p>
          <a:p>
            <a:pPr eaLnBrk="1" hangingPunct="1">
              <a:buFont typeface="Calisto MT" pitchFamily="18" charset="0"/>
              <a:buAutoNum type="alphaLcParenBoth"/>
            </a:pPr>
            <a:r>
              <a:rPr lang="en-US" smtClean="0"/>
              <a:t>a need for change</a:t>
            </a:r>
          </a:p>
        </p:txBody>
      </p:sp>
      <p:sp>
        <p:nvSpPr>
          <p:cNvPr id="4" name="Slide Number Placeholder 3"/>
          <p:cNvSpPr>
            <a:spLocks noGrp="1"/>
          </p:cNvSpPr>
          <p:nvPr>
            <p:ph type="sldNum" sz="quarter" idx="12"/>
          </p:nvPr>
        </p:nvSpPr>
        <p:spPr/>
        <p:txBody>
          <a:bodyPr/>
          <a:lstStyle/>
          <a:p>
            <a:pPr>
              <a:defRPr/>
            </a:pPr>
            <a:fld id="{F87C5CDD-4600-4947-92B3-79EA127A9513}" type="slidenum">
              <a:rPr lang="en-US" smtClean="0"/>
              <a:pPr>
                <a:defRPr/>
              </a:pPr>
              <a:t>18</a:t>
            </a:fld>
            <a:endParaRPr lang="en-US"/>
          </a:p>
        </p:txBody>
      </p:sp>
    </p:spTree>
    <p:extLst>
      <p:ext uri="{BB962C8B-B14F-4D97-AF65-F5344CB8AC3E}">
        <p14:creationId xmlns:p14="http://schemas.microsoft.com/office/powerpoint/2010/main" xmlns="" val="755544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604838"/>
            <a:ext cx="8001000" cy="762000"/>
          </a:xfrm>
        </p:spPr>
        <p:txBody>
          <a:bodyPr/>
          <a:lstStyle/>
          <a:p>
            <a:pPr eaLnBrk="1" hangingPunct="1"/>
            <a:r>
              <a:rPr lang="en-US" b="1" dirty="0" smtClean="0"/>
              <a:t>Competition v/s Conflict</a:t>
            </a:r>
          </a:p>
        </p:txBody>
      </p:sp>
      <p:sp>
        <p:nvSpPr>
          <p:cNvPr id="11267" name="Rectangle 3"/>
          <p:cNvSpPr>
            <a:spLocks noGrp="1" noChangeArrowheads="1"/>
          </p:cNvSpPr>
          <p:nvPr>
            <p:ph idx="1"/>
          </p:nvPr>
        </p:nvSpPr>
        <p:spPr>
          <a:xfrm>
            <a:off x="533400" y="1828800"/>
            <a:ext cx="8001000" cy="4800600"/>
          </a:xfrm>
        </p:spPr>
        <p:txBody>
          <a:bodyPr/>
          <a:lstStyle/>
          <a:p>
            <a:pPr eaLnBrk="1" hangingPunct="1"/>
            <a:r>
              <a:rPr lang="en-US" sz="2600" smtClean="0"/>
              <a:t>It is important to understand the differences between the two.</a:t>
            </a:r>
          </a:p>
          <a:p>
            <a:pPr eaLnBrk="1" hangingPunct="1"/>
            <a:r>
              <a:rPr lang="en-US" sz="2600" smtClean="0"/>
              <a:t>Competition can be defined as when two or more groups or organizations vie for the same resources.  In business these “resources” could be sales, market share, contracts, employees, and ultimately, profits.</a:t>
            </a:r>
          </a:p>
          <a:p>
            <a:pPr eaLnBrk="1" hangingPunct="1"/>
            <a:r>
              <a:rPr lang="en-US" sz="2600" smtClean="0"/>
              <a:t>In the nonprofit sector, the competition might be donations, grants, clients, volunteers, and even political influence.</a:t>
            </a:r>
          </a:p>
        </p:txBody>
      </p:sp>
    </p:spTree>
    <p:extLst>
      <p:ext uri="{BB962C8B-B14F-4D97-AF65-F5344CB8AC3E}">
        <p14:creationId xmlns:p14="http://schemas.microsoft.com/office/powerpoint/2010/main" xmlns="" val="9390891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858963" y="515938"/>
            <a:ext cx="5786437" cy="781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7" tIns="44450" rIns="90487" bIns="44450" anchor="ctr"/>
          <a:lstStyle/>
          <a:p>
            <a:pPr algn="ctr"/>
            <a:r>
              <a:rPr lang="en-US" sz="4400" dirty="0">
                <a:effectLst/>
                <a:latin typeface="Times" pitchFamily="1" charset="0"/>
              </a:rPr>
              <a:t>The 6 Phases of CM</a:t>
            </a:r>
          </a:p>
        </p:txBody>
      </p:sp>
      <p:sp>
        <p:nvSpPr>
          <p:cNvPr id="34819" name="Rectangle 3"/>
          <p:cNvSpPr>
            <a:spLocks noChangeArrowheads="1"/>
          </p:cNvSpPr>
          <p:nvPr/>
        </p:nvSpPr>
        <p:spPr bwMode="auto">
          <a:xfrm>
            <a:off x="476250" y="2373313"/>
            <a:ext cx="1460500" cy="725487"/>
          </a:xfrm>
          <a:prstGeom prst="rect">
            <a:avLst/>
          </a:prstGeom>
          <a:solidFill>
            <a:schemeClr val="bg1"/>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20" name="Rectangle 4"/>
          <p:cNvSpPr>
            <a:spLocks noChangeArrowheads="1"/>
          </p:cNvSpPr>
          <p:nvPr/>
        </p:nvSpPr>
        <p:spPr bwMode="auto">
          <a:xfrm>
            <a:off x="590550" y="2390775"/>
            <a:ext cx="1522413" cy="698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7" tIns="44450" rIns="90487" bIns="44450">
            <a:spAutoFit/>
          </a:bodyPr>
          <a:lstStyle/>
          <a:p>
            <a:pPr>
              <a:spcBef>
                <a:spcPct val="50000"/>
              </a:spcBef>
            </a:pPr>
            <a:r>
              <a:rPr lang="en-US" sz="2000">
                <a:effectLst/>
                <a:latin typeface="Times" pitchFamily="1" charset="0"/>
              </a:rPr>
              <a:t>   Signal Detection</a:t>
            </a:r>
          </a:p>
        </p:txBody>
      </p:sp>
      <p:sp>
        <p:nvSpPr>
          <p:cNvPr id="34822" name="Rectangle 6"/>
          <p:cNvSpPr>
            <a:spLocks noChangeArrowheads="1"/>
          </p:cNvSpPr>
          <p:nvPr/>
        </p:nvSpPr>
        <p:spPr bwMode="auto">
          <a:xfrm>
            <a:off x="2209800" y="1604963"/>
            <a:ext cx="5942013" cy="4110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7" tIns="44450" rIns="90487" bIns="44450">
            <a:spAutoFit/>
          </a:bodyPr>
          <a:lstStyle/>
          <a:p>
            <a:pPr>
              <a:spcBef>
                <a:spcPct val="50000"/>
              </a:spcBef>
            </a:pPr>
            <a:r>
              <a:rPr lang="en-US" dirty="0">
                <a:effectLst/>
                <a:latin typeface="Times" pitchFamily="1" charset="0"/>
              </a:rPr>
              <a:t>SDM’s  for:</a:t>
            </a:r>
          </a:p>
          <a:p>
            <a:pPr>
              <a:spcBef>
                <a:spcPct val="50000"/>
              </a:spcBef>
            </a:pPr>
            <a:r>
              <a:rPr lang="en-US" sz="2000" dirty="0">
                <a:effectLst/>
                <a:latin typeface="Times" pitchFamily="1" charset="0"/>
              </a:rPr>
              <a:t>Any Crises?</a:t>
            </a:r>
          </a:p>
          <a:p>
            <a:pPr>
              <a:spcBef>
                <a:spcPct val="50000"/>
              </a:spcBef>
            </a:pPr>
            <a:r>
              <a:rPr lang="en-US" sz="2000" dirty="0">
                <a:effectLst/>
                <a:latin typeface="Times" pitchFamily="1" charset="0"/>
              </a:rPr>
              <a:t>Build on Existing Data Bases?</a:t>
            </a:r>
          </a:p>
          <a:p>
            <a:pPr>
              <a:spcBef>
                <a:spcPct val="50000"/>
              </a:spcBef>
            </a:pPr>
            <a:r>
              <a:rPr lang="en-US" sz="2000" dirty="0">
                <a:effectLst/>
                <a:latin typeface="Times" pitchFamily="1" charset="0"/>
              </a:rPr>
              <a:t>Integrated?</a:t>
            </a:r>
          </a:p>
          <a:p>
            <a:pPr>
              <a:spcBef>
                <a:spcPct val="50000"/>
              </a:spcBef>
            </a:pPr>
            <a:r>
              <a:rPr lang="en-US" sz="2000" dirty="0">
                <a:effectLst/>
                <a:latin typeface="Times" pitchFamily="1" charset="0"/>
              </a:rPr>
              <a:t>Types of Signals, Noise?</a:t>
            </a:r>
          </a:p>
          <a:p>
            <a:pPr>
              <a:spcBef>
                <a:spcPct val="50000"/>
              </a:spcBef>
            </a:pPr>
            <a:r>
              <a:rPr lang="en-US" sz="2000" dirty="0">
                <a:effectLst/>
                <a:latin typeface="Times" pitchFamily="1" charset="0"/>
              </a:rPr>
              <a:t>Blockers?</a:t>
            </a:r>
          </a:p>
          <a:p>
            <a:pPr>
              <a:spcBef>
                <a:spcPct val="50000"/>
              </a:spcBef>
            </a:pPr>
            <a:r>
              <a:rPr lang="en-US" sz="2000" dirty="0">
                <a:effectLst/>
                <a:latin typeface="Times" pitchFamily="1" charset="0"/>
              </a:rPr>
              <a:t>Transmitted to Whom?</a:t>
            </a:r>
          </a:p>
          <a:p>
            <a:pPr>
              <a:spcBef>
                <a:spcPct val="50000"/>
              </a:spcBef>
            </a:pPr>
            <a:r>
              <a:rPr lang="en-US" sz="2000" dirty="0">
                <a:effectLst/>
                <a:latin typeface="Times" pitchFamily="1" charset="0"/>
              </a:rPr>
              <a:t>Actions?</a:t>
            </a:r>
          </a:p>
          <a:p>
            <a:pPr>
              <a:spcBef>
                <a:spcPct val="50000"/>
              </a:spcBef>
            </a:pPr>
            <a:r>
              <a:rPr lang="en-US" u="sng" dirty="0">
                <a:effectLst/>
                <a:latin typeface="Times" pitchFamily="1" charset="0"/>
              </a:rPr>
              <a:t>Internal Assassin Team Exercise</a:t>
            </a:r>
            <a:r>
              <a:rPr lang="en-US" dirty="0">
                <a:effectLst/>
                <a:latin typeface="Times" pitchFamily="1" charset="0"/>
              </a:rPr>
              <a:t>?</a:t>
            </a:r>
          </a:p>
        </p:txBody>
      </p:sp>
      <p:sp>
        <p:nvSpPr>
          <p:cNvPr id="2" name="Slide Number Placeholder 1"/>
          <p:cNvSpPr>
            <a:spLocks noGrp="1"/>
          </p:cNvSpPr>
          <p:nvPr>
            <p:ph type="sldNum" sz="quarter" idx="12"/>
          </p:nvPr>
        </p:nvSpPr>
        <p:spPr/>
        <p:txBody>
          <a:bodyPr/>
          <a:lstStyle/>
          <a:p>
            <a:fld id="{B6F15528-21DE-4FAA-801E-634DDDAF4B2B}" type="slidenum">
              <a:rPr lang="en-US" smtClean="0">
                <a:solidFill>
                  <a:schemeClr val="tx1"/>
                </a:solidFill>
              </a:rPr>
              <a:pPr/>
              <a:t>20</a:t>
            </a:fld>
            <a:endParaRPr lang="en-US">
              <a:solidFill>
                <a:schemeClr val="tx1"/>
              </a:solidFill>
            </a:endParaRPr>
          </a:p>
        </p:txBody>
      </p:sp>
    </p:spTree>
    <p:extLst>
      <p:ext uri="{BB962C8B-B14F-4D97-AF65-F5344CB8AC3E}">
        <p14:creationId xmlns:p14="http://schemas.microsoft.com/office/powerpoint/2010/main" xmlns="" val="25739460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outerShdw>
                </a:effectLst>
                <a:latin typeface="Arial Narrow" pitchFamily="34" charset="0"/>
              </a:rPr>
              <a:t>Emergency planning should…</a:t>
            </a:r>
            <a:endParaRPr lang="en-US" b="1" dirty="0" smtClean="0">
              <a:latin typeface="Arial Narrow" pitchFamily="34" charset="0"/>
            </a:endParaRPr>
          </a:p>
        </p:txBody>
      </p:sp>
      <p:sp>
        <p:nvSpPr>
          <p:cNvPr id="14339" name="Rectangle 3"/>
          <p:cNvSpPr>
            <a:spLocks noGrp="1" noChangeArrowheads="1"/>
          </p:cNvSpPr>
          <p:nvPr>
            <p:ph idx="1"/>
          </p:nvPr>
        </p:nvSpPr>
        <p:spPr>
          <a:xfrm>
            <a:off x="914400" y="1676400"/>
            <a:ext cx="7772400" cy="4648200"/>
          </a:xfrm>
        </p:spPr>
        <p:txBody>
          <a:bodyPr rtlCol="0">
            <a:normAutofit fontScale="92500" lnSpcReduction="10000"/>
          </a:bodyPr>
          <a:lstStyle/>
          <a:p>
            <a:pPr eaLnBrk="1" fontAlgn="auto" hangingPunct="1">
              <a:lnSpc>
                <a:spcPct val="125000"/>
              </a:lnSpc>
              <a:spcAft>
                <a:spcPts val="0"/>
              </a:spcAft>
              <a:buFont typeface="Arial" pitchFamily="34" charset="0"/>
              <a:buChar char="•"/>
              <a:defRPr/>
            </a:pPr>
            <a:r>
              <a:rPr lang="en-US" dirty="0" smtClean="0"/>
              <a:t>Ensure student, staff safety</a:t>
            </a:r>
          </a:p>
          <a:p>
            <a:pPr eaLnBrk="1" fontAlgn="auto" hangingPunct="1">
              <a:lnSpc>
                <a:spcPct val="125000"/>
              </a:lnSpc>
              <a:spcAft>
                <a:spcPts val="0"/>
              </a:spcAft>
              <a:buFont typeface="Arial" pitchFamily="34" charset="0"/>
              <a:buChar char="•"/>
              <a:defRPr/>
            </a:pPr>
            <a:r>
              <a:rPr lang="en-US" dirty="0" smtClean="0"/>
              <a:t>Establish a pre-determined plan of action </a:t>
            </a:r>
            <a:r>
              <a:rPr lang="en-US" sz="2400" dirty="0" smtClean="0">
                <a:latin typeface="Book Antiqua" pitchFamily="18" charset="0"/>
              </a:rPr>
              <a:t>(focus on response </a:t>
            </a:r>
            <a:r>
              <a:rPr lang="en-US" sz="2400" dirty="0" err="1" smtClean="0">
                <a:latin typeface="Book Antiqua" pitchFamily="18" charset="0"/>
              </a:rPr>
              <a:t>vs</a:t>
            </a:r>
            <a:r>
              <a:rPr lang="en-US" sz="2400" dirty="0" smtClean="0">
                <a:latin typeface="Book Antiqua" pitchFamily="18" charset="0"/>
              </a:rPr>
              <a:t> sources of crisis)</a:t>
            </a:r>
            <a:endParaRPr lang="en-US" dirty="0" smtClean="0">
              <a:latin typeface="Book Antiqua" pitchFamily="18" charset="0"/>
            </a:endParaRPr>
          </a:p>
          <a:p>
            <a:pPr eaLnBrk="1" fontAlgn="auto" hangingPunct="1">
              <a:lnSpc>
                <a:spcPct val="125000"/>
              </a:lnSpc>
              <a:spcAft>
                <a:spcPts val="0"/>
              </a:spcAft>
              <a:buFont typeface="Arial" pitchFamily="34" charset="0"/>
              <a:buChar char="•"/>
              <a:defRPr/>
            </a:pPr>
            <a:r>
              <a:rPr lang="en-US" dirty="0" smtClean="0"/>
              <a:t>Identify trained emergency responders </a:t>
            </a:r>
            <a:br>
              <a:rPr lang="en-US" dirty="0" smtClean="0"/>
            </a:br>
            <a:r>
              <a:rPr lang="en-US" sz="2400" dirty="0" smtClean="0">
                <a:latin typeface="Book Antiqua" pitchFamily="18" charset="0"/>
              </a:rPr>
              <a:t>(can they be counted on to act, not freeze up?)</a:t>
            </a:r>
            <a:endParaRPr lang="en-US" dirty="0" smtClean="0"/>
          </a:p>
          <a:p>
            <a:pPr eaLnBrk="1" fontAlgn="auto" hangingPunct="1">
              <a:lnSpc>
                <a:spcPct val="125000"/>
              </a:lnSpc>
              <a:spcAft>
                <a:spcPts val="0"/>
              </a:spcAft>
              <a:buFont typeface="Arial" pitchFamily="34" charset="0"/>
              <a:buChar char="•"/>
              <a:defRPr/>
            </a:pPr>
            <a:r>
              <a:rPr lang="en-US" dirty="0" smtClean="0"/>
              <a:t>Minimize damage, loss of facility use</a:t>
            </a:r>
          </a:p>
          <a:p>
            <a:pPr eaLnBrk="1" fontAlgn="auto" hangingPunct="1">
              <a:lnSpc>
                <a:spcPct val="125000"/>
              </a:lnSpc>
              <a:spcAft>
                <a:spcPts val="0"/>
              </a:spcAft>
              <a:buFont typeface="Arial" pitchFamily="34" charset="0"/>
              <a:buChar char="•"/>
              <a:defRPr/>
            </a:pPr>
            <a:r>
              <a:rPr lang="en-US" dirty="0" smtClean="0"/>
              <a:t>Provide on-going support for students, staff and parents</a:t>
            </a:r>
          </a:p>
        </p:txBody>
      </p:sp>
      <p:sp>
        <p:nvSpPr>
          <p:cNvPr id="2" name="Slide Number Placeholder 1"/>
          <p:cNvSpPr>
            <a:spLocks noGrp="1"/>
          </p:cNvSpPr>
          <p:nvPr>
            <p:ph type="sldNum" sz="quarter" idx="12"/>
          </p:nvPr>
        </p:nvSpPr>
        <p:spPr/>
        <p:txBody>
          <a:bodyPr/>
          <a:lstStyle/>
          <a:p>
            <a:pPr>
              <a:defRPr/>
            </a:pPr>
            <a:fld id="{50D96358-0F8B-4F31-930D-3D155FBB6F97}" type="slidenum">
              <a:rPr lang="en-US" smtClean="0"/>
              <a:pPr>
                <a:defRPr/>
              </a:pPr>
              <a:t>21</a:t>
            </a:fld>
            <a:endParaRPr lang="en-US"/>
          </a:p>
        </p:txBody>
      </p:sp>
    </p:spTree>
    <p:extLst>
      <p:ext uri="{BB962C8B-B14F-4D97-AF65-F5344CB8AC3E}">
        <p14:creationId xmlns:p14="http://schemas.microsoft.com/office/powerpoint/2010/main" xmlns="" val="25972581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outerShdw>
                </a:effectLst>
                <a:latin typeface="Arial Narrow" pitchFamily="34" charset="0"/>
              </a:rPr>
              <a:t>Crisis Management Infrastructure</a:t>
            </a:r>
            <a:endParaRPr lang="en-US" b="1" dirty="0" smtClean="0">
              <a:latin typeface="Arial Narrow" pitchFamily="34" charset="0"/>
            </a:endParaRPr>
          </a:p>
        </p:txBody>
      </p:sp>
      <p:sp>
        <p:nvSpPr>
          <p:cNvPr id="25603" name="Rectangle 3"/>
          <p:cNvSpPr>
            <a:spLocks noGrp="1" noChangeArrowheads="1"/>
          </p:cNvSpPr>
          <p:nvPr>
            <p:ph idx="1"/>
          </p:nvPr>
        </p:nvSpPr>
        <p:spPr>
          <a:xfrm>
            <a:off x="609600" y="1676400"/>
            <a:ext cx="8077200" cy="4648200"/>
          </a:xfrm>
        </p:spPr>
        <p:txBody>
          <a:bodyPr rtlCol="0">
            <a:normAutofit lnSpcReduction="10000"/>
          </a:bodyPr>
          <a:lstStyle/>
          <a:p>
            <a:pPr eaLnBrk="1" fontAlgn="auto" hangingPunct="1">
              <a:lnSpc>
                <a:spcPct val="125000"/>
              </a:lnSpc>
              <a:spcAft>
                <a:spcPts val="0"/>
              </a:spcAft>
              <a:buFont typeface="Arial" pitchFamily="34" charset="0"/>
              <a:buChar char="•"/>
              <a:defRPr/>
            </a:pPr>
            <a:r>
              <a:rPr lang="en-US" dirty="0" smtClean="0"/>
              <a:t>Incident Command</a:t>
            </a:r>
          </a:p>
          <a:p>
            <a:pPr eaLnBrk="1" fontAlgn="auto" hangingPunct="1">
              <a:lnSpc>
                <a:spcPct val="125000"/>
              </a:lnSpc>
              <a:spcAft>
                <a:spcPts val="0"/>
              </a:spcAft>
              <a:buFont typeface="Arial" pitchFamily="34" charset="0"/>
              <a:buChar char="•"/>
              <a:defRPr/>
            </a:pPr>
            <a:r>
              <a:rPr lang="en-US" dirty="0" smtClean="0"/>
              <a:t>Communication or Crisis Command Center</a:t>
            </a:r>
          </a:p>
          <a:p>
            <a:pPr eaLnBrk="1" fontAlgn="auto" hangingPunct="1">
              <a:lnSpc>
                <a:spcPct val="125000"/>
              </a:lnSpc>
              <a:spcAft>
                <a:spcPts val="0"/>
              </a:spcAft>
              <a:buFont typeface="Arial" pitchFamily="34" charset="0"/>
              <a:buChar char="•"/>
              <a:defRPr/>
            </a:pPr>
            <a:r>
              <a:rPr lang="en-US" dirty="0" smtClean="0"/>
              <a:t>Roles and Responsibilities</a:t>
            </a:r>
            <a:br>
              <a:rPr lang="en-US" dirty="0" smtClean="0"/>
            </a:br>
            <a:r>
              <a:rPr lang="en-US" sz="2400" dirty="0" smtClean="0">
                <a:latin typeface="Book Antiqua" pitchFamily="18" charset="0"/>
              </a:rPr>
              <a:t>- who’s organizing who (parents, media, etc.)?</a:t>
            </a:r>
            <a:br>
              <a:rPr lang="en-US" sz="2400" dirty="0" smtClean="0">
                <a:latin typeface="Book Antiqua" pitchFamily="18" charset="0"/>
              </a:rPr>
            </a:br>
            <a:r>
              <a:rPr lang="en-US" sz="2400" dirty="0" smtClean="0">
                <a:latin typeface="Book Antiqua" pitchFamily="18" charset="0"/>
              </a:rPr>
              <a:t>- who is/are spokesperson(s)?</a:t>
            </a:r>
            <a:br>
              <a:rPr lang="en-US" sz="2400" dirty="0" smtClean="0">
                <a:latin typeface="Book Antiqua" pitchFamily="18" charset="0"/>
              </a:rPr>
            </a:br>
            <a:r>
              <a:rPr lang="en-US" sz="2400" dirty="0" smtClean="0">
                <a:latin typeface="Book Antiqua" pitchFamily="18" charset="0"/>
              </a:rPr>
              <a:t>- volunteers (you can’t do it alone)?</a:t>
            </a:r>
          </a:p>
          <a:p>
            <a:pPr eaLnBrk="1" fontAlgn="auto" hangingPunct="1">
              <a:lnSpc>
                <a:spcPct val="125000"/>
              </a:lnSpc>
              <a:spcAft>
                <a:spcPts val="0"/>
              </a:spcAft>
              <a:buFont typeface="Arial" pitchFamily="34" charset="0"/>
              <a:buChar char="•"/>
              <a:defRPr/>
            </a:pPr>
            <a:r>
              <a:rPr lang="en-US" dirty="0" smtClean="0"/>
              <a:t>Equipment and Food</a:t>
            </a:r>
          </a:p>
          <a:p>
            <a:pPr eaLnBrk="1" fontAlgn="auto" hangingPunct="1">
              <a:lnSpc>
                <a:spcPct val="125000"/>
              </a:lnSpc>
              <a:spcAft>
                <a:spcPts val="0"/>
              </a:spcAft>
              <a:buFont typeface="Arial" pitchFamily="34" charset="0"/>
              <a:buChar char="•"/>
              <a:defRPr/>
            </a:pPr>
            <a:r>
              <a:rPr lang="en-US" dirty="0" smtClean="0"/>
              <a:t>Media Area</a:t>
            </a:r>
          </a:p>
        </p:txBody>
      </p:sp>
      <p:sp>
        <p:nvSpPr>
          <p:cNvPr id="2" name="Slide Number Placeholder 1"/>
          <p:cNvSpPr>
            <a:spLocks noGrp="1"/>
          </p:cNvSpPr>
          <p:nvPr>
            <p:ph type="sldNum" sz="quarter" idx="12"/>
          </p:nvPr>
        </p:nvSpPr>
        <p:spPr/>
        <p:txBody>
          <a:bodyPr/>
          <a:lstStyle/>
          <a:p>
            <a:pPr>
              <a:defRPr/>
            </a:pPr>
            <a:fld id="{35672B98-D9CD-4628-A0AC-C8B663BF701E}" type="slidenum">
              <a:rPr lang="en-US" smtClean="0"/>
              <a:pPr>
                <a:defRPr/>
              </a:pPr>
              <a:t>22</a:t>
            </a:fld>
            <a:endParaRPr lang="en-US"/>
          </a:p>
        </p:txBody>
      </p:sp>
    </p:spTree>
    <p:extLst>
      <p:ext uri="{BB962C8B-B14F-4D97-AF65-F5344CB8AC3E}">
        <p14:creationId xmlns:p14="http://schemas.microsoft.com/office/powerpoint/2010/main" xmlns="" val="2605176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sv-SE" b="1" dirty="0" smtClean="0"/>
              <a:t>Key features of a Crisis</a:t>
            </a:r>
          </a:p>
        </p:txBody>
      </p:sp>
      <p:sp>
        <p:nvSpPr>
          <p:cNvPr id="5123" name="Rectangle 3"/>
          <p:cNvSpPr>
            <a:spLocks noGrp="1" noChangeArrowheads="1"/>
          </p:cNvSpPr>
          <p:nvPr>
            <p:ph idx="1"/>
          </p:nvPr>
        </p:nvSpPr>
        <p:spPr/>
        <p:txBody>
          <a:bodyPr/>
          <a:lstStyle/>
          <a:p>
            <a:pPr eaLnBrk="1" hangingPunct="1"/>
            <a:r>
              <a:rPr lang="en-GB" dirty="0" smtClean="0"/>
              <a:t>Low probability</a:t>
            </a:r>
          </a:p>
          <a:p>
            <a:pPr eaLnBrk="1" hangingPunct="1"/>
            <a:r>
              <a:rPr lang="en-GB" dirty="0" smtClean="0"/>
              <a:t>High impact</a:t>
            </a:r>
          </a:p>
          <a:p>
            <a:pPr eaLnBrk="1" hangingPunct="1"/>
            <a:r>
              <a:rPr lang="en-GB" dirty="0" smtClean="0"/>
              <a:t>Uncertain/ambiguous causes and effects</a:t>
            </a:r>
            <a:endParaRPr lang="sv-SE" dirty="0" smtClean="0"/>
          </a:p>
          <a:p>
            <a:pPr eaLnBrk="1" hangingPunct="1"/>
            <a:r>
              <a:rPr lang="en-GB" dirty="0" smtClean="0"/>
              <a:t>Differential perception</a:t>
            </a:r>
            <a:r>
              <a:rPr lang="sv-SE" dirty="0" smtClean="0"/>
              <a:t>s</a:t>
            </a:r>
          </a:p>
        </p:txBody>
      </p:sp>
      <p:sp>
        <p:nvSpPr>
          <p:cNvPr id="2" name="Slide Number Placeholder 1"/>
          <p:cNvSpPr>
            <a:spLocks noGrp="1"/>
          </p:cNvSpPr>
          <p:nvPr>
            <p:ph type="sldNum" sz="quarter" idx="12"/>
          </p:nvPr>
        </p:nvSpPr>
        <p:spPr/>
        <p:txBody>
          <a:bodyPr/>
          <a:lstStyle/>
          <a:p>
            <a:pPr>
              <a:defRPr/>
            </a:pPr>
            <a:fld id="{BA341846-3CAD-4074-AA80-6FC3067FC5FB}" type="slidenum">
              <a:rPr lang="sv-SE" smtClean="0"/>
              <a:pPr>
                <a:defRPr/>
              </a:pPr>
              <a:t>23</a:t>
            </a:fld>
            <a:endParaRPr lang="sv-SE"/>
          </a:p>
        </p:txBody>
      </p:sp>
    </p:spTree>
    <p:extLst>
      <p:ext uri="{BB962C8B-B14F-4D97-AF65-F5344CB8AC3E}">
        <p14:creationId xmlns:p14="http://schemas.microsoft.com/office/powerpoint/2010/main" xmlns="" val="41776509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b="1" dirty="0" smtClean="0"/>
              <a:t>High level threats:</a:t>
            </a:r>
            <a:endParaRPr lang="sv-SE" b="1" dirty="0" smtClean="0"/>
          </a:p>
        </p:txBody>
      </p:sp>
      <p:sp>
        <p:nvSpPr>
          <p:cNvPr id="6147" name="Rectangle 3"/>
          <p:cNvSpPr>
            <a:spLocks noGrp="1" noChangeArrowheads="1"/>
          </p:cNvSpPr>
          <p:nvPr>
            <p:ph idx="1"/>
          </p:nvPr>
        </p:nvSpPr>
        <p:spPr/>
        <p:txBody>
          <a:bodyPr/>
          <a:lstStyle/>
          <a:p>
            <a:pPr eaLnBrk="1" hangingPunct="1"/>
            <a:r>
              <a:rPr lang="en-GB" smtClean="0"/>
              <a:t>Safety</a:t>
            </a:r>
          </a:p>
          <a:p>
            <a:pPr eaLnBrk="1" hangingPunct="1"/>
            <a:r>
              <a:rPr lang="en-GB" smtClean="0"/>
              <a:t>Health</a:t>
            </a:r>
          </a:p>
          <a:p>
            <a:pPr eaLnBrk="1" hangingPunct="1"/>
            <a:r>
              <a:rPr lang="en-GB" smtClean="0"/>
              <a:t>Environment</a:t>
            </a:r>
            <a:endParaRPr lang="sv-SE" smtClean="0"/>
          </a:p>
          <a:p>
            <a:pPr eaLnBrk="1" hangingPunct="1"/>
            <a:r>
              <a:rPr lang="en-GB" smtClean="0"/>
              <a:t>National security</a:t>
            </a:r>
            <a:r>
              <a:rPr lang="sv-SE" smtClean="0"/>
              <a:t> </a:t>
            </a:r>
          </a:p>
        </p:txBody>
      </p:sp>
      <p:sp>
        <p:nvSpPr>
          <p:cNvPr id="2" name="Slide Number Placeholder 1"/>
          <p:cNvSpPr>
            <a:spLocks noGrp="1"/>
          </p:cNvSpPr>
          <p:nvPr>
            <p:ph type="sldNum" sz="quarter" idx="12"/>
          </p:nvPr>
        </p:nvSpPr>
        <p:spPr/>
        <p:txBody>
          <a:bodyPr/>
          <a:lstStyle/>
          <a:p>
            <a:pPr>
              <a:defRPr/>
            </a:pPr>
            <a:fld id="{6BE641E6-B8C8-4325-94B6-9C1305910B04}" type="slidenum">
              <a:rPr lang="sv-SE" smtClean="0"/>
              <a:pPr>
                <a:defRPr/>
              </a:pPr>
              <a:t>24</a:t>
            </a:fld>
            <a:endParaRPr lang="sv-SE"/>
          </a:p>
        </p:txBody>
      </p:sp>
    </p:spTree>
    <p:extLst>
      <p:ext uri="{BB962C8B-B14F-4D97-AF65-F5344CB8AC3E}">
        <p14:creationId xmlns:p14="http://schemas.microsoft.com/office/powerpoint/2010/main" xmlns="" val="26939309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b="1" dirty="0" smtClean="0"/>
              <a:t>Three criteria of success:</a:t>
            </a:r>
            <a:endParaRPr lang="sv-SE" b="1" dirty="0" smtClean="0"/>
          </a:p>
        </p:txBody>
      </p:sp>
      <p:sp>
        <p:nvSpPr>
          <p:cNvPr id="14339" name="Rectangle 3"/>
          <p:cNvSpPr>
            <a:spLocks noGrp="1" noChangeArrowheads="1"/>
          </p:cNvSpPr>
          <p:nvPr>
            <p:ph idx="1"/>
          </p:nvPr>
        </p:nvSpPr>
        <p:spPr>
          <a:xfrm>
            <a:off x="457200" y="1447800"/>
            <a:ext cx="8362950" cy="4876800"/>
          </a:xfrm>
        </p:spPr>
        <p:txBody>
          <a:bodyPr/>
          <a:lstStyle/>
          <a:p>
            <a:pPr eaLnBrk="1" hangingPunct="1"/>
            <a:r>
              <a:rPr lang="en-GB" dirty="0" smtClean="0"/>
              <a:t>Has organisational capacity been restored?</a:t>
            </a:r>
          </a:p>
          <a:p>
            <a:pPr eaLnBrk="1" hangingPunct="1"/>
            <a:r>
              <a:rPr lang="en-GB" dirty="0" smtClean="0"/>
              <a:t>Have losses been minimised?</a:t>
            </a:r>
            <a:endParaRPr lang="sv-SE" dirty="0" smtClean="0"/>
          </a:p>
          <a:p>
            <a:pPr eaLnBrk="1" hangingPunct="1"/>
            <a:r>
              <a:rPr lang="en-GB" dirty="0" smtClean="0"/>
              <a:t>Have lessons been learned?</a:t>
            </a:r>
            <a:r>
              <a:rPr lang="sv-SE" dirty="0" smtClean="0"/>
              <a:t> </a:t>
            </a:r>
          </a:p>
        </p:txBody>
      </p:sp>
      <p:sp>
        <p:nvSpPr>
          <p:cNvPr id="2" name="Slide Number Placeholder 1"/>
          <p:cNvSpPr>
            <a:spLocks noGrp="1"/>
          </p:cNvSpPr>
          <p:nvPr>
            <p:ph type="sldNum" sz="quarter" idx="12"/>
          </p:nvPr>
        </p:nvSpPr>
        <p:spPr/>
        <p:txBody>
          <a:bodyPr/>
          <a:lstStyle/>
          <a:p>
            <a:pPr>
              <a:defRPr/>
            </a:pPr>
            <a:fld id="{2F49E3EA-3F91-4D99-A8AE-F295FA5C7EDD}" type="slidenum">
              <a:rPr lang="sv-SE" smtClean="0"/>
              <a:pPr>
                <a:defRPr/>
              </a:pPr>
              <a:t>25</a:t>
            </a:fld>
            <a:endParaRPr lang="sv-SE"/>
          </a:p>
        </p:txBody>
      </p:sp>
    </p:spTree>
    <p:extLst>
      <p:ext uri="{BB962C8B-B14F-4D97-AF65-F5344CB8AC3E}">
        <p14:creationId xmlns:p14="http://schemas.microsoft.com/office/powerpoint/2010/main" xmlns="" val="1695749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3045547"/>
            <a:ext cx="8229600" cy="1143000"/>
          </a:xfrm>
        </p:spPr>
        <p:txBody>
          <a:bodyPr/>
          <a:lstStyle/>
          <a:p>
            <a:r>
              <a:rPr lang="en-US" dirty="0" smtClean="0"/>
              <a:t>Thank You</a:t>
            </a:r>
            <a:endParaRPr lang="en-US" dirty="0"/>
          </a:p>
        </p:txBody>
      </p:sp>
    </p:spTree>
    <p:extLst>
      <p:ext uri="{BB962C8B-B14F-4D97-AF65-F5344CB8AC3E}">
        <p14:creationId xmlns:p14="http://schemas.microsoft.com/office/powerpoint/2010/main" xmlns="" val="30536366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972</Words>
  <Application>Microsoft Office PowerPoint</Application>
  <PresentationFormat>On-screen Show (4:3)</PresentationFormat>
  <Paragraphs>169</Paragraphs>
  <Slides>26</Slides>
  <Notes>7</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Crisis And Conflict Management</vt:lpstr>
      <vt:lpstr> Summary of Different Components of Crisis Management   Lecture 16</vt:lpstr>
      <vt:lpstr>Key features of a Crisis</vt:lpstr>
      <vt:lpstr>Key Aspects of a Crisis</vt:lpstr>
      <vt:lpstr>Key Aspects of a Crisis</vt:lpstr>
      <vt:lpstr>Elements of a Crisis</vt:lpstr>
      <vt:lpstr>Chaos Theory</vt:lpstr>
      <vt:lpstr> Crisis Communication - Core Capacity Components </vt:lpstr>
      <vt:lpstr>5 communication failures that kill operational success</vt:lpstr>
      <vt:lpstr>Decision making in  a Crisis Is Different</vt:lpstr>
      <vt:lpstr>Slide 11</vt:lpstr>
      <vt:lpstr>Trust is the public perception of</vt:lpstr>
      <vt:lpstr>  Risk Communication Principles for Emergencies</vt:lpstr>
      <vt:lpstr>  Risk Communication Principles for Emergencies</vt:lpstr>
      <vt:lpstr>Six Principles</vt:lpstr>
      <vt:lpstr>Six Principles</vt:lpstr>
      <vt:lpstr>Issues Management</vt:lpstr>
      <vt:lpstr>Elements of a Crisis</vt:lpstr>
      <vt:lpstr>Competition v/s Conflict</vt:lpstr>
      <vt:lpstr>Slide 20</vt:lpstr>
      <vt:lpstr>Emergency planning should…</vt:lpstr>
      <vt:lpstr>Crisis Management Infrastructure</vt:lpstr>
      <vt:lpstr>Key features of a Crisis</vt:lpstr>
      <vt:lpstr>High level threats:</vt:lpstr>
      <vt:lpstr>Three criteria of success:</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16 Key Elements </dc:title>
  <dc:creator>Farhan ullah</dc:creator>
  <cp:lastModifiedBy>Administrator</cp:lastModifiedBy>
  <cp:revision>18</cp:revision>
  <dcterms:created xsi:type="dcterms:W3CDTF">2006-08-16T00:00:00Z</dcterms:created>
  <dcterms:modified xsi:type="dcterms:W3CDTF">2014-06-26T08:26:57Z</dcterms:modified>
</cp:coreProperties>
</file>