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</p:sldMasterIdLst>
  <p:notesMasterIdLst>
    <p:notesMasterId r:id="rId31"/>
  </p:notesMasterIdLst>
  <p:sldIdLst>
    <p:sldId id="256" r:id="rId2"/>
    <p:sldId id="273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87" r:id="rId17"/>
    <p:sldId id="288" r:id="rId18"/>
    <p:sldId id="289" r:id="rId19"/>
    <p:sldId id="290" r:id="rId20"/>
    <p:sldId id="291" r:id="rId21"/>
    <p:sldId id="292" r:id="rId22"/>
    <p:sldId id="293" r:id="rId23"/>
    <p:sldId id="294" r:id="rId24"/>
    <p:sldId id="295" r:id="rId25"/>
    <p:sldId id="296" r:id="rId26"/>
    <p:sldId id="297" r:id="rId27"/>
    <p:sldId id="298" r:id="rId28"/>
    <p:sldId id="300" r:id="rId29"/>
    <p:sldId id="299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3" autoAdjust="0"/>
    <p:restoredTop sz="94662" autoAdjust="0"/>
  </p:normalViewPr>
  <p:slideViewPr>
    <p:cSldViewPr>
      <p:cViewPr varScale="1">
        <p:scale>
          <a:sx n="65" d="100"/>
          <a:sy n="65" d="100"/>
        </p:scale>
        <p:origin x="-1446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5BF4BE-0537-4F39-A9CD-379AAF6FF49E}" type="datetimeFigureOut">
              <a:rPr lang="en-US" smtClean="0"/>
              <a:pPr/>
              <a:t>6/25/2014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8C6F51-1E31-4474-8E47-1F26A893FC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946698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BA012-BC7B-45C5-B3CD-73E881CB6EF2}" type="datetime1">
              <a:rPr lang="en-US" smtClean="0"/>
              <a:pPr/>
              <a:t>6/25/2014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4699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59964-4940-4232-8D5C-32077A5E38E2}" type="datetime1">
              <a:rPr lang="en-US" smtClean="0"/>
              <a:pPr/>
              <a:t>6/25/2014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32503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346E9-4CCD-4AA3-87CE-B990285F7325}" type="datetime1">
              <a:rPr lang="en-US" smtClean="0"/>
              <a:pPr/>
              <a:t>6/25/2014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75280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D99E1-A362-457E-84C5-AE54F9641329}" type="datetime1">
              <a:rPr lang="en-US" smtClean="0"/>
              <a:pPr/>
              <a:t>6/25/2014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20347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6A73D-454C-43C9-998F-8273619A0338}" type="datetime1">
              <a:rPr lang="en-US" smtClean="0"/>
              <a:pPr/>
              <a:t>6/25/2014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01977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C6B8C-C43C-4DB6-9679-1520CC47145B}" type="datetime1">
              <a:rPr lang="en-US" smtClean="0"/>
              <a:pPr/>
              <a:t>6/25/2014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87078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559DA-2BDE-4EA6-BF49-419DCDF0872F}" type="datetime1">
              <a:rPr lang="en-US" smtClean="0"/>
              <a:pPr/>
              <a:t>6/25/2014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94194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7C889-8CCE-41C3-86C0-13DB27E2C751}" type="datetime1">
              <a:rPr lang="en-US" smtClean="0"/>
              <a:pPr/>
              <a:t>6/25/2014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61080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7831E-C3EA-4F51-B084-4FEAD11A82E3}" type="datetime1">
              <a:rPr lang="en-US" smtClean="0"/>
              <a:pPr/>
              <a:t>6/25/2014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60035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CCA48-4D04-4C49-911A-D20CE9224B1B}" type="datetime1">
              <a:rPr lang="en-US" smtClean="0"/>
              <a:pPr/>
              <a:t>6/25/2014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48711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43E27-DEF3-480A-8892-F941382BA297}" type="datetime1">
              <a:rPr lang="en-US" smtClean="0"/>
              <a:pPr/>
              <a:t>6/25/2014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682578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4765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828800"/>
            <a:ext cx="77724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1321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DFEEE5-2B57-4B4B-BF14-C34BBB82FCD8}" type="datetime1">
              <a:rPr lang="en-US" smtClean="0"/>
              <a:pPr/>
              <a:t>6/25/2014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14783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5146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mtClean="0"/>
              <a:t>Lecture 13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 CRISIS PHASES</a:t>
            </a:r>
            <a:r>
              <a:rPr lang="en-US" b="1" dirty="0"/>
              <a:t/>
            </a:r>
            <a:br>
              <a:rPr lang="en-US" b="1" dirty="0"/>
            </a:br>
            <a:endParaRPr lang="en-US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80850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1858963" y="515938"/>
            <a:ext cx="5786437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 anchor="ctr"/>
          <a:lstStyle/>
          <a:p>
            <a:pPr algn="ctr"/>
            <a:r>
              <a:rPr lang="en-US" sz="4400">
                <a:effectLst/>
                <a:latin typeface="Times" pitchFamily="1" charset="0"/>
              </a:rPr>
              <a:t>The 6 Phases of CM</a:t>
            </a:r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476250" y="2373313"/>
            <a:ext cx="1460500" cy="725487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590550" y="2390775"/>
            <a:ext cx="1522413" cy="69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effectLst/>
                <a:latin typeface="Times" pitchFamily="1" charset="0"/>
              </a:rPr>
              <a:t>   Signal Detection</a:t>
            </a:r>
          </a:p>
        </p:txBody>
      </p:sp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2309813" y="1604963"/>
            <a:ext cx="5842000" cy="4013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ffectLst/>
                <a:latin typeface="Times" pitchFamily="1" charset="0"/>
              </a:rPr>
              <a:t>SDM’s  for:</a:t>
            </a:r>
          </a:p>
          <a:p>
            <a:pPr>
              <a:spcBef>
                <a:spcPct val="50000"/>
              </a:spcBef>
            </a:pPr>
            <a:r>
              <a:rPr lang="en-US" sz="2000">
                <a:effectLst/>
                <a:latin typeface="Times" pitchFamily="1" charset="0"/>
              </a:rPr>
              <a:t>Any Crises?</a:t>
            </a:r>
          </a:p>
          <a:p>
            <a:pPr>
              <a:spcBef>
                <a:spcPct val="50000"/>
              </a:spcBef>
            </a:pPr>
            <a:r>
              <a:rPr lang="en-US" sz="2000">
                <a:effectLst/>
                <a:latin typeface="Times" pitchFamily="1" charset="0"/>
              </a:rPr>
              <a:t>Build on Existing Data Bases?</a:t>
            </a:r>
          </a:p>
          <a:p>
            <a:pPr>
              <a:spcBef>
                <a:spcPct val="50000"/>
              </a:spcBef>
            </a:pPr>
            <a:r>
              <a:rPr lang="en-US" sz="2000">
                <a:effectLst/>
                <a:latin typeface="Times" pitchFamily="1" charset="0"/>
              </a:rPr>
              <a:t>Integrated?</a:t>
            </a:r>
          </a:p>
          <a:p>
            <a:pPr>
              <a:spcBef>
                <a:spcPct val="50000"/>
              </a:spcBef>
            </a:pPr>
            <a:r>
              <a:rPr lang="en-US" sz="2000">
                <a:effectLst/>
                <a:latin typeface="Times" pitchFamily="1" charset="0"/>
              </a:rPr>
              <a:t>Types of Signals, Noise?</a:t>
            </a:r>
          </a:p>
          <a:p>
            <a:pPr>
              <a:spcBef>
                <a:spcPct val="50000"/>
              </a:spcBef>
            </a:pPr>
            <a:r>
              <a:rPr lang="en-US" sz="2000">
                <a:effectLst/>
                <a:latin typeface="Times" pitchFamily="1" charset="0"/>
              </a:rPr>
              <a:t>Blockers?</a:t>
            </a:r>
          </a:p>
          <a:p>
            <a:pPr>
              <a:spcBef>
                <a:spcPct val="50000"/>
              </a:spcBef>
            </a:pPr>
            <a:r>
              <a:rPr lang="en-US" sz="2000">
                <a:effectLst/>
                <a:latin typeface="Times" pitchFamily="1" charset="0"/>
              </a:rPr>
              <a:t>Transmitted to Whom?</a:t>
            </a:r>
          </a:p>
          <a:p>
            <a:pPr>
              <a:spcBef>
                <a:spcPct val="50000"/>
              </a:spcBef>
            </a:pPr>
            <a:r>
              <a:rPr lang="en-US" sz="2000">
                <a:effectLst/>
                <a:latin typeface="Times" pitchFamily="1" charset="0"/>
              </a:rPr>
              <a:t>Actions?</a:t>
            </a:r>
          </a:p>
          <a:p>
            <a:pPr>
              <a:spcBef>
                <a:spcPct val="50000"/>
              </a:spcBef>
            </a:pPr>
            <a:r>
              <a:rPr lang="en-US" u="sng">
                <a:effectLst/>
                <a:latin typeface="Times" pitchFamily="1" charset="0"/>
              </a:rPr>
              <a:t>Internal Assassin Team Exercise</a:t>
            </a:r>
            <a:r>
              <a:rPr lang="en-US">
                <a:effectLst/>
                <a:latin typeface="Times" pitchFamily="1" charset="0"/>
              </a:rPr>
              <a:t>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chemeClr val="tx1"/>
                </a:solidFill>
              </a:rPr>
              <a:pPr/>
              <a:t>2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801443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3"/>
          <p:cNvSpPr>
            <a:spLocks noChangeArrowheads="1"/>
          </p:cNvSpPr>
          <p:nvPr/>
        </p:nvSpPr>
        <p:spPr bwMode="auto">
          <a:xfrm>
            <a:off x="838200" y="1066800"/>
            <a:ext cx="2205038" cy="102393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 b="0">
                <a:effectLst/>
                <a:latin typeface="Times" pitchFamily="1" charset="0"/>
              </a:rPr>
              <a:t>---</a:t>
            </a:r>
          </a:p>
        </p:txBody>
      </p:sp>
      <p:sp>
        <p:nvSpPr>
          <p:cNvPr id="58372" name="Rectangle 4"/>
          <p:cNvSpPr>
            <a:spLocks noChangeArrowheads="1"/>
          </p:cNvSpPr>
          <p:nvPr/>
        </p:nvSpPr>
        <p:spPr bwMode="auto">
          <a:xfrm>
            <a:off x="3695700" y="1066800"/>
            <a:ext cx="2205038" cy="102393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 b="0" baseline="-25000">
                <a:effectLst/>
                <a:latin typeface="Times" pitchFamily="1" charset="0"/>
              </a:rPr>
              <a:t>---</a:t>
            </a:r>
          </a:p>
        </p:txBody>
      </p:sp>
      <p:sp>
        <p:nvSpPr>
          <p:cNvPr id="58373" name="Text Box 5"/>
          <p:cNvSpPr txBox="1">
            <a:spLocks noChangeArrowheads="1"/>
          </p:cNvSpPr>
          <p:nvPr/>
        </p:nvSpPr>
        <p:spPr bwMode="auto">
          <a:xfrm>
            <a:off x="3924300" y="990600"/>
            <a:ext cx="1836738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aseline="-25000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Signal Received?</a:t>
            </a:r>
          </a:p>
        </p:txBody>
      </p:sp>
      <p:sp>
        <p:nvSpPr>
          <p:cNvPr id="58374" name="Text Box 6"/>
          <p:cNvSpPr txBox="1">
            <a:spLocks noChangeArrowheads="1"/>
          </p:cNvSpPr>
          <p:nvPr/>
        </p:nvSpPr>
        <p:spPr bwMode="auto">
          <a:xfrm>
            <a:off x="914400" y="1143000"/>
            <a:ext cx="20415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Signal Detector Exists?</a:t>
            </a:r>
          </a:p>
        </p:txBody>
      </p:sp>
      <p:sp>
        <p:nvSpPr>
          <p:cNvPr id="58375" name="Rectangle 7"/>
          <p:cNvSpPr>
            <a:spLocks noChangeArrowheads="1"/>
          </p:cNvSpPr>
          <p:nvPr/>
        </p:nvSpPr>
        <p:spPr bwMode="auto">
          <a:xfrm>
            <a:off x="6553200" y="1066800"/>
            <a:ext cx="2205038" cy="102393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 b="0">
                <a:effectLst/>
                <a:latin typeface="Times" pitchFamily="1" charset="0"/>
              </a:rPr>
              <a:t>---</a:t>
            </a:r>
          </a:p>
        </p:txBody>
      </p:sp>
      <p:sp>
        <p:nvSpPr>
          <p:cNvPr id="58376" name="Text Box 8"/>
          <p:cNvSpPr txBox="1">
            <a:spLocks noChangeArrowheads="1"/>
          </p:cNvSpPr>
          <p:nvPr/>
        </p:nvSpPr>
        <p:spPr bwMode="auto">
          <a:xfrm>
            <a:off x="6705600" y="1143000"/>
            <a:ext cx="187801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Signal Transmitted?</a:t>
            </a:r>
          </a:p>
        </p:txBody>
      </p:sp>
      <p:sp>
        <p:nvSpPr>
          <p:cNvPr id="58377" name="Rectangle 9"/>
          <p:cNvSpPr>
            <a:spLocks noChangeArrowheads="1"/>
          </p:cNvSpPr>
          <p:nvPr/>
        </p:nvSpPr>
        <p:spPr bwMode="auto">
          <a:xfrm>
            <a:off x="6553200" y="2362200"/>
            <a:ext cx="2286000" cy="16764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 b="0">
                <a:effectLst/>
                <a:latin typeface="Times" pitchFamily="1" charset="0"/>
              </a:rPr>
              <a:t>---</a:t>
            </a:r>
          </a:p>
        </p:txBody>
      </p:sp>
      <p:sp>
        <p:nvSpPr>
          <p:cNvPr id="58378" name="Text Box 10"/>
          <p:cNvSpPr txBox="1">
            <a:spLocks noChangeArrowheads="1"/>
          </p:cNvSpPr>
          <p:nvPr/>
        </p:nvSpPr>
        <p:spPr bwMode="auto">
          <a:xfrm>
            <a:off x="6629400" y="2574925"/>
            <a:ext cx="2122488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Signal Received By The Right Person?</a:t>
            </a:r>
          </a:p>
        </p:txBody>
      </p:sp>
      <p:sp>
        <p:nvSpPr>
          <p:cNvPr id="58379" name="Rectangle 11"/>
          <p:cNvSpPr>
            <a:spLocks noChangeArrowheads="1"/>
          </p:cNvSpPr>
          <p:nvPr/>
        </p:nvSpPr>
        <p:spPr bwMode="auto">
          <a:xfrm>
            <a:off x="838200" y="2362200"/>
            <a:ext cx="2286000" cy="16764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 b="0">
                <a:effectLst/>
                <a:latin typeface="Times" pitchFamily="1" charset="0"/>
              </a:rPr>
              <a:t>---</a:t>
            </a:r>
          </a:p>
        </p:txBody>
      </p:sp>
      <p:sp>
        <p:nvSpPr>
          <p:cNvPr id="58380" name="Text Box 12"/>
          <p:cNvSpPr txBox="1">
            <a:spLocks noChangeArrowheads="1"/>
          </p:cNvSpPr>
          <p:nvPr/>
        </p:nvSpPr>
        <p:spPr bwMode="auto">
          <a:xfrm>
            <a:off x="990600" y="2422525"/>
            <a:ext cx="1878013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Signal Related To An Org Problem?</a:t>
            </a:r>
          </a:p>
        </p:txBody>
      </p:sp>
      <p:sp>
        <p:nvSpPr>
          <p:cNvPr id="58381" name="Rectangle 13"/>
          <p:cNvSpPr>
            <a:spLocks noChangeArrowheads="1"/>
          </p:cNvSpPr>
          <p:nvPr/>
        </p:nvSpPr>
        <p:spPr bwMode="auto">
          <a:xfrm>
            <a:off x="3886200" y="4495800"/>
            <a:ext cx="1550988" cy="102393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 b="0">
                <a:effectLst/>
                <a:latin typeface="Times" pitchFamily="1" charset="0"/>
              </a:rPr>
              <a:t>---</a:t>
            </a:r>
          </a:p>
        </p:txBody>
      </p:sp>
      <p:sp>
        <p:nvSpPr>
          <p:cNvPr id="58382" name="Text Box 14"/>
          <p:cNvSpPr txBox="1">
            <a:spLocks noChangeArrowheads="1"/>
          </p:cNvSpPr>
          <p:nvPr/>
        </p:nvSpPr>
        <p:spPr bwMode="auto">
          <a:xfrm>
            <a:off x="4038600" y="4572000"/>
            <a:ext cx="187801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Actions Taken?</a:t>
            </a:r>
          </a:p>
        </p:txBody>
      </p:sp>
      <p:sp>
        <p:nvSpPr>
          <p:cNvPr id="58383" name="Rectangle 15"/>
          <p:cNvSpPr>
            <a:spLocks noChangeArrowheads="1"/>
          </p:cNvSpPr>
          <p:nvPr/>
        </p:nvSpPr>
        <p:spPr bwMode="auto">
          <a:xfrm>
            <a:off x="990600" y="4191000"/>
            <a:ext cx="1878013" cy="16764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 b="0">
                <a:effectLst/>
                <a:latin typeface="Times" pitchFamily="1" charset="0"/>
              </a:rPr>
              <a:t>---</a:t>
            </a:r>
          </a:p>
        </p:txBody>
      </p:sp>
      <p:sp>
        <p:nvSpPr>
          <p:cNvPr id="58384" name="Text Box 16"/>
          <p:cNvSpPr txBox="1">
            <a:spLocks noChangeArrowheads="1"/>
          </p:cNvSpPr>
          <p:nvPr/>
        </p:nvSpPr>
        <p:spPr bwMode="auto">
          <a:xfrm>
            <a:off x="1143000" y="4267200"/>
            <a:ext cx="1878013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Signal Related To An Org Actions?</a:t>
            </a:r>
          </a:p>
        </p:txBody>
      </p:sp>
      <p:sp>
        <p:nvSpPr>
          <p:cNvPr id="58385" name="Line 17"/>
          <p:cNvSpPr>
            <a:spLocks noChangeShapeType="1"/>
          </p:cNvSpPr>
          <p:nvPr/>
        </p:nvSpPr>
        <p:spPr bwMode="auto">
          <a:xfrm>
            <a:off x="2895600" y="1447800"/>
            <a:ext cx="898525" cy="1588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6" name="Line 18"/>
          <p:cNvSpPr>
            <a:spLocks noChangeShapeType="1"/>
          </p:cNvSpPr>
          <p:nvPr/>
        </p:nvSpPr>
        <p:spPr bwMode="auto">
          <a:xfrm>
            <a:off x="5715000" y="1447800"/>
            <a:ext cx="898525" cy="1588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7" name="Line 19"/>
          <p:cNvSpPr>
            <a:spLocks noChangeShapeType="1"/>
          </p:cNvSpPr>
          <p:nvPr/>
        </p:nvSpPr>
        <p:spPr bwMode="auto">
          <a:xfrm>
            <a:off x="7467600" y="1905000"/>
            <a:ext cx="1588" cy="652463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8" name="Line 20"/>
          <p:cNvSpPr>
            <a:spLocks noChangeShapeType="1"/>
          </p:cNvSpPr>
          <p:nvPr/>
        </p:nvSpPr>
        <p:spPr bwMode="auto">
          <a:xfrm flipH="1">
            <a:off x="2895600" y="2971800"/>
            <a:ext cx="815975" cy="1588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9" name="Line 21"/>
          <p:cNvSpPr>
            <a:spLocks noChangeShapeType="1"/>
          </p:cNvSpPr>
          <p:nvPr/>
        </p:nvSpPr>
        <p:spPr bwMode="auto">
          <a:xfrm>
            <a:off x="1828800" y="3733800"/>
            <a:ext cx="1588" cy="652463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90" name="Line 22"/>
          <p:cNvSpPr>
            <a:spLocks noChangeShapeType="1"/>
          </p:cNvSpPr>
          <p:nvPr/>
        </p:nvSpPr>
        <p:spPr bwMode="auto">
          <a:xfrm>
            <a:off x="2743200" y="4876800"/>
            <a:ext cx="1223963" cy="1588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91" name="Rectangle 23"/>
          <p:cNvSpPr>
            <a:spLocks noChangeArrowheads="1"/>
          </p:cNvSpPr>
          <p:nvPr/>
        </p:nvSpPr>
        <p:spPr bwMode="auto">
          <a:xfrm>
            <a:off x="381000" y="5867400"/>
            <a:ext cx="83820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3200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ORGANIZATIONAL Signal Detection</a:t>
            </a:r>
            <a:endParaRPr lang="en-US" sz="4400" b="0">
              <a:effectLst/>
              <a:latin typeface="Times" pitchFamily="1" charset="0"/>
            </a:endParaRPr>
          </a:p>
        </p:txBody>
      </p:sp>
      <p:sp>
        <p:nvSpPr>
          <p:cNvPr id="58392" name="Line 24"/>
          <p:cNvSpPr>
            <a:spLocks noChangeShapeType="1"/>
          </p:cNvSpPr>
          <p:nvPr/>
        </p:nvSpPr>
        <p:spPr bwMode="auto">
          <a:xfrm flipH="1" flipV="1">
            <a:off x="2895600" y="1905000"/>
            <a:ext cx="1447800" cy="2667000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93" name="Rectangle 25"/>
          <p:cNvSpPr>
            <a:spLocks noChangeArrowheads="1"/>
          </p:cNvSpPr>
          <p:nvPr/>
        </p:nvSpPr>
        <p:spPr bwMode="auto">
          <a:xfrm>
            <a:off x="3657600" y="2438400"/>
            <a:ext cx="2286000" cy="16764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 b="0">
                <a:effectLst/>
                <a:latin typeface="Times" pitchFamily="1" charset="0"/>
              </a:rPr>
              <a:t>---</a:t>
            </a:r>
          </a:p>
        </p:txBody>
      </p:sp>
      <p:sp>
        <p:nvSpPr>
          <p:cNvPr id="58394" name="Text Box 26"/>
          <p:cNvSpPr txBox="1">
            <a:spLocks noChangeArrowheads="1"/>
          </p:cNvSpPr>
          <p:nvPr/>
        </p:nvSpPr>
        <p:spPr bwMode="auto">
          <a:xfrm>
            <a:off x="3810000" y="2590800"/>
            <a:ext cx="1878013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Signal Correctly Interpreted?</a:t>
            </a:r>
          </a:p>
        </p:txBody>
      </p:sp>
      <p:sp>
        <p:nvSpPr>
          <p:cNvPr id="58396" name="Line 28"/>
          <p:cNvSpPr>
            <a:spLocks noChangeShapeType="1"/>
          </p:cNvSpPr>
          <p:nvPr/>
        </p:nvSpPr>
        <p:spPr bwMode="auto">
          <a:xfrm flipH="1">
            <a:off x="5791200" y="2895600"/>
            <a:ext cx="815975" cy="1588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6553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08" name="Rectangle 16"/>
          <p:cNvSpPr>
            <a:spLocks noChangeArrowheads="1"/>
          </p:cNvSpPr>
          <p:nvPr/>
        </p:nvSpPr>
        <p:spPr bwMode="auto">
          <a:xfrm>
            <a:off x="457200" y="152400"/>
            <a:ext cx="82296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Types of Signals</a:t>
            </a:r>
            <a:endParaRPr lang="en-US" sz="4400" b="0">
              <a:effectLst/>
              <a:latin typeface="Times" pitchFamily="1" charset="0"/>
            </a:endParaRPr>
          </a:p>
        </p:txBody>
      </p:sp>
      <p:sp>
        <p:nvSpPr>
          <p:cNvPr id="59409" name="Line 17"/>
          <p:cNvSpPr>
            <a:spLocks noChangeShapeType="1"/>
          </p:cNvSpPr>
          <p:nvPr/>
        </p:nvSpPr>
        <p:spPr bwMode="auto">
          <a:xfrm>
            <a:off x="4419600" y="1371600"/>
            <a:ext cx="0" cy="48768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10" name="Line 18"/>
          <p:cNvSpPr>
            <a:spLocks noChangeShapeType="1"/>
          </p:cNvSpPr>
          <p:nvPr/>
        </p:nvSpPr>
        <p:spPr bwMode="auto">
          <a:xfrm>
            <a:off x="1676400" y="3810000"/>
            <a:ext cx="55626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11" name="Text Box 19"/>
          <p:cNvSpPr txBox="1">
            <a:spLocks noChangeArrowheads="1"/>
          </p:cNvSpPr>
          <p:nvPr/>
        </p:nvSpPr>
        <p:spPr bwMode="auto">
          <a:xfrm>
            <a:off x="7239000" y="3581400"/>
            <a:ext cx="137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External</a:t>
            </a:r>
            <a:endParaRPr lang="en-US" sz="2400" b="0">
              <a:effectLst/>
              <a:latin typeface="Times" pitchFamily="1" charset="0"/>
            </a:endParaRPr>
          </a:p>
        </p:txBody>
      </p:sp>
      <p:sp>
        <p:nvSpPr>
          <p:cNvPr id="59412" name="Text Box 20"/>
          <p:cNvSpPr txBox="1">
            <a:spLocks noChangeArrowheads="1"/>
          </p:cNvSpPr>
          <p:nvPr/>
        </p:nvSpPr>
        <p:spPr bwMode="auto">
          <a:xfrm>
            <a:off x="457200" y="3581400"/>
            <a:ext cx="137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Internal</a:t>
            </a:r>
            <a:endParaRPr lang="en-US" sz="2400" b="0">
              <a:effectLst/>
              <a:latin typeface="Times" pitchFamily="1" charset="0"/>
            </a:endParaRPr>
          </a:p>
        </p:txBody>
      </p:sp>
      <p:sp>
        <p:nvSpPr>
          <p:cNvPr id="59413" name="Text Box 21"/>
          <p:cNvSpPr txBox="1">
            <a:spLocks noChangeArrowheads="1"/>
          </p:cNvSpPr>
          <p:nvPr/>
        </p:nvSpPr>
        <p:spPr bwMode="auto">
          <a:xfrm>
            <a:off x="3886200" y="914400"/>
            <a:ext cx="137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People</a:t>
            </a:r>
            <a:endParaRPr lang="en-US" sz="2400" b="0">
              <a:effectLst/>
              <a:latin typeface="Times" pitchFamily="1" charset="0"/>
            </a:endParaRPr>
          </a:p>
        </p:txBody>
      </p:sp>
      <p:sp>
        <p:nvSpPr>
          <p:cNvPr id="59414" name="Text Box 22"/>
          <p:cNvSpPr txBox="1">
            <a:spLocks noChangeArrowheads="1"/>
          </p:cNvSpPr>
          <p:nvPr/>
        </p:nvSpPr>
        <p:spPr bwMode="auto">
          <a:xfrm>
            <a:off x="3657600" y="6172200"/>
            <a:ext cx="152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Technical</a:t>
            </a:r>
            <a:endParaRPr lang="en-US" sz="2400" b="0">
              <a:effectLst/>
              <a:latin typeface="Times" pitchFamily="1" charset="0"/>
            </a:endParaRPr>
          </a:p>
        </p:txBody>
      </p:sp>
      <p:sp>
        <p:nvSpPr>
          <p:cNvPr id="59415" name="Text Box 23"/>
          <p:cNvSpPr txBox="1">
            <a:spLocks noChangeArrowheads="1"/>
          </p:cNvSpPr>
          <p:nvPr/>
        </p:nvSpPr>
        <p:spPr bwMode="auto">
          <a:xfrm>
            <a:off x="5638800" y="1328738"/>
            <a:ext cx="23622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Communities</a:t>
            </a:r>
          </a:p>
          <a:p>
            <a:r>
              <a:rPr 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Special Interests</a:t>
            </a:r>
          </a:p>
          <a:p>
            <a:r>
              <a:rPr 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Media</a:t>
            </a:r>
          </a:p>
          <a:p>
            <a:r>
              <a:rPr 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Consumers</a:t>
            </a:r>
            <a:endParaRPr lang="en-US" sz="2400" b="0">
              <a:effectLst/>
              <a:latin typeface="Times" pitchFamily="1" charset="0"/>
            </a:endParaRPr>
          </a:p>
        </p:txBody>
      </p:sp>
      <p:sp>
        <p:nvSpPr>
          <p:cNvPr id="59416" name="Text Box 24"/>
          <p:cNvSpPr txBox="1">
            <a:spLocks noChangeArrowheads="1"/>
          </p:cNvSpPr>
          <p:nvPr/>
        </p:nvSpPr>
        <p:spPr bwMode="auto">
          <a:xfrm>
            <a:off x="5638800" y="4038600"/>
            <a:ext cx="2971800" cy="191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Remote Sensing</a:t>
            </a:r>
          </a:p>
          <a:p>
            <a:r>
              <a:rPr 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Government Monitoring</a:t>
            </a:r>
          </a:p>
          <a:p>
            <a:r>
              <a:rPr 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Industry</a:t>
            </a:r>
          </a:p>
          <a:p>
            <a:r>
              <a:rPr 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Scientific Research</a:t>
            </a:r>
            <a:endParaRPr lang="en-US" sz="2400" b="0">
              <a:effectLst/>
              <a:latin typeface="Times" pitchFamily="1" charset="0"/>
            </a:endParaRPr>
          </a:p>
        </p:txBody>
      </p:sp>
      <p:sp>
        <p:nvSpPr>
          <p:cNvPr id="59417" name="Text Box 25"/>
          <p:cNvSpPr txBox="1">
            <a:spLocks noChangeArrowheads="1"/>
          </p:cNvSpPr>
          <p:nvPr/>
        </p:nvSpPr>
        <p:spPr bwMode="auto">
          <a:xfrm>
            <a:off x="1295400" y="1524000"/>
            <a:ext cx="28194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Gossip / Rumors</a:t>
            </a:r>
          </a:p>
          <a:p>
            <a:r>
              <a:rPr 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Personal Networks</a:t>
            </a:r>
          </a:p>
          <a:p>
            <a:r>
              <a:rPr 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The Culture</a:t>
            </a:r>
            <a:endParaRPr lang="en-US" sz="2400" b="0">
              <a:effectLst/>
              <a:latin typeface="Times" pitchFamily="1" charset="0"/>
            </a:endParaRPr>
          </a:p>
        </p:txBody>
      </p:sp>
      <p:sp>
        <p:nvSpPr>
          <p:cNvPr id="59418" name="Text Box 26"/>
          <p:cNvSpPr txBox="1">
            <a:spLocks noChangeArrowheads="1"/>
          </p:cNvSpPr>
          <p:nvPr/>
        </p:nvSpPr>
        <p:spPr bwMode="auto">
          <a:xfrm>
            <a:off x="1219200" y="4038600"/>
            <a:ext cx="28956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Personal Data Bases</a:t>
            </a:r>
          </a:p>
          <a:p>
            <a:r>
              <a:rPr 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PCs</a:t>
            </a:r>
          </a:p>
          <a:p>
            <a:r>
              <a:rPr 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IT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12559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Text Box 4"/>
          <p:cNvSpPr txBox="1">
            <a:spLocks noChangeArrowheads="1"/>
          </p:cNvSpPr>
          <p:nvPr/>
        </p:nvSpPr>
        <p:spPr bwMode="auto">
          <a:xfrm>
            <a:off x="4724400" y="381000"/>
            <a:ext cx="2667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u="sng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Signals</a:t>
            </a:r>
            <a:endParaRPr lang="en-US">
              <a:effectLst>
                <a:outerShdw blurRad="38100" dist="38100" dir="2700000" algn="tl">
                  <a:srgbClr val="FFFFFF"/>
                </a:outerShdw>
              </a:effectLst>
              <a:latin typeface="Times" pitchFamily="1" charset="0"/>
            </a:endParaRPr>
          </a:p>
        </p:txBody>
      </p:sp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152400" y="2286000"/>
            <a:ext cx="2743200" cy="180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u="sng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Types</a:t>
            </a:r>
            <a:endParaRPr lang="en-US">
              <a:effectLst>
                <a:outerShdw blurRad="38100" dist="38100" dir="2700000" algn="tl">
                  <a:srgbClr val="FFFFFF"/>
                </a:outerShdw>
              </a:effectLst>
              <a:latin typeface="Times" pitchFamily="1" charset="0"/>
            </a:endParaRPr>
          </a:p>
          <a:p>
            <a:pPr>
              <a:spcBef>
                <a:spcPct val="50000"/>
              </a:spcBef>
            </a:pPr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Economic</a:t>
            </a:r>
          </a:p>
          <a:p>
            <a:pPr>
              <a:spcBef>
                <a:spcPct val="50000"/>
              </a:spcBef>
            </a:pPr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Reputational</a:t>
            </a:r>
          </a:p>
        </p:txBody>
      </p:sp>
      <p:sp>
        <p:nvSpPr>
          <p:cNvPr id="63495" name="Text Box 7"/>
          <p:cNvSpPr txBox="1">
            <a:spLocks noChangeArrowheads="1"/>
          </p:cNvSpPr>
          <p:nvPr/>
        </p:nvSpPr>
        <p:spPr bwMode="auto">
          <a:xfrm>
            <a:off x="2971800" y="1371600"/>
            <a:ext cx="2667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Internal  </a:t>
            </a:r>
          </a:p>
        </p:txBody>
      </p:sp>
      <p:sp>
        <p:nvSpPr>
          <p:cNvPr id="63496" name="Text Box 8"/>
          <p:cNvSpPr txBox="1">
            <a:spLocks noChangeArrowheads="1"/>
          </p:cNvSpPr>
          <p:nvPr/>
        </p:nvSpPr>
        <p:spPr bwMode="auto">
          <a:xfrm>
            <a:off x="6019800" y="1371600"/>
            <a:ext cx="2667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External  </a:t>
            </a:r>
          </a:p>
        </p:txBody>
      </p:sp>
      <p:sp>
        <p:nvSpPr>
          <p:cNvPr id="63497" name="Text Box 9"/>
          <p:cNvSpPr txBox="1">
            <a:spLocks noChangeArrowheads="1"/>
          </p:cNvSpPr>
          <p:nvPr/>
        </p:nvSpPr>
        <p:spPr bwMode="auto">
          <a:xfrm>
            <a:off x="2667000" y="2057400"/>
            <a:ext cx="2667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Tech    People  </a:t>
            </a:r>
          </a:p>
        </p:txBody>
      </p:sp>
      <p:sp>
        <p:nvSpPr>
          <p:cNvPr id="63498" name="Text Box 10"/>
          <p:cNvSpPr txBox="1">
            <a:spLocks noChangeArrowheads="1"/>
          </p:cNvSpPr>
          <p:nvPr/>
        </p:nvSpPr>
        <p:spPr bwMode="auto">
          <a:xfrm>
            <a:off x="5715000" y="2057400"/>
            <a:ext cx="2667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Tech    People  </a:t>
            </a:r>
          </a:p>
        </p:txBody>
      </p:sp>
      <p:sp>
        <p:nvSpPr>
          <p:cNvPr id="63499" name="Rectangle 11"/>
          <p:cNvSpPr>
            <a:spLocks noChangeArrowheads="1"/>
          </p:cNvSpPr>
          <p:nvPr/>
        </p:nvSpPr>
        <p:spPr bwMode="auto">
          <a:xfrm>
            <a:off x="2438400" y="2895600"/>
            <a:ext cx="5791200" cy="3352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500" name="Line 12"/>
          <p:cNvSpPr>
            <a:spLocks noChangeShapeType="1"/>
          </p:cNvSpPr>
          <p:nvPr/>
        </p:nvSpPr>
        <p:spPr bwMode="auto">
          <a:xfrm>
            <a:off x="5334000" y="2895600"/>
            <a:ext cx="0" cy="3352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502" name="Line 14"/>
          <p:cNvSpPr>
            <a:spLocks noChangeShapeType="1"/>
          </p:cNvSpPr>
          <p:nvPr/>
        </p:nvSpPr>
        <p:spPr bwMode="auto">
          <a:xfrm>
            <a:off x="2438400" y="3505200"/>
            <a:ext cx="5791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503" name="Line 15"/>
          <p:cNvSpPr>
            <a:spLocks noChangeShapeType="1"/>
          </p:cNvSpPr>
          <p:nvPr/>
        </p:nvSpPr>
        <p:spPr bwMode="auto">
          <a:xfrm>
            <a:off x="2438400" y="4114800"/>
            <a:ext cx="5791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505" name="Line 17"/>
          <p:cNvSpPr>
            <a:spLocks noChangeShapeType="1"/>
          </p:cNvSpPr>
          <p:nvPr/>
        </p:nvSpPr>
        <p:spPr bwMode="auto">
          <a:xfrm>
            <a:off x="3810000" y="2895600"/>
            <a:ext cx="0" cy="3352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506" name="Line 18"/>
          <p:cNvSpPr>
            <a:spLocks noChangeShapeType="1"/>
          </p:cNvSpPr>
          <p:nvPr/>
        </p:nvSpPr>
        <p:spPr bwMode="auto">
          <a:xfrm>
            <a:off x="6705600" y="2895600"/>
            <a:ext cx="0" cy="3352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507" name="Text Box 19"/>
          <p:cNvSpPr txBox="1">
            <a:spLocks noChangeArrowheads="1"/>
          </p:cNvSpPr>
          <p:nvPr/>
        </p:nvSpPr>
        <p:spPr bwMode="auto">
          <a:xfrm>
            <a:off x="2895600" y="2819400"/>
            <a:ext cx="12192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?</a:t>
            </a:r>
          </a:p>
        </p:txBody>
      </p:sp>
      <p:sp>
        <p:nvSpPr>
          <p:cNvPr id="63508" name="Text Box 20"/>
          <p:cNvSpPr txBox="1">
            <a:spLocks noChangeArrowheads="1"/>
          </p:cNvSpPr>
          <p:nvPr/>
        </p:nvSpPr>
        <p:spPr bwMode="auto">
          <a:xfrm>
            <a:off x="4267200" y="2819400"/>
            <a:ext cx="12192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?</a:t>
            </a:r>
          </a:p>
        </p:txBody>
      </p:sp>
      <p:sp>
        <p:nvSpPr>
          <p:cNvPr id="63509" name="Text Box 21"/>
          <p:cNvSpPr txBox="1">
            <a:spLocks noChangeArrowheads="1"/>
          </p:cNvSpPr>
          <p:nvPr/>
        </p:nvSpPr>
        <p:spPr bwMode="auto">
          <a:xfrm>
            <a:off x="5867400" y="2819400"/>
            <a:ext cx="12192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?</a:t>
            </a:r>
          </a:p>
        </p:txBody>
      </p:sp>
      <p:sp>
        <p:nvSpPr>
          <p:cNvPr id="63510" name="Text Box 22"/>
          <p:cNvSpPr txBox="1">
            <a:spLocks noChangeArrowheads="1"/>
          </p:cNvSpPr>
          <p:nvPr/>
        </p:nvSpPr>
        <p:spPr bwMode="auto">
          <a:xfrm>
            <a:off x="7315200" y="2819400"/>
            <a:ext cx="12192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?</a:t>
            </a:r>
          </a:p>
        </p:txBody>
      </p:sp>
      <p:sp>
        <p:nvSpPr>
          <p:cNvPr id="63511" name="Text Box 23"/>
          <p:cNvSpPr txBox="1">
            <a:spLocks noChangeArrowheads="1"/>
          </p:cNvSpPr>
          <p:nvPr/>
        </p:nvSpPr>
        <p:spPr bwMode="auto">
          <a:xfrm>
            <a:off x="2895600" y="3429000"/>
            <a:ext cx="12192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?</a:t>
            </a:r>
          </a:p>
        </p:txBody>
      </p:sp>
      <p:sp>
        <p:nvSpPr>
          <p:cNvPr id="63512" name="Text Box 24"/>
          <p:cNvSpPr txBox="1">
            <a:spLocks noChangeArrowheads="1"/>
          </p:cNvSpPr>
          <p:nvPr/>
        </p:nvSpPr>
        <p:spPr bwMode="auto">
          <a:xfrm>
            <a:off x="4267200" y="3429000"/>
            <a:ext cx="12192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?</a:t>
            </a:r>
          </a:p>
        </p:txBody>
      </p:sp>
      <p:sp>
        <p:nvSpPr>
          <p:cNvPr id="63513" name="Text Box 25"/>
          <p:cNvSpPr txBox="1">
            <a:spLocks noChangeArrowheads="1"/>
          </p:cNvSpPr>
          <p:nvPr/>
        </p:nvSpPr>
        <p:spPr bwMode="auto">
          <a:xfrm>
            <a:off x="5867400" y="3429000"/>
            <a:ext cx="12192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?</a:t>
            </a:r>
          </a:p>
        </p:txBody>
      </p:sp>
      <p:sp>
        <p:nvSpPr>
          <p:cNvPr id="63514" name="Text Box 26"/>
          <p:cNvSpPr txBox="1">
            <a:spLocks noChangeArrowheads="1"/>
          </p:cNvSpPr>
          <p:nvPr/>
        </p:nvSpPr>
        <p:spPr bwMode="auto">
          <a:xfrm>
            <a:off x="7315200" y="3429000"/>
            <a:ext cx="12192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0154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Line 2"/>
          <p:cNvSpPr>
            <a:spLocks noChangeShapeType="1"/>
          </p:cNvSpPr>
          <p:nvPr/>
        </p:nvSpPr>
        <p:spPr bwMode="auto">
          <a:xfrm flipH="1">
            <a:off x="1906588" y="2738438"/>
            <a:ext cx="392112" cy="0"/>
          </a:xfrm>
          <a:prstGeom prst="line">
            <a:avLst/>
          </a:prstGeom>
          <a:noFill/>
          <a:ln w="25400">
            <a:solidFill>
              <a:srgbClr val="99B2F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1858963" y="515938"/>
            <a:ext cx="5786437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 anchor="ctr"/>
          <a:lstStyle/>
          <a:p>
            <a:pPr algn="ctr"/>
            <a:r>
              <a:rPr lang="en-US" sz="4400">
                <a:effectLst/>
                <a:latin typeface="Times" pitchFamily="1" charset="0"/>
              </a:rPr>
              <a:t>The 6 Phases of CM</a:t>
            </a:r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2284413" y="2393950"/>
            <a:ext cx="1460500" cy="72548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2286000" y="2438400"/>
            <a:ext cx="160020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effectLst/>
                <a:latin typeface="Times" pitchFamily="1" charset="0"/>
              </a:rPr>
              <a:t>   Probing/</a:t>
            </a:r>
          </a:p>
        </p:txBody>
      </p:sp>
      <p:sp>
        <p:nvSpPr>
          <p:cNvPr id="35846" name="Rectangle 6"/>
          <p:cNvSpPr>
            <a:spLocks noChangeArrowheads="1"/>
          </p:cNvSpPr>
          <p:nvPr/>
        </p:nvSpPr>
        <p:spPr bwMode="auto">
          <a:xfrm>
            <a:off x="476250" y="2373313"/>
            <a:ext cx="1460500" cy="725487"/>
          </a:xfrm>
          <a:prstGeom prst="rect">
            <a:avLst/>
          </a:prstGeom>
          <a:solidFill>
            <a:schemeClr val="bg1"/>
          </a:solidFill>
          <a:ln w="25400">
            <a:solidFill>
              <a:srgbClr val="D6E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47" name="Rectangle 7"/>
          <p:cNvSpPr>
            <a:spLocks noChangeArrowheads="1"/>
          </p:cNvSpPr>
          <p:nvPr/>
        </p:nvSpPr>
        <p:spPr bwMode="auto">
          <a:xfrm>
            <a:off x="590550" y="2390775"/>
            <a:ext cx="1522413" cy="71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effectLst/>
                <a:latin typeface="Times" pitchFamily="1" charset="0"/>
              </a:rPr>
              <a:t>   Signal Detection</a:t>
            </a:r>
          </a:p>
        </p:txBody>
      </p:sp>
      <p:sp>
        <p:nvSpPr>
          <p:cNvPr id="35848" name="AutoShape 8"/>
          <p:cNvSpPr>
            <a:spLocks noChangeArrowheads="1"/>
          </p:cNvSpPr>
          <p:nvPr/>
        </p:nvSpPr>
        <p:spPr bwMode="auto">
          <a:xfrm>
            <a:off x="2132013" y="2665413"/>
            <a:ext cx="206375" cy="128587"/>
          </a:xfrm>
          <a:prstGeom prst="rightArrow">
            <a:avLst>
              <a:gd name="adj1" fmla="val 50000"/>
              <a:gd name="adj2" fmla="val 80255"/>
            </a:avLst>
          </a:prstGeom>
          <a:solidFill>
            <a:srgbClr val="99B2FD"/>
          </a:solidFill>
          <a:ln w="12700">
            <a:solidFill>
              <a:srgbClr val="99B2FD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50" name="Rectangle 10"/>
          <p:cNvSpPr>
            <a:spLocks noChangeArrowheads="1"/>
          </p:cNvSpPr>
          <p:nvPr/>
        </p:nvSpPr>
        <p:spPr bwMode="auto">
          <a:xfrm>
            <a:off x="3843338" y="2341563"/>
            <a:ext cx="4730750" cy="223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effectLst/>
                <a:latin typeface="Times" pitchFamily="1" charset="0"/>
              </a:rPr>
              <a:t>Mandatory?</a:t>
            </a:r>
          </a:p>
          <a:p>
            <a:pPr>
              <a:spcBef>
                <a:spcPct val="50000"/>
              </a:spcBef>
            </a:pPr>
            <a:r>
              <a:rPr lang="en-US" sz="2000">
                <a:effectLst/>
                <a:latin typeface="Times" pitchFamily="1" charset="0"/>
              </a:rPr>
              <a:t>Formal Failure Analyses?</a:t>
            </a:r>
          </a:p>
          <a:p>
            <a:pPr>
              <a:spcBef>
                <a:spcPct val="50000"/>
              </a:spcBef>
            </a:pPr>
            <a:r>
              <a:rPr lang="en-US" sz="2000">
                <a:effectLst/>
                <a:latin typeface="Times" pitchFamily="1" charset="0"/>
              </a:rPr>
              <a:t>Rewarded?</a:t>
            </a:r>
          </a:p>
          <a:p>
            <a:pPr>
              <a:spcBef>
                <a:spcPct val="50000"/>
              </a:spcBef>
            </a:pPr>
            <a:r>
              <a:rPr lang="en-US" sz="2000">
                <a:effectLst/>
                <a:latin typeface="Times" pitchFamily="1" charset="0"/>
              </a:rPr>
              <a:t>Blame the Messenger?</a:t>
            </a:r>
          </a:p>
          <a:p>
            <a:pPr>
              <a:spcBef>
                <a:spcPct val="50000"/>
              </a:spcBef>
            </a:pPr>
            <a:r>
              <a:rPr lang="en-US" sz="2000">
                <a:effectLst/>
                <a:latin typeface="Times" pitchFamily="1" charset="0"/>
              </a:rPr>
              <a:t>Organizational Status?</a:t>
            </a:r>
          </a:p>
        </p:txBody>
      </p:sp>
      <p:sp>
        <p:nvSpPr>
          <p:cNvPr id="35851" name="Rectangle 11"/>
          <p:cNvSpPr>
            <a:spLocks noChangeArrowheads="1"/>
          </p:cNvSpPr>
          <p:nvPr/>
        </p:nvSpPr>
        <p:spPr bwMode="auto">
          <a:xfrm>
            <a:off x="2286000" y="2743200"/>
            <a:ext cx="160020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effectLst/>
                <a:latin typeface="Times" pitchFamily="1" charset="0"/>
              </a:rPr>
              <a:t>Preparation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chemeClr val="tx1"/>
                </a:solidFill>
              </a:rPr>
              <a:pPr/>
              <a:t>6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392122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Line 2"/>
          <p:cNvSpPr>
            <a:spLocks noChangeShapeType="1"/>
          </p:cNvSpPr>
          <p:nvPr/>
        </p:nvSpPr>
        <p:spPr bwMode="auto">
          <a:xfrm flipV="1">
            <a:off x="1825625" y="2665412"/>
            <a:ext cx="3424238" cy="15875"/>
          </a:xfrm>
          <a:prstGeom prst="line">
            <a:avLst/>
          </a:prstGeom>
          <a:noFill/>
          <a:ln w="25400">
            <a:solidFill>
              <a:srgbClr val="99B2F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1858963" y="457200"/>
            <a:ext cx="5786437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 anchor="ctr"/>
          <a:lstStyle/>
          <a:p>
            <a:pPr algn="ctr"/>
            <a:r>
              <a:rPr lang="en-US" sz="4400">
                <a:effectLst/>
                <a:latin typeface="Times" pitchFamily="1" charset="0"/>
              </a:rPr>
              <a:t>The 6 Phases of CM</a:t>
            </a:r>
          </a:p>
        </p:txBody>
      </p:sp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2209800" y="2227262"/>
            <a:ext cx="1676400" cy="838200"/>
          </a:xfrm>
          <a:prstGeom prst="rect">
            <a:avLst/>
          </a:prstGeom>
          <a:solidFill>
            <a:schemeClr val="bg1"/>
          </a:solidFill>
          <a:ln w="25400">
            <a:solidFill>
              <a:srgbClr val="99B2FD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870" name="Rectangle 6"/>
          <p:cNvSpPr>
            <a:spLocks noChangeArrowheads="1"/>
          </p:cNvSpPr>
          <p:nvPr/>
        </p:nvSpPr>
        <p:spPr bwMode="auto">
          <a:xfrm>
            <a:off x="476250" y="2314575"/>
            <a:ext cx="1460500" cy="725487"/>
          </a:xfrm>
          <a:prstGeom prst="rect">
            <a:avLst/>
          </a:prstGeom>
          <a:solidFill>
            <a:schemeClr val="bg1"/>
          </a:solidFill>
          <a:ln w="25400">
            <a:solidFill>
              <a:srgbClr val="99B2FD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871" name="Rectangle 7"/>
          <p:cNvSpPr>
            <a:spLocks noChangeArrowheads="1"/>
          </p:cNvSpPr>
          <p:nvPr/>
        </p:nvSpPr>
        <p:spPr bwMode="auto">
          <a:xfrm>
            <a:off x="590550" y="2332037"/>
            <a:ext cx="1522413" cy="71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effectLst/>
                <a:latin typeface="Times" pitchFamily="1" charset="0"/>
              </a:rPr>
              <a:t>   Signal Detection</a:t>
            </a:r>
          </a:p>
        </p:txBody>
      </p:sp>
      <p:sp>
        <p:nvSpPr>
          <p:cNvPr id="36872" name="Rectangle 8"/>
          <p:cNvSpPr>
            <a:spLocks noChangeArrowheads="1"/>
          </p:cNvSpPr>
          <p:nvPr/>
        </p:nvSpPr>
        <p:spPr bwMode="auto">
          <a:xfrm>
            <a:off x="3933825" y="2351087"/>
            <a:ext cx="1930400" cy="71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effectLst/>
                <a:latin typeface="Times" pitchFamily="1" charset="0"/>
              </a:rPr>
              <a:t>    Damage Containment</a:t>
            </a:r>
          </a:p>
        </p:txBody>
      </p:sp>
      <p:sp>
        <p:nvSpPr>
          <p:cNvPr id="36873" name="Rectangle 9"/>
          <p:cNvSpPr>
            <a:spLocks noChangeArrowheads="1"/>
          </p:cNvSpPr>
          <p:nvPr/>
        </p:nvSpPr>
        <p:spPr bwMode="auto">
          <a:xfrm>
            <a:off x="4048125" y="2341562"/>
            <a:ext cx="1460500" cy="72548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874" name="Rectangle 10"/>
          <p:cNvSpPr>
            <a:spLocks noChangeArrowheads="1"/>
          </p:cNvSpPr>
          <p:nvPr/>
        </p:nvSpPr>
        <p:spPr bwMode="auto">
          <a:xfrm>
            <a:off x="3971925" y="2343150"/>
            <a:ext cx="1930400" cy="71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effectLst/>
                <a:latin typeface="Times" pitchFamily="1" charset="0"/>
              </a:rPr>
              <a:t>    Damage Containment</a:t>
            </a:r>
          </a:p>
        </p:txBody>
      </p:sp>
      <p:sp>
        <p:nvSpPr>
          <p:cNvPr id="36875" name="AutoShape 11"/>
          <p:cNvSpPr>
            <a:spLocks noChangeArrowheads="1"/>
          </p:cNvSpPr>
          <p:nvPr/>
        </p:nvSpPr>
        <p:spPr bwMode="auto">
          <a:xfrm>
            <a:off x="2132013" y="2606675"/>
            <a:ext cx="206375" cy="128587"/>
          </a:xfrm>
          <a:prstGeom prst="rightArrow">
            <a:avLst>
              <a:gd name="adj1" fmla="val 50000"/>
              <a:gd name="adj2" fmla="val 80255"/>
            </a:avLst>
          </a:prstGeom>
          <a:solidFill>
            <a:srgbClr val="99B2FD"/>
          </a:solidFill>
          <a:ln w="12700">
            <a:solidFill>
              <a:srgbClr val="99B2FD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876" name="AutoShape 12"/>
          <p:cNvSpPr>
            <a:spLocks noChangeArrowheads="1"/>
          </p:cNvSpPr>
          <p:nvPr/>
        </p:nvSpPr>
        <p:spPr bwMode="auto">
          <a:xfrm>
            <a:off x="3929063" y="2601912"/>
            <a:ext cx="206375" cy="128588"/>
          </a:xfrm>
          <a:prstGeom prst="rightArrow">
            <a:avLst>
              <a:gd name="adj1" fmla="val 50000"/>
              <a:gd name="adj2" fmla="val 80254"/>
            </a:avLst>
          </a:prstGeom>
          <a:solidFill>
            <a:srgbClr val="99B2FD"/>
          </a:solidFill>
          <a:ln w="12700">
            <a:solidFill>
              <a:srgbClr val="99B2FD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879" name="Rectangle 15"/>
          <p:cNvSpPr>
            <a:spLocks noChangeArrowheads="1"/>
          </p:cNvSpPr>
          <p:nvPr/>
        </p:nvSpPr>
        <p:spPr bwMode="auto">
          <a:xfrm>
            <a:off x="3986213" y="3224212"/>
            <a:ext cx="4548187" cy="313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effectLst/>
                <a:latin typeface="Times" pitchFamily="1" charset="0"/>
              </a:rPr>
              <a:t>Maintained? Updated?</a:t>
            </a:r>
          </a:p>
          <a:p>
            <a:pPr>
              <a:spcBef>
                <a:spcPct val="50000"/>
              </a:spcBef>
            </a:pPr>
            <a:r>
              <a:rPr lang="en-US" sz="2000" u="sng">
                <a:effectLst/>
                <a:latin typeface="Times" pitchFamily="1" charset="0"/>
              </a:rPr>
              <a:t>APPROPRIATE TYPES?</a:t>
            </a:r>
          </a:p>
          <a:p>
            <a:pPr>
              <a:spcBef>
                <a:spcPct val="50000"/>
              </a:spcBef>
            </a:pPr>
            <a:r>
              <a:rPr lang="en-US" sz="2000">
                <a:effectLst/>
                <a:latin typeface="Times" pitchFamily="1" charset="0"/>
              </a:rPr>
              <a:t>  Physically Contain? Buffer? Wall Off?</a:t>
            </a:r>
          </a:p>
          <a:p>
            <a:pPr>
              <a:spcBef>
                <a:spcPct val="50000"/>
              </a:spcBef>
            </a:pPr>
            <a:r>
              <a:rPr lang="en-US" sz="2000">
                <a:effectLst/>
                <a:latin typeface="Times" pitchFamily="1" charset="0"/>
              </a:rPr>
              <a:t>  Disperse? Decay?</a:t>
            </a:r>
          </a:p>
          <a:p>
            <a:pPr>
              <a:spcBef>
                <a:spcPct val="50000"/>
              </a:spcBef>
            </a:pPr>
            <a:r>
              <a:rPr lang="en-US" sz="2000">
                <a:effectLst/>
                <a:latin typeface="Times" pitchFamily="1" charset="0"/>
              </a:rPr>
              <a:t>  Neutralize? Treat? Convert?</a:t>
            </a:r>
          </a:p>
          <a:p>
            <a:pPr>
              <a:spcBef>
                <a:spcPct val="50000"/>
              </a:spcBef>
            </a:pPr>
            <a:r>
              <a:rPr lang="en-US" sz="2000">
                <a:effectLst/>
                <a:latin typeface="Times" pitchFamily="1" charset="0"/>
              </a:rPr>
              <a:t>  Dilute? Reduce Concentration?</a:t>
            </a:r>
          </a:p>
          <a:p>
            <a:pPr>
              <a:spcBef>
                <a:spcPct val="50000"/>
              </a:spcBef>
            </a:pPr>
            <a:r>
              <a:rPr lang="en-US" sz="2000">
                <a:effectLst/>
                <a:latin typeface="Times" pitchFamily="1" charset="0"/>
              </a:rPr>
              <a:t>  Deflect? Redirect?</a:t>
            </a:r>
          </a:p>
        </p:txBody>
      </p:sp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2286000" y="2303462"/>
            <a:ext cx="1447800" cy="3937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rgbClr val="99B2F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effectLst/>
                <a:latin typeface="Times" pitchFamily="1" charset="0"/>
              </a:rPr>
              <a:t>   Probing/</a:t>
            </a:r>
          </a:p>
        </p:txBody>
      </p:sp>
      <p:sp>
        <p:nvSpPr>
          <p:cNvPr id="36880" name="Rectangle 16"/>
          <p:cNvSpPr>
            <a:spLocks noChangeArrowheads="1"/>
          </p:cNvSpPr>
          <p:nvPr/>
        </p:nvSpPr>
        <p:spPr bwMode="auto">
          <a:xfrm>
            <a:off x="2286000" y="2608262"/>
            <a:ext cx="1524000" cy="3937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rgbClr val="99B2F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effectLst/>
                <a:latin typeface="Times" pitchFamily="1" charset="0"/>
              </a:rPr>
              <a:t>Preparation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6297612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>
                <a:solidFill>
                  <a:schemeClr val="tx1"/>
                </a:solidFill>
              </a:rPr>
              <a:pPr/>
              <a:t>7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632305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Rectangle 3"/>
          <p:cNvSpPr>
            <a:spLocks noChangeArrowheads="1"/>
          </p:cNvSpPr>
          <p:nvPr/>
        </p:nvSpPr>
        <p:spPr bwMode="auto">
          <a:xfrm>
            <a:off x="1858963" y="515938"/>
            <a:ext cx="5786437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 anchor="ctr"/>
          <a:lstStyle/>
          <a:p>
            <a:pPr algn="ctr"/>
            <a:r>
              <a:rPr lang="en-US" sz="4400">
                <a:effectLst/>
                <a:latin typeface="Times" pitchFamily="1" charset="0"/>
              </a:rPr>
              <a:t>The 6 Phases of CM</a:t>
            </a:r>
          </a:p>
        </p:txBody>
      </p:sp>
      <p:sp>
        <p:nvSpPr>
          <p:cNvPr id="70665" name="Rectangle 9"/>
          <p:cNvSpPr>
            <a:spLocks noChangeArrowheads="1"/>
          </p:cNvSpPr>
          <p:nvPr/>
        </p:nvSpPr>
        <p:spPr bwMode="auto">
          <a:xfrm>
            <a:off x="990600" y="1447800"/>
            <a:ext cx="1930400" cy="69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effectLst/>
                <a:latin typeface="Times" pitchFamily="1" charset="0"/>
              </a:rPr>
              <a:t>    Damage Containment</a:t>
            </a:r>
          </a:p>
        </p:txBody>
      </p:sp>
      <p:sp>
        <p:nvSpPr>
          <p:cNvPr id="70669" name="Rectangle 13"/>
          <p:cNvSpPr>
            <a:spLocks noChangeArrowheads="1"/>
          </p:cNvSpPr>
          <p:nvPr/>
        </p:nvSpPr>
        <p:spPr bwMode="auto">
          <a:xfrm>
            <a:off x="228600" y="2438400"/>
            <a:ext cx="4548188" cy="359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endParaRPr lang="en-US" sz="2000">
              <a:effectLst/>
              <a:latin typeface="Times" pitchFamily="1" charset="0"/>
            </a:endParaRPr>
          </a:p>
          <a:p>
            <a:pPr>
              <a:spcBef>
                <a:spcPct val="50000"/>
              </a:spcBef>
            </a:pPr>
            <a:r>
              <a:rPr lang="en-US" sz="2000">
                <a:effectLst/>
                <a:latin typeface="Times" pitchFamily="1" charset="0"/>
              </a:rPr>
              <a:t>  Physically Contain? Buffer? Wall Off?</a:t>
            </a:r>
          </a:p>
          <a:p>
            <a:pPr>
              <a:spcBef>
                <a:spcPct val="50000"/>
              </a:spcBef>
            </a:pPr>
            <a:r>
              <a:rPr lang="en-US" sz="2000">
                <a:effectLst/>
                <a:latin typeface="Times" pitchFamily="1" charset="0"/>
              </a:rPr>
              <a:t>  Disperse? Decay?</a:t>
            </a:r>
          </a:p>
          <a:p>
            <a:pPr>
              <a:spcBef>
                <a:spcPct val="50000"/>
              </a:spcBef>
            </a:pPr>
            <a:r>
              <a:rPr lang="en-US" sz="2000">
                <a:effectLst/>
                <a:latin typeface="Times" pitchFamily="1" charset="0"/>
              </a:rPr>
              <a:t>  Neutralize? Treat? Convert?</a:t>
            </a:r>
          </a:p>
          <a:p>
            <a:pPr>
              <a:spcBef>
                <a:spcPct val="50000"/>
              </a:spcBef>
            </a:pPr>
            <a:r>
              <a:rPr lang="en-US" sz="2000">
                <a:effectLst/>
                <a:latin typeface="Times" pitchFamily="1" charset="0"/>
              </a:rPr>
              <a:t>  Dilute? Reduce Concentration?</a:t>
            </a:r>
          </a:p>
          <a:p>
            <a:pPr>
              <a:spcBef>
                <a:spcPct val="50000"/>
              </a:spcBef>
            </a:pPr>
            <a:r>
              <a:rPr lang="en-US" sz="2000">
                <a:effectLst/>
                <a:latin typeface="Times" pitchFamily="1" charset="0"/>
              </a:rPr>
              <a:t>  Deflect? Redirect? Rebound?</a:t>
            </a:r>
          </a:p>
          <a:p>
            <a:pPr>
              <a:spcBef>
                <a:spcPct val="50000"/>
              </a:spcBef>
            </a:pPr>
            <a:r>
              <a:rPr lang="en-US" sz="2000">
                <a:effectLst/>
                <a:latin typeface="Times" pitchFamily="1" charset="0"/>
              </a:rPr>
              <a:t>  Transparency? Tear Down Walls?</a:t>
            </a:r>
          </a:p>
          <a:p>
            <a:pPr>
              <a:spcBef>
                <a:spcPct val="50000"/>
              </a:spcBef>
            </a:pPr>
            <a:r>
              <a:rPr lang="en-US" sz="2000">
                <a:effectLst/>
                <a:latin typeface="Times" pitchFamily="1" charset="0"/>
              </a:rPr>
              <a:t>  Open/Expose?</a:t>
            </a:r>
          </a:p>
        </p:txBody>
      </p:sp>
      <p:sp>
        <p:nvSpPr>
          <p:cNvPr id="70672" name="Rectangle 16"/>
          <p:cNvSpPr>
            <a:spLocks noChangeArrowheads="1"/>
          </p:cNvSpPr>
          <p:nvPr/>
        </p:nvSpPr>
        <p:spPr bwMode="auto">
          <a:xfrm>
            <a:off x="5181600" y="2286000"/>
            <a:ext cx="1447800" cy="914400"/>
          </a:xfrm>
          <a:prstGeom prst="rect">
            <a:avLst/>
          </a:prstGeom>
          <a:noFill/>
          <a:ln w="101600">
            <a:pattFill prst="sphere">
              <a:fgClr>
                <a:schemeClr val="accent1"/>
              </a:fgClr>
              <a:bgClr>
                <a:srgbClr val="FFFFFF"/>
              </a:bgClr>
            </a:patt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73" name="Line 17"/>
          <p:cNvSpPr>
            <a:spLocks noChangeShapeType="1"/>
          </p:cNvSpPr>
          <p:nvPr/>
        </p:nvSpPr>
        <p:spPr bwMode="auto">
          <a:xfrm flipV="1">
            <a:off x="6096000" y="2286000"/>
            <a:ext cx="0" cy="3810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74" name="Line 18"/>
          <p:cNvSpPr>
            <a:spLocks noChangeShapeType="1"/>
          </p:cNvSpPr>
          <p:nvPr/>
        </p:nvSpPr>
        <p:spPr bwMode="auto">
          <a:xfrm>
            <a:off x="5638800" y="2743200"/>
            <a:ext cx="0" cy="457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78" name="AutoShape 22"/>
          <p:cNvSpPr>
            <a:spLocks noChangeArrowheads="1"/>
          </p:cNvSpPr>
          <p:nvPr/>
        </p:nvSpPr>
        <p:spPr bwMode="auto">
          <a:xfrm>
            <a:off x="5867400" y="3962400"/>
            <a:ext cx="1143000" cy="1066800"/>
          </a:xfrm>
          <a:prstGeom prst="can">
            <a:avLst>
              <a:gd name="adj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79" name="Line 23"/>
          <p:cNvSpPr>
            <a:spLocks noChangeShapeType="1"/>
          </p:cNvSpPr>
          <p:nvPr/>
        </p:nvSpPr>
        <p:spPr bwMode="auto">
          <a:xfrm>
            <a:off x="6400800" y="3657600"/>
            <a:ext cx="0" cy="457200"/>
          </a:xfrm>
          <a:prstGeom prst="line">
            <a:avLst/>
          </a:prstGeom>
          <a:noFill/>
          <a:ln w="79375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80" name="Rectangle 24"/>
          <p:cNvSpPr>
            <a:spLocks noChangeArrowheads="1"/>
          </p:cNvSpPr>
          <p:nvPr/>
        </p:nvSpPr>
        <p:spPr bwMode="auto">
          <a:xfrm>
            <a:off x="4572000" y="4800600"/>
            <a:ext cx="228600" cy="914400"/>
          </a:xfrm>
          <a:prstGeom prst="rect">
            <a:avLst/>
          </a:prstGeom>
          <a:noFill/>
          <a:ln w="101600">
            <a:pattFill prst="sphere">
              <a:fgClr>
                <a:schemeClr val="accent1"/>
              </a:fgClr>
              <a:bgClr>
                <a:srgbClr val="FFFFFF"/>
              </a:bgClr>
            </a:patt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81" name="Line 25"/>
          <p:cNvSpPr>
            <a:spLocks noChangeShapeType="1"/>
          </p:cNvSpPr>
          <p:nvPr/>
        </p:nvSpPr>
        <p:spPr bwMode="auto">
          <a:xfrm>
            <a:off x="3962400" y="4648200"/>
            <a:ext cx="609600" cy="457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82" name="Line 26"/>
          <p:cNvSpPr>
            <a:spLocks noChangeShapeType="1"/>
          </p:cNvSpPr>
          <p:nvPr/>
        </p:nvSpPr>
        <p:spPr bwMode="auto">
          <a:xfrm flipH="1">
            <a:off x="3962400" y="5105400"/>
            <a:ext cx="533400" cy="609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chemeClr val="tx1"/>
                </a:solidFill>
              </a:rPr>
              <a:pPr/>
              <a:t>8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098142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Line 2"/>
          <p:cNvSpPr>
            <a:spLocks noChangeShapeType="1"/>
          </p:cNvSpPr>
          <p:nvPr/>
        </p:nvSpPr>
        <p:spPr bwMode="auto">
          <a:xfrm>
            <a:off x="1825625" y="2740025"/>
            <a:ext cx="5210175" cy="14288"/>
          </a:xfrm>
          <a:prstGeom prst="line">
            <a:avLst/>
          </a:prstGeom>
          <a:noFill/>
          <a:ln w="25400">
            <a:solidFill>
              <a:srgbClr val="99B2F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1858963" y="515938"/>
            <a:ext cx="5786437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 anchor="ctr"/>
          <a:lstStyle/>
          <a:p>
            <a:pPr algn="ctr"/>
            <a:r>
              <a:rPr lang="en-US" sz="4400">
                <a:effectLst/>
                <a:latin typeface="Times" pitchFamily="1" charset="0"/>
              </a:rPr>
              <a:t>The 6 Phases of CM</a:t>
            </a:r>
          </a:p>
        </p:txBody>
      </p:sp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2209800" y="2209800"/>
            <a:ext cx="1676400" cy="990600"/>
          </a:xfrm>
          <a:prstGeom prst="rect">
            <a:avLst/>
          </a:prstGeom>
          <a:solidFill>
            <a:schemeClr val="bg1"/>
          </a:solidFill>
          <a:ln w="25400">
            <a:solidFill>
              <a:srgbClr val="99B2FD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894" name="Rectangle 6"/>
          <p:cNvSpPr>
            <a:spLocks noChangeArrowheads="1"/>
          </p:cNvSpPr>
          <p:nvPr/>
        </p:nvSpPr>
        <p:spPr bwMode="auto">
          <a:xfrm>
            <a:off x="476250" y="2373313"/>
            <a:ext cx="1460500" cy="725487"/>
          </a:xfrm>
          <a:prstGeom prst="rect">
            <a:avLst/>
          </a:prstGeom>
          <a:solidFill>
            <a:schemeClr val="bg1"/>
          </a:solidFill>
          <a:ln w="25400">
            <a:solidFill>
              <a:srgbClr val="99B2FD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895" name="Rectangle 7"/>
          <p:cNvSpPr>
            <a:spLocks noChangeArrowheads="1"/>
          </p:cNvSpPr>
          <p:nvPr/>
        </p:nvSpPr>
        <p:spPr bwMode="auto">
          <a:xfrm>
            <a:off x="590550" y="2390775"/>
            <a:ext cx="1522413" cy="71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effectLst/>
                <a:latin typeface="Times" pitchFamily="1" charset="0"/>
              </a:rPr>
              <a:t>   Signal Detection</a:t>
            </a:r>
          </a:p>
        </p:txBody>
      </p:sp>
      <p:sp>
        <p:nvSpPr>
          <p:cNvPr id="37896" name="Rectangle 8"/>
          <p:cNvSpPr>
            <a:spLocks noChangeArrowheads="1"/>
          </p:cNvSpPr>
          <p:nvPr/>
        </p:nvSpPr>
        <p:spPr bwMode="auto">
          <a:xfrm>
            <a:off x="3933825" y="2409825"/>
            <a:ext cx="1930400" cy="71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effectLst/>
                <a:latin typeface="Times" pitchFamily="1" charset="0"/>
              </a:rPr>
              <a:t>    Damage Containment</a:t>
            </a:r>
          </a:p>
        </p:txBody>
      </p:sp>
      <p:sp>
        <p:nvSpPr>
          <p:cNvPr id="37897" name="Rectangle 9"/>
          <p:cNvSpPr>
            <a:spLocks noChangeArrowheads="1"/>
          </p:cNvSpPr>
          <p:nvPr/>
        </p:nvSpPr>
        <p:spPr bwMode="auto">
          <a:xfrm>
            <a:off x="5761038" y="2389188"/>
            <a:ext cx="1460500" cy="725487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898" name="Rectangle 10"/>
          <p:cNvSpPr>
            <a:spLocks noChangeArrowheads="1"/>
          </p:cNvSpPr>
          <p:nvPr/>
        </p:nvSpPr>
        <p:spPr bwMode="auto">
          <a:xfrm>
            <a:off x="5888038" y="2390775"/>
            <a:ext cx="1338262" cy="71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effectLst/>
                <a:latin typeface="Times" pitchFamily="1" charset="0"/>
              </a:rPr>
              <a:t>Business Recovery</a:t>
            </a:r>
          </a:p>
        </p:txBody>
      </p:sp>
      <p:sp>
        <p:nvSpPr>
          <p:cNvPr id="37899" name="Rectangle 11"/>
          <p:cNvSpPr>
            <a:spLocks noChangeArrowheads="1"/>
          </p:cNvSpPr>
          <p:nvPr/>
        </p:nvSpPr>
        <p:spPr bwMode="auto">
          <a:xfrm>
            <a:off x="4048125" y="2400300"/>
            <a:ext cx="1460500" cy="725488"/>
          </a:xfrm>
          <a:prstGeom prst="rect">
            <a:avLst/>
          </a:prstGeom>
          <a:solidFill>
            <a:schemeClr val="bg1"/>
          </a:solidFill>
          <a:ln w="25400">
            <a:solidFill>
              <a:srgbClr val="99B2FD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00" name="Rectangle 12"/>
          <p:cNvSpPr>
            <a:spLocks noChangeArrowheads="1"/>
          </p:cNvSpPr>
          <p:nvPr/>
        </p:nvSpPr>
        <p:spPr bwMode="auto">
          <a:xfrm>
            <a:off x="3971925" y="2401888"/>
            <a:ext cx="1930400" cy="71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effectLst/>
                <a:latin typeface="Times" pitchFamily="1" charset="0"/>
              </a:rPr>
              <a:t>    Damage Containment</a:t>
            </a:r>
          </a:p>
        </p:txBody>
      </p:sp>
      <p:sp>
        <p:nvSpPr>
          <p:cNvPr id="37901" name="AutoShape 13"/>
          <p:cNvSpPr>
            <a:spLocks noChangeArrowheads="1"/>
          </p:cNvSpPr>
          <p:nvPr/>
        </p:nvSpPr>
        <p:spPr bwMode="auto">
          <a:xfrm>
            <a:off x="2132013" y="2665413"/>
            <a:ext cx="206375" cy="128587"/>
          </a:xfrm>
          <a:prstGeom prst="rightArrow">
            <a:avLst>
              <a:gd name="adj1" fmla="val 50000"/>
              <a:gd name="adj2" fmla="val 80255"/>
            </a:avLst>
          </a:prstGeom>
          <a:solidFill>
            <a:srgbClr val="99B2FD"/>
          </a:solidFill>
          <a:ln w="12700">
            <a:solidFill>
              <a:srgbClr val="99B2FD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02" name="AutoShape 14"/>
          <p:cNvSpPr>
            <a:spLocks noChangeArrowheads="1"/>
          </p:cNvSpPr>
          <p:nvPr/>
        </p:nvSpPr>
        <p:spPr bwMode="auto">
          <a:xfrm>
            <a:off x="3929063" y="2660650"/>
            <a:ext cx="206375" cy="128588"/>
          </a:xfrm>
          <a:prstGeom prst="rightArrow">
            <a:avLst>
              <a:gd name="adj1" fmla="val 50000"/>
              <a:gd name="adj2" fmla="val 80254"/>
            </a:avLst>
          </a:prstGeom>
          <a:solidFill>
            <a:srgbClr val="99B2FD"/>
          </a:solidFill>
          <a:ln w="12700">
            <a:solidFill>
              <a:srgbClr val="99B2FD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03" name="AutoShape 15"/>
          <p:cNvSpPr>
            <a:spLocks noChangeArrowheads="1"/>
          </p:cNvSpPr>
          <p:nvPr/>
        </p:nvSpPr>
        <p:spPr bwMode="auto">
          <a:xfrm>
            <a:off x="5618163" y="2671763"/>
            <a:ext cx="206375" cy="128587"/>
          </a:xfrm>
          <a:prstGeom prst="rightArrow">
            <a:avLst>
              <a:gd name="adj1" fmla="val 50000"/>
              <a:gd name="adj2" fmla="val 80255"/>
            </a:avLst>
          </a:prstGeom>
          <a:solidFill>
            <a:srgbClr val="99B2FD"/>
          </a:solidFill>
          <a:ln w="12700">
            <a:solidFill>
              <a:srgbClr val="99B2FD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05" name="Rectangle 17"/>
          <p:cNvSpPr>
            <a:spLocks noChangeArrowheads="1"/>
          </p:cNvSpPr>
          <p:nvPr/>
        </p:nvSpPr>
        <p:spPr bwMode="auto">
          <a:xfrm>
            <a:off x="4722813" y="3376613"/>
            <a:ext cx="3570287" cy="267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effectLst/>
                <a:latin typeface="Times" pitchFamily="1" charset="0"/>
              </a:rPr>
              <a:t>Business Continuity</a:t>
            </a:r>
          </a:p>
          <a:p>
            <a:pPr>
              <a:spcBef>
                <a:spcPct val="50000"/>
              </a:spcBef>
            </a:pPr>
            <a:r>
              <a:rPr lang="en-US" sz="2000">
                <a:effectLst/>
                <a:latin typeface="Times" pitchFamily="1" charset="0"/>
              </a:rPr>
              <a:t>Minimum Services?</a:t>
            </a:r>
          </a:p>
          <a:p>
            <a:pPr>
              <a:spcBef>
                <a:spcPct val="50000"/>
              </a:spcBef>
            </a:pPr>
            <a:r>
              <a:rPr lang="en-US" sz="2000">
                <a:effectLst/>
                <a:latin typeface="Times" pitchFamily="1" charset="0"/>
              </a:rPr>
              <a:t>Most Important Stakeholders?</a:t>
            </a:r>
          </a:p>
          <a:p>
            <a:pPr>
              <a:spcBef>
                <a:spcPct val="50000"/>
              </a:spcBef>
            </a:pPr>
            <a:r>
              <a:rPr lang="en-US" sz="2000">
                <a:effectLst/>
                <a:latin typeface="Times" pitchFamily="1" charset="0"/>
              </a:rPr>
              <a:t>Off-site, On-Site?</a:t>
            </a:r>
          </a:p>
          <a:p>
            <a:pPr>
              <a:spcBef>
                <a:spcPct val="50000"/>
              </a:spcBef>
            </a:pPr>
            <a:r>
              <a:rPr lang="en-US" sz="2000">
                <a:effectLst/>
                <a:latin typeface="Times" pitchFamily="1" charset="0"/>
              </a:rPr>
              <a:t>Backups?</a:t>
            </a:r>
          </a:p>
          <a:p>
            <a:pPr>
              <a:spcBef>
                <a:spcPct val="50000"/>
              </a:spcBef>
            </a:pPr>
            <a:r>
              <a:rPr lang="en-US" sz="2000">
                <a:effectLst/>
                <a:latin typeface="Times" pitchFamily="1" charset="0"/>
              </a:rPr>
              <a:t>Hot/Cold Sites?</a:t>
            </a:r>
          </a:p>
        </p:txBody>
      </p:sp>
      <p:sp>
        <p:nvSpPr>
          <p:cNvPr id="37906" name="Rectangle 18"/>
          <p:cNvSpPr>
            <a:spLocks noChangeArrowheads="1"/>
          </p:cNvSpPr>
          <p:nvPr/>
        </p:nvSpPr>
        <p:spPr bwMode="auto">
          <a:xfrm>
            <a:off x="2286000" y="2362200"/>
            <a:ext cx="1447800" cy="3937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rgbClr val="99B2F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effectLst/>
                <a:latin typeface="Times" pitchFamily="1" charset="0"/>
              </a:rPr>
              <a:t>   Probing/</a:t>
            </a:r>
          </a:p>
        </p:txBody>
      </p:sp>
      <p:sp>
        <p:nvSpPr>
          <p:cNvPr id="37907" name="Rectangle 19"/>
          <p:cNvSpPr>
            <a:spLocks noChangeArrowheads="1"/>
          </p:cNvSpPr>
          <p:nvPr/>
        </p:nvSpPr>
        <p:spPr bwMode="auto">
          <a:xfrm>
            <a:off x="2286000" y="2667000"/>
            <a:ext cx="1524000" cy="3937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rgbClr val="99B2F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effectLst/>
                <a:latin typeface="Times" pitchFamily="1" charset="0"/>
              </a:rPr>
              <a:t>Preparation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chemeClr val="tx1"/>
                </a:solidFill>
              </a:rPr>
              <a:pPr/>
              <a:t>9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24171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Line 2"/>
          <p:cNvSpPr>
            <a:spLocks noChangeShapeType="1"/>
          </p:cNvSpPr>
          <p:nvPr/>
        </p:nvSpPr>
        <p:spPr bwMode="auto">
          <a:xfrm>
            <a:off x="1825625" y="2681287"/>
            <a:ext cx="5994400" cy="0"/>
          </a:xfrm>
          <a:prstGeom prst="line">
            <a:avLst/>
          </a:prstGeom>
          <a:noFill/>
          <a:ln w="25400">
            <a:solidFill>
              <a:srgbClr val="99B2F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1858963" y="457200"/>
            <a:ext cx="5786437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 anchor="ctr"/>
          <a:lstStyle/>
          <a:p>
            <a:pPr algn="ctr"/>
            <a:r>
              <a:rPr lang="en-US" sz="4400">
                <a:effectLst/>
                <a:latin typeface="Times" pitchFamily="1" charset="0"/>
              </a:rPr>
              <a:t>The 6 Phases of CM</a:t>
            </a:r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2284413" y="2335212"/>
            <a:ext cx="1460500" cy="725488"/>
          </a:xfrm>
          <a:prstGeom prst="rect">
            <a:avLst/>
          </a:prstGeom>
          <a:solidFill>
            <a:schemeClr val="bg1"/>
          </a:solidFill>
          <a:ln w="25400">
            <a:solidFill>
              <a:srgbClr val="99B2FD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2286000" y="1998662"/>
            <a:ext cx="1522413" cy="1003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effectLst/>
                <a:latin typeface="Times" pitchFamily="1" charset="0"/>
              </a:rPr>
              <a:t>   Probing/Preparation</a:t>
            </a:r>
          </a:p>
        </p:txBody>
      </p:sp>
      <p:sp>
        <p:nvSpPr>
          <p:cNvPr id="38918" name="Rectangle 6"/>
          <p:cNvSpPr>
            <a:spLocks noChangeArrowheads="1"/>
          </p:cNvSpPr>
          <p:nvPr/>
        </p:nvSpPr>
        <p:spPr bwMode="auto">
          <a:xfrm>
            <a:off x="476250" y="2314575"/>
            <a:ext cx="1460500" cy="725487"/>
          </a:xfrm>
          <a:prstGeom prst="rect">
            <a:avLst/>
          </a:prstGeom>
          <a:solidFill>
            <a:schemeClr val="bg1"/>
          </a:solidFill>
          <a:ln w="25400">
            <a:solidFill>
              <a:srgbClr val="99B2FD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19" name="Rectangle 7"/>
          <p:cNvSpPr>
            <a:spLocks noChangeArrowheads="1"/>
          </p:cNvSpPr>
          <p:nvPr/>
        </p:nvSpPr>
        <p:spPr bwMode="auto">
          <a:xfrm>
            <a:off x="590550" y="2332037"/>
            <a:ext cx="1522413" cy="71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effectLst/>
                <a:latin typeface="Times" pitchFamily="1" charset="0"/>
              </a:rPr>
              <a:t>   Signal Detection</a:t>
            </a:r>
          </a:p>
        </p:txBody>
      </p:sp>
      <p:sp>
        <p:nvSpPr>
          <p:cNvPr id="38920" name="Rectangle 8"/>
          <p:cNvSpPr>
            <a:spLocks noChangeArrowheads="1"/>
          </p:cNvSpPr>
          <p:nvPr/>
        </p:nvSpPr>
        <p:spPr bwMode="auto">
          <a:xfrm>
            <a:off x="3933825" y="2351087"/>
            <a:ext cx="1930400" cy="71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effectLst/>
                <a:latin typeface="Times" pitchFamily="1" charset="0"/>
              </a:rPr>
              <a:t>    Damage Containment</a:t>
            </a:r>
          </a:p>
        </p:txBody>
      </p:sp>
      <p:sp>
        <p:nvSpPr>
          <p:cNvPr id="38921" name="Rectangle 9"/>
          <p:cNvSpPr>
            <a:spLocks noChangeArrowheads="1"/>
          </p:cNvSpPr>
          <p:nvPr/>
        </p:nvSpPr>
        <p:spPr bwMode="auto">
          <a:xfrm>
            <a:off x="5761038" y="2330450"/>
            <a:ext cx="1460500" cy="725487"/>
          </a:xfrm>
          <a:prstGeom prst="rect">
            <a:avLst/>
          </a:prstGeom>
          <a:solidFill>
            <a:schemeClr val="bg1"/>
          </a:solidFill>
          <a:ln w="25400">
            <a:solidFill>
              <a:srgbClr val="99B2FD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22" name="Rectangle 10"/>
          <p:cNvSpPr>
            <a:spLocks noChangeArrowheads="1"/>
          </p:cNvSpPr>
          <p:nvPr/>
        </p:nvSpPr>
        <p:spPr bwMode="auto">
          <a:xfrm>
            <a:off x="5888038" y="2332037"/>
            <a:ext cx="1338262" cy="71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effectLst/>
                <a:latin typeface="Times" pitchFamily="1" charset="0"/>
              </a:rPr>
              <a:t>Business Recovery</a:t>
            </a:r>
          </a:p>
        </p:txBody>
      </p:sp>
      <p:sp>
        <p:nvSpPr>
          <p:cNvPr id="38923" name="Rectangle 11"/>
          <p:cNvSpPr>
            <a:spLocks noChangeArrowheads="1"/>
          </p:cNvSpPr>
          <p:nvPr/>
        </p:nvSpPr>
        <p:spPr bwMode="auto">
          <a:xfrm>
            <a:off x="7497763" y="2341562"/>
            <a:ext cx="1460500" cy="72548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24" name="Rectangle 12"/>
          <p:cNvSpPr>
            <a:spLocks noChangeArrowheads="1"/>
          </p:cNvSpPr>
          <p:nvPr/>
        </p:nvSpPr>
        <p:spPr bwMode="auto">
          <a:xfrm>
            <a:off x="7615238" y="2344737"/>
            <a:ext cx="1227137" cy="71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effectLst/>
                <a:latin typeface="Times" pitchFamily="1" charset="0"/>
              </a:rPr>
              <a:t>No-Fault      Learning</a:t>
            </a:r>
          </a:p>
        </p:txBody>
      </p:sp>
      <p:sp>
        <p:nvSpPr>
          <p:cNvPr id="38925" name="Rectangle 13"/>
          <p:cNvSpPr>
            <a:spLocks noChangeArrowheads="1"/>
          </p:cNvSpPr>
          <p:nvPr/>
        </p:nvSpPr>
        <p:spPr bwMode="auto">
          <a:xfrm>
            <a:off x="4048125" y="2341562"/>
            <a:ext cx="1460500" cy="725488"/>
          </a:xfrm>
          <a:prstGeom prst="rect">
            <a:avLst/>
          </a:prstGeom>
          <a:solidFill>
            <a:schemeClr val="bg1"/>
          </a:solidFill>
          <a:ln w="25400">
            <a:solidFill>
              <a:srgbClr val="99B2FD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26" name="Rectangle 14"/>
          <p:cNvSpPr>
            <a:spLocks noChangeArrowheads="1"/>
          </p:cNvSpPr>
          <p:nvPr/>
        </p:nvSpPr>
        <p:spPr bwMode="auto">
          <a:xfrm>
            <a:off x="3971925" y="2343150"/>
            <a:ext cx="1930400" cy="71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effectLst/>
                <a:latin typeface="Times" pitchFamily="1" charset="0"/>
              </a:rPr>
              <a:t>    Damage Containment</a:t>
            </a:r>
          </a:p>
        </p:txBody>
      </p:sp>
      <p:sp>
        <p:nvSpPr>
          <p:cNvPr id="38927" name="AutoShape 15"/>
          <p:cNvSpPr>
            <a:spLocks noChangeArrowheads="1"/>
          </p:cNvSpPr>
          <p:nvPr/>
        </p:nvSpPr>
        <p:spPr bwMode="auto">
          <a:xfrm>
            <a:off x="2132013" y="2606675"/>
            <a:ext cx="206375" cy="128587"/>
          </a:xfrm>
          <a:prstGeom prst="rightArrow">
            <a:avLst>
              <a:gd name="adj1" fmla="val 50000"/>
              <a:gd name="adj2" fmla="val 80255"/>
            </a:avLst>
          </a:prstGeom>
          <a:solidFill>
            <a:srgbClr val="99B2FD"/>
          </a:solidFill>
          <a:ln w="12700">
            <a:solidFill>
              <a:srgbClr val="99B2FD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28" name="AutoShape 16"/>
          <p:cNvSpPr>
            <a:spLocks noChangeArrowheads="1"/>
          </p:cNvSpPr>
          <p:nvPr/>
        </p:nvSpPr>
        <p:spPr bwMode="auto">
          <a:xfrm>
            <a:off x="3929063" y="2601912"/>
            <a:ext cx="206375" cy="128588"/>
          </a:xfrm>
          <a:prstGeom prst="rightArrow">
            <a:avLst>
              <a:gd name="adj1" fmla="val 50000"/>
              <a:gd name="adj2" fmla="val 80254"/>
            </a:avLst>
          </a:prstGeom>
          <a:solidFill>
            <a:srgbClr val="99B2FD"/>
          </a:solidFill>
          <a:ln w="12700">
            <a:solidFill>
              <a:srgbClr val="99B2FD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29" name="AutoShape 17"/>
          <p:cNvSpPr>
            <a:spLocks noChangeArrowheads="1"/>
          </p:cNvSpPr>
          <p:nvPr/>
        </p:nvSpPr>
        <p:spPr bwMode="auto">
          <a:xfrm>
            <a:off x="5618163" y="2613025"/>
            <a:ext cx="206375" cy="128587"/>
          </a:xfrm>
          <a:prstGeom prst="rightArrow">
            <a:avLst>
              <a:gd name="adj1" fmla="val 50000"/>
              <a:gd name="adj2" fmla="val 80255"/>
            </a:avLst>
          </a:prstGeom>
          <a:solidFill>
            <a:srgbClr val="99B2FD"/>
          </a:solidFill>
          <a:ln w="12700">
            <a:solidFill>
              <a:srgbClr val="99B2FD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30" name="AutoShape 18"/>
          <p:cNvSpPr>
            <a:spLocks noChangeArrowheads="1"/>
          </p:cNvSpPr>
          <p:nvPr/>
        </p:nvSpPr>
        <p:spPr bwMode="auto">
          <a:xfrm>
            <a:off x="7337425" y="2609850"/>
            <a:ext cx="206375" cy="128587"/>
          </a:xfrm>
          <a:prstGeom prst="rightArrow">
            <a:avLst>
              <a:gd name="adj1" fmla="val 50000"/>
              <a:gd name="adj2" fmla="val 80255"/>
            </a:avLst>
          </a:prstGeom>
          <a:solidFill>
            <a:srgbClr val="99B2FD"/>
          </a:solidFill>
          <a:ln w="12700">
            <a:solidFill>
              <a:srgbClr val="99B2FD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32" name="Rectangle 20"/>
          <p:cNvSpPr>
            <a:spLocks noChangeArrowheads="1"/>
          </p:cNvSpPr>
          <p:nvPr/>
        </p:nvSpPr>
        <p:spPr bwMode="auto">
          <a:xfrm>
            <a:off x="6353175" y="3333750"/>
            <a:ext cx="2674938" cy="177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effectLst/>
                <a:latin typeface="Times" pitchFamily="1" charset="0"/>
              </a:rPr>
              <a:t>Formal Reviews?</a:t>
            </a:r>
          </a:p>
          <a:p>
            <a:pPr>
              <a:spcBef>
                <a:spcPct val="50000"/>
              </a:spcBef>
            </a:pPr>
            <a:r>
              <a:rPr lang="en-US" sz="2000">
                <a:effectLst/>
                <a:latin typeface="Times" pitchFamily="1" charset="0"/>
              </a:rPr>
              <a:t>Near Misses?</a:t>
            </a:r>
          </a:p>
          <a:p>
            <a:pPr>
              <a:spcBef>
                <a:spcPct val="50000"/>
              </a:spcBef>
            </a:pPr>
            <a:r>
              <a:rPr lang="en-US" sz="2000">
                <a:effectLst/>
                <a:latin typeface="Times" pitchFamily="1" charset="0"/>
              </a:rPr>
              <a:t>No Blame?</a:t>
            </a:r>
          </a:p>
          <a:p>
            <a:pPr>
              <a:spcBef>
                <a:spcPct val="50000"/>
              </a:spcBef>
            </a:pPr>
            <a:r>
              <a:rPr lang="en-US" sz="2000">
                <a:effectLst/>
                <a:latin typeface="Times" pitchFamily="1" charset="0"/>
              </a:rPr>
              <a:t>Generalize Learning?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6297612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>
                <a:solidFill>
                  <a:schemeClr val="tx1"/>
                </a:solidFill>
              </a:rPr>
              <a:pPr/>
              <a:t>10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509046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Line 2"/>
          <p:cNvSpPr>
            <a:spLocks noChangeShapeType="1"/>
          </p:cNvSpPr>
          <p:nvPr/>
        </p:nvSpPr>
        <p:spPr bwMode="auto">
          <a:xfrm flipH="1">
            <a:off x="1106488" y="4651375"/>
            <a:ext cx="4092575" cy="0"/>
          </a:xfrm>
          <a:prstGeom prst="line">
            <a:avLst/>
          </a:prstGeom>
          <a:noFill/>
          <a:ln w="25400">
            <a:solidFill>
              <a:srgbClr val="99B2F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39" name="Line 3"/>
          <p:cNvSpPr>
            <a:spLocks noChangeShapeType="1"/>
          </p:cNvSpPr>
          <p:nvPr/>
        </p:nvSpPr>
        <p:spPr bwMode="auto">
          <a:xfrm flipH="1">
            <a:off x="5246688" y="4651375"/>
            <a:ext cx="2962275" cy="0"/>
          </a:xfrm>
          <a:prstGeom prst="line">
            <a:avLst/>
          </a:prstGeom>
          <a:noFill/>
          <a:ln w="25400">
            <a:solidFill>
              <a:srgbClr val="99B2F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0" name="Line 4"/>
          <p:cNvSpPr>
            <a:spLocks noChangeShapeType="1"/>
          </p:cNvSpPr>
          <p:nvPr/>
        </p:nvSpPr>
        <p:spPr bwMode="auto">
          <a:xfrm>
            <a:off x="1825625" y="2740025"/>
            <a:ext cx="5994400" cy="0"/>
          </a:xfrm>
          <a:prstGeom prst="line">
            <a:avLst/>
          </a:prstGeom>
          <a:noFill/>
          <a:ln w="25400">
            <a:solidFill>
              <a:srgbClr val="99B2F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1858963" y="515938"/>
            <a:ext cx="5786437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 anchor="ctr"/>
          <a:lstStyle/>
          <a:p>
            <a:pPr algn="ctr"/>
            <a:r>
              <a:rPr lang="en-US" sz="4400">
                <a:effectLst/>
                <a:latin typeface="Times" pitchFamily="1" charset="0"/>
              </a:rPr>
              <a:t>The 6 Phases of CM</a:t>
            </a:r>
          </a:p>
        </p:txBody>
      </p:sp>
      <p:sp>
        <p:nvSpPr>
          <p:cNvPr id="39942" name="Rectangle 6"/>
          <p:cNvSpPr>
            <a:spLocks noChangeArrowheads="1"/>
          </p:cNvSpPr>
          <p:nvPr/>
        </p:nvSpPr>
        <p:spPr bwMode="auto">
          <a:xfrm>
            <a:off x="2284413" y="2393950"/>
            <a:ext cx="1460500" cy="725488"/>
          </a:xfrm>
          <a:prstGeom prst="rect">
            <a:avLst/>
          </a:prstGeom>
          <a:solidFill>
            <a:schemeClr val="bg1"/>
          </a:solidFill>
          <a:ln w="25400">
            <a:solidFill>
              <a:srgbClr val="99B2FD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3" name="Rectangle 7"/>
          <p:cNvSpPr>
            <a:spLocks noChangeArrowheads="1"/>
          </p:cNvSpPr>
          <p:nvPr/>
        </p:nvSpPr>
        <p:spPr bwMode="auto">
          <a:xfrm>
            <a:off x="2286000" y="2133600"/>
            <a:ext cx="1522413" cy="1003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effectLst/>
                <a:latin typeface="Times" pitchFamily="1" charset="0"/>
              </a:rPr>
              <a:t>   Probing/Preparation</a:t>
            </a:r>
          </a:p>
        </p:txBody>
      </p:sp>
      <p:sp>
        <p:nvSpPr>
          <p:cNvPr id="39944" name="Rectangle 8"/>
          <p:cNvSpPr>
            <a:spLocks noChangeArrowheads="1"/>
          </p:cNvSpPr>
          <p:nvPr/>
        </p:nvSpPr>
        <p:spPr bwMode="auto">
          <a:xfrm>
            <a:off x="4017963" y="4240213"/>
            <a:ext cx="1460500" cy="725487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5" name="Rectangle 9"/>
          <p:cNvSpPr>
            <a:spLocks noChangeArrowheads="1"/>
          </p:cNvSpPr>
          <p:nvPr/>
        </p:nvSpPr>
        <p:spPr bwMode="auto">
          <a:xfrm>
            <a:off x="476250" y="2373313"/>
            <a:ext cx="1460500" cy="725487"/>
          </a:xfrm>
          <a:prstGeom prst="rect">
            <a:avLst/>
          </a:prstGeom>
          <a:solidFill>
            <a:schemeClr val="bg1"/>
          </a:solidFill>
          <a:ln w="25400">
            <a:solidFill>
              <a:srgbClr val="99B2FD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6" name="Rectangle 10"/>
          <p:cNvSpPr>
            <a:spLocks noChangeArrowheads="1"/>
          </p:cNvSpPr>
          <p:nvPr/>
        </p:nvSpPr>
        <p:spPr bwMode="auto">
          <a:xfrm>
            <a:off x="590550" y="2390775"/>
            <a:ext cx="1522413" cy="71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effectLst/>
                <a:latin typeface="Times" pitchFamily="1" charset="0"/>
              </a:rPr>
              <a:t>   Signal Detection</a:t>
            </a:r>
          </a:p>
        </p:txBody>
      </p:sp>
      <p:sp>
        <p:nvSpPr>
          <p:cNvPr id="39947" name="Rectangle 11"/>
          <p:cNvSpPr>
            <a:spLocks noChangeArrowheads="1"/>
          </p:cNvSpPr>
          <p:nvPr/>
        </p:nvSpPr>
        <p:spPr bwMode="auto">
          <a:xfrm>
            <a:off x="3933825" y="2409825"/>
            <a:ext cx="1930400" cy="71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effectLst/>
                <a:latin typeface="Times" pitchFamily="1" charset="0"/>
              </a:rPr>
              <a:t>    Damage Containment</a:t>
            </a:r>
          </a:p>
        </p:txBody>
      </p:sp>
      <p:sp>
        <p:nvSpPr>
          <p:cNvPr id="39948" name="Rectangle 12"/>
          <p:cNvSpPr>
            <a:spLocks noChangeArrowheads="1"/>
          </p:cNvSpPr>
          <p:nvPr/>
        </p:nvSpPr>
        <p:spPr bwMode="auto">
          <a:xfrm>
            <a:off x="5761038" y="2389188"/>
            <a:ext cx="1460500" cy="725487"/>
          </a:xfrm>
          <a:prstGeom prst="rect">
            <a:avLst/>
          </a:prstGeom>
          <a:solidFill>
            <a:schemeClr val="bg1"/>
          </a:solidFill>
          <a:ln w="25400">
            <a:solidFill>
              <a:srgbClr val="99B2FD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9" name="Rectangle 13"/>
          <p:cNvSpPr>
            <a:spLocks noChangeArrowheads="1"/>
          </p:cNvSpPr>
          <p:nvPr/>
        </p:nvSpPr>
        <p:spPr bwMode="auto">
          <a:xfrm>
            <a:off x="5888038" y="2390775"/>
            <a:ext cx="1338262" cy="71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effectLst/>
                <a:latin typeface="Times" pitchFamily="1" charset="0"/>
              </a:rPr>
              <a:t>Business Recovery</a:t>
            </a:r>
          </a:p>
        </p:txBody>
      </p:sp>
      <p:sp>
        <p:nvSpPr>
          <p:cNvPr id="39950" name="Rectangle 14"/>
          <p:cNvSpPr>
            <a:spLocks noChangeArrowheads="1"/>
          </p:cNvSpPr>
          <p:nvPr/>
        </p:nvSpPr>
        <p:spPr bwMode="auto">
          <a:xfrm>
            <a:off x="7497763" y="2400300"/>
            <a:ext cx="1460500" cy="725488"/>
          </a:xfrm>
          <a:prstGeom prst="rect">
            <a:avLst/>
          </a:prstGeom>
          <a:solidFill>
            <a:schemeClr val="bg1"/>
          </a:solidFill>
          <a:ln w="25400">
            <a:solidFill>
              <a:srgbClr val="99B2FD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51" name="Rectangle 15"/>
          <p:cNvSpPr>
            <a:spLocks noChangeArrowheads="1"/>
          </p:cNvSpPr>
          <p:nvPr/>
        </p:nvSpPr>
        <p:spPr bwMode="auto">
          <a:xfrm>
            <a:off x="7615238" y="2403475"/>
            <a:ext cx="1227137" cy="71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effectLst/>
                <a:latin typeface="Times" pitchFamily="1" charset="0"/>
              </a:rPr>
              <a:t>No-Fault      Learning</a:t>
            </a:r>
          </a:p>
        </p:txBody>
      </p:sp>
      <p:sp>
        <p:nvSpPr>
          <p:cNvPr id="39952" name="Rectangle 16"/>
          <p:cNvSpPr>
            <a:spLocks noChangeArrowheads="1"/>
          </p:cNvSpPr>
          <p:nvPr/>
        </p:nvSpPr>
        <p:spPr bwMode="auto">
          <a:xfrm>
            <a:off x="4048125" y="2400300"/>
            <a:ext cx="1460500" cy="725488"/>
          </a:xfrm>
          <a:prstGeom prst="rect">
            <a:avLst/>
          </a:prstGeom>
          <a:solidFill>
            <a:schemeClr val="bg1"/>
          </a:solidFill>
          <a:ln w="25400">
            <a:solidFill>
              <a:srgbClr val="99B2FD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53" name="Rectangle 17"/>
          <p:cNvSpPr>
            <a:spLocks noChangeArrowheads="1"/>
          </p:cNvSpPr>
          <p:nvPr/>
        </p:nvSpPr>
        <p:spPr bwMode="auto">
          <a:xfrm>
            <a:off x="3902075" y="4397375"/>
            <a:ext cx="1930400" cy="40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effectLst/>
                <a:latin typeface="Times" pitchFamily="1" charset="0"/>
              </a:rPr>
              <a:t>    Redesign</a:t>
            </a:r>
          </a:p>
        </p:txBody>
      </p:sp>
      <p:sp>
        <p:nvSpPr>
          <p:cNvPr id="39954" name="Rectangle 18"/>
          <p:cNvSpPr>
            <a:spLocks noChangeArrowheads="1"/>
          </p:cNvSpPr>
          <p:nvPr/>
        </p:nvSpPr>
        <p:spPr bwMode="auto">
          <a:xfrm>
            <a:off x="3971925" y="2401888"/>
            <a:ext cx="1930400" cy="71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effectLst/>
                <a:latin typeface="Times" pitchFamily="1" charset="0"/>
              </a:rPr>
              <a:t>    Damage Containment</a:t>
            </a:r>
          </a:p>
        </p:txBody>
      </p:sp>
      <p:sp>
        <p:nvSpPr>
          <p:cNvPr id="39955" name="Line 19"/>
          <p:cNvSpPr>
            <a:spLocks noChangeShapeType="1"/>
          </p:cNvSpPr>
          <p:nvPr/>
        </p:nvSpPr>
        <p:spPr bwMode="auto">
          <a:xfrm>
            <a:off x="8208963" y="3127375"/>
            <a:ext cx="0" cy="1511300"/>
          </a:xfrm>
          <a:prstGeom prst="line">
            <a:avLst/>
          </a:prstGeom>
          <a:noFill/>
          <a:ln w="25400">
            <a:solidFill>
              <a:srgbClr val="99B2F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56" name="Line 20"/>
          <p:cNvSpPr>
            <a:spLocks noChangeShapeType="1"/>
          </p:cNvSpPr>
          <p:nvPr/>
        </p:nvSpPr>
        <p:spPr bwMode="auto">
          <a:xfrm>
            <a:off x="1117600" y="3106738"/>
            <a:ext cx="0" cy="1511300"/>
          </a:xfrm>
          <a:prstGeom prst="line">
            <a:avLst/>
          </a:prstGeom>
          <a:noFill/>
          <a:ln w="25400">
            <a:solidFill>
              <a:srgbClr val="99B2F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57" name="AutoShape 21"/>
          <p:cNvSpPr>
            <a:spLocks noChangeArrowheads="1"/>
          </p:cNvSpPr>
          <p:nvPr/>
        </p:nvSpPr>
        <p:spPr bwMode="auto">
          <a:xfrm>
            <a:off x="2132013" y="2665413"/>
            <a:ext cx="206375" cy="128587"/>
          </a:xfrm>
          <a:prstGeom prst="rightArrow">
            <a:avLst>
              <a:gd name="adj1" fmla="val 50000"/>
              <a:gd name="adj2" fmla="val 80255"/>
            </a:avLst>
          </a:prstGeom>
          <a:solidFill>
            <a:srgbClr val="99B2FD"/>
          </a:solidFill>
          <a:ln w="12700">
            <a:solidFill>
              <a:srgbClr val="99B2FD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58" name="AutoShape 22"/>
          <p:cNvSpPr>
            <a:spLocks noChangeArrowheads="1"/>
          </p:cNvSpPr>
          <p:nvPr/>
        </p:nvSpPr>
        <p:spPr bwMode="auto">
          <a:xfrm>
            <a:off x="3929063" y="2660650"/>
            <a:ext cx="206375" cy="128588"/>
          </a:xfrm>
          <a:prstGeom prst="rightArrow">
            <a:avLst>
              <a:gd name="adj1" fmla="val 50000"/>
              <a:gd name="adj2" fmla="val 80254"/>
            </a:avLst>
          </a:prstGeom>
          <a:solidFill>
            <a:srgbClr val="99B2FD"/>
          </a:solidFill>
          <a:ln w="12700">
            <a:solidFill>
              <a:srgbClr val="99B2FD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59" name="AutoShape 23"/>
          <p:cNvSpPr>
            <a:spLocks noChangeArrowheads="1"/>
          </p:cNvSpPr>
          <p:nvPr/>
        </p:nvSpPr>
        <p:spPr bwMode="auto">
          <a:xfrm>
            <a:off x="5618163" y="2671763"/>
            <a:ext cx="206375" cy="128587"/>
          </a:xfrm>
          <a:prstGeom prst="rightArrow">
            <a:avLst>
              <a:gd name="adj1" fmla="val 50000"/>
              <a:gd name="adj2" fmla="val 80255"/>
            </a:avLst>
          </a:prstGeom>
          <a:solidFill>
            <a:srgbClr val="99B2FD"/>
          </a:solidFill>
          <a:ln w="12700">
            <a:solidFill>
              <a:srgbClr val="99B2FD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60" name="AutoShape 24"/>
          <p:cNvSpPr>
            <a:spLocks noChangeArrowheads="1"/>
          </p:cNvSpPr>
          <p:nvPr/>
        </p:nvSpPr>
        <p:spPr bwMode="auto">
          <a:xfrm>
            <a:off x="7337425" y="2668588"/>
            <a:ext cx="206375" cy="128587"/>
          </a:xfrm>
          <a:prstGeom prst="rightArrow">
            <a:avLst>
              <a:gd name="adj1" fmla="val 50000"/>
              <a:gd name="adj2" fmla="val 80255"/>
            </a:avLst>
          </a:prstGeom>
          <a:solidFill>
            <a:srgbClr val="99B2FD"/>
          </a:solidFill>
          <a:ln w="12700">
            <a:solidFill>
              <a:srgbClr val="99B2FD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61" name="AutoShape 25"/>
          <p:cNvSpPr>
            <a:spLocks noChangeArrowheads="1"/>
          </p:cNvSpPr>
          <p:nvPr/>
        </p:nvSpPr>
        <p:spPr bwMode="auto">
          <a:xfrm rot="16200000" flipH="1">
            <a:off x="8085137" y="4498976"/>
            <a:ext cx="206375" cy="127000"/>
          </a:xfrm>
          <a:prstGeom prst="rightArrow">
            <a:avLst>
              <a:gd name="adj1" fmla="val 50000"/>
              <a:gd name="adj2" fmla="val 81258"/>
            </a:avLst>
          </a:prstGeom>
          <a:solidFill>
            <a:srgbClr val="99B2FD"/>
          </a:solidFill>
          <a:ln w="12700">
            <a:solidFill>
              <a:srgbClr val="99B2FD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62" name="AutoShape 26"/>
          <p:cNvSpPr>
            <a:spLocks noChangeArrowheads="1"/>
          </p:cNvSpPr>
          <p:nvPr/>
        </p:nvSpPr>
        <p:spPr bwMode="auto">
          <a:xfrm flipH="1">
            <a:off x="5446713" y="4557713"/>
            <a:ext cx="206375" cy="128587"/>
          </a:xfrm>
          <a:prstGeom prst="rightArrow">
            <a:avLst>
              <a:gd name="adj1" fmla="val 50000"/>
              <a:gd name="adj2" fmla="val 80255"/>
            </a:avLst>
          </a:prstGeom>
          <a:solidFill>
            <a:srgbClr val="99B2FD"/>
          </a:solidFill>
          <a:ln w="12700">
            <a:solidFill>
              <a:srgbClr val="99B2FD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63" name="AutoShape 27"/>
          <p:cNvSpPr>
            <a:spLocks noChangeArrowheads="1"/>
          </p:cNvSpPr>
          <p:nvPr/>
        </p:nvSpPr>
        <p:spPr bwMode="auto">
          <a:xfrm flipH="1">
            <a:off x="1052513" y="4568825"/>
            <a:ext cx="206375" cy="128588"/>
          </a:xfrm>
          <a:prstGeom prst="rightArrow">
            <a:avLst>
              <a:gd name="adj1" fmla="val 50000"/>
              <a:gd name="adj2" fmla="val 80254"/>
            </a:avLst>
          </a:prstGeom>
          <a:solidFill>
            <a:srgbClr val="99B2FD"/>
          </a:solidFill>
          <a:ln w="12700">
            <a:solidFill>
              <a:srgbClr val="99B2FD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64" name="AutoShape 28"/>
          <p:cNvSpPr>
            <a:spLocks noChangeArrowheads="1"/>
          </p:cNvSpPr>
          <p:nvPr/>
        </p:nvSpPr>
        <p:spPr bwMode="auto">
          <a:xfrm rot="16200000">
            <a:off x="1017587" y="3138488"/>
            <a:ext cx="206375" cy="127000"/>
          </a:xfrm>
          <a:prstGeom prst="rightArrow">
            <a:avLst>
              <a:gd name="adj1" fmla="val 50000"/>
              <a:gd name="adj2" fmla="val 81258"/>
            </a:avLst>
          </a:prstGeom>
          <a:solidFill>
            <a:srgbClr val="99B2FD"/>
          </a:solidFill>
          <a:ln w="12700">
            <a:solidFill>
              <a:srgbClr val="99B2FD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66" name="Rectangle 30"/>
          <p:cNvSpPr>
            <a:spLocks noChangeArrowheads="1"/>
          </p:cNvSpPr>
          <p:nvPr/>
        </p:nvSpPr>
        <p:spPr bwMode="auto">
          <a:xfrm>
            <a:off x="2500313" y="5414963"/>
            <a:ext cx="5245100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ffectLst/>
                <a:latin typeface="Times" pitchFamily="1" charset="0"/>
              </a:rPr>
              <a:t>Actually Implement Changes?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chemeClr val="tx1"/>
                </a:solidFill>
              </a:rPr>
              <a:pPr/>
              <a:t>11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932238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Line 2"/>
          <p:cNvSpPr>
            <a:spLocks noChangeShapeType="1"/>
          </p:cNvSpPr>
          <p:nvPr/>
        </p:nvSpPr>
        <p:spPr bwMode="auto">
          <a:xfrm flipH="1">
            <a:off x="1106488" y="4651375"/>
            <a:ext cx="409257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Line 3"/>
          <p:cNvSpPr>
            <a:spLocks noChangeShapeType="1"/>
          </p:cNvSpPr>
          <p:nvPr/>
        </p:nvSpPr>
        <p:spPr bwMode="auto">
          <a:xfrm flipH="1">
            <a:off x="5246688" y="4651375"/>
            <a:ext cx="296227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Line 4"/>
          <p:cNvSpPr>
            <a:spLocks noChangeShapeType="1"/>
          </p:cNvSpPr>
          <p:nvPr/>
        </p:nvSpPr>
        <p:spPr bwMode="auto">
          <a:xfrm>
            <a:off x="1825625" y="2740025"/>
            <a:ext cx="5994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Rectangle 5"/>
          <p:cNvSpPr>
            <a:spLocks noChangeArrowheads="1"/>
          </p:cNvSpPr>
          <p:nvPr/>
        </p:nvSpPr>
        <p:spPr bwMode="auto">
          <a:xfrm>
            <a:off x="1858963" y="515938"/>
            <a:ext cx="5786437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 anchor="ctr"/>
          <a:lstStyle/>
          <a:p>
            <a:pPr algn="ctr"/>
            <a:r>
              <a:rPr lang="en-US" sz="4400">
                <a:solidFill>
                  <a:schemeClr val="accent1"/>
                </a:solidFill>
                <a:effectLst/>
                <a:latin typeface="Times" pitchFamily="1" charset="0"/>
              </a:rPr>
              <a:t>The 6 Phases of CM</a:t>
            </a:r>
          </a:p>
        </p:txBody>
      </p:sp>
      <p:sp>
        <p:nvSpPr>
          <p:cNvPr id="40966" name="Rectangle 6"/>
          <p:cNvSpPr>
            <a:spLocks noChangeArrowheads="1"/>
          </p:cNvSpPr>
          <p:nvPr/>
        </p:nvSpPr>
        <p:spPr bwMode="auto">
          <a:xfrm>
            <a:off x="2284413" y="2393950"/>
            <a:ext cx="1460500" cy="72548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Rectangle 7"/>
          <p:cNvSpPr>
            <a:spLocks noChangeArrowheads="1"/>
          </p:cNvSpPr>
          <p:nvPr/>
        </p:nvSpPr>
        <p:spPr bwMode="auto">
          <a:xfrm>
            <a:off x="2286000" y="2133600"/>
            <a:ext cx="1522413" cy="1003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effectLst/>
                <a:latin typeface="Times" pitchFamily="1" charset="0"/>
              </a:rPr>
              <a:t>   Probing/Preparation</a:t>
            </a:r>
          </a:p>
        </p:txBody>
      </p:sp>
      <p:sp>
        <p:nvSpPr>
          <p:cNvPr id="40968" name="Rectangle 8"/>
          <p:cNvSpPr>
            <a:spLocks noChangeArrowheads="1"/>
          </p:cNvSpPr>
          <p:nvPr/>
        </p:nvSpPr>
        <p:spPr bwMode="auto">
          <a:xfrm>
            <a:off x="4017963" y="4240213"/>
            <a:ext cx="1460500" cy="725487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Rectangle 9"/>
          <p:cNvSpPr>
            <a:spLocks noChangeArrowheads="1"/>
          </p:cNvSpPr>
          <p:nvPr/>
        </p:nvSpPr>
        <p:spPr bwMode="auto">
          <a:xfrm>
            <a:off x="476250" y="2373313"/>
            <a:ext cx="1460500" cy="725487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Rectangle 10"/>
          <p:cNvSpPr>
            <a:spLocks noChangeArrowheads="1"/>
          </p:cNvSpPr>
          <p:nvPr/>
        </p:nvSpPr>
        <p:spPr bwMode="auto">
          <a:xfrm>
            <a:off x="590550" y="2390775"/>
            <a:ext cx="1522413" cy="71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effectLst/>
                <a:latin typeface="Times" pitchFamily="1" charset="0"/>
              </a:rPr>
              <a:t>   Signal Detection</a:t>
            </a:r>
          </a:p>
        </p:txBody>
      </p:sp>
      <p:sp>
        <p:nvSpPr>
          <p:cNvPr id="40971" name="Rectangle 11"/>
          <p:cNvSpPr>
            <a:spLocks noChangeArrowheads="1"/>
          </p:cNvSpPr>
          <p:nvPr/>
        </p:nvSpPr>
        <p:spPr bwMode="auto">
          <a:xfrm>
            <a:off x="3933825" y="2409825"/>
            <a:ext cx="1930400" cy="71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effectLst/>
                <a:latin typeface="Times" pitchFamily="1" charset="0"/>
              </a:rPr>
              <a:t>    Damage Containment</a:t>
            </a:r>
          </a:p>
        </p:txBody>
      </p:sp>
      <p:sp>
        <p:nvSpPr>
          <p:cNvPr id="40972" name="Rectangle 12"/>
          <p:cNvSpPr>
            <a:spLocks noChangeArrowheads="1"/>
          </p:cNvSpPr>
          <p:nvPr/>
        </p:nvSpPr>
        <p:spPr bwMode="auto">
          <a:xfrm>
            <a:off x="5761038" y="2389188"/>
            <a:ext cx="1460500" cy="725487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73" name="Rectangle 13"/>
          <p:cNvSpPr>
            <a:spLocks noChangeArrowheads="1"/>
          </p:cNvSpPr>
          <p:nvPr/>
        </p:nvSpPr>
        <p:spPr bwMode="auto">
          <a:xfrm>
            <a:off x="5888038" y="2390775"/>
            <a:ext cx="1338262" cy="71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effectLst/>
                <a:latin typeface="Times" pitchFamily="1" charset="0"/>
              </a:rPr>
              <a:t>Business Recovery</a:t>
            </a:r>
          </a:p>
        </p:txBody>
      </p:sp>
      <p:sp>
        <p:nvSpPr>
          <p:cNvPr id="40974" name="Rectangle 14"/>
          <p:cNvSpPr>
            <a:spLocks noChangeArrowheads="1"/>
          </p:cNvSpPr>
          <p:nvPr/>
        </p:nvSpPr>
        <p:spPr bwMode="auto">
          <a:xfrm>
            <a:off x="7497763" y="2400300"/>
            <a:ext cx="1460500" cy="72548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75" name="Rectangle 15"/>
          <p:cNvSpPr>
            <a:spLocks noChangeArrowheads="1"/>
          </p:cNvSpPr>
          <p:nvPr/>
        </p:nvSpPr>
        <p:spPr bwMode="auto">
          <a:xfrm>
            <a:off x="7615238" y="2403475"/>
            <a:ext cx="1227137" cy="71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effectLst/>
                <a:latin typeface="Times" pitchFamily="1" charset="0"/>
              </a:rPr>
              <a:t>No-Fault      Learning</a:t>
            </a:r>
          </a:p>
        </p:txBody>
      </p:sp>
      <p:sp>
        <p:nvSpPr>
          <p:cNvPr id="40976" name="Rectangle 16"/>
          <p:cNvSpPr>
            <a:spLocks noChangeArrowheads="1"/>
          </p:cNvSpPr>
          <p:nvPr/>
        </p:nvSpPr>
        <p:spPr bwMode="auto">
          <a:xfrm>
            <a:off x="4048125" y="2400300"/>
            <a:ext cx="1460500" cy="72548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77" name="Rectangle 17"/>
          <p:cNvSpPr>
            <a:spLocks noChangeArrowheads="1"/>
          </p:cNvSpPr>
          <p:nvPr/>
        </p:nvSpPr>
        <p:spPr bwMode="auto">
          <a:xfrm>
            <a:off x="3902075" y="4397375"/>
            <a:ext cx="1930400" cy="40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effectLst/>
                <a:latin typeface="Times" pitchFamily="1" charset="0"/>
              </a:rPr>
              <a:t>    Redesign</a:t>
            </a:r>
          </a:p>
        </p:txBody>
      </p:sp>
      <p:sp>
        <p:nvSpPr>
          <p:cNvPr id="40978" name="Rectangle 18"/>
          <p:cNvSpPr>
            <a:spLocks noChangeArrowheads="1"/>
          </p:cNvSpPr>
          <p:nvPr/>
        </p:nvSpPr>
        <p:spPr bwMode="auto">
          <a:xfrm>
            <a:off x="3971925" y="2401888"/>
            <a:ext cx="1930400" cy="71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effectLst/>
                <a:latin typeface="Times" pitchFamily="1" charset="0"/>
              </a:rPr>
              <a:t>    Damage Containment</a:t>
            </a:r>
          </a:p>
        </p:txBody>
      </p:sp>
      <p:sp>
        <p:nvSpPr>
          <p:cNvPr id="40979" name="Line 19"/>
          <p:cNvSpPr>
            <a:spLocks noChangeShapeType="1"/>
          </p:cNvSpPr>
          <p:nvPr/>
        </p:nvSpPr>
        <p:spPr bwMode="auto">
          <a:xfrm>
            <a:off x="8208963" y="3127375"/>
            <a:ext cx="0" cy="15113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Line 20"/>
          <p:cNvSpPr>
            <a:spLocks noChangeShapeType="1"/>
          </p:cNvSpPr>
          <p:nvPr/>
        </p:nvSpPr>
        <p:spPr bwMode="auto">
          <a:xfrm>
            <a:off x="1117600" y="3106738"/>
            <a:ext cx="0" cy="15113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AutoShape 21"/>
          <p:cNvSpPr>
            <a:spLocks noChangeArrowheads="1"/>
          </p:cNvSpPr>
          <p:nvPr/>
        </p:nvSpPr>
        <p:spPr bwMode="auto">
          <a:xfrm>
            <a:off x="2132013" y="2665413"/>
            <a:ext cx="206375" cy="128587"/>
          </a:xfrm>
          <a:prstGeom prst="rightArrow">
            <a:avLst>
              <a:gd name="adj1" fmla="val 50000"/>
              <a:gd name="adj2" fmla="val 80255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AutoShape 22"/>
          <p:cNvSpPr>
            <a:spLocks noChangeArrowheads="1"/>
          </p:cNvSpPr>
          <p:nvPr/>
        </p:nvSpPr>
        <p:spPr bwMode="auto">
          <a:xfrm>
            <a:off x="3929063" y="2660650"/>
            <a:ext cx="206375" cy="128588"/>
          </a:xfrm>
          <a:prstGeom prst="rightArrow">
            <a:avLst>
              <a:gd name="adj1" fmla="val 50000"/>
              <a:gd name="adj2" fmla="val 80254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AutoShape 23"/>
          <p:cNvSpPr>
            <a:spLocks noChangeArrowheads="1"/>
          </p:cNvSpPr>
          <p:nvPr/>
        </p:nvSpPr>
        <p:spPr bwMode="auto">
          <a:xfrm>
            <a:off x="5618163" y="2671763"/>
            <a:ext cx="206375" cy="128587"/>
          </a:xfrm>
          <a:prstGeom prst="rightArrow">
            <a:avLst>
              <a:gd name="adj1" fmla="val 50000"/>
              <a:gd name="adj2" fmla="val 80255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AutoShape 24"/>
          <p:cNvSpPr>
            <a:spLocks noChangeArrowheads="1"/>
          </p:cNvSpPr>
          <p:nvPr/>
        </p:nvSpPr>
        <p:spPr bwMode="auto">
          <a:xfrm>
            <a:off x="7337425" y="2668588"/>
            <a:ext cx="206375" cy="128587"/>
          </a:xfrm>
          <a:prstGeom prst="rightArrow">
            <a:avLst>
              <a:gd name="adj1" fmla="val 50000"/>
              <a:gd name="adj2" fmla="val 80255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AutoShape 25"/>
          <p:cNvSpPr>
            <a:spLocks noChangeArrowheads="1"/>
          </p:cNvSpPr>
          <p:nvPr/>
        </p:nvSpPr>
        <p:spPr bwMode="auto">
          <a:xfrm rot="16200000" flipH="1">
            <a:off x="8085137" y="4498976"/>
            <a:ext cx="206375" cy="127000"/>
          </a:xfrm>
          <a:prstGeom prst="rightArrow">
            <a:avLst>
              <a:gd name="adj1" fmla="val 50000"/>
              <a:gd name="adj2" fmla="val 81258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AutoShape 26"/>
          <p:cNvSpPr>
            <a:spLocks noChangeArrowheads="1"/>
          </p:cNvSpPr>
          <p:nvPr/>
        </p:nvSpPr>
        <p:spPr bwMode="auto">
          <a:xfrm flipH="1">
            <a:off x="5446713" y="4557713"/>
            <a:ext cx="206375" cy="128587"/>
          </a:xfrm>
          <a:prstGeom prst="rightArrow">
            <a:avLst>
              <a:gd name="adj1" fmla="val 50000"/>
              <a:gd name="adj2" fmla="val 80255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AutoShape 27"/>
          <p:cNvSpPr>
            <a:spLocks noChangeArrowheads="1"/>
          </p:cNvSpPr>
          <p:nvPr/>
        </p:nvSpPr>
        <p:spPr bwMode="auto">
          <a:xfrm flipH="1">
            <a:off x="1052513" y="4568825"/>
            <a:ext cx="206375" cy="128588"/>
          </a:xfrm>
          <a:prstGeom prst="rightArrow">
            <a:avLst>
              <a:gd name="adj1" fmla="val 50000"/>
              <a:gd name="adj2" fmla="val 80254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AutoShape 28"/>
          <p:cNvSpPr>
            <a:spLocks noChangeArrowheads="1"/>
          </p:cNvSpPr>
          <p:nvPr/>
        </p:nvSpPr>
        <p:spPr bwMode="auto">
          <a:xfrm rot="16200000">
            <a:off x="1017587" y="3138488"/>
            <a:ext cx="206375" cy="127000"/>
          </a:xfrm>
          <a:prstGeom prst="rightArrow">
            <a:avLst>
              <a:gd name="adj1" fmla="val 50000"/>
              <a:gd name="adj2" fmla="val 81258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Rectangle 29"/>
          <p:cNvSpPr>
            <a:spLocks noChangeArrowheads="1"/>
          </p:cNvSpPr>
          <p:nvPr/>
        </p:nvSpPr>
        <p:spPr bwMode="auto">
          <a:xfrm>
            <a:off x="1306513" y="1808163"/>
            <a:ext cx="1827212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effectLst/>
              </a:rPr>
              <a:t>PROACTIVE</a:t>
            </a:r>
          </a:p>
        </p:txBody>
      </p:sp>
      <p:sp>
        <p:nvSpPr>
          <p:cNvPr id="40990" name="Rectangle 30"/>
          <p:cNvSpPr>
            <a:spLocks noChangeArrowheads="1"/>
          </p:cNvSpPr>
          <p:nvPr/>
        </p:nvSpPr>
        <p:spPr bwMode="auto">
          <a:xfrm>
            <a:off x="4846638" y="1787525"/>
            <a:ext cx="1704975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effectLst/>
              </a:rPr>
              <a:t> REACTIVE</a:t>
            </a:r>
          </a:p>
        </p:txBody>
      </p:sp>
      <p:sp>
        <p:nvSpPr>
          <p:cNvPr id="40991" name="Rectangle 31"/>
          <p:cNvSpPr>
            <a:spLocks noChangeArrowheads="1"/>
          </p:cNvSpPr>
          <p:nvPr/>
        </p:nvSpPr>
        <p:spPr bwMode="auto">
          <a:xfrm>
            <a:off x="3798888" y="3740150"/>
            <a:ext cx="2189162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effectLst/>
              </a:rPr>
              <a:t>INTERACTIVE</a:t>
            </a:r>
          </a:p>
        </p:txBody>
      </p:sp>
      <p:pic>
        <p:nvPicPr>
          <p:cNvPr id="40992" name="Picture 32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92100" y="5303838"/>
            <a:ext cx="9702800" cy="153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993" name="Rectangle 33"/>
          <p:cNvSpPr>
            <a:spLocks noChangeArrowheads="1"/>
          </p:cNvSpPr>
          <p:nvPr/>
        </p:nvSpPr>
        <p:spPr bwMode="auto">
          <a:xfrm>
            <a:off x="2351088" y="5129213"/>
            <a:ext cx="1398587" cy="48895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622780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600200"/>
            <a:ext cx="7772400" cy="1143000"/>
          </a:xfrm>
          <a:noFill/>
          <a:ln/>
        </p:spPr>
        <p:txBody>
          <a:bodyPr>
            <a:normAutofit fontScale="90000"/>
          </a:bodyPr>
          <a:lstStyle/>
          <a:p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>Root Causes </a:t>
            </a:r>
            <a:br>
              <a:rPr lang="en-US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/>
              <a:t>C</a:t>
            </a:r>
            <a:r>
              <a:rPr lang="en-US" b="1" dirty="0" smtClean="0"/>
              <a:t>risis system</a:t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228600" y="3657600"/>
            <a:ext cx="8686800" cy="104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6000" dirty="0">
                <a:solidFill>
                  <a:schemeClr val="bg1"/>
                </a:solidFill>
                <a:effectLst/>
              </a:rPr>
              <a:t>3. CRISIS </a:t>
            </a:r>
            <a:r>
              <a:rPr lang="en-US" sz="6000" dirty="0" smtClean="0">
                <a:solidFill>
                  <a:schemeClr val="bg1"/>
                </a:solidFill>
                <a:effectLst/>
              </a:rPr>
              <a:t>YSTEMS</a:t>
            </a:r>
            <a:endParaRPr lang="en-US" sz="6000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915630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2220913" y="168275"/>
            <a:ext cx="4827587" cy="704850"/>
          </a:xfrm>
          <a:noFill/>
          <a:ln/>
        </p:spPr>
        <p:txBody>
          <a:bodyPr>
            <a:normAutofit fontScale="90000"/>
          </a:bodyPr>
          <a:lstStyle/>
          <a:p>
            <a:r>
              <a:rPr lang="en-US" b="1"/>
              <a:t>  SYSTEMS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43011" name="Oval 3"/>
          <p:cNvSpPr>
            <a:spLocks noChangeArrowheads="1"/>
          </p:cNvSpPr>
          <p:nvPr/>
        </p:nvSpPr>
        <p:spPr bwMode="auto">
          <a:xfrm>
            <a:off x="2449513" y="1728788"/>
            <a:ext cx="4386262" cy="4433887"/>
          </a:xfrm>
          <a:prstGeom prst="ellipse">
            <a:avLst/>
          </a:prstGeom>
          <a:solidFill>
            <a:schemeClr val="accent1"/>
          </a:solidFill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12" name="Oval 4" descr="75%"/>
          <p:cNvSpPr>
            <a:spLocks noChangeArrowheads="1"/>
          </p:cNvSpPr>
          <p:nvPr/>
        </p:nvSpPr>
        <p:spPr bwMode="auto">
          <a:xfrm>
            <a:off x="2732088" y="2136775"/>
            <a:ext cx="3822700" cy="3663950"/>
          </a:xfrm>
          <a:prstGeom prst="ellipse">
            <a:avLst/>
          </a:prstGeom>
          <a:pattFill prst="pct75">
            <a:fgClr>
              <a:schemeClr val="bg2"/>
            </a:fgClr>
            <a:bgClr>
              <a:schemeClr val="bg1"/>
            </a:bgClr>
          </a:pattFill>
          <a:ln w="50800">
            <a:pattFill prst="pct90">
              <a:fgClr>
                <a:schemeClr val="tx1"/>
              </a:fgClr>
              <a:bgClr>
                <a:schemeClr val="bg1"/>
              </a:bgClr>
            </a:patt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13" name="Oval 5" descr="70%"/>
          <p:cNvSpPr>
            <a:spLocks noChangeArrowheads="1"/>
          </p:cNvSpPr>
          <p:nvPr/>
        </p:nvSpPr>
        <p:spPr bwMode="auto">
          <a:xfrm>
            <a:off x="3028950" y="2389188"/>
            <a:ext cx="3179763" cy="3130550"/>
          </a:xfrm>
          <a:prstGeom prst="ellipse">
            <a:avLst/>
          </a:prstGeom>
          <a:pattFill prst="pct70">
            <a:fgClr>
              <a:schemeClr val="accent1"/>
            </a:fgClr>
            <a:bgClr>
              <a:schemeClr val="bg1"/>
            </a:bgClr>
          </a:pattFill>
          <a:ln w="508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14" name="Oval 6" descr="Dark upward diagonal"/>
          <p:cNvSpPr>
            <a:spLocks noChangeArrowheads="1"/>
          </p:cNvSpPr>
          <p:nvPr/>
        </p:nvSpPr>
        <p:spPr bwMode="auto">
          <a:xfrm>
            <a:off x="3719513" y="3032125"/>
            <a:ext cx="1846262" cy="1814513"/>
          </a:xfrm>
          <a:prstGeom prst="ellipse">
            <a:avLst/>
          </a:prstGeom>
          <a:pattFill prst="dkUpDiag">
            <a:fgClr>
              <a:schemeClr val="hlink"/>
            </a:fgClr>
            <a:bgClr>
              <a:schemeClr val="bg1"/>
            </a:bgClr>
          </a:pattFill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15" name="Oval 7" descr="70%"/>
          <p:cNvSpPr>
            <a:spLocks noChangeArrowheads="1"/>
          </p:cNvSpPr>
          <p:nvPr/>
        </p:nvSpPr>
        <p:spPr bwMode="auto">
          <a:xfrm>
            <a:off x="4222750" y="3502025"/>
            <a:ext cx="811213" cy="779463"/>
          </a:xfrm>
          <a:prstGeom prst="ellipse">
            <a:avLst/>
          </a:prstGeom>
          <a:pattFill prst="pct70">
            <a:fgClr>
              <a:schemeClr val="bg1"/>
            </a:fgClr>
            <a:bgClr>
              <a:srgbClr val="000000"/>
            </a:bgClr>
          </a:pattFill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16" name="Rectangle 8"/>
          <p:cNvSpPr>
            <a:spLocks noChangeArrowheads="1"/>
          </p:cNvSpPr>
          <p:nvPr/>
        </p:nvSpPr>
        <p:spPr bwMode="auto">
          <a:xfrm>
            <a:off x="1214438" y="1074738"/>
            <a:ext cx="2530475" cy="508000"/>
          </a:xfrm>
          <a:prstGeom prst="rect">
            <a:avLst/>
          </a:prstGeom>
          <a:solidFill>
            <a:schemeClr val="tx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17" name="Rectangle 9"/>
          <p:cNvSpPr>
            <a:spLocks noChangeArrowheads="1"/>
          </p:cNvSpPr>
          <p:nvPr/>
        </p:nvSpPr>
        <p:spPr bwMode="auto">
          <a:xfrm>
            <a:off x="1196975" y="1055688"/>
            <a:ext cx="2816225" cy="52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chemeClr val="bg1"/>
                </a:solidFill>
                <a:effectLst/>
                <a:latin typeface="Times" pitchFamily="1" charset="0"/>
              </a:rPr>
              <a:t>1. Technology</a:t>
            </a:r>
          </a:p>
        </p:txBody>
      </p:sp>
      <p:sp>
        <p:nvSpPr>
          <p:cNvPr id="43018" name="Line 10"/>
          <p:cNvSpPr>
            <a:spLocks noChangeShapeType="1"/>
          </p:cNvSpPr>
          <p:nvPr/>
        </p:nvSpPr>
        <p:spPr bwMode="auto">
          <a:xfrm flipV="1">
            <a:off x="3575050" y="3883025"/>
            <a:ext cx="1036638" cy="2289175"/>
          </a:xfrm>
          <a:prstGeom prst="line">
            <a:avLst/>
          </a:prstGeom>
          <a:noFill/>
          <a:ln w="7620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19" name="Line 11"/>
          <p:cNvSpPr>
            <a:spLocks noChangeShapeType="1"/>
          </p:cNvSpPr>
          <p:nvPr/>
        </p:nvSpPr>
        <p:spPr bwMode="auto">
          <a:xfrm>
            <a:off x="5099050" y="4395788"/>
            <a:ext cx="1187450" cy="1233487"/>
          </a:xfrm>
          <a:prstGeom prst="line">
            <a:avLst/>
          </a:prstGeom>
          <a:noFill/>
          <a:ln w="50800">
            <a:solidFill>
              <a:srgbClr val="FF500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20" name="Line 12"/>
          <p:cNvSpPr>
            <a:spLocks noChangeShapeType="1"/>
          </p:cNvSpPr>
          <p:nvPr/>
        </p:nvSpPr>
        <p:spPr bwMode="auto">
          <a:xfrm>
            <a:off x="3751263" y="1604963"/>
            <a:ext cx="215900" cy="4191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21" name="Line 13"/>
          <p:cNvSpPr>
            <a:spLocks noChangeShapeType="1"/>
          </p:cNvSpPr>
          <p:nvPr/>
        </p:nvSpPr>
        <p:spPr bwMode="auto">
          <a:xfrm flipH="1">
            <a:off x="5795963" y="1854200"/>
            <a:ext cx="563562" cy="749300"/>
          </a:xfrm>
          <a:prstGeom prst="line">
            <a:avLst/>
          </a:prstGeom>
          <a:noFill/>
          <a:ln w="5080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22" name="Line 14"/>
          <p:cNvSpPr>
            <a:spLocks noChangeShapeType="1"/>
          </p:cNvSpPr>
          <p:nvPr/>
        </p:nvSpPr>
        <p:spPr bwMode="auto">
          <a:xfrm>
            <a:off x="2716213" y="2576513"/>
            <a:ext cx="936625" cy="717550"/>
          </a:xfrm>
          <a:prstGeom prst="line">
            <a:avLst/>
          </a:prstGeom>
          <a:noFill/>
          <a:ln w="50800">
            <a:solidFill>
              <a:srgbClr val="79001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23" name="Oval 15"/>
          <p:cNvSpPr>
            <a:spLocks noChangeArrowheads="1"/>
          </p:cNvSpPr>
          <p:nvPr/>
        </p:nvSpPr>
        <p:spPr bwMode="auto">
          <a:xfrm>
            <a:off x="3924300" y="1979613"/>
            <a:ext cx="106363" cy="122237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24" name="Oval 16"/>
          <p:cNvSpPr>
            <a:spLocks noChangeArrowheads="1"/>
          </p:cNvSpPr>
          <p:nvPr/>
        </p:nvSpPr>
        <p:spPr bwMode="auto">
          <a:xfrm>
            <a:off x="5738813" y="2554288"/>
            <a:ext cx="106362" cy="122237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25" name="Oval 17"/>
          <p:cNvSpPr>
            <a:spLocks noChangeArrowheads="1"/>
          </p:cNvSpPr>
          <p:nvPr/>
        </p:nvSpPr>
        <p:spPr bwMode="auto">
          <a:xfrm>
            <a:off x="3617913" y="3255963"/>
            <a:ext cx="106362" cy="122237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26" name="Oval 18"/>
          <p:cNvSpPr>
            <a:spLocks noChangeArrowheads="1"/>
          </p:cNvSpPr>
          <p:nvPr/>
        </p:nvSpPr>
        <p:spPr bwMode="auto">
          <a:xfrm>
            <a:off x="4557713" y="3851275"/>
            <a:ext cx="106362" cy="122238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27" name="Oval 19"/>
          <p:cNvSpPr>
            <a:spLocks noChangeArrowheads="1"/>
          </p:cNvSpPr>
          <p:nvPr/>
        </p:nvSpPr>
        <p:spPr bwMode="auto">
          <a:xfrm>
            <a:off x="5033963" y="4325938"/>
            <a:ext cx="106362" cy="122237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29" name="Line 21"/>
          <p:cNvSpPr>
            <a:spLocks noChangeShapeType="1"/>
          </p:cNvSpPr>
          <p:nvPr/>
        </p:nvSpPr>
        <p:spPr bwMode="auto">
          <a:xfrm flipH="1">
            <a:off x="3459163" y="3990975"/>
            <a:ext cx="1065212" cy="22161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30" name="Rectangle 22"/>
          <p:cNvSpPr>
            <a:spLocks noChangeArrowheads="1"/>
          </p:cNvSpPr>
          <p:nvPr/>
        </p:nvSpPr>
        <p:spPr bwMode="auto">
          <a:xfrm>
            <a:off x="3144838" y="6184900"/>
            <a:ext cx="3327400" cy="514350"/>
          </a:xfrm>
          <a:prstGeom prst="rect">
            <a:avLst/>
          </a:prstGeom>
          <a:solidFill>
            <a:srgbClr val="FFFF0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31" name="Rectangle 23"/>
          <p:cNvSpPr>
            <a:spLocks noChangeArrowheads="1"/>
          </p:cNvSpPr>
          <p:nvPr/>
        </p:nvSpPr>
        <p:spPr bwMode="auto">
          <a:xfrm>
            <a:off x="3200400" y="6172200"/>
            <a:ext cx="326707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5. Top Mgt Psychology</a:t>
            </a:r>
          </a:p>
        </p:txBody>
      </p:sp>
      <p:sp>
        <p:nvSpPr>
          <p:cNvPr id="43032" name="Line 24"/>
          <p:cNvSpPr>
            <a:spLocks noChangeShapeType="1"/>
          </p:cNvSpPr>
          <p:nvPr/>
        </p:nvSpPr>
        <p:spPr bwMode="auto">
          <a:xfrm flipH="1">
            <a:off x="3568700" y="4037013"/>
            <a:ext cx="1050925" cy="21383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33" name="Line 25"/>
          <p:cNvSpPr>
            <a:spLocks noChangeShapeType="1"/>
          </p:cNvSpPr>
          <p:nvPr/>
        </p:nvSpPr>
        <p:spPr bwMode="auto">
          <a:xfrm>
            <a:off x="5164138" y="4429125"/>
            <a:ext cx="1182687" cy="12128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34" name="Line 26"/>
          <p:cNvSpPr>
            <a:spLocks noChangeShapeType="1"/>
          </p:cNvSpPr>
          <p:nvPr/>
        </p:nvSpPr>
        <p:spPr bwMode="auto">
          <a:xfrm>
            <a:off x="5086350" y="4476750"/>
            <a:ext cx="1212850" cy="1244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35" name="Rectangle 27"/>
          <p:cNvSpPr>
            <a:spLocks noChangeArrowheads="1"/>
          </p:cNvSpPr>
          <p:nvPr/>
        </p:nvSpPr>
        <p:spPr bwMode="auto">
          <a:xfrm>
            <a:off x="6316663" y="5627688"/>
            <a:ext cx="2530475" cy="508000"/>
          </a:xfrm>
          <a:prstGeom prst="rect">
            <a:avLst/>
          </a:prstGeom>
          <a:solidFill>
            <a:srgbClr val="FF5008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36" name="Rectangle 28"/>
          <p:cNvSpPr>
            <a:spLocks noChangeArrowheads="1"/>
          </p:cNvSpPr>
          <p:nvPr/>
        </p:nvSpPr>
        <p:spPr bwMode="auto">
          <a:xfrm>
            <a:off x="6530975" y="5622925"/>
            <a:ext cx="2106613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chemeClr val="bg1"/>
                </a:solidFill>
                <a:effectLst/>
                <a:latin typeface="Times" pitchFamily="1" charset="0"/>
              </a:rPr>
              <a:t>4. Culture</a:t>
            </a:r>
          </a:p>
        </p:txBody>
      </p:sp>
      <p:sp>
        <p:nvSpPr>
          <p:cNvPr id="43037" name="Line 29"/>
          <p:cNvSpPr>
            <a:spLocks noChangeShapeType="1"/>
          </p:cNvSpPr>
          <p:nvPr/>
        </p:nvSpPr>
        <p:spPr bwMode="auto">
          <a:xfrm>
            <a:off x="2719388" y="2532063"/>
            <a:ext cx="977900" cy="7429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38" name="Line 30"/>
          <p:cNvSpPr>
            <a:spLocks noChangeShapeType="1"/>
          </p:cNvSpPr>
          <p:nvPr/>
        </p:nvSpPr>
        <p:spPr bwMode="auto">
          <a:xfrm>
            <a:off x="2687638" y="2595563"/>
            <a:ext cx="962025" cy="7270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39" name="Rectangle 31"/>
          <p:cNvSpPr>
            <a:spLocks noChangeArrowheads="1"/>
          </p:cNvSpPr>
          <p:nvPr/>
        </p:nvSpPr>
        <p:spPr bwMode="auto">
          <a:xfrm>
            <a:off x="231775" y="2116138"/>
            <a:ext cx="2530475" cy="508000"/>
          </a:xfrm>
          <a:prstGeom prst="rect">
            <a:avLst/>
          </a:prstGeom>
          <a:solidFill>
            <a:srgbClr val="790015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40" name="Rectangle 32"/>
          <p:cNvSpPr>
            <a:spLocks noChangeArrowheads="1"/>
          </p:cNvSpPr>
          <p:nvPr/>
        </p:nvSpPr>
        <p:spPr bwMode="auto">
          <a:xfrm>
            <a:off x="182563" y="2143125"/>
            <a:ext cx="3641725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solidFill>
                  <a:schemeClr val="bg1"/>
                </a:solidFill>
                <a:effectLst/>
                <a:latin typeface="Times" pitchFamily="1" charset="0"/>
              </a:rPr>
              <a:t>3. Human Factors</a:t>
            </a:r>
          </a:p>
        </p:txBody>
      </p:sp>
      <p:sp>
        <p:nvSpPr>
          <p:cNvPr id="43041" name="Line 33"/>
          <p:cNvSpPr>
            <a:spLocks noChangeShapeType="1"/>
          </p:cNvSpPr>
          <p:nvPr/>
        </p:nvSpPr>
        <p:spPr bwMode="auto">
          <a:xfrm flipH="1">
            <a:off x="5794375" y="1843088"/>
            <a:ext cx="501650" cy="75723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42" name="Line 34"/>
          <p:cNvSpPr>
            <a:spLocks noChangeShapeType="1"/>
          </p:cNvSpPr>
          <p:nvPr/>
        </p:nvSpPr>
        <p:spPr bwMode="auto">
          <a:xfrm flipH="1">
            <a:off x="5857875" y="1889125"/>
            <a:ext cx="469900" cy="711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43" name="Rectangle 35"/>
          <p:cNvSpPr>
            <a:spLocks noChangeArrowheads="1"/>
          </p:cNvSpPr>
          <p:nvPr/>
        </p:nvSpPr>
        <p:spPr bwMode="auto">
          <a:xfrm>
            <a:off x="6307138" y="1350963"/>
            <a:ext cx="2530475" cy="508000"/>
          </a:xfrm>
          <a:prstGeom prst="rect">
            <a:avLst/>
          </a:prstGeom>
          <a:solidFill>
            <a:schemeClr val="folHlink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44" name="Rectangle 36"/>
          <p:cNvSpPr>
            <a:spLocks noChangeArrowheads="1"/>
          </p:cNvSpPr>
          <p:nvPr/>
        </p:nvSpPr>
        <p:spPr bwMode="auto">
          <a:xfrm>
            <a:off x="6492875" y="1377950"/>
            <a:ext cx="2520950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solidFill>
                  <a:schemeClr val="bg1"/>
                </a:solidFill>
                <a:effectLst/>
                <a:latin typeface="Times" pitchFamily="1" charset="0"/>
              </a:rPr>
              <a:t>2. Org Structure</a:t>
            </a:r>
          </a:p>
        </p:txBody>
      </p:sp>
      <p:sp>
        <p:nvSpPr>
          <p:cNvPr id="43045" name="Rectangle 37"/>
          <p:cNvSpPr>
            <a:spLocks noChangeArrowheads="1"/>
          </p:cNvSpPr>
          <p:nvPr/>
        </p:nvSpPr>
        <p:spPr bwMode="auto">
          <a:xfrm>
            <a:off x="4440238" y="1747838"/>
            <a:ext cx="369887" cy="48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effectLst/>
              </a:rPr>
              <a:t>1</a:t>
            </a:r>
          </a:p>
        </p:txBody>
      </p:sp>
      <p:sp>
        <p:nvSpPr>
          <p:cNvPr id="43046" name="Rectangle 38"/>
          <p:cNvSpPr>
            <a:spLocks noChangeArrowheads="1"/>
          </p:cNvSpPr>
          <p:nvPr/>
        </p:nvSpPr>
        <p:spPr bwMode="auto">
          <a:xfrm>
            <a:off x="4451350" y="2073275"/>
            <a:ext cx="369888" cy="48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solidFill>
                  <a:schemeClr val="bg1"/>
                </a:solidFill>
                <a:effectLst/>
              </a:rPr>
              <a:t>2</a:t>
            </a:r>
          </a:p>
        </p:txBody>
      </p:sp>
      <p:sp>
        <p:nvSpPr>
          <p:cNvPr id="43047" name="Rectangle 39"/>
          <p:cNvSpPr>
            <a:spLocks noChangeArrowheads="1"/>
          </p:cNvSpPr>
          <p:nvPr/>
        </p:nvSpPr>
        <p:spPr bwMode="auto">
          <a:xfrm>
            <a:off x="4437063" y="2513013"/>
            <a:ext cx="369887" cy="48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effectLst/>
              </a:rPr>
              <a:t>3</a:t>
            </a:r>
          </a:p>
        </p:txBody>
      </p:sp>
      <p:sp>
        <p:nvSpPr>
          <p:cNvPr id="43048" name="Rectangle 40"/>
          <p:cNvSpPr>
            <a:spLocks noChangeArrowheads="1"/>
          </p:cNvSpPr>
          <p:nvPr/>
        </p:nvSpPr>
        <p:spPr bwMode="auto">
          <a:xfrm>
            <a:off x="4448175" y="3009900"/>
            <a:ext cx="369888" cy="48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effectLst/>
              </a:rPr>
              <a:t>4</a:t>
            </a:r>
          </a:p>
        </p:txBody>
      </p:sp>
      <p:sp>
        <p:nvSpPr>
          <p:cNvPr id="43049" name="Rectangle 41"/>
          <p:cNvSpPr>
            <a:spLocks noChangeArrowheads="1"/>
          </p:cNvSpPr>
          <p:nvPr/>
        </p:nvSpPr>
        <p:spPr bwMode="auto">
          <a:xfrm>
            <a:off x="4448175" y="3487738"/>
            <a:ext cx="347663" cy="48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effectLst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xmlns="" val="9973487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41475" y="138113"/>
            <a:ext cx="6018213" cy="969962"/>
          </a:xfrm>
          <a:noFill/>
          <a:ln/>
        </p:spPr>
        <p:txBody>
          <a:bodyPr/>
          <a:lstStyle/>
          <a:p>
            <a:r>
              <a:rPr lang="en-US"/>
              <a:t>     Critical Issues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352425" y="1104900"/>
            <a:ext cx="2936875" cy="2108200"/>
          </a:xfrm>
          <a:prstGeom prst="rect">
            <a:avLst/>
          </a:prstGeom>
          <a:solidFill>
            <a:srgbClr val="D6E0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555625" y="1174750"/>
            <a:ext cx="2689225" cy="199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r>
              <a:rPr lang="en-US" sz="2400" u="sng">
                <a:effectLst/>
                <a:latin typeface="Times" pitchFamily="1" charset="0"/>
              </a:rPr>
              <a:t>1. Technology</a:t>
            </a:r>
            <a:endParaRPr lang="en-US" sz="2000">
              <a:effectLst/>
              <a:latin typeface="Times" pitchFamily="1" charset="0"/>
            </a:endParaRPr>
          </a:p>
          <a:p>
            <a:r>
              <a:rPr lang="en-US" sz="2000">
                <a:effectLst/>
                <a:latin typeface="Times" pitchFamily="1" charset="0"/>
              </a:rPr>
              <a:t>      Complexity</a:t>
            </a:r>
          </a:p>
          <a:p>
            <a:r>
              <a:rPr lang="en-US" sz="2000">
                <a:effectLst/>
                <a:latin typeface="Times" pitchFamily="1" charset="0"/>
              </a:rPr>
              <a:t>      Design Knowledge</a:t>
            </a:r>
          </a:p>
          <a:p>
            <a:r>
              <a:rPr lang="en-US" sz="2000">
                <a:effectLst/>
                <a:latin typeface="Times" pitchFamily="1" charset="0"/>
              </a:rPr>
              <a:t>      Age /  </a:t>
            </a:r>
          </a:p>
          <a:p>
            <a:r>
              <a:rPr lang="en-US" sz="2000">
                <a:effectLst/>
                <a:latin typeface="Times" pitchFamily="1" charset="0"/>
              </a:rPr>
              <a:t>      Standardization</a:t>
            </a:r>
          </a:p>
          <a:p>
            <a:r>
              <a:rPr lang="en-US" sz="2000">
                <a:effectLst/>
                <a:latin typeface="Times" pitchFamily="1" charset="0"/>
              </a:rPr>
              <a:t>      Controls / Risks</a:t>
            </a:r>
          </a:p>
        </p:txBody>
      </p:sp>
      <p:sp>
        <p:nvSpPr>
          <p:cNvPr id="44037" name="Rectangle 5"/>
          <p:cNvSpPr>
            <a:spLocks noChangeArrowheads="1"/>
          </p:cNvSpPr>
          <p:nvPr/>
        </p:nvSpPr>
        <p:spPr bwMode="auto">
          <a:xfrm>
            <a:off x="3514725" y="1066800"/>
            <a:ext cx="3343275" cy="2139950"/>
          </a:xfrm>
          <a:prstGeom prst="rect">
            <a:avLst/>
          </a:prstGeom>
          <a:solidFill>
            <a:srgbClr val="FFDED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38" name="Rectangle 6"/>
          <p:cNvSpPr>
            <a:spLocks noChangeArrowheads="1"/>
          </p:cNvSpPr>
          <p:nvPr/>
        </p:nvSpPr>
        <p:spPr bwMode="auto">
          <a:xfrm>
            <a:off x="3657600" y="1219200"/>
            <a:ext cx="3352800" cy="197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r>
              <a:rPr lang="en-US" sz="2400" u="sng">
                <a:effectLst/>
                <a:latin typeface="Times" pitchFamily="1" charset="0"/>
              </a:rPr>
              <a:t>2. Org Structure</a:t>
            </a:r>
            <a:endParaRPr lang="en-US" sz="2000">
              <a:effectLst/>
              <a:latin typeface="Times" pitchFamily="1" charset="0"/>
            </a:endParaRPr>
          </a:p>
          <a:p>
            <a:r>
              <a:rPr lang="en-US" sz="2000">
                <a:effectLst/>
                <a:latin typeface="Times" pitchFamily="1" charset="0"/>
              </a:rPr>
              <a:t>       Layers</a:t>
            </a:r>
          </a:p>
          <a:p>
            <a:r>
              <a:rPr lang="en-US" sz="2000">
                <a:effectLst/>
                <a:latin typeface="Times" pitchFamily="1" charset="0"/>
              </a:rPr>
              <a:t>       Rewards</a:t>
            </a:r>
          </a:p>
          <a:p>
            <a:r>
              <a:rPr lang="en-US" sz="2000">
                <a:effectLst/>
                <a:latin typeface="Times" pitchFamily="1" charset="0"/>
              </a:rPr>
              <a:t>       Jobs</a:t>
            </a:r>
          </a:p>
          <a:p>
            <a:r>
              <a:rPr lang="en-US" sz="2000">
                <a:effectLst/>
                <a:latin typeface="Times" pitchFamily="1" charset="0"/>
              </a:rPr>
              <a:t>       Information Channels</a:t>
            </a:r>
          </a:p>
          <a:p>
            <a:r>
              <a:rPr lang="en-US" sz="2000">
                <a:effectLst/>
                <a:latin typeface="Times" pitchFamily="1" charset="0"/>
              </a:rPr>
              <a:t>       Business Strategies</a:t>
            </a:r>
          </a:p>
        </p:txBody>
      </p:sp>
      <p:sp>
        <p:nvSpPr>
          <p:cNvPr id="44039" name="Rectangle 7"/>
          <p:cNvSpPr>
            <a:spLocks noChangeArrowheads="1"/>
          </p:cNvSpPr>
          <p:nvPr/>
        </p:nvSpPr>
        <p:spPr bwMode="auto">
          <a:xfrm>
            <a:off x="379413" y="3325813"/>
            <a:ext cx="2941637" cy="1597025"/>
          </a:xfrm>
          <a:prstGeom prst="rect">
            <a:avLst/>
          </a:prstGeom>
          <a:solidFill>
            <a:srgbClr val="FEFF9D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40" name="Rectangle 8"/>
          <p:cNvSpPr>
            <a:spLocks noChangeArrowheads="1"/>
          </p:cNvSpPr>
          <p:nvPr/>
        </p:nvSpPr>
        <p:spPr bwMode="auto">
          <a:xfrm>
            <a:off x="3533775" y="3332163"/>
            <a:ext cx="3800475" cy="1573212"/>
          </a:xfrm>
          <a:prstGeom prst="rect">
            <a:avLst/>
          </a:prstGeom>
          <a:solidFill>
            <a:srgbClr val="CCFF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41" name="Rectangle 9"/>
          <p:cNvSpPr>
            <a:spLocks noChangeArrowheads="1"/>
          </p:cNvSpPr>
          <p:nvPr/>
        </p:nvSpPr>
        <p:spPr bwMode="auto">
          <a:xfrm>
            <a:off x="3790950" y="3424238"/>
            <a:ext cx="3449638" cy="1265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r>
              <a:rPr lang="en-US" u="sng">
                <a:solidFill>
                  <a:schemeClr val="accent1"/>
                </a:solidFill>
                <a:effectLst/>
              </a:rPr>
              <a:t>4. Org Culture</a:t>
            </a:r>
            <a:endParaRPr lang="en-US" u="sng">
              <a:solidFill>
                <a:schemeClr val="accent1"/>
              </a:solidFill>
              <a:effectLst/>
              <a:latin typeface="Times" pitchFamily="1" charset="0"/>
            </a:endParaRPr>
          </a:p>
          <a:p>
            <a:r>
              <a:rPr lang="en-US">
                <a:solidFill>
                  <a:schemeClr val="accent1"/>
                </a:solidFill>
                <a:effectLst/>
                <a:latin typeface="Times" pitchFamily="1" charset="0"/>
              </a:rPr>
              <a:t>      </a:t>
            </a:r>
            <a:r>
              <a:rPr lang="en-US" sz="2000">
                <a:effectLst/>
                <a:latin typeface="Times" pitchFamily="1" charset="0"/>
              </a:rPr>
              <a:t>Safety : Crisis Prepared</a:t>
            </a:r>
          </a:p>
          <a:p>
            <a:r>
              <a:rPr lang="en-US" sz="2000">
                <a:effectLst/>
                <a:latin typeface="Times" pitchFamily="1" charset="0"/>
              </a:rPr>
              <a:t>        Crisis Prone</a:t>
            </a:r>
          </a:p>
        </p:txBody>
      </p:sp>
      <p:sp>
        <p:nvSpPr>
          <p:cNvPr id="44043" name="Rectangle 11"/>
          <p:cNvSpPr>
            <a:spLocks noChangeArrowheads="1"/>
          </p:cNvSpPr>
          <p:nvPr/>
        </p:nvSpPr>
        <p:spPr bwMode="auto">
          <a:xfrm>
            <a:off x="461963" y="3482975"/>
            <a:ext cx="2781300" cy="113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r>
              <a:rPr lang="en-US" sz="2400" u="sng">
                <a:effectLst/>
                <a:latin typeface="Times" pitchFamily="1" charset="0"/>
              </a:rPr>
              <a:t>3. Human Factors</a:t>
            </a:r>
          </a:p>
          <a:p>
            <a:r>
              <a:rPr lang="en-US" sz="2400">
                <a:effectLst/>
                <a:latin typeface="Times" pitchFamily="1" charset="0"/>
              </a:rPr>
              <a:t>      </a:t>
            </a:r>
            <a:r>
              <a:rPr lang="en-US" sz="2000">
                <a:effectLst/>
                <a:latin typeface="Times" pitchFamily="1" charset="0"/>
              </a:rPr>
              <a:t>Operator Interface</a:t>
            </a:r>
          </a:p>
          <a:p>
            <a:r>
              <a:rPr lang="en-US" sz="2000">
                <a:effectLst/>
                <a:latin typeface="Times" pitchFamily="1" charset="0"/>
              </a:rPr>
              <a:t>       Org Interface</a:t>
            </a:r>
          </a:p>
        </p:txBody>
      </p:sp>
      <p:sp>
        <p:nvSpPr>
          <p:cNvPr id="44044" name="Rectangle 12"/>
          <p:cNvSpPr>
            <a:spLocks noChangeArrowheads="1"/>
          </p:cNvSpPr>
          <p:nvPr/>
        </p:nvSpPr>
        <p:spPr bwMode="auto">
          <a:xfrm>
            <a:off x="4572000" y="4724400"/>
            <a:ext cx="4343400" cy="2133600"/>
          </a:xfrm>
          <a:prstGeom prst="rect">
            <a:avLst/>
          </a:prstGeom>
          <a:solidFill>
            <a:srgbClr val="FFCC99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45" name="Rectangle 13"/>
          <p:cNvSpPr>
            <a:spLocks noChangeArrowheads="1"/>
          </p:cNvSpPr>
          <p:nvPr/>
        </p:nvSpPr>
        <p:spPr bwMode="auto">
          <a:xfrm>
            <a:off x="4495800" y="4864100"/>
            <a:ext cx="4648200" cy="199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r>
              <a:rPr lang="en-US" sz="2400" u="sng">
                <a:effectLst/>
              </a:rPr>
              <a:t>5. Top Mgt Psychology</a:t>
            </a:r>
            <a:endParaRPr lang="en-US" sz="2400" u="sng">
              <a:effectLst/>
              <a:latin typeface="Times" pitchFamily="1" charset="0"/>
            </a:endParaRPr>
          </a:p>
          <a:p>
            <a:r>
              <a:rPr lang="en-US" sz="2000">
                <a:effectLst/>
                <a:latin typeface="Times" pitchFamily="1" charset="0"/>
              </a:rPr>
              <a:t>      Decision Styles</a:t>
            </a:r>
          </a:p>
          <a:p>
            <a:r>
              <a:rPr lang="en-US" sz="2000">
                <a:effectLst/>
                <a:latin typeface="Times" pitchFamily="1" charset="0"/>
              </a:rPr>
              <a:t>      Risk</a:t>
            </a:r>
          </a:p>
          <a:p>
            <a:r>
              <a:rPr lang="en-US" sz="2000">
                <a:effectLst/>
                <a:latin typeface="Times" pitchFamily="1" charset="0"/>
              </a:rPr>
              <a:t>      Conflict Styles</a:t>
            </a:r>
          </a:p>
          <a:p>
            <a:r>
              <a:rPr lang="en-US" sz="2000">
                <a:effectLst/>
                <a:latin typeface="Times" pitchFamily="1" charset="0"/>
              </a:rPr>
              <a:t>      Family History</a:t>
            </a:r>
          </a:p>
          <a:p>
            <a:r>
              <a:rPr lang="en-US" sz="2000">
                <a:effectLst/>
                <a:latin typeface="Times" pitchFamily="1" charset="0"/>
              </a:rPr>
              <a:t>      Education</a:t>
            </a:r>
          </a:p>
        </p:txBody>
      </p:sp>
    </p:spTree>
    <p:extLst>
      <p:ext uri="{BB962C8B-B14F-4D97-AF65-F5344CB8AC3E}">
        <p14:creationId xmlns:p14="http://schemas.microsoft.com/office/powerpoint/2010/main" xmlns="" val="30605867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 flipH="1">
            <a:off x="4337050" y="3581400"/>
            <a:ext cx="6350" cy="1812925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379413" y="850900"/>
            <a:ext cx="8616950" cy="2628900"/>
          </a:xfrm>
          <a:prstGeom prst="rect">
            <a:avLst/>
          </a:prstGeom>
          <a:solidFill>
            <a:srgbClr val="D6E0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61" name="Rectangle 5"/>
          <p:cNvSpPr>
            <a:spLocks noChangeArrowheads="1"/>
          </p:cNvSpPr>
          <p:nvPr/>
        </p:nvSpPr>
        <p:spPr bwMode="auto">
          <a:xfrm>
            <a:off x="1600200" y="0"/>
            <a:ext cx="67056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r>
              <a:rPr lang="en-US" sz="2400">
                <a:effectLst/>
              </a:rPr>
              <a:t>The Systems Dynamics of BHOPAL</a:t>
            </a:r>
          </a:p>
        </p:txBody>
      </p:sp>
      <p:sp>
        <p:nvSpPr>
          <p:cNvPr id="45062" name="Rectangle 6"/>
          <p:cNvSpPr>
            <a:spLocks noChangeArrowheads="1"/>
          </p:cNvSpPr>
          <p:nvPr/>
        </p:nvSpPr>
        <p:spPr bwMode="auto">
          <a:xfrm>
            <a:off x="477838" y="1843088"/>
            <a:ext cx="1995487" cy="444500"/>
          </a:xfrm>
          <a:prstGeom prst="rect">
            <a:avLst/>
          </a:prstGeom>
          <a:solidFill>
            <a:srgbClr val="D6E0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63" name="Rectangle 7"/>
          <p:cNvSpPr>
            <a:spLocks noChangeArrowheads="1"/>
          </p:cNvSpPr>
          <p:nvPr/>
        </p:nvSpPr>
        <p:spPr bwMode="auto">
          <a:xfrm>
            <a:off x="534988" y="1878013"/>
            <a:ext cx="1971675" cy="40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r>
              <a:rPr lang="en-US" sz="2000">
                <a:solidFill>
                  <a:schemeClr val="accent1"/>
                </a:solidFill>
                <a:effectLst/>
                <a:latin typeface="Times" pitchFamily="1" charset="0"/>
              </a:rPr>
              <a:t>Initial Crisis: -$</a:t>
            </a:r>
          </a:p>
        </p:txBody>
      </p:sp>
      <p:sp>
        <p:nvSpPr>
          <p:cNvPr id="45064" name="Rectangle 8"/>
          <p:cNvSpPr>
            <a:spLocks noChangeArrowheads="1"/>
          </p:cNvSpPr>
          <p:nvPr/>
        </p:nvSpPr>
        <p:spPr bwMode="auto">
          <a:xfrm>
            <a:off x="2805113" y="2586038"/>
            <a:ext cx="1639887" cy="449262"/>
          </a:xfrm>
          <a:prstGeom prst="rect">
            <a:avLst/>
          </a:prstGeom>
          <a:solidFill>
            <a:srgbClr val="D6E0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65" name="Rectangle 9"/>
          <p:cNvSpPr>
            <a:spLocks noChangeArrowheads="1"/>
          </p:cNvSpPr>
          <p:nvPr/>
        </p:nvSpPr>
        <p:spPr bwMode="auto">
          <a:xfrm>
            <a:off x="2846388" y="2624138"/>
            <a:ext cx="1971675" cy="40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r>
              <a:rPr lang="en-US" sz="2000">
                <a:effectLst/>
                <a:latin typeface="Times" pitchFamily="1" charset="0"/>
              </a:rPr>
              <a:t>Poor Design</a:t>
            </a:r>
          </a:p>
        </p:txBody>
      </p:sp>
      <p:sp>
        <p:nvSpPr>
          <p:cNvPr id="45066" name="Rectangle 10"/>
          <p:cNvSpPr>
            <a:spLocks noChangeArrowheads="1"/>
          </p:cNvSpPr>
          <p:nvPr/>
        </p:nvSpPr>
        <p:spPr bwMode="auto">
          <a:xfrm>
            <a:off x="2565400" y="1122363"/>
            <a:ext cx="2292350" cy="496887"/>
          </a:xfrm>
          <a:prstGeom prst="rect">
            <a:avLst/>
          </a:prstGeom>
          <a:solidFill>
            <a:srgbClr val="D6E0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67" name="Rectangle 11"/>
          <p:cNvSpPr>
            <a:spLocks noChangeArrowheads="1"/>
          </p:cNvSpPr>
          <p:nvPr/>
        </p:nvSpPr>
        <p:spPr bwMode="auto">
          <a:xfrm>
            <a:off x="2590800" y="1144588"/>
            <a:ext cx="237807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r>
              <a:rPr lang="en-US" sz="2000">
                <a:effectLst/>
                <a:latin typeface="Times" pitchFamily="1" charset="0"/>
              </a:rPr>
              <a:t>Poor Maintenance</a:t>
            </a:r>
          </a:p>
        </p:txBody>
      </p:sp>
      <p:sp>
        <p:nvSpPr>
          <p:cNvPr id="45068" name="Rectangle 12"/>
          <p:cNvSpPr>
            <a:spLocks noChangeArrowheads="1"/>
          </p:cNvSpPr>
          <p:nvPr/>
        </p:nvSpPr>
        <p:spPr bwMode="auto">
          <a:xfrm>
            <a:off x="5281613" y="1849438"/>
            <a:ext cx="1639887" cy="449262"/>
          </a:xfrm>
          <a:prstGeom prst="rect">
            <a:avLst/>
          </a:prstGeom>
          <a:solidFill>
            <a:srgbClr val="D6E0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69" name="Rectangle 13"/>
          <p:cNvSpPr>
            <a:spLocks noChangeArrowheads="1"/>
          </p:cNvSpPr>
          <p:nvPr/>
        </p:nvSpPr>
        <p:spPr bwMode="auto">
          <a:xfrm>
            <a:off x="5324475" y="1887538"/>
            <a:ext cx="1971675" cy="40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r>
              <a:rPr lang="en-US" sz="2000">
                <a:effectLst/>
                <a:latin typeface="Times" pitchFamily="1" charset="0"/>
              </a:rPr>
              <a:t>Low Morale</a:t>
            </a:r>
          </a:p>
        </p:txBody>
      </p:sp>
      <p:sp>
        <p:nvSpPr>
          <p:cNvPr id="45070" name="Rectangle 14"/>
          <p:cNvSpPr>
            <a:spLocks noChangeArrowheads="1"/>
          </p:cNvSpPr>
          <p:nvPr/>
        </p:nvSpPr>
        <p:spPr bwMode="auto">
          <a:xfrm>
            <a:off x="4895850" y="2560638"/>
            <a:ext cx="2625725" cy="511175"/>
          </a:xfrm>
          <a:prstGeom prst="rect">
            <a:avLst/>
          </a:prstGeom>
          <a:solidFill>
            <a:srgbClr val="D6E0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71" name="Rectangle 15"/>
          <p:cNvSpPr>
            <a:spLocks noChangeArrowheads="1"/>
          </p:cNvSpPr>
          <p:nvPr/>
        </p:nvSpPr>
        <p:spPr bwMode="auto">
          <a:xfrm>
            <a:off x="4905375" y="2613025"/>
            <a:ext cx="3433763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r>
              <a:rPr lang="en-US" sz="2000">
                <a:effectLst/>
                <a:latin typeface="Times" pitchFamily="1" charset="0"/>
              </a:rPr>
              <a:t>Poor Safety Standards</a:t>
            </a:r>
          </a:p>
        </p:txBody>
      </p:sp>
      <p:sp>
        <p:nvSpPr>
          <p:cNvPr id="45072" name="Rectangle 16"/>
          <p:cNvSpPr>
            <a:spLocks noChangeArrowheads="1"/>
          </p:cNvSpPr>
          <p:nvPr/>
        </p:nvSpPr>
        <p:spPr bwMode="auto">
          <a:xfrm>
            <a:off x="5016500" y="1096963"/>
            <a:ext cx="2625725" cy="511175"/>
          </a:xfrm>
          <a:prstGeom prst="rect">
            <a:avLst/>
          </a:prstGeom>
          <a:solidFill>
            <a:srgbClr val="D6E0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73" name="Rectangle 17"/>
          <p:cNvSpPr>
            <a:spLocks noChangeArrowheads="1"/>
          </p:cNvSpPr>
          <p:nvPr/>
        </p:nvSpPr>
        <p:spPr bwMode="auto">
          <a:xfrm>
            <a:off x="5073650" y="1150938"/>
            <a:ext cx="3433763" cy="40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r>
              <a:rPr lang="en-US" sz="2000">
                <a:effectLst/>
                <a:latin typeface="Times" pitchFamily="1" charset="0"/>
              </a:rPr>
              <a:t>Poor Infrastructure</a:t>
            </a:r>
          </a:p>
        </p:txBody>
      </p:sp>
      <p:sp>
        <p:nvSpPr>
          <p:cNvPr id="45074" name="Rectangle 18"/>
          <p:cNvSpPr>
            <a:spLocks noChangeArrowheads="1"/>
          </p:cNvSpPr>
          <p:nvPr/>
        </p:nvSpPr>
        <p:spPr bwMode="auto">
          <a:xfrm>
            <a:off x="3057525" y="4468813"/>
            <a:ext cx="2625725" cy="511175"/>
          </a:xfrm>
          <a:prstGeom prst="rect">
            <a:avLst/>
          </a:prstGeom>
          <a:solidFill>
            <a:srgbClr val="D6E0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75" name="Rectangle 19"/>
          <p:cNvSpPr>
            <a:spLocks noChangeArrowheads="1"/>
          </p:cNvSpPr>
          <p:nvPr/>
        </p:nvSpPr>
        <p:spPr bwMode="auto">
          <a:xfrm>
            <a:off x="3322638" y="4419600"/>
            <a:ext cx="2497137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r>
              <a:rPr lang="en-US">
                <a:effectLst/>
                <a:latin typeface="Times" pitchFamily="1" charset="0"/>
              </a:rPr>
              <a:t>Poor Safety</a:t>
            </a:r>
          </a:p>
        </p:txBody>
      </p:sp>
      <p:sp>
        <p:nvSpPr>
          <p:cNvPr id="45076" name="Rectangle 20"/>
          <p:cNvSpPr>
            <a:spLocks noChangeArrowheads="1"/>
          </p:cNvSpPr>
          <p:nvPr/>
        </p:nvSpPr>
        <p:spPr bwMode="auto">
          <a:xfrm>
            <a:off x="3070225" y="5413375"/>
            <a:ext cx="2649538" cy="684213"/>
          </a:xfrm>
          <a:prstGeom prst="rect">
            <a:avLst/>
          </a:prstGeom>
          <a:solidFill>
            <a:srgbClr val="D6E0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77" name="Rectangle 21"/>
          <p:cNvSpPr>
            <a:spLocks noChangeArrowheads="1"/>
          </p:cNvSpPr>
          <p:nvPr/>
        </p:nvSpPr>
        <p:spPr bwMode="auto">
          <a:xfrm>
            <a:off x="3063875" y="5489575"/>
            <a:ext cx="3127375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r>
              <a:rPr lang="en-US">
                <a:solidFill>
                  <a:schemeClr val="accent1"/>
                </a:solidFill>
                <a:effectLst/>
                <a:latin typeface="Times" pitchFamily="1" charset="0"/>
              </a:rPr>
              <a:t>The Final Crisis</a:t>
            </a:r>
          </a:p>
        </p:txBody>
      </p:sp>
      <p:sp>
        <p:nvSpPr>
          <p:cNvPr id="45078" name="AutoShape 22"/>
          <p:cNvSpPr>
            <a:spLocks noChangeArrowheads="1"/>
          </p:cNvSpPr>
          <p:nvPr/>
        </p:nvSpPr>
        <p:spPr bwMode="auto">
          <a:xfrm rot="16200000" flipH="1">
            <a:off x="4124325" y="4171951"/>
            <a:ext cx="441325" cy="285750"/>
          </a:xfrm>
          <a:prstGeom prst="rightArrow">
            <a:avLst>
              <a:gd name="adj1" fmla="val 50000"/>
              <a:gd name="adj2" fmla="val 77229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79" name="AutoShape 23"/>
          <p:cNvSpPr>
            <a:spLocks noChangeArrowheads="1"/>
          </p:cNvSpPr>
          <p:nvPr/>
        </p:nvSpPr>
        <p:spPr bwMode="auto">
          <a:xfrm rot="16200000" flipH="1">
            <a:off x="4121150" y="5140326"/>
            <a:ext cx="441325" cy="285750"/>
          </a:xfrm>
          <a:prstGeom prst="rightArrow">
            <a:avLst>
              <a:gd name="adj1" fmla="val 50000"/>
              <a:gd name="adj2" fmla="val 77229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80" name="Rectangle 24"/>
          <p:cNvSpPr>
            <a:spLocks noChangeArrowheads="1"/>
          </p:cNvSpPr>
          <p:nvPr/>
        </p:nvSpPr>
        <p:spPr bwMode="auto">
          <a:xfrm>
            <a:off x="2778125" y="1838325"/>
            <a:ext cx="1639888" cy="449263"/>
          </a:xfrm>
          <a:prstGeom prst="rect">
            <a:avLst/>
          </a:prstGeom>
          <a:solidFill>
            <a:srgbClr val="D6E0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81" name="Rectangle 25"/>
          <p:cNvSpPr>
            <a:spLocks noChangeArrowheads="1"/>
          </p:cNvSpPr>
          <p:nvPr/>
        </p:nvSpPr>
        <p:spPr bwMode="auto">
          <a:xfrm>
            <a:off x="2803525" y="1890713"/>
            <a:ext cx="1971675" cy="40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r>
              <a:rPr lang="en-US" sz="2000">
                <a:effectLst/>
                <a:latin typeface="Times" pitchFamily="1" charset="0"/>
              </a:rPr>
              <a:t>Cost-Cutting</a:t>
            </a:r>
          </a:p>
        </p:txBody>
      </p:sp>
      <p:sp>
        <p:nvSpPr>
          <p:cNvPr id="45082" name="Line 26"/>
          <p:cNvSpPr>
            <a:spLocks noChangeShapeType="1"/>
          </p:cNvSpPr>
          <p:nvPr/>
        </p:nvSpPr>
        <p:spPr bwMode="auto">
          <a:xfrm flipV="1">
            <a:off x="1436688" y="1374775"/>
            <a:ext cx="0" cy="45561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83" name="Line 27"/>
          <p:cNvSpPr>
            <a:spLocks noChangeShapeType="1"/>
          </p:cNvSpPr>
          <p:nvPr/>
        </p:nvSpPr>
        <p:spPr bwMode="auto">
          <a:xfrm>
            <a:off x="1420813" y="2297113"/>
            <a:ext cx="0" cy="4762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84" name="Line 28"/>
          <p:cNvSpPr>
            <a:spLocks noChangeShapeType="1"/>
          </p:cNvSpPr>
          <p:nvPr/>
        </p:nvSpPr>
        <p:spPr bwMode="auto">
          <a:xfrm>
            <a:off x="1449388" y="1390650"/>
            <a:ext cx="4445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85" name="Line 29"/>
          <p:cNvSpPr>
            <a:spLocks noChangeShapeType="1"/>
          </p:cNvSpPr>
          <p:nvPr/>
        </p:nvSpPr>
        <p:spPr bwMode="auto">
          <a:xfrm>
            <a:off x="1446213" y="2781300"/>
            <a:ext cx="4445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86" name="AutoShape 30"/>
          <p:cNvSpPr>
            <a:spLocks noChangeArrowheads="1"/>
          </p:cNvSpPr>
          <p:nvPr/>
        </p:nvSpPr>
        <p:spPr bwMode="auto">
          <a:xfrm>
            <a:off x="1928813" y="1303338"/>
            <a:ext cx="238125" cy="127000"/>
          </a:xfrm>
          <a:prstGeom prst="rightArrow">
            <a:avLst>
              <a:gd name="adj1" fmla="val 50000"/>
              <a:gd name="adj2" fmla="val 93759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87" name="AutoShape 31"/>
          <p:cNvSpPr>
            <a:spLocks noChangeArrowheads="1"/>
          </p:cNvSpPr>
          <p:nvPr/>
        </p:nvSpPr>
        <p:spPr bwMode="auto">
          <a:xfrm>
            <a:off x="1908175" y="2725738"/>
            <a:ext cx="238125" cy="127000"/>
          </a:xfrm>
          <a:prstGeom prst="rightArrow">
            <a:avLst>
              <a:gd name="adj1" fmla="val 50000"/>
              <a:gd name="adj2" fmla="val 93759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002530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25438"/>
            <a:ext cx="7772400" cy="1143000"/>
          </a:xfrm>
          <a:noFill/>
          <a:ln/>
        </p:spPr>
        <p:txBody>
          <a:bodyPr/>
          <a:lstStyle/>
          <a:p>
            <a:r>
              <a:rPr lang="en-US" b="1"/>
              <a:t>Organizational Issues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03288" y="2130425"/>
            <a:ext cx="7604125" cy="3870325"/>
          </a:xfrm>
          <a:noFill/>
          <a:ln/>
        </p:spPr>
        <p:txBody>
          <a:bodyPr/>
          <a:lstStyle/>
          <a:p>
            <a:pPr marL="342900" indent="-342900"/>
            <a:r>
              <a:rPr lang="en-US" b="1">
                <a:solidFill>
                  <a:schemeClr val="tx1"/>
                </a:solidFill>
              </a:rPr>
              <a:t> Well-Trained CM Team?</a:t>
            </a:r>
          </a:p>
          <a:p>
            <a:pPr marL="342900" indent="-342900"/>
            <a:r>
              <a:rPr lang="en-US" b="1">
                <a:solidFill>
                  <a:schemeClr val="tx1"/>
                </a:solidFill>
              </a:rPr>
              <a:t>Appropriate Functions?</a:t>
            </a:r>
          </a:p>
          <a:p>
            <a:pPr marL="342900" indent="-342900"/>
            <a:r>
              <a:rPr lang="en-US" b="1">
                <a:solidFill>
                  <a:schemeClr val="tx1"/>
                </a:solidFill>
              </a:rPr>
              <a:t>Facilitate?</a:t>
            </a:r>
          </a:p>
          <a:p>
            <a:pPr marL="342900" indent="-342900"/>
            <a:r>
              <a:rPr lang="en-US" b="1">
                <a:solidFill>
                  <a:schemeClr val="tx1"/>
                </a:solidFill>
              </a:rPr>
              <a:t>Conflict Management?</a:t>
            </a:r>
          </a:p>
          <a:p>
            <a:pPr marL="342900" indent="-342900"/>
            <a:r>
              <a:rPr lang="en-US" b="1">
                <a:solidFill>
                  <a:schemeClr val="tx1"/>
                </a:solidFill>
              </a:rPr>
              <a:t>Org Flexibility?</a:t>
            </a:r>
          </a:p>
          <a:p>
            <a:pPr marL="342900" indent="-342900"/>
            <a:r>
              <a:rPr lang="en-US" b="1">
                <a:solidFill>
                  <a:schemeClr val="tx1"/>
                </a:solidFill>
              </a:rPr>
              <a:t>Share Resources?</a:t>
            </a:r>
          </a:p>
          <a:p>
            <a:pPr marL="342900" indent="-342900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chemeClr val="tx1"/>
                </a:solidFill>
              </a:rPr>
              <a:pPr/>
              <a:t>17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754380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93688"/>
            <a:ext cx="7772400" cy="1143000"/>
          </a:xfrm>
          <a:noFill/>
          <a:ln/>
        </p:spPr>
        <p:txBody>
          <a:bodyPr/>
          <a:lstStyle/>
          <a:p>
            <a:r>
              <a:rPr lang="en-US" b="1"/>
              <a:t>Human Factors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03350" y="1550988"/>
            <a:ext cx="6477000" cy="3619500"/>
          </a:xfrm>
          <a:noFill/>
          <a:ln/>
        </p:spPr>
        <p:txBody>
          <a:bodyPr>
            <a:normAutofit fontScale="92500" lnSpcReduction="10000"/>
          </a:bodyPr>
          <a:lstStyle/>
          <a:p>
            <a:pPr marL="342900" indent="-342900"/>
            <a:r>
              <a:rPr lang="en-US" b="1">
                <a:solidFill>
                  <a:schemeClr val="tx1"/>
                </a:solidFill>
              </a:rPr>
              <a:t>Three-Mile Island</a:t>
            </a:r>
          </a:p>
          <a:p>
            <a:pPr marL="342900" indent="-342900"/>
            <a:r>
              <a:rPr lang="en-US" b="1">
                <a:solidFill>
                  <a:schemeClr val="tx1"/>
                </a:solidFill>
              </a:rPr>
              <a:t>Amtrak</a:t>
            </a:r>
          </a:p>
          <a:p>
            <a:pPr marL="342900" indent="-342900"/>
            <a:endParaRPr lang="en-US" b="1">
              <a:solidFill>
                <a:schemeClr val="tx1"/>
              </a:solidFill>
            </a:endParaRPr>
          </a:p>
          <a:p>
            <a:pPr marL="342900" indent="-342900"/>
            <a:r>
              <a:rPr lang="en-US" b="1">
                <a:solidFill>
                  <a:schemeClr val="tx1"/>
                </a:solidFill>
              </a:rPr>
              <a:t>Mental-Map Conferences?</a:t>
            </a:r>
          </a:p>
          <a:p>
            <a:pPr marL="342900" indent="-342900"/>
            <a:r>
              <a:rPr lang="en-US" b="1">
                <a:solidFill>
                  <a:schemeClr val="tx1"/>
                </a:solidFill>
              </a:rPr>
              <a:t>KNOWLEDGE-BASED</a:t>
            </a:r>
          </a:p>
          <a:p>
            <a:pPr marL="342900" indent="-342900"/>
            <a:r>
              <a:rPr lang="en-US" b="1">
                <a:solidFill>
                  <a:schemeClr val="tx1"/>
                </a:solidFill>
              </a:rPr>
              <a:t>Designers, Operators,</a:t>
            </a:r>
          </a:p>
          <a:p>
            <a:pPr marL="342900" indent="-342900"/>
            <a:r>
              <a:rPr lang="en-US" b="1">
                <a:solidFill>
                  <a:schemeClr val="tx1"/>
                </a:solidFill>
              </a:rPr>
              <a:t>Maintenance?</a:t>
            </a:r>
          </a:p>
          <a:p>
            <a:pPr marL="342900" indent="-342900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chemeClr val="tx1"/>
                </a:solidFill>
              </a:rPr>
              <a:pPr/>
              <a:t>18</a:t>
            </a:fld>
            <a:endParaRPr lang="en-US">
              <a:solidFill>
                <a:schemeClr val="tx1"/>
              </a:solidFill>
            </a:endParaRPr>
          </a:p>
        </p:txBody>
      </p:sp>
      <p:pic>
        <p:nvPicPr>
          <p:cNvPr id="47108" name="Picture 4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0900" y="2106613"/>
            <a:ext cx="601663" cy="601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109" name="Line 5"/>
          <p:cNvSpPr>
            <a:spLocks noChangeShapeType="1"/>
          </p:cNvSpPr>
          <p:nvPr/>
        </p:nvSpPr>
        <p:spPr bwMode="auto">
          <a:xfrm>
            <a:off x="7188200" y="2171700"/>
            <a:ext cx="554038" cy="53975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10" name="Line 6"/>
          <p:cNvSpPr>
            <a:spLocks noChangeShapeType="1"/>
          </p:cNvSpPr>
          <p:nvPr/>
        </p:nvSpPr>
        <p:spPr bwMode="auto">
          <a:xfrm flipV="1">
            <a:off x="7221538" y="2162175"/>
            <a:ext cx="539750" cy="579438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11" name="Oval 7"/>
          <p:cNvSpPr>
            <a:spLocks noChangeArrowheads="1"/>
          </p:cNvSpPr>
          <p:nvPr/>
        </p:nvSpPr>
        <p:spPr bwMode="auto">
          <a:xfrm>
            <a:off x="6978650" y="1649413"/>
            <a:ext cx="331788" cy="31591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12" name="Oval 8"/>
          <p:cNvSpPr>
            <a:spLocks noChangeArrowheads="1"/>
          </p:cNvSpPr>
          <p:nvPr/>
        </p:nvSpPr>
        <p:spPr bwMode="auto">
          <a:xfrm>
            <a:off x="7616825" y="1658938"/>
            <a:ext cx="331788" cy="31591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13" name="Rectangle 9"/>
          <p:cNvSpPr>
            <a:spLocks noChangeArrowheads="1"/>
          </p:cNvSpPr>
          <p:nvPr/>
        </p:nvSpPr>
        <p:spPr bwMode="auto">
          <a:xfrm>
            <a:off x="6840538" y="1200150"/>
            <a:ext cx="747712" cy="40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effectLst/>
                <a:latin typeface="Times" pitchFamily="1" charset="0"/>
              </a:rPr>
              <a:t>OK</a:t>
            </a:r>
          </a:p>
        </p:txBody>
      </p:sp>
      <p:sp>
        <p:nvSpPr>
          <p:cNvPr id="47114" name="Rectangle 10"/>
          <p:cNvSpPr>
            <a:spLocks noChangeArrowheads="1"/>
          </p:cNvSpPr>
          <p:nvPr/>
        </p:nvSpPr>
        <p:spPr bwMode="auto">
          <a:xfrm>
            <a:off x="7464425" y="1195388"/>
            <a:ext cx="747713" cy="40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effectLst/>
                <a:latin typeface="Times" pitchFamily="1" charset="0"/>
              </a:rPr>
              <a:t>NOT</a:t>
            </a:r>
          </a:p>
        </p:txBody>
      </p:sp>
      <p:pic>
        <p:nvPicPr>
          <p:cNvPr id="47115" name="Picture 11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79538" y="4589463"/>
            <a:ext cx="604837" cy="37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116" name="Picture 12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3538" y="4354513"/>
            <a:ext cx="2166937" cy="134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729139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4450"/>
            <a:ext cx="7772400" cy="1143000"/>
          </a:xfrm>
          <a:noFill/>
          <a:ln/>
        </p:spPr>
        <p:txBody>
          <a:bodyPr/>
          <a:lstStyle/>
          <a:p>
            <a:r>
              <a:rPr lang="en-US" sz="3600" b="1"/>
              <a:t>ORGANIZATIONAL CULTURE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09688" y="922338"/>
            <a:ext cx="6461125" cy="561975"/>
          </a:xfrm>
          <a:noFill/>
          <a:ln/>
        </p:spPr>
        <p:txBody>
          <a:bodyPr>
            <a:normAutofit lnSpcReduction="10000"/>
          </a:bodyPr>
          <a:lstStyle/>
          <a:p>
            <a:pPr marL="342900" indent="-342900"/>
            <a:r>
              <a:rPr lang="en-US" b="1"/>
              <a:t>Dangerous Rationalizations</a:t>
            </a:r>
          </a:p>
          <a:p>
            <a:pPr marL="342900" indent="-342900"/>
            <a:endParaRPr lang="en-US" b="1"/>
          </a:p>
          <a:p>
            <a:pPr marL="342900" indent="-342900"/>
            <a:endParaRPr lang="en-US" b="1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48132" name="Rectangle 4"/>
          <p:cNvSpPr>
            <a:spLocks noChangeArrowheads="1"/>
          </p:cNvSpPr>
          <p:nvPr/>
        </p:nvSpPr>
        <p:spPr bwMode="auto">
          <a:xfrm>
            <a:off x="2046288" y="1463675"/>
            <a:ext cx="6469062" cy="5018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effectLst/>
                <a:latin typeface="Times" pitchFamily="1" charset="0"/>
              </a:rPr>
              <a:t>Our size will protect us.</a:t>
            </a:r>
          </a:p>
          <a:p>
            <a:pPr>
              <a:spcBef>
                <a:spcPct val="50000"/>
              </a:spcBef>
            </a:pPr>
            <a:r>
              <a:rPr lang="en-US" sz="2400">
                <a:effectLst/>
                <a:latin typeface="Times" pitchFamily="1" charset="0"/>
              </a:rPr>
              <a:t>Excellent companies don’t have crises.</a:t>
            </a:r>
          </a:p>
          <a:p>
            <a:pPr>
              <a:spcBef>
                <a:spcPct val="50000"/>
              </a:spcBef>
            </a:pPr>
            <a:r>
              <a:rPr lang="en-US" sz="2400">
                <a:effectLst/>
                <a:latin typeface="Times" pitchFamily="1" charset="0"/>
              </a:rPr>
              <a:t>Our location will protect us.</a:t>
            </a:r>
          </a:p>
          <a:p>
            <a:pPr>
              <a:spcBef>
                <a:spcPct val="50000"/>
              </a:spcBef>
            </a:pPr>
            <a:r>
              <a:rPr lang="en-US" sz="2400">
                <a:effectLst/>
                <a:latin typeface="Times" pitchFamily="1" charset="0"/>
              </a:rPr>
              <a:t>Certain crises only happen to others.</a:t>
            </a:r>
          </a:p>
          <a:p>
            <a:pPr>
              <a:spcBef>
                <a:spcPct val="50000"/>
              </a:spcBef>
            </a:pPr>
            <a:r>
              <a:rPr lang="en-US" sz="2400">
                <a:effectLst/>
                <a:latin typeface="Times" pitchFamily="1" charset="0"/>
              </a:rPr>
              <a:t>If a crisis happens, someone will rescue us.</a:t>
            </a:r>
          </a:p>
          <a:p>
            <a:pPr>
              <a:spcBef>
                <a:spcPct val="50000"/>
              </a:spcBef>
            </a:pPr>
            <a:r>
              <a:rPr lang="en-US" sz="2400">
                <a:effectLst/>
                <a:latin typeface="Times" pitchFamily="1" charset="0"/>
              </a:rPr>
              <a:t>CM is someone else’s responsibility.</a:t>
            </a:r>
          </a:p>
          <a:p>
            <a:pPr>
              <a:spcBef>
                <a:spcPct val="50000"/>
              </a:spcBef>
            </a:pPr>
            <a:r>
              <a:rPr lang="en-US" sz="2400">
                <a:effectLst/>
                <a:latin typeface="Times" pitchFamily="1" charset="0"/>
              </a:rPr>
              <a:t>Each crisis is so unique that it is pointless to  prepare.</a:t>
            </a:r>
          </a:p>
          <a:p>
            <a:pPr>
              <a:spcBef>
                <a:spcPct val="50000"/>
              </a:spcBef>
            </a:pPr>
            <a:r>
              <a:rPr lang="en-US" sz="2400">
                <a:effectLst/>
                <a:latin typeface="Times" pitchFamily="1" charset="0"/>
              </a:rPr>
              <a:t>OVER 30 KEY RATIONALIZATIONS!!!</a:t>
            </a:r>
            <a:endParaRPr lang="en-US" sz="2400">
              <a:solidFill>
                <a:schemeClr val="accent1"/>
              </a:solidFill>
              <a:effectLst/>
              <a:latin typeface="Times" pitchFamily="1" charset="0"/>
            </a:endParaRPr>
          </a:p>
          <a:p>
            <a:pPr algn="ctr"/>
            <a:endParaRPr lang="en-US" sz="2400">
              <a:solidFill>
                <a:schemeClr val="accent1"/>
              </a:solidFill>
              <a:effectLst/>
              <a:latin typeface="Times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897203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ChangeArrowheads="1"/>
          </p:cNvSpPr>
          <p:nvPr/>
        </p:nvSpPr>
        <p:spPr bwMode="auto">
          <a:xfrm>
            <a:off x="833438" y="609600"/>
            <a:ext cx="76200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 Shared Freudian Defense Mechanisms</a:t>
            </a:r>
            <a:endParaRPr lang="en-US" sz="4400" b="0">
              <a:effectLst/>
              <a:latin typeface="Times" pitchFamily="1" charset="0"/>
            </a:endParaRPr>
          </a:p>
        </p:txBody>
      </p:sp>
      <p:sp>
        <p:nvSpPr>
          <p:cNvPr id="60419" name="Rectangle 3"/>
          <p:cNvSpPr>
            <a:spLocks noChangeArrowheads="1"/>
          </p:cNvSpPr>
          <p:nvPr/>
        </p:nvSpPr>
        <p:spPr bwMode="auto">
          <a:xfrm>
            <a:off x="223838" y="1981200"/>
            <a:ext cx="41910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tx1"/>
              </a:buClr>
              <a:buSzPct val="75000"/>
              <a:buFont typeface="Monotype Sorts" pitchFamily="1" charset="2"/>
              <a:buNone/>
            </a:pPr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1. Denial</a:t>
            </a:r>
          </a:p>
          <a:p>
            <a:pPr marL="342900" indent="-342900">
              <a:spcBef>
                <a:spcPct val="20000"/>
              </a:spcBef>
              <a:buClr>
                <a:schemeClr val="tx1"/>
              </a:buClr>
              <a:buSzPct val="75000"/>
              <a:buFont typeface="Monotype Sorts" pitchFamily="1" charset="2"/>
              <a:buNone/>
            </a:pPr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2. Disavowal</a:t>
            </a:r>
          </a:p>
          <a:p>
            <a:pPr marL="342900" indent="-342900">
              <a:spcBef>
                <a:spcPct val="20000"/>
              </a:spcBef>
              <a:buClr>
                <a:schemeClr val="tx1"/>
              </a:buClr>
              <a:buSzPct val="75000"/>
              <a:buFont typeface="Monotype Sorts" pitchFamily="1" charset="2"/>
              <a:buNone/>
            </a:pPr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3. Idealization</a:t>
            </a:r>
          </a:p>
          <a:p>
            <a:pPr marL="342900" indent="-342900">
              <a:spcBef>
                <a:spcPct val="20000"/>
              </a:spcBef>
              <a:buClr>
                <a:schemeClr val="tx1"/>
              </a:buClr>
              <a:buSzPct val="75000"/>
              <a:buFont typeface="Monotype Sorts" pitchFamily="1" charset="2"/>
              <a:buNone/>
            </a:pPr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4. Grandiosity</a:t>
            </a:r>
          </a:p>
          <a:p>
            <a:pPr marL="342900" indent="-342900">
              <a:spcBef>
                <a:spcPct val="20000"/>
              </a:spcBef>
              <a:buClr>
                <a:schemeClr val="tx1"/>
              </a:buClr>
              <a:buSzPct val="75000"/>
              <a:buFont typeface="Monotype Sorts" pitchFamily="1" charset="2"/>
              <a:buNone/>
            </a:pPr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5. Projection</a:t>
            </a:r>
          </a:p>
          <a:p>
            <a:pPr marL="342900" indent="-342900">
              <a:spcBef>
                <a:spcPct val="20000"/>
              </a:spcBef>
              <a:buClr>
                <a:schemeClr val="tx1"/>
              </a:buClr>
              <a:buSzPct val="75000"/>
              <a:buFont typeface="Monotype Sorts" pitchFamily="1" charset="2"/>
              <a:buNone/>
            </a:pPr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6. Intellectualization</a:t>
            </a:r>
          </a:p>
          <a:p>
            <a:pPr marL="342900" indent="-342900">
              <a:spcBef>
                <a:spcPct val="20000"/>
              </a:spcBef>
              <a:buClr>
                <a:schemeClr val="tx1"/>
              </a:buClr>
              <a:buSzPct val="75000"/>
              <a:buFont typeface="Monotype Sorts" pitchFamily="1" charset="2"/>
              <a:buNone/>
            </a:pPr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7. Compartmentalization</a:t>
            </a:r>
          </a:p>
        </p:txBody>
      </p:sp>
      <p:sp>
        <p:nvSpPr>
          <p:cNvPr id="60420" name="Rectangle 4"/>
          <p:cNvSpPr>
            <a:spLocks noChangeArrowheads="1"/>
          </p:cNvSpPr>
          <p:nvPr/>
        </p:nvSpPr>
        <p:spPr bwMode="auto">
          <a:xfrm>
            <a:off x="4567238" y="1981200"/>
            <a:ext cx="45720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tx1"/>
              </a:buClr>
              <a:buSzPct val="75000"/>
              <a:buFont typeface="Monotype Sorts" pitchFamily="1" charset="2"/>
              <a:buNone/>
            </a:pPr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1. Invulnerability</a:t>
            </a:r>
          </a:p>
          <a:p>
            <a:pPr marL="342900" indent="-342900">
              <a:spcBef>
                <a:spcPct val="20000"/>
              </a:spcBef>
              <a:buClr>
                <a:schemeClr val="tx1"/>
              </a:buClr>
              <a:buSzPct val="75000"/>
              <a:buFont typeface="Monotype Sorts" pitchFamily="1" charset="2"/>
              <a:buNone/>
            </a:pPr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2. Impacts Negligible</a:t>
            </a:r>
          </a:p>
          <a:p>
            <a:pPr marL="342900" indent="-342900">
              <a:spcBef>
                <a:spcPct val="20000"/>
              </a:spcBef>
              <a:buClr>
                <a:schemeClr val="tx1"/>
              </a:buClr>
              <a:buSzPct val="75000"/>
              <a:buFont typeface="Monotype Sorts" pitchFamily="1" charset="2"/>
              <a:buNone/>
            </a:pPr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3. We Don’t Have Problems</a:t>
            </a:r>
          </a:p>
          <a:p>
            <a:pPr marL="342900" indent="-342900">
              <a:spcBef>
                <a:spcPct val="20000"/>
              </a:spcBef>
              <a:buClr>
                <a:schemeClr val="tx1"/>
              </a:buClr>
              <a:buSzPct val="75000"/>
              <a:buFont typeface="Monotype Sorts" pitchFamily="1" charset="2"/>
              <a:buNone/>
            </a:pPr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4. We’re Big &amp; Powerful</a:t>
            </a:r>
          </a:p>
          <a:p>
            <a:pPr marL="342900" indent="-342900">
              <a:spcBef>
                <a:spcPct val="20000"/>
              </a:spcBef>
              <a:buClr>
                <a:schemeClr val="tx1"/>
              </a:buClr>
              <a:buSzPct val="75000"/>
              <a:buFont typeface="Monotype Sorts" pitchFamily="1" charset="2"/>
              <a:buNone/>
            </a:pPr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5. Someone Else to Blame</a:t>
            </a:r>
          </a:p>
          <a:p>
            <a:pPr marL="342900" indent="-342900">
              <a:spcBef>
                <a:spcPct val="20000"/>
              </a:spcBef>
              <a:buClr>
                <a:schemeClr val="tx1"/>
              </a:buClr>
              <a:buSzPct val="75000"/>
              <a:buFont typeface="Monotype Sorts" pitchFamily="1" charset="2"/>
              <a:buNone/>
            </a:pPr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6. Probabilities Small</a:t>
            </a:r>
          </a:p>
          <a:p>
            <a:pPr marL="342900" indent="-342900">
              <a:spcBef>
                <a:spcPct val="20000"/>
              </a:spcBef>
              <a:buClr>
                <a:schemeClr val="tx1"/>
              </a:buClr>
              <a:buSzPct val="75000"/>
              <a:buFont typeface="Monotype Sorts" pitchFamily="1" charset="2"/>
              <a:buNone/>
            </a:pPr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7. Can’t Affect the Whole  </a:t>
            </a:r>
          </a:p>
          <a:p>
            <a:pPr marL="342900" indent="-342900">
              <a:spcBef>
                <a:spcPct val="20000"/>
              </a:spcBef>
              <a:buClr>
                <a:schemeClr val="tx1"/>
              </a:buClr>
              <a:buSzPct val="75000"/>
              <a:buFont typeface="Monotype Sorts" pitchFamily="1" charset="2"/>
              <a:buNone/>
            </a:pPr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           System</a:t>
            </a:r>
          </a:p>
          <a:p>
            <a:pPr marL="342900" indent="-342900">
              <a:spcBef>
                <a:spcPct val="20000"/>
              </a:spcBef>
              <a:buClr>
                <a:schemeClr val="tx1"/>
              </a:buClr>
              <a:buSzPct val="75000"/>
              <a:buFont typeface="Monotype Sorts" pitchFamily="1" charset="2"/>
              <a:buNone/>
            </a:pPr>
            <a:endParaRPr lang="en-US">
              <a:effectLst>
                <a:outerShdw blurRad="38100" dist="38100" dir="2700000" algn="tl">
                  <a:srgbClr val="FFFFFF"/>
                </a:outerShdw>
              </a:effectLst>
              <a:latin typeface="Times" pitchFamily="1" charset="0"/>
            </a:endParaRPr>
          </a:p>
        </p:txBody>
      </p:sp>
      <p:sp>
        <p:nvSpPr>
          <p:cNvPr id="60423" name="Rectangle 7"/>
          <p:cNvSpPr>
            <a:spLocks noChangeArrowheads="1"/>
          </p:cNvSpPr>
          <p:nvPr/>
        </p:nvSpPr>
        <p:spPr bwMode="auto">
          <a:xfrm>
            <a:off x="452438" y="1524000"/>
            <a:ext cx="2133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u="sng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Individual</a:t>
            </a:r>
            <a:endParaRPr lang="en-US" sz="4400" b="0">
              <a:effectLst/>
              <a:latin typeface="Times" pitchFamily="1" charset="0"/>
            </a:endParaRPr>
          </a:p>
        </p:txBody>
      </p:sp>
      <p:sp>
        <p:nvSpPr>
          <p:cNvPr id="60424" name="Rectangle 8"/>
          <p:cNvSpPr>
            <a:spLocks noChangeArrowheads="1"/>
          </p:cNvSpPr>
          <p:nvPr/>
        </p:nvSpPr>
        <p:spPr bwMode="auto">
          <a:xfrm>
            <a:off x="4338638" y="1524000"/>
            <a:ext cx="32004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u="sng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Organization</a:t>
            </a:r>
            <a:endParaRPr lang="en-US" sz="4400" b="0">
              <a:effectLst/>
              <a:latin typeface="Times" pitchFamily="1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45935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844675" y="231775"/>
            <a:ext cx="5973763" cy="908050"/>
          </a:xfrm>
          <a:noFill/>
          <a:ln/>
        </p:spPr>
        <p:txBody>
          <a:bodyPr/>
          <a:lstStyle/>
          <a:p>
            <a:r>
              <a:rPr lang="en-US" b="1"/>
              <a:t>The Impact of Culture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chemeClr val="tx1"/>
                </a:solidFill>
              </a:rPr>
              <a:pPr/>
              <a:t>21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49155" name="Line 3"/>
          <p:cNvSpPr>
            <a:spLocks noChangeShapeType="1"/>
          </p:cNvSpPr>
          <p:nvPr/>
        </p:nvSpPr>
        <p:spPr bwMode="auto">
          <a:xfrm>
            <a:off x="2032000" y="1714500"/>
            <a:ext cx="0" cy="3852863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156" name="Line 4"/>
          <p:cNvSpPr>
            <a:spLocks noChangeShapeType="1"/>
          </p:cNvSpPr>
          <p:nvPr/>
        </p:nvSpPr>
        <p:spPr bwMode="auto">
          <a:xfrm>
            <a:off x="2041525" y="5576888"/>
            <a:ext cx="55626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157" name="Line 5"/>
          <p:cNvSpPr>
            <a:spLocks noChangeShapeType="1"/>
          </p:cNvSpPr>
          <p:nvPr/>
        </p:nvSpPr>
        <p:spPr bwMode="auto">
          <a:xfrm>
            <a:off x="2622550" y="1508125"/>
            <a:ext cx="4606925" cy="3430588"/>
          </a:xfrm>
          <a:prstGeom prst="line">
            <a:avLst/>
          </a:prstGeom>
          <a:noFill/>
          <a:ln w="6667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158" name="Rectangle 6"/>
          <p:cNvSpPr>
            <a:spLocks noChangeArrowheads="1"/>
          </p:cNvSpPr>
          <p:nvPr/>
        </p:nvSpPr>
        <p:spPr bwMode="auto">
          <a:xfrm>
            <a:off x="130175" y="2373313"/>
            <a:ext cx="1938338" cy="1014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effectLst/>
                <a:latin typeface="Times" pitchFamily="1" charset="0"/>
              </a:rPr>
              <a:t>CM </a:t>
            </a:r>
          </a:p>
          <a:p>
            <a:pPr>
              <a:spcBef>
                <a:spcPct val="50000"/>
              </a:spcBef>
            </a:pPr>
            <a:r>
              <a:rPr lang="en-US" sz="2400">
                <a:effectLst/>
                <a:latin typeface="Times" pitchFamily="1" charset="0"/>
              </a:rPr>
              <a:t>Preparation</a:t>
            </a:r>
          </a:p>
        </p:txBody>
      </p:sp>
      <p:sp>
        <p:nvSpPr>
          <p:cNvPr id="49159" name="Rectangle 7"/>
          <p:cNvSpPr>
            <a:spLocks noChangeArrowheads="1"/>
          </p:cNvSpPr>
          <p:nvPr/>
        </p:nvSpPr>
        <p:spPr bwMode="auto">
          <a:xfrm>
            <a:off x="2271713" y="5802313"/>
            <a:ext cx="6491287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effectLst/>
                <a:latin typeface="Times" pitchFamily="1" charset="0"/>
              </a:rPr>
              <a:t>Number of Dangerous Rationalizations</a:t>
            </a:r>
          </a:p>
        </p:txBody>
      </p:sp>
      <p:sp>
        <p:nvSpPr>
          <p:cNvPr id="49160" name="Rectangle 8"/>
          <p:cNvSpPr>
            <a:spLocks noChangeArrowheads="1"/>
          </p:cNvSpPr>
          <p:nvPr/>
        </p:nvSpPr>
        <p:spPr bwMode="auto">
          <a:xfrm>
            <a:off x="2439988" y="4965700"/>
            <a:ext cx="6491287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effectLst/>
                <a:latin typeface="Times" pitchFamily="1" charset="0"/>
              </a:rPr>
              <a:t>Crisis Prone = </a:t>
            </a:r>
            <a:r>
              <a:rPr lang="en-US">
                <a:effectLst/>
                <a:latin typeface="Times" pitchFamily="1" charset="0"/>
              </a:rPr>
              <a:t>7</a:t>
            </a:r>
            <a:r>
              <a:rPr lang="en-US" sz="2400">
                <a:effectLst/>
                <a:latin typeface="Times" pitchFamily="1" charset="0"/>
              </a:rPr>
              <a:t> X Crisis Prepared !!</a:t>
            </a:r>
          </a:p>
        </p:txBody>
      </p:sp>
      <p:sp>
        <p:nvSpPr>
          <p:cNvPr id="49162" name="Line 10"/>
          <p:cNvSpPr>
            <a:spLocks noChangeShapeType="1"/>
          </p:cNvSpPr>
          <p:nvPr/>
        </p:nvSpPr>
        <p:spPr bwMode="auto">
          <a:xfrm>
            <a:off x="2032000" y="1354138"/>
            <a:ext cx="0" cy="623887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895446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685800" y="1001713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 anchor="ctr"/>
          <a:lstStyle/>
          <a:p>
            <a:pPr algn="ctr"/>
            <a:r>
              <a:rPr lang="en-US" sz="4000" b="1" dirty="0" smtClean="0">
                <a:latin typeface="+mj-lt"/>
              </a:rPr>
              <a:t> </a:t>
            </a:r>
            <a:r>
              <a:rPr lang="en-US" sz="4000" b="1" dirty="0">
                <a:latin typeface="+mj-lt"/>
              </a:rPr>
              <a:t>Affected Parties</a:t>
            </a:r>
          </a:p>
        </p:txBody>
      </p:sp>
      <p:sp>
        <p:nvSpPr>
          <p:cNvPr id="50181" name="Rectangle 5"/>
          <p:cNvSpPr>
            <a:spLocks noChangeArrowheads="1"/>
          </p:cNvSpPr>
          <p:nvPr/>
        </p:nvSpPr>
        <p:spPr bwMode="auto">
          <a:xfrm>
            <a:off x="685800" y="2177576"/>
            <a:ext cx="7974013" cy="2551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 algn="ctr">
              <a:spcBef>
                <a:spcPct val="50000"/>
              </a:spcBef>
            </a:pPr>
            <a:endParaRPr lang="en-US" sz="4000" b="1" dirty="0" smtClean="0">
              <a:latin typeface="+mj-lt"/>
            </a:endParaRPr>
          </a:p>
          <a:p>
            <a:pPr algn="ctr">
              <a:spcBef>
                <a:spcPct val="50000"/>
              </a:spcBef>
            </a:pPr>
            <a:r>
              <a:rPr lang="en-US" sz="4000" b="1" dirty="0" smtClean="0">
                <a:latin typeface="+mj-lt"/>
              </a:rPr>
              <a:t>Stakeholders </a:t>
            </a:r>
          </a:p>
          <a:p>
            <a:pPr algn="ctr">
              <a:spcBef>
                <a:spcPct val="50000"/>
              </a:spcBef>
            </a:pPr>
            <a:endParaRPr lang="en-US" sz="4000" b="1" dirty="0">
              <a:latin typeface="+mj-lt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z="900" b="1" smtClean="0">
                <a:solidFill>
                  <a:schemeClr val="tx1"/>
                </a:solidFill>
                <a:latin typeface="+mj-lt"/>
              </a:rPr>
              <a:pPr/>
              <a:t>22</a:t>
            </a:fld>
            <a:endParaRPr lang="en-US" sz="9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283603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ChangeArrowheads="1"/>
          </p:cNvSpPr>
          <p:nvPr/>
        </p:nvSpPr>
        <p:spPr bwMode="auto">
          <a:xfrm>
            <a:off x="8153400" y="0"/>
            <a:ext cx="965200" cy="40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endParaRPr lang="en-US" sz="2000">
              <a:effectLst/>
              <a:latin typeface="Bookman" charset="0"/>
            </a:endParaRPr>
          </a:p>
        </p:txBody>
      </p:sp>
      <p:sp>
        <p:nvSpPr>
          <p:cNvPr id="51203" name="Rectangle 3"/>
          <p:cNvSpPr>
            <a:spLocks noChangeArrowheads="1"/>
          </p:cNvSpPr>
          <p:nvPr/>
        </p:nvSpPr>
        <p:spPr bwMode="auto">
          <a:xfrm>
            <a:off x="2168525" y="352425"/>
            <a:ext cx="6249988" cy="71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 dirty="0">
                <a:effectLst/>
                <a:latin typeface="Times" pitchFamily="1" charset="0"/>
              </a:rPr>
              <a:t>  Stakeholder Analysis</a:t>
            </a:r>
          </a:p>
        </p:txBody>
      </p:sp>
      <p:sp>
        <p:nvSpPr>
          <p:cNvPr id="51204" name="Oval 4"/>
          <p:cNvSpPr>
            <a:spLocks noChangeArrowheads="1"/>
          </p:cNvSpPr>
          <p:nvPr/>
        </p:nvSpPr>
        <p:spPr bwMode="auto">
          <a:xfrm>
            <a:off x="2050672" y="1038426"/>
            <a:ext cx="5257799" cy="525938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05" name="Oval 5"/>
          <p:cNvSpPr>
            <a:spLocks noChangeArrowheads="1"/>
          </p:cNvSpPr>
          <p:nvPr/>
        </p:nvSpPr>
        <p:spPr bwMode="auto">
          <a:xfrm>
            <a:off x="2635250" y="1663700"/>
            <a:ext cx="4157663" cy="4330700"/>
          </a:xfrm>
          <a:prstGeom prst="ellipse">
            <a:avLst/>
          </a:prstGeom>
          <a:solidFill>
            <a:srgbClr val="FEFF9D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06" name="Oval 6"/>
          <p:cNvSpPr>
            <a:spLocks noChangeArrowheads="1"/>
          </p:cNvSpPr>
          <p:nvPr/>
        </p:nvSpPr>
        <p:spPr bwMode="auto">
          <a:xfrm>
            <a:off x="2809306" y="2077244"/>
            <a:ext cx="3405188" cy="3309938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07" name="Oval 7"/>
          <p:cNvSpPr>
            <a:spLocks noChangeArrowheads="1"/>
          </p:cNvSpPr>
          <p:nvPr/>
        </p:nvSpPr>
        <p:spPr bwMode="auto">
          <a:xfrm>
            <a:off x="3467100" y="2828925"/>
            <a:ext cx="1930400" cy="1931987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08" name="Rectangle 8"/>
          <p:cNvSpPr>
            <a:spLocks noChangeArrowheads="1"/>
          </p:cNvSpPr>
          <p:nvPr/>
        </p:nvSpPr>
        <p:spPr bwMode="auto">
          <a:xfrm>
            <a:off x="3157538" y="1196975"/>
            <a:ext cx="5464175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effectLst/>
                <a:latin typeface="Times" pitchFamily="1" charset="0"/>
              </a:rPr>
              <a:t>         INTERNATIONAL</a:t>
            </a:r>
            <a:endParaRPr lang="en-US" dirty="0">
              <a:effectLst/>
              <a:latin typeface="Times" pitchFamily="1" charset="0"/>
            </a:endParaRPr>
          </a:p>
        </p:txBody>
      </p:sp>
      <p:sp>
        <p:nvSpPr>
          <p:cNvPr id="51209" name="Rectangle 9"/>
          <p:cNvSpPr>
            <a:spLocks noChangeArrowheads="1"/>
          </p:cNvSpPr>
          <p:nvPr/>
        </p:nvSpPr>
        <p:spPr bwMode="auto">
          <a:xfrm>
            <a:off x="4048125" y="3530600"/>
            <a:ext cx="1436688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chemeClr val="bg1"/>
                </a:solidFill>
                <a:effectLst/>
                <a:latin typeface="Times" pitchFamily="1" charset="0"/>
              </a:rPr>
              <a:t>CORE</a:t>
            </a:r>
          </a:p>
        </p:txBody>
      </p:sp>
      <p:sp>
        <p:nvSpPr>
          <p:cNvPr id="51210" name="Rectangle 10"/>
          <p:cNvSpPr>
            <a:spLocks noChangeArrowheads="1"/>
          </p:cNvSpPr>
          <p:nvPr/>
        </p:nvSpPr>
        <p:spPr bwMode="auto">
          <a:xfrm>
            <a:off x="3621088" y="2303463"/>
            <a:ext cx="2352675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effectLst/>
                <a:latin typeface="Times" pitchFamily="1" charset="0"/>
              </a:rPr>
              <a:t>       EXTERNAL</a:t>
            </a:r>
            <a:endParaRPr lang="en-US" dirty="0">
              <a:effectLst/>
              <a:latin typeface="Times" pitchFamily="1" charset="0"/>
            </a:endParaRPr>
          </a:p>
        </p:txBody>
      </p:sp>
      <p:sp>
        <p:nvSpPr>
          <p:cNvPr id="51211" name="Rectangle 11"/>
          <p:cNvSpPr>
            <a:spLocks noChangeArrowheads="1"/>
          </p:cNvSpPr>
          <p:nvPr/>
        </p:nvSpPr>
        <p:spPr bwMode="auto">
          <a:xfrm>
            <a:off x="3678238" y="1719263"/>
            <a:ext cx="2352675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effectLst/>
                <a:latin typeface="Times" pitchFamily="1" charset="0"/>
              </a:rPr>
              <a:t>      NATIONAL</a:t>
            </a:r>
            <a:endParaRPr lang="en-US" dirty="0">
              <a:effectLst/>
              <a:latin typeface="Times" pitchFamily="1" charset="0"/>
            </a:endParaRPr>
          </a:p>
        </p:txBody>
      </p:sp>
      <p:sp>
        <p:nvSpPr>
          <p:cNvPr id="51212" name="Rectangle 12"/>
          <p:cNvSpPr>
            <a:spLocks noChangeArrowheads="1"/>
          </p:cNvSpPr>
          <p:nvPr/>
        </p:nvSpPr>
        <p:spPr bwMode="auto">
          <a:xfrm>
            <a:off x="3683000" y="3203575"/>
            <a:ext cx="2493963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chemeClr val="bg1"/>
                </a:solidFill>
                <a:effectLst/>
                <a:latin typeface="Times" pitchFamily="1" charset="0"/>
              </a:rPr>
              <a:t>INTERNAL</a:t>
            </a:r>
          </a:p>
        </p:txBody>
      </p:sp>
      <p:sp>
        <p:nvSpPr>
          <p:cNvPr id="51213" name="Rectangle 13"/>
          <p:cNvSpPr>
            <a:spLocks noChangeArrowheads="1"/>
          </p:cNvSpPr>
          <p:nvPr/>
        </p:nvSpPr>
        <p:spPr bwMode="auto">
          <a:xfrm>
            <a:off x="6853238" y="1662113"/>
            <a:ext cx="1989137" cy="52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ffectLst/>
                <a:latin typeface="Times" pitchFamily="1" charset="0"/>
              </a:rPr>
              <a:t>BELIEFS</a:t>
            </a:r>
          </a:p>
        </p:txBody>
      </p:sp>
      <p:sp>
        <p:nvSpPr>
          <p:cNvPr id="51214" name="Rectangle 14"/>
          <p:cNvSpPr>
            <a:spLocks noChangeArrowheads="1"/>
          </p:cNvSpPr>
          <p:nvPr/>
        </p:nvSpPr>
        <p:spPr bwMode="auto">
          <a:xfrm>
            <a:off x="6896100" y="5451475"/>
            <a:ext cx="1989138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ffectLst/>
                <a:latin typeface="Times" pitchFamily="1" charset="0"/>
              </a:rPr>
              <a:t>POWER</a:t>
            </a:r>
          </a:p>
        </p:txBody>
      </p:sp>
      <p:sp>
        <p:nvSpPr>
          <p:cNvPr id="51215" name="Rectangle 15"/>
          <p:cNvSpPr>
            <a:spLocks noChangeArrowheads="1"/>
          </p:cNvSpPr>
          <p:nvPr/>
        </p:nvSpPr>
        <p:spPr bwMode="auto">
          <a:xfrm>
            <a:off x="7048500" y="3394075"/>
            <a:ext cx="1989138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effectLst/>
                <a:latin typeface="Times" pitchFamily="1" charset="0"/>
              </a:rPr>
              <a:t>    VALUES</a:t>
            </a:r>
            <a:endParaRPr lang="en-US" dirty="0">
              <a:effectLst/>
              <a:latin typeface="Times" pitchFamily="1" charset="0"/>
            </a:endParaRPr>
          </a:p>
        </p:txBody>
      </p:sp>
      <p:sp>
        <p:nvSpPr>
          <p:cNvPr id="51216" name="Rectangle 16"/>
          <p:cNvSpPr>
            <a:spLocks noChangeArrowheads="1"/>
          </p:cNvSpPr>
          <p:nvPr/>
        </p:nvSpPr>
        <p:spPr bwMode="auto">
          <a:xfrm>
            <a:off x="490538" y="5395913"/>
            <a:ext cx="2439987" cy="52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ffectLst/>
                <a:latin typeface="Times" pitchFamily="1" charset="0"/>
              </a:rPr>
              <a:t>RESOURCES</a:t>
            </a:r>
          </a:p>
        </p:txBody>
      </p:sp>
      <p:sp>
        <p:nvSpPr>
          <p:cNvPr id="51217" name="Rectangle 17"/>
          <p:cNvSpPr>
            <a:spLocks noChangeArrowheads="1"/>
          </p:cNvSpPr>
          <p:nvPr/>
        </p:nvSpPr>
        <p:spPr bwMode="auto">
          <a:xfrm>
            <a:off x="266700" y="1722438"/>
            <a:ext cx="2439988" cy="52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ffectLst/>
                <a:latin typeface="Times" pitchFamily="1" charset="0"/>
              </a:rPr>
              <a:t>INFLUENCE</a:t>
            </a:r>
          </a:p>
        </p:txBody>
      </p:sp>
      <p:sp>
        <p:nvSpPr>
          <p:cNvPr id="51218" name="Rectangle 18"/>
          <p:cNvSpPr>
            <a:spLocks noChangeArrowheads="1"/>
          </p:cNvSpPr>
          <p:nvPr/>
        </p:nvSpPr>
        <p:spPr bwMode="auto">
          <a:xfrm>
            <a:off x="168275" y="3505200"/>
            <a:ext cx="2439988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ffectLst/>
                <a:latin typeface="Times" pitchFamily="1" charset="0"/>
              </a:rPr>
              <a:t>CULTURAL</a:t>
            </a:r>
          </a:p>
        </p:txBody>
      </p:sp>
      <p:sp>
        <p:nvSpPr>
          <p:cNvPr id="51220" name="Rectangle 20"/>
          <p:cNvSpPr>
            <a:spLocks noChangeArrowheads="1"/>
          </p:cNvSpPr>
          <p:nvPr/>
        </p:nvSpPr>
        <p:spPr bwMode="auto">
          <a:xfrm>
            <a:off x="7702550" y="4311650"/>
            <a:ext cx="558800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chemeClr val="bg1"/>
                </a:solidFill>
                <a:effectLst/>
                <a:latin typeface="Bookman" charset="0"/>
              </a:rPr>
              <a:t>I</a:t>
            </a:r>
          </a:p>
        </p:txBody>
      </p:sp>
      <p:sp>
        <p:nvSpPr>
          <p:cNvPr id="51221" name="Rectangle 21"/>
          <p:cNvSpPr>
            <a:spLocks noChangeArrowheads="1"/>
          </p:cNvSpPr>
          <p:nvPr/>
        </p:nvSpPr>
        <p:spPr bwMode="auto">
          <a:xfrm>
            <a:off x="4432301" y="1527175"/>
            <a:ext cx="494542" cy="705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effectLst/>
                <a:latin typeface="Bookman" charset="0"/>
              </a:rPr>
              <a:t>		</a:t>
            </a:r>
          </a:p>
        </p:txBody>
      </p:sp>
      <p:sp>
        <p:nvSpPr>
          <p:cNvPr id="51222" name="Rectangle 22"/>
          <p:cNvSpPr>
            <a:spLocks noChangeArrowheads="1"/>
          </p:cNvSpPr>
          <p:nvPr/>
        </p:nvSpPr>
        <p:spPr bwMode="auto">
          <a:xfrm>
            <a:off x="4475163" y="2060575"/>
            <a:ext cx="995362" cy="705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effectLst/>
                <a:latin typeface="Bookman" charset="0"/>
              </a:rPr>
              <a:t>		</a:t>
            </a:r>
          </a:p>
        </p:txBody>
      </p:sp>
      <p:sp>
        <p:nvSpPr>
          <p:cNvPr id="51223" name="Rectangle 23"/>
          <p:cNvSpPr>
            <a:spLocks noChangeArrowheads="1"/>
          </p:cNvSpPr>
          <p:nvPr/>
        </p:nvSpPr>
        <p:spPr bwMode="auto">
          <a:xfrm>
            <a:off x="4441825" y="941388"/>
            <a:ext cx="803275" cy="705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effectLst/>
                <a:latin typeface="Bookman" charset="0"/>
              </a:rPr>
              <a:t>		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055930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ChangeArrowheads="1"/>
          </p:cNvSpPr>
          <p:nvPr/>
        </p:nvSpPr>
        <p:spPr bwMode="auto">
          <a:xfrm>
            <a:off x="2128838" y="228600"/>
            <a:ext cx="54864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3200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  Crisis Stakeholders</a:t>
            </a:r>
            <a:endParaRPr lang="en-US" sz="4400" b="0">
              <a:effectLst/>
              <a:latin typeface="Times" pitchFamily="1" charset="0"/>
            </a:endParaRPr>
          </a:p>
        </p:txBody>
      </p:sp>
      <p:sp>
        <p:nvSpPr>
          <p:cNvPr id="61444" name="Oval 4"/>
          <p:cNvSpPr>
            <a:spLocks noChangeArrowheads="1"/>
          </p:cNvSpPr>
          <p:nvPr/>
        </p:nvSpPr>
        <p:spPr bwMode="auto">
          <a:xfrm>
            <a:off x="2509838" y="1371600"/>
            <a:ext cx="4953000" cy="5029200"/>
          </a:xfrm>
          <a:prstGeom prst="ellipse">
            <a:avLst/>
          </a:prstGeom>
          <a:solidFill>
            <a:srgbClr val="33CCCC"/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45" name="Oval 5"/>
          <p:cNvSpPr>
            <a:spLocks noChangeArrowheads="1"/>
          </p:cNvSpPr>
          <p:nvPr/>
        </p:nvSpPr>
        <p:spPr bwMode="auto">
          <a:xfrm>
            <a:off x="3043238" y="1905000"/>
            <a:ext cx="3886200" cy="4114800"/>
          </a:xfrm>
          <a:prstGeom prst="ellipse">
            <a:avLst/>
          </a:prstGeom>
          <a:solidFill>
            <a:srgbClr val="666699"/>
          </a:solidFill>
          <a:ln w="57150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46" name="Oval 6"/>
          <p:cNvSpPr>
            <a:spLocks noChangeArrowheads="1"/>
          </p:cNvSpPr>
          <p:nvPr/>
        </p:nvSpPr>
        <p:spPr bwMode="auto">
          <a:xfrm>
            <a:off x="3500438" y="2286000"/>
            <a:ext cx="2971800" cy="3124200"/>
          </a:xfrm>
          <a:prstGeom prst="ellipse">
            <a:avLst/>
          </a:prstGeom>
          <a:solidFill>
            <a:srgbClr val="FFFF00"/>
          </a:solidFill>
          <a:ln w="57150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47" name="Oval 7"/>
          <p:cNvSpPr>
            <a:spLocks noChangeArrowheads="1"/>
          </p:cNvSpPr>
          <p:nvPr/>
        </p:nvSpPr>
        <p:spPr bwMode="auto">
          <a:xfrm>
            <a:off x="3881438" y="2667000"/>
            <a:ext cx="2209800" cy="2209800"/>
          </a:xfrm>
          <a:prstGeom prst="ellipse">
            <a:avLst/>
          </a:prstGeom>
          <a:solidFill>
            <a:srgbClr val="FFFFFF"/>
          </a:solidFill>
          <a:ln w="57150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48" name="Text Box 8"/>
          <p:cNvSpPr txBox="1">
            <a:spLocks noChangeArrowheads="1"/>
          </p:cNvSpPr>
          <p:nvPr/>
        </p:nvSpPr>
        <p:spPr bwMode="auto">
          <a:xfrm>
            <a:off x="4033838" y="3505200"/>
            <a:ext cx="228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 Organization</a:t>
            </a:r>
          </a:p>
        </p:txBody>
      </p:sp>
      <p:sp>
        <p:nvSpPr>
          <p:cNvPr id="61449" name="Text Box 9"/>
          <p:cNvSpPr txBox="1">
            <a:spLocks noChangeArrowheads="1"/>
          </p:cNvSpPr>
          <p:nvPr/>
        </p:nvSpPr>
        <p:spPr bwMode="auto">
          <a:xfrm>
            <a:off x="4338638" y="4191000"/>
            <a:ext cx="1524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800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Employees</a:t>
            </a:r>
          </a:p>
        </p:txBody>
      </p:sp>
      <p:sp>
        <p:nvSpPr>
          <p:cNvPr id="61450" name="Text Box 10"/>
          <p:cNvSpPr txBox="1">
            <a:spLocks noChangeArrowheads="1"/>
          </p:cNvSpPr>
          <p:nvPr/>
        </p:nvSpPr>
        <p:spPr bwMode="auto">
          <a:xfrm>
            <a:off x="4338638" y="2362200"/>
            <a:ext cx="1524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800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Competition</a:t>
            </a:r>
          </a:p>
        </p:txBody>
      </p:sp>
      <p:sp>
        <p:nvSpPr>
          <p:cNvPr id="61451" name="Text Box 11"/>
          <p:cNvSpPr txBox="1">
            <a:spLocks noChangeArrowheads="1"/>
          </p:cNvSpPr>
          <p:nvPr/>
        </p:nvSpPr>
        <p:spPr bwMode="auto">
          <a:xfrm>
            <a:off x="4033838" y="3048000"/>
            <a:ext cx="2362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800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Top Management</a:t>
            </a:r>
          </a:p>
        </p:txBody>
      </p:sp>
      <p:sp>
        <p:nvSpPr>
          <p:cNvPr id="61452" name="Text Box 12"/>
          <p:cNvSpPr txBox="1">
            <a:spLocks noChangeArrowheads="1"/>
          </p:cNvSpPr>
          <p:nvPr/>
        </p:nvSpPr>
        <p:spPr bwMode="auto">
          <a:xfrm>
            <a:off x="4643438" y="1905000"/>
            <a:ext cx="1524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800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Media</a:t>
            </a:r>
          </a:p>
        </p:txBody>
      </p:sp>
      <p:sp>
        <p:nvSpPr>
          <p:cNvPr id="61453" name="Text Box 13"/>
          <p:cNvSpPr txBox="1">
            <a:spLocks noChangeArrowheads="1"/>
          </p:cNvSpPr>
          <p:nvPr/>
        </p:nvSpPr>
        <p:spPr bwMode="auto">
          <a:xfrm>
            <a:off x="4110038" y="5486400"/>
            <a:ext cx="1905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800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Special Interests</a:t>
            </a:r>
          </a:p>
        </p:txBody>
      </p:sp>
      <p:sp>
        <p:nvSpPr>
          <p:cNvPr id="61454" name="Text Box 14"/>
          <p:cNvSpPr txBox="1">
            <a:spLocks noChangeArrowheads="1"/>
          </p:cNvSpPr>
          <p:nvPr/>
        </p:nvSpPr>
        <p:spPr bwMode="auto">
          <a:xfrm>
            <a:off x="4338638" y="1524000"/>
            <a:ext cx="1905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800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Governments</a:t>
            </a:r>
          </a:p>
        </p:txBody>
      </p:sp>
      <p:sp>
        <p:nvSpPr>
          <p:cNvPr id="61455" name="Text Box 15"/>
          <p:cNvSpPr txBox="1">
            <a:spLocks noChangeArrowheads="1"/>
          </p:cNvSpPr>
          <p:nvPr/>
        </p:nvSpPr>
        <p:spPr bwMode="auto">
          <a:xfrm>
            <a:off x="909638" y="1524000"/>
            <a:ext cx="16764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Power/ Reputation</a:t>
            </a:r>
          </a:p>
        </p:txBody>
      </p:sp>
      <p:sp>
        <p:nvSpPr>
          <p:cNvPr id="61456" name="Text Box 16"/>
          <p:cNvSpPr txBox="1">
            <a:spLocks noChangeArrowheads="1"/>
          </p:cNvSpPr>
          <p:nvPr/>
        </p:nvSpPr>
        <p:spPr bwMode="auto">
          <a:xfrm>
            <a:off x="7158038" y="1524000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Information</a:t>
            </a:r>
          </a:p>
        </p:txBody>
      </p:sp>
      <p:sp>
        <p:nvSpPr>
          <p:cNvPr id="61457" name="Text Box 17"/>
          <p:cNvSpPr txBox="1">
            <a:spLocks noChangeArrowheads="1"/>
          </p:cNvSpPr>
          <p:nvPr/>
        </p:nvSpPr>
        <p:spPr bwMode="auto">
          <a:xfrm>
            <a:off x="757238" y="5486400"/>
            <a:ext cx="1676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Resources</a:t>
            </a:r>
          </a:p>
        </p:txBody>
      </p:sp>
      <p:sp>
        <p:nvSpPr>
          <p:cNvPr id="61458" name="Text Box 18"/>
          <p:cNvSpPr txBox="1">
            <a:spLocks noChangeArrowheads="1"/>
          </p:cNvSpPr>
          <p:nvPr/>
        </p:nvSpPr>
        <p:spPr bwMode="auto">
          <a:xfrm>
            <a:off x="7234238" y="5562600"/>
            <a:ext cx="1676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Influence</a:t>
            </a:r>
          </a:p>
        </p:txBody>
      </p:sp>
      <p:sp>
        <p:nvSpPr>
          <p:cNvPr id="61459" name="Text Box 19"/>
          <p:cNvSpPr txBox="1">
            <a:spLocks noChangeArrowheads="1"/>
          </p:cNvSpPr>
          <p:nvPr/>
        </p:nvSpPr>
        <p:spPr bwMode="auto">
          <a:xfrm>
            <a:off x="5024438" y="4876800"/>
            <a:ext cx="1524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800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Banks</a:t>
            </a:r>
          </a:p>
        </p:txBody>
      </p:sp>
      <p:sp>
        <p:nvSpPr>
          <p:cNvPr id="61460" name="Text Box 20"/>
          <p:cNvSpPr txBox="1">
            <a:spLocks noChangeArrowheads="1"/>
          </p:cNvSpPr>
          <p:nvPr/>
        </p:nvSpPr>
        <p:spPr bwMode="auto">
          <a:xfrm>
            <a:off x="4110038" y="4876800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800">
                <a:effectLst>
                  <a:outerShdw blurRad="38100" dist="38100" dir="2700000" algn="tl">
                    <a:srgbClr val="FFFFFF"/>
                  </a:outerShdw>
                </a:effectLst>
                <a:latin typeface="Times" pitchFamily="1" charset="0"/>
              </a:rPr>
              <a:t>Unions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50006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3"/>
          <p:cNvSpPr>
            <a:spLocks noChangeArrowheads="1"/>
          </p:cNvSpPr>
          <p:nvPr/>
        </p:nvSpPr>
        <p:spPr bwMode="auto">
          <a:xfrm>
            <a:off x="2230438" y="-4763"/>
            <a:ext cx="5702300" cy="1624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>
                <a:effectLst/>
                <a:latin typeface="Times" pitchFamily="1" charset="0"/>
              </a:rPr>
              <a:t>Stakeholder Analysis</a:t>
            </a:r>
          </a:p>
          <a:p>
            <a:pPr>
              <a:spcBef>
                <a:spcPct val="50000"/>
              </a:spcBef>
            </a:pPr>
            <a:r>
              <a:rPr lang="en-US" sz="2400">
                <a:effectLst/>
                <a:latin typeface="Times" pitchFamily="1" charset="0"/>
              </a:rPr>
              <a:t> </a:t>
            </a:r>
          </a:p>
          <a:p>
            <a:pPr algn="ctr"/>
            <a:endParaRPr lang="en-US" sz="2400">
              <a:effectLst/>
              <a:latin typeface="Times" pitchFamily="1" charset="0"/>
            </a:endParaRPr>
          </a:p>
        </p:txBody>
      </p:sp>
      <p:sp>
        <p:nvSpPr>
          <p:cNvPr id="52229" name="Line 5"/>
          <p:cNvSpPr>
            <a:spLocks noChangeShapeType="1"/>
          </p:cNvSpPr>
          <p:nvPr/>
        </p:nvSpPr>
        <p:spPr bwMode="auto">
          <a:xfrm>
            <a:off x="4540250" y="1619250"/>
            <a:ext cx="0" cy="4700588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30" name="Line 6"/>
          <p:cNvSpPr>
            <a:spLocks noChangeShapeType="1"/>
          </p:cNvSpPr>
          <p:nvPr/>
        </p:nvSpPr>
        <p:spPr bwMode="auto">
          <a:xfrm>
            <a:off x="912813" y="3663950"/>
            <a:ext cx="7396162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31" name="Rectangle 7"/>
          <p:cNvSpPr>
            <a:spLocks noChangeArrowheads="1"/>
          </p:cNvSpPr>
          <p:nvPr/>
        </p:nvSpPr>
        <p:spPr bwMode="auto">
          <a:xfrm>
            <a:off x="288925" y="3252788"/>
            <a:ext cx="2894013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0">
                <a:effectLst/>
                <a:latin typeface="Times" pitchFamily="1" charset="0"/>
              </a:rPr>
              <a:t>Least Important</a:t>
            </a:r>
          </a:p>
        </p:txBody>
      </p:sp>
      <p:sp>
        <p:nvSpPr>
          <p:cNvPr id="52232" name="Rectangle 8"/>
          <p:cNvSpPr>
            <a:spLocks noChangeArrowheads="1"/>
          </p:cNvSpPr>
          <p:nvPr/>
        </p:nvSpPr>
        <p:spPr bwMode="auto">
          <a:xfrm>
            <a:off x="6835775" y="3232150"/>
            <a:ext cx="2193925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0">
                <a:effectLst/>
                <a:latin typeface="Times" pitchFamily="1" charset="0"/>
              </a:rPr>
              <a:t>Most Important</a:t>
            </a:r>
          </a:p>
        </p:txBody>
      </p:sp>
      <p:sp>
        <p:nvSpPr>
          <p:cNvPr id="52233" name="Rectangle 9"/>
          <p:cNvSpPr>
            <a:spLocks noChangeArrowheads="1"/>
          </p:cNvSpPr>
          <p:nvPr/>
        </p:nvSpPr>
        <p:spPr bwMode="auto">
          <a:xfrm>
            <a:off x="3968750" y="1177925"/>
            <a:ext cx="2894013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0">
                <a:effectLst/>
                <a:latin typeface="Times" pitchFamily="1" charset="0"/>
              </a:rPr>
              <a:t>Certain</a:t>
            </a:r>
          </a:p>
        </p:txBody>
      </p:sp>
      <p:sp>
        <p:nvSpPr>
          <p:cNvPr id="52234" name="Rectangle 10"/>
          <p:cNvSpPr>
            <a:spLocks noChangeArrowheads="1"/>
          </p:cNvSpPr>
          <p:nvPr/>
        </p:nvSpPr>
        <p:spPr bwMode="auto">
          <a:xfrm>
            <a:off x="3840163" y="6269038"/>
            <a:ext cx="2894012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0">
                <a:effectLst/>
                <a:latin typeface="Times" pitchFamily="1" charset="0"/>
              </a:rPr>
              <a:t>Uncertain</a:t>
            </a:r>
          </a:p>
        </p:txBody>
      </p:sp>
      <p:sp>
        <p:nvSpPr>
          <p:cNvPr id="52235" name="Rectangle 11"/>
          <p:cNvSpPr>
            <a:spLocks noChangeArrowheads="1"/>
          </p:cNvSpPr>
          <p:nvPr/>
        </p:nvSpPr>
        <p:spPr bwMode="auto">
          <a:xfrm>
            <a:off x="6005513" y="1554163"/>
            <a:ext cx="2762250" cy="568325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36" name="Rectangle 12"/>
          <p:cNvSpPr>
            <a:spLocks noChangeArrowheads="1"/>
          </p:cNvSpPr>
          <p:nvPr/>
        </p:nvSpPr>
        <p:spPr bwMode="auto">
          <a:xfrm>
            <a:off x="6016625" y="3886200"/>
            <a:ext cx="2762250" cy="568325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37" name="Rectangle 13"/>
          <p:cNvSpPr>
            <a:spLocks noChangeArrowheads="1"/>
          </p:cNvSpPr>
          <p:nvPr/>
        </p:nvSpPr>
        <p:spPr bwMode="auto">
          <a:xfrm>
            <a:off x="6043613" y="5905500"/>
            <a:ext cx="2762250" cy="568325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38" name="Rectangle 14"/>
          <p:cNvSpPr>
            <a:spLocks noChangeArrowheads="1"/>
          </p:cNvSpPr>
          <p:nvPr/>
        </p:nvSpPr>
        <p:spPr bwMode="auto">
          <a:xfrm>
            <a:off x="5942013" y="1571625"/>
            <a:ext cx="3135312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solidFill>
                  <a:schemeClr val="bg1"/>
                </a:solidFill>
                <a:effectLst/>
                <a:latin typeface="Times" pitchFamily="1" charset="0"/>
              </a:rPr>
              <a:t>Scientific Reputation</a:t>
            </a:r>
          </a:p>
        </p:txBody>
      </p:sp>
      <p:sp>
        <p:nvSpPr>
          <p:cNvPr id="52239" name="Rectangle 15"/>
          <p:cNvSpPr>
            <a:spLocks noChangeArrowheads="1"/>
          </p:cNvSpPr>
          <p:nvPr/>
        </p:nvSpPr>
        <p:spPr bwMode="auto">
          <a:xfrm>
            <a:off x="6121400" y="3944938"/>
            <a:ext cx="3135313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solidFill>
                  <a:schemeClr val="bg1"/>
                </a:solidFill>
                <a:effectLst/>
                <a:latin typeface="Times" pitchFamily="1" charset="0"/>
              </a:rPr>
              <a:t>Employee Loyalty</a:t>
            </a:r>
          </a:p>
        </p:txBody>
      </p:sp>
      <p:sp>
        <p:nvSpPr>
          <p:cNvPr id="52240" name="Rectangle 16"/>
          <p:cNvSpPr>
            <a:spLocks noChangeArrowheads="1"/>
          </p:cNvSpPr>
          <p:nvPr/>
        </p:nvSpPr>
        <p:spPr bwMode="auto">
          <a:xfrm>
            <a:off x="6029325" y="5953125"/>
            <a:ext cx="2952750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solidFill>
                  <a:schemeClr val="bg1"/>
                </a:solidFill>
                <a:effectLst/>
                <a:latin typeface="Times" pitchFamily="1" charset="0"/>
              </a:rPr>
              <a:t>Sister Organizations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468667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2263775" y="115888"/>
            <a:ext cx="5732463" cy="1624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 dirty="0">
                <a:effectLst/>
                <a:latin typeface="Times" pitchFamily="1" charset="0"/>
              </a:rPr>
              <a:t>Stakeholder Analysis</a:t>
            </a:r>
          </a:p>
          <a:p>
            <a:pPr>
              <a:spcBef>
                <a:spcPct val="50000"/>
              </a:spcBef>
            </a:pPr>
            <a:r>
              <a:rPr lang="en-US" sz="2400" dirty="0">
                <a:effectLst/>
                <a:latin typeface="Times" pitchFamily="1" charset="0"/>
              </a:rPr>
              <a:t> </a:t>
            </a:r>
          </a:p>
          <a:p>
            <a:pPr algn="ctr"/>
            <a:endParaRPr lang="en-US" sz="2400" dirty="0">
              <a:effectLst/>
              <a:latin typeface="Times" pitchFamily="1" charset="0"/>
            </a:endParaRPr>
          </a:p>
        </p:txBody>
      </p:sp>
      <p:sp>
        <p:nvSpPr>
          <p:cNvPr id="53253" name="Line 5"/>
          <p:cNvSpPr>
            <a:spLocks noChangeShapeType="1"/>
          </p:cNvSpPr>
          <p:nvPr/>
        </p:nvSpPr>
        <p:spPr bwMode="auto">
          <a:xfrm>
            <a:off x="4540250" y="1619250"/>
            <a:ext cx="0" cy="4700588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254" name="Line 6"/>
          <p:cNvSpPr>
            <a:spLocks noChangeShapeType="1"/>
          </p:cNvSpPr>
          <p:nvPr/>
        </p:nvSpPr>
        <p:spPr bwMode="auto">
          <a:xfrm>
            <a:off x="912813" y="3663950"/>
            <a:ext cx="7396162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255" name="Rectangle 7"/>
          <p:cNvSpPr>
            <a:spLocks noChangeArrowheads="1"/>
          </p:cNvSpPr>
          <p:nvPr/>
        </p:nvSpPr>
        <p:spPr bwMode="auto">
          <a:xfrm>
            <a:off x="288925" y="3252788"/>
            <a:ext cx="2894013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0">
                <a:effectLst/>
                <a:latin typeface="Times" pitchFamily="1" charset="0"/>
              </a:rPr>
              <a:t>Least Important</a:t>
            </a:r>
          </a:p>
        </p:txBody>
      </p:sp>
      <p:sp>
        <p:nvSpPr>
          <p:cNvPr id="53256" name="Rectangle 8"/>
          <p:cNvSpPr>
            <a:spLocks noChangeArrowheads="1"/>
          </p:cNvSpPr>
          <p:nvPr/>
        </p:nvSpPr>
        <p:spPr bwMode="auto">
          <a:xfrm>
            <a:off x="6835775" y="3232150"/>
            <a:ext cx="2193925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0">
                <a:effectLst/>
                <a:latin typeface="Times" pitchFamily="1" charset="0"/>
              </a:rPr>
              <a:t>Most Important</a:t>
            </a:r>
          </a:p>
        </p:txBody>
      </p:sp>
      <p:sp>
        <p:nvSpPr>
          <p:cNvPr id="53257" name="Rectangle 9"/>
          <p:cNvSpPr>
            <a:spLocks noChangeArrowheads="1"/>
          </p:cNvSpPr>
          <p:nvPr/>
        </p:nvSpPr>
        <p:spPr bwMode="auto">
          <a:xfrm>
            <a:off x="3968750" y="1177925"/>
            <a:ext cx="2894013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0">
                <a:effectLst/>
                <a:latin typeface="Times" pitchFamily="1" charset="0"/>
              </a:rPr>
              <a:t>Certain</a:t>
            </a:r>
          </a:p>
        </p:txBody>
      </p:sp>
      <p:sp>
        <p:nvSpPr>
          <p:cNvPr id="53258" name="Rectangle 10"/>
          <p:cNvSpPr>
            <a:spLocks noChangeArrowheads="1"/>
          </p:cNvSpPr>
          <p:nvPr/>
        </p:nvSpPr>
        <p:spPr bwMode="auto">
          <a:xfrm>
            <a:off x="3840163" y="6269038"/>
            <a:ext cx="2894012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0">
                <a:effectLst/>
                <a:latin typeface="Times" pitchFamily="1" charset="0"/>
              </a:rPr>
              <a:t>Uncertain</a:t>
            </a:r>
          </a:p>
        </p:txBody>
      </p:sp>
      <p:sp>
        <p:nvSpPr>
          <p:cNvPr id="53259" name="Rectangle 11"/>
          <p:cNvSpPr>
            <a:spLocks noChangeArrowheads="1"/>
          </p:cNvSpPr>
          <p:nvPr/>
        </p:nvSpPr>
        <p:spPr bwMode="auto">
          <a:xfrm>
            <a:off x="6005513" y="1554163"/>
            <a:ext cx="2762250" cy="568325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260" name="Rectangle 12"/>
          <p:cNvSpPr>
            <a:spLocks noChangeArrowheads="1"/>
          </p:cNvSpPr>
          <p:nvPr/>
        </p:nvSpPr>
        <p:spPr bwMode="auto">
          <a:xfrm>
            <a:off x="6016625" y="3886200"/>
            <a:ext cx="2762250" cy="568325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261" name="Rectangle 13"/>
          <p:cNvSpPr>
            <a:spLocks noChangeArrowheads="1"/>
          </p:cNvSpPr>
          <p:nvPr/>
        </p:nvSpPr>
        <p:spPr bwMode="auto">
          <a:xfrm>
            <a:off x="6043613" y="5905500"/>
            <a:ext cx="2762250" cy="568325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262" name="Rectangle 14"/>
          <p:cNvSpPr>
            <a:spLocks noChangeArrowheads="1"/>
          </p:cNvSpPr>
          <p:nvPr/>
        </p:nvSpPr>
        <p:spPr bwMode="auto">
          <a:xfrm>
            <a:off x="5942013" y="1571625"/>
            <a:ext cx="3135312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solidFill>
                  <a:schemeClr val="bg1"/>
                </a:solidFill>
                <a:effectLst/>
                <a:latin typeface="Times" pitchFamily="1" charset="0"/>
              </a:rPr>
              <a:t>Scientific Reputation</a:t>
            </a:r>
          </a:p>
        </p:txBody>
      </p:sp>
      <p:sp>
        <p:nvSpPr>
          <p:cNvPr id="53263" name="Rectangle 15"/>
          <p:cNvSpPr>
            <a:spLocks noChangeArrowheads="1"/>
          </p:cNvSpPr>
          <p:nvPr/>
        </p:nvSpPr>
        <p:spPr bwMode="auto">
          <a:xfrm>
            <a:off x="6029325" y="5953125"/>
            <a:ext cx="2952750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solidFill>
                  <a:schemeClr val="bg1"/>
                </a:solidFill>
                <a:effectLst/>
                <a:latin typeface="Times" pitchFamily="1" charset="0"/>
              </a:rPr>
              <a:t>Sister Organizations</a:t>
            </a:r>
          </a:p>
        </p:txBody>
      </p:sp>
      <p:sp>
        <p:nvSpPr>
          <p:cNvPr id="53264" name="Rectangle 16"/>
          <p:cNvSpPr>
            <a:spLocks noChangeArrowheads="1"/>
          </p:cNvSpPr>
          <p:nvPr/>
        </p:nvSpPr>
        <p:spPr bwMode="auto">
          <a:xfrm>
            <a:off x="6121400" y="3944938"/>
            <a:ext cx="3135313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solidFill>
                  <a:schemeClr val="bg1"/>
                </a:solidFill>
                <a:effectLst/>
                <a:latin typeface="Times" pitchFamily="1" charset="0"/>
              </a:rPr>
              <a:t>Employee Loyalty</a:t>
            </a:r>
          </a:p>
        </p:txBody>
      </p:sp>
      <p:sp>
        <p:nvSpPr>
          <p:cNvPr id="53265" name="Rectangle 17"/>
          <p:cNvSpPr>
            <a:spLocks noChangeArrowheads="1"/>
          </p:cNvSpPr>
          <p:nvPr/>
        </p:nvSpPr>
        <p:spPr bwMode="auto">
          <a:xfrm>
            <a:off x="5508625" y="1089025"/>
            <a:ext cx="2847975" cy="72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>
                <a:effectLst/>
              </a:rPr>
              <a:t>WRONG!</a:t>
            </a:r>
          </a:p>
        </p:txBody>
      </p:sp>
      <p:sp>
        <p:nvSpPr>
          <p:cNvPr id="53266" name="Rectangle 18"/>
          <p:cNvSpPr>
            <a:spLocks noChangeArrowheads="1"/>
          </p:cNvSpPr>
          <p:nvPr/>
        </p:nvSpPr>
        <p:spPr bwMode="auto">
          <a:xfrm>
            <a:off x="5519738" y="4251325"/>
            <a:ext cx="2847975" cy="72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>
                <a:effectLst/>
              </a:rPr>
              <a:t>WRONG!</a:t>
            </a:r>
          </a:p>
        </p:txBody>
      </p:sp>
      <p:sp>
        <p:nvSpPr>
          <p:cNvPr id="53267" name="Rectangle 19"/>
          <p:cNvSpPr>
            <a:spLocks noChangeArrowheads="1"/>
          </p:cNvSpPr>
          <p:nvPr/>
        </p:nvSpPr>
        <p:spPr bwMode="auto">
          <a:xfrm>
            <a:off x="5562600" y="5502275"/>
            <a:ext cx="2847975" cy="72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>
                <a:effectLst/>
              </a:rPr>
              <a:t>WRONG!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050988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600075" y="287338"/>
            <a:ext cx="8382000" cy="5997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effectLst/>
                <a:latin typeface="Times" pitchFamily="1" charset="0"/>
              </a:rPr>
              <a:t>                      </a:t>
            </a:r>
            <a:r>
              <a:rPr lang="en-US" sz="3200" dirty="0">
                <a:effectLst/>
                <a:latin typeface="Times" pitchFamily="1" charset="0"/>
              </a:rPr>
              <a:t>AN IDEAL CM PROGRAM</a:t>
            </a:r>
            <a:endParaRPr lang="en-US" sz="2000" dirty="0">
              <a:effectLst/>
              <a:latin typeface="Times" pitchFamily="1" charset="0"/>
            </a:endParaRPr>
          </a:p>
          <a:p>
            <a:pPr>
              <a:spcBef>
                <a:spcPct val="50000"/>
              </a:spcBef>
            </a:pPr>
            <a:r>
              <a:rPr lang="en-US" sz="2000" dirty="0">
                <a:effectLst/>
                <a:latin typeface="Times" pitchFamily="1" charset="0"/>
              </a:rPr>
              <a:t> </a:t>
            </a:r>
          </a:p>
          <a:p>
            <a:pPr>
              <a:spcBef>
                <a:spcPct val="50000"/>
              </a:spcBef>
            </a:pPr>
            <a:r>
              <a:rPr lang="en-US" sz="2000" dirty="0">
                <a:effectLst/>
                <a:latin typeface="Times" pitchFamily="1" charset="0"/>
              </a:rPr>
              <a:t> </a:t>
            </a:r>
            <a:r>
              <a:rPr lang="en-US" sz="2400" dirty="0">
                <a:effectLst/>
                <a:latin typeface="Times" pitchFamily="1" charset="0"/>
              </a:rPr>
              <a:t>1.  </a:t>
            </a:r>
            <a:r>
              <a:rPr lang="en-US" dirty="0">
                <a:effectLst/>
                <a:latin typeface="Times" pitchFamily="1" charset="0"/>
              </a:rPr>
              <a:t>CM A TOP CORPORATE PRIORITY!!</a:t>
            </a:r>
            <a:endParaRPr lang="en-US" sz="2400" dirty="0">
              <a:effectLst/>
              <a:latin typeface="Times" pitchFamily="1" charset="0"/>
            </a:endParaRPr>
          </a:p>
          <a:p>
            <a:pPr>
              <a:spcBef>
                <a:spcPct val="50000"/>
              </a:spcBef>
            </a:pPr>
            <a:r>
              <a:rPr lang="en-US" sz="2400" dirty="0">
                <a:effectLst/>
                <a:latin typeface="Times" pitchFamily="1" charset="0"/>
              </a:rPr>
              <a:t> 2.  A Robust CRISIS PORTFOLIO</a:t>
            </a:r>
          </a:p>
          <a:p>
            <a:pPr>
              <a:spcBef>
                <a:spcPct val="50000"/>
              </a:spcBef>
            </a:pPr>
            <a:r>
              <a:rPr lang="en-US" sz="2400" dirty="0">
                <a:effectLst/>
                <a:latin typeface="Times" pitchFamily="1" charset="0"/>
              </a:rPr>
              <a:t> 3.  Constantly Improve Signal Detection / Probing /</a:t>
            </a:r>
          </a:p>
          <a:p>
            <a:pPr>
              <a:spcBef>
                <a:spcPct val="50000"/>
              </a:spcBef>
            </a:pPr>
            <a:r>
              <a:rPr lang="en-US" sz="2400" dirty="0">
                <a:effectLst/>
                <a:latin typeface="Times" pitchFamily="1" charset="0"/>
              </a:rPr>
              <a:t>      Damage Containment</a:t>
            </a:r>
          </a:p>
          <a:p>
            <a:pPr>
              <a:spcBef>
                <a:spcPct val="50000"/>
              </a:spcBef>
            </a:pPr>
            <a:r>
              <a:rPr lang="en-US" sz="2400" dirty="0">
                <a:effectLst/>
                <a:latin typeface="Times" pitchFamily="1" charset="0"/>
              </a:rPr>
              <a:t> 4.  Constantly Audit Systems: Technology X </a:t>
            </a:r>
            <a:r>
              <a:rPr lang="en-US" sz="3200" u="sng" dirty="0">
                <a:effectLst/>
                <a:latin typeface="Times" pitchFamily="1" charset="0"/>
              </a:rPr>
              <a:t>Culture</a:t>
            </a:r>
            <a:endParaRPr lang="en-US" sz="2400" dirty="0">
              <a:effectLst/>
              <a:latin typeface="Times" pitchFamily="1" charset="0"/>
            </a:endParaRPr>
          </a:p>
          <a:p>
            <a:pPr>
              <a:spcBef>
                <a:spcPct val="50000"/>
              </a:spcBef>
            </a:pPr>
            <a:r>
              <a:rPr lang="en-US" sz="2400" dirty="0">
                <a:effectLst/>
                <a:latin typeface="Times" pitchFamily="1" charset="0"/>
              </a:rPr>
              <a:t> 5.  Constantly Audit / Incorporate Stakeholders</a:t>
            </a:r>
          </a:p>
          <a:p>
            <a:pPr>
              <a:spcBef>
                <a:spcPct val="50000"/>
              </a:spcBef>
            </a:pPr>
            <a:r>
              <a:rPr lang="en-US" sz="2400" dirty="0">
                <a:effectLst/>
                <a:latin typeface="Times" pitchFamily="1" charset="0"/>
              </a:rPr>
              <a:t> 6.  PRE-TRAUMA Training / Simulations</a:t>
            </a:r>
          </a:p>
          <a:p>
            <a:pPr>
              <a:spcBef>
                <a:spcPct val="50000"/>
              </a:spcBef>
            </a:pPr>
            <a:r>
              <a:rPr lang="en-US" sz="2400" dirty="0">
                <a:effectLst/>
                <a:latin typeface="Times" pitchFamily="1" charset="0"/>
              </a:rPr>
              <a:t> 7.  Integrate CM With TQM , Safety , IM , Environmentalism</a:t>
            </a:r>
            <a:endParaRPr lang="en-US" sz="2000" dirty="0">
              <a:effectLst/>
              <a:latin typeface="Times" pitchFamily="1" charset="0"/>
            </a:endParaRPr>
          </a:p>
          <a:p>
            <a:pPr algn="ctr"/>
            <a:endParaRPr lang="en-US" sz="2000" dirty="0">
              <a:effectLst/>
              <a:latin typeface="Times" pitchFamily="1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9609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6 phases of CM</a:t>
            </a:r>
          </a:p>
          <a:p>
            <a:r>
              <a:rPr lang="en-US" dirty="0" smtClean="0"/>
              <a:t>Types of signals</a:t>
            </a:r>
          </a:p>
          <a:p>
            <a:r>
              <a:rPr lang="en-US" dirty="0" smtClean="0"/>
              <a:t>Crises system</a:t>
            </a:r>
          </a:p>
          <a:p>
            <a:r>
              <a:rPr lang="en-US" dirty="0" smtClean="0"/>
              <a:t>The impact of culture</a:t>
            </a:r>
          </a:p>
          <a:p>
            <a:r>
              <a:rPr lang="en-US" dirty="0" smtClean="0"/>
              <a:t>Stakeholder Analysis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80810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0"/>
            <a:ext cx="8229600" cy="1143000"/>
          </a:xfrm>
        </p:spPr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89440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</TotalTime>
  <Words>914</Words>
  <Application>Microsoft Office PowerPoint</Application>
  <PresentationFormat>On-screen Show (4:3)</PresentationFormat>
  <Paragraphs>337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Lecture 13  CRISIS PHASES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   Root Causes    Crisis system </vt:lpstr>
      <vt:lpstr>  SYSTEMS</vt:lpstr>
      <vt:lpstr>     Critical Issues</vt:lpstr>
      <vt:lpstr>Slide 16</vt:lpstr>
      <vt:lpstr>Organizational Issues</vt:lpstr>
      <vt:lpstr>Human Factors</vt:lpstr>
      <vt:lpstr>ORGANIZATIONAL CULTURE</vt:lpstr>
      <vt:lpstr>Slide 20</vt:lpstr>
      <vt:lpstr>The Impact of Culture</vt:lpstr>
      <vt:lpstr>Slide 22</vt:lpstr>
      <vt:lpstr>Slide 23</vt:lpstr>
      <vt:lpstr>Slide 24</vt:lpstr>
      <vt:lpstr>Slide 25</vt:lpstr>
      <vt:lpstr>Slide 26</vt:lpstr>
      <vt:lpstr>Slide 27</vt:lpstr>
      <vt:lpstr>Summary</vt:lpstr>
      <vt:lpstr>Thank You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Crises  Management </dc:title>
  <dc:creator>Farhan ullah</dc:creator>
  <cp:lastModifiedBy>NTS</cp:lastModifiedBy>
  <cp:revision>51</cp:revision>
  <dcterms:created xsi:type="dcterms:W3CDTF">2006-08-16T00:00:00Z</dcterms:created>
  <dcterms:modified xsi:type="dcterms:W3CDTF">2014-06-25T15:44:24Z</dcterms:modified>
</cp:coreProperties>
</file>