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C6C876-A538-4E5A-8951-DDFAC456DDA3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7A161-1C8D-47E6-9CFA-CF82C9A6FF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458327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6E8B2-CB85-49F2-ABED-ECF85E950661}" type="datetimeFigureOut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E2BB9-E6E2-4332-8854-05B5DE8CE8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375459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>
                <a:latin typeface="Garamond" pitchFamily="18" charset="0"/>
              </a:rPr>
              <a:t>1</a:t>
            </a:r>
          </a:p>
        </p:txBody>
      </p:sp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b"/>
          <a:lstStyle/>
          <a:p>
            <a:pPr algn="r"/>
            <a:r>
              <a:rPr lang="en-US" sz="1200">
                <a:latin typeface="Garamond" pitchFamily="18" charset="0"/>
              </a:rPr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17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418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CB8C5-D533-4166-B275-C683F0BF32A8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3FB96-1A84-4078-995D-00C6C7816021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6F52B-F532-46E0-9722-3CB804A975D3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F8ECD-9342-445F-9097-15D4B0685907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4DEDA-000B-44B2-809F-FB0FBB7440BD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6B86-9891-4069-B5B6-AA5DA9B23308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139B-F817-4A0D-B702-34A36C982FEE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4B0B-8FC3-4459-B7A6-D1DBDC48B9BB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7E30C-6DA3-4377-82FD-FEAA2F410F8B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D0CEF-F2CA-4FBE-8AD0-5EA16ADC555E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D214A-AC30-43EF-B2AD-784E856077C3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B28D1-AF2A-4366-8B5E-95567242709F}" type="datetime1">
              <a:rPr lang="en-US" smtClean="0"/>
              <a:pPr/>
              <a:t>6/24/2014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594F05-A366-4AE4-995D-AF0532093638}" type="slidenum">
              <a:rPr lang="en-US"/>
              <a:pPr/>
              <a:t>1</a:t>
            </a:fld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2057400" y="2133600"/>
            <a:ext cx="4876800" cy="17526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sz="5000" smtClean="0"/>
              <a:t>Lecture </a:t>
            </a:r>
            <a:r>
              <a:rPr lang="en-US" sz="5000" smtClean="0"/>
              <a:t>10</a:t>
            </a:r>
            <a:r>
              <a:rPr lang="en-US" sz="5000" dirty="0" smtClean="0"/>
              <a:t/>
            </a:r>
            <a:br>
              <a:rPr lang="en-US" sz="5000" dirty="0" smtClean="0"/>
            </a:br>
            <a:r>
              <a:rPr lang="en-US" sz="5000" dirty="0" smtClean="0"/>
              <a:t/>
            </a:r>
            <a:br>
              <a:rPr lang="en-US" sz="5000" dirty="0" smtClean="0"/>
            </a:br>
            <a:r>
              <a:rPr lang="en-US" sz="5000" dirty="0" smtClean="0"/>
              <a:t>Issues </a:t>
            </a:r>
            <a:r>
              <a:rPr lang="en-US" sz="5000" dirty="0"/>
              <a:t>Management and Crisis Management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20717473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D5D8D-3CF2-4142-A812-1DC9C6B18EC6}" type="slidenum">
              <a:rPr lang="en-US"/>
              <a:pPr/>
              <a:t>2</a:t>
            </a:fld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noFill/>
          <a:ln/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153400" cy="4572000"/>
          </a:xfrm>
          <a:noFill/>
          <a:ln/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Distinguish between the conventional and strategic management approaches to issues management</a:t>
            </a:r>
          </a:p>
          <a:p>
            <a:pPr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Identify the stages in the issues management process</a:t>
            </a:r>
          </a:p>
          <a:p>
            <a:pPr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Describe the components in the  issues development process and factors in actual practice</a:t>
            </a:r>
          </a:p>
          <a:p>
            <a:pPr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Define and identify the four crisis stages</a:t>
            </a:r>
          </a:p>
          <a:p>
            <a:pPr>
              <a:lnSpc>
                <a:spcPct val="90000"/>
              </a:lnSpc>
            </a:pPr>
            <a:r>
              <a:rPr lang="en-US" dirty="0">
                <a:cs typeface="Times New Roman" pitchFamily="18" charset="0"/>
              </a:rPr>
              <a:t>Outline the stages in managing business crises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609600" y="228600"/>
            <a:ext cx="5867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1400" b="1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36979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BA630A-F223-44C6-B3CC-0035FA4D87EC}" type="slidenum">
              <a:rPr lang="en-US"/>
              <a:pPr/>
              <a:t>3</a:t>
            </a:fld>
            <a:endParaRPr 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	</a:t>
            </a:r>
            <a:r>
              <a:rPr lang="en-US" sz="3800" dirty="0"/>
              <a:t>This chapter focuses on </a:t>
            </a:r>
            <a:r>
              <a:rPr lang="en-US" sz="3800" b="1" dirty="0"/>
              <a:t>issue </a:t>
            </a:r>
            <a:r>
              <a:rPr lang="en-US" sz="3800" dirty="0"/>
              <a:t>and </a:t>
            </a:r>
            <a:r>
              <a:rPr lang="en-US" sz="3800" b="1" dirty="0"/>
              <a:t>crisis management</a:t>
            </a:r>
            <a:r>
              <a:rPr lang="en-US" sz="3800" dirty="0"/>
              <a:t> and the planning processes required to improve stakeholder management and the response to stakeholder expectations.</a:t>
            </a:r>
          </a:p>
        </p:txBody>
      </p:sp>
    </p:spTree>
    <p:extLst>
      <p:ext uri="{BB962C8B-B14F-4D97-AF65-F5344CB8AC3E}">
        <p14:creationId xmlns="" xmlns:p14="http://schemas.microsoft.com/office/powerpoint/2010/main" val="27953463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954DE-951F-4668-8D65-2F71B30EE2CD}" type="slidenum">
              <a:rPr lang="en-US"/>
              <a:pPr/>
              <a:t>4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1143000"/>
          </a:xfrm>
        </p:spPr>
        <p:txBody>
          <a:bodyPr/>
          <a:lstStyle/>
          <a:p>
            <a:r>
              <a:rPr lang="en-US" dirty="0"/>
              <a:t>Issues Management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609600" y="228600"/>
            <a:ext cx="5867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1400" b="1">
              <a:latin typeface="Arial" charset="0"/>
            </a:endParaRPr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381000" y="1419225"/>
            <a:ext cx="4876800" cy="3692525"/>
          </a:xfrm>
          <a:prstGeom prst="homePlate">
            <a:avLst>
              <a:gd name="adj" fmla="val 33018"/>
            </a:avLst>
          </a:prstGeom>
          <a:solidFill>
            <a:srgbClr val="369496"/>
          </a:solidFill>
          <a:ln>
            <a:noFill/>
          </a:ln>
          <a:effectLst>
            <a:prstShdw prst="shdw17" dist="17961" dir="2700000">
              <a:srgbClr val="369496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anchor="ctr">
            <a:spAutoFit/>
          </a:bodyPr>
          <a:lstStyle/>
          <a:p>
            <a:pPr marL="220663" indent="-101600">
              <a:tabLst>
                <a:tab pos="169863" algn="l"/>
              </a:tabLst>
            </a:pPr>
            <a:r>
              <a:rPr lang="en-US" sz="20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Conventional Approach</a:t>
            </a:r>
          </a:p>
          <a:p>
            <a:pPr marL="220663" indent="-101600">
              <a:buFontTx/>
              <a:buChar char="•"/>
              <a:tabLst>
                <a:tab pos="169863" algn="l"/>
              </a:tabLst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Issues fall within the domain of public policy or public affairs management.</a:t>
            </a:r>
          </a:p>
          <a:p>
            <a:pPr marL="220663" indent="-101600">
              <a:buFontTx/>
              <a:buChar char="•"/>
              <a:tabLst>
                <a:tab pos="169863" algn="l"/>
              </a:tabLst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Issues have a public policy/public affairs orientation.</a:t>
            </a:r>
          </a:p>
          <a:p>
            <a:pPr marL="220663" indent="-101600">
              <a:buFontTx/>
              <a:buChar char="•"/>
              <a:tabLst>
                <a:tab pos="169863" algn="l"/>
              </a:tabLst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An issue is any trend, event, controversy, or public develop-</a:t>
            </a:r>
            <a:br>
              <a:rPr lang="en-US" sz="1800">
                <a:solidFill>
                  <a:srgbClr val="FFFFCC"/>
                </a:solidFill>
                <a:latin typeface="Arial" charset="0"/>
              </a:rPr>
            </a:br>
            <a:r>
              <a:rPr lang="en-US" sz="1800">
                <a:solidFill>
                  <a:srgbClr val="FFFFCC"/>
                </a:solidFill>
                <a:latin typeface="Arial" charset="0"/>
              </a:rPr>
              <a:t>ment that might affect the </a:t>
            </a:r>
            <a:br>
              <a:rPr lang="en-US" sz="1800">
                <a:solidFill>
                  <a:srgbClr val="FFFFCC"/>
                </a:solidFill>
                <a:latin typeface="Arial" charset="0"/>
              </a:rPr>
            </a:br>
            <a:r>
              <a:rPr lang="en-US" sz="1800">
                <a:solidFill>
                  <a:srgbClr val="FFFFCC"/>
                </a:solidFill>
                <a:latin typeface="Arial" charset="0"/>
              </a:rPr>
              <a:t>corporation.</a:t>
            </a:r>
          </a:p>
          <a:p>
            <a:pPr marL="220663" indent="-101600">
              <a:buFontTx/>
              <a:buChar char="•"/>
              <a:tabLst>
                <a:tab pos="169863" algn="l"/>
              </a:tabLst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Issues originate in social/</a:t>
            </a:r>
            <a:br>
              <a:rPr lang="en-US" sz="1800">
                <a:solidFill>
                  <a:srgbClr val="FFFFCC"/>
                </a:solidFill>
                <a:latin typeface="Arial" charset="0"/>
              </a:rPr>
            </a:br>
            <a:r>
              <a:rPr lang="en-US" sz="1800">
                <a:solidFill>
                  <a:srgbClr val="FFFFCC"/>
                </a:solidFill>
                <a:latin typeface="Arial" charset="0"/>
              </a:rPr>
              <a:t>political/ regulatory/</a:t>
            </a:r>
            <a:br>
              <a:rPr lang="en-US" sz="1800">
                <a:solidFill>
                  <a:srgbClr val="FFFFCC"/>
                </a:solidFill>
                <a:latin typeface="Arial" charset="0"/>
              </a:rPr>
            </a:br>
            <a:r>
              <a:rPr lang="en-US" sz="1800">
                <a:solidFill>
                  <a:srgbClr val="FFFFCC"/>
                </a:solidFill>
                <a:latin typeface="Arial" charset="0"/>
              </a:rPr>
              <a:t>judicial environments.</a:t>
            </a:r>
          </a:p>
          <a:p>
            <a:pPr marL="220663" indent="-101600">
              <a:tabLst>
                <a:tab pos="169863" algn="l"/>
              </a:tabLst>
            </a:pPr>
            <a:endParaRPr lang="en-US" sz="180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 rot="10800000">
            <a:off x="3116263" y="3128963"/>
            <a:ext cx="5722937" cy="2746375"/>
          </a:xfrm>
          <a:prstGeom prst="homePlate">
            <a:avLst>
              <a:gd name="adj" fmla="val 52095"/>
            </a:avLst>
          </a:prstGeom>
          <a:solidFill>
            <a:srgbClr val="646890"/>
          </a:solidFill>
          <a:ln>
            <a:noFill/>
          </a:ln>
          <a:effectLst>
            <a:prstShdw prst="shdw17" dist="17961" dir="2700000">
              <a:srgbClr val="646890">
                <a:gamma/>
                <a:shade val="60000"/>
                <a:invGamma/>
              </a:srgbClr>
            </a:prst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rot="10800000" tIns="0" rIns="822960" bIns="0" anchor="ctr">
            <a:spAutoFit/>
          </a:bodyPr>
          <a:lstStyle/>
          <a:p>
            <a:pPr marL="119063" indent="-119063"/>
            <a:r>
              <a:rPr lang="en-US" sz="180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Strategic Management Approach</a:t>
            </a:r>
          </a:p>
          <a:p>
            <a:pPr marL="119063" indent="-119063">
              <a:buFontTx/>
              <a:buChar char="•"/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Issues management is the responsibility of senior line or strategic management staff.</a:t>
            </a:r>
          </a:p>
          <a:p>
            <a:pPr marL="119063" indent="-119063">
              <a:buFontTx/>
              <a:buChar char="•"/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Issues identification is more important than it is in the conventional approach.</a:t>
            </a:r>
          </a:p>
          <a:p>
            <a:pPr marL="119063" indent="-119063">
              <a:buFontTx/>
              <a:buChar char="•"/>
            </a:pPr>
            <a:r>
              <a:rPr lang="en-US" sz="1800">
                <a:solidFill>
                  <a:srgbClr val="FFFFCC"/>
                </a:solidFill>
                <a:latin typeface="Arial" charset="0"/>
              </a:rPr>
              <a:t>Issues management is seen as  management of external/internal challenges to company strategies, plans, and assumptions.</a:t>
            </a:r>
          </a:p>
        </p:txBody>
      </p:sp>
    </p:spTree>
    <p:extLst>
      <p:ext uri="{BB962C8B-B14F-4D97-AF65-F5344CB8AC3E}">
        <p14:creationId xmlns="" xmlns:p14="http://schemas.microsoft.com/office/powerpoint/2010/main" val="4237452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6ED56-83DA-4032-9C89-E6FCD893CF93}" type="slidenum">
              <a:rPr lang="en-US"/>
              <a:pPr/>
              <a:t>5</a:t>
            </a:fld>
            <a:endParaRPr lang="en-US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/>
              <a:t>Issues Management</a:t>
            </a:r>
          </a:p>
        </p:txBody>
      </p:sp>
      <p:pic>
        <p:nvPicPr>
          <p:cNvPr id="21507" name="Picture 3" descr="msotw9_temp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290" t="10194" r="2919" b="20874"/>
          <a:stretch>
            <a:fillRect/>
          </a:stretch>
        </p:blipFill>
        <p:spPr bwMode="auto">
          <a:xfrm>
            <a:off x="609600" y="1295400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585447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69C18-0709-470D-82F3-C505A535E2A6}" type="slidenum">
              <a:rPr lang="en-US"/>
              <a:pPr/>
              <a:t>6</a:t>
            </a:fld>
            <a:endParaRPr 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Management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5146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000" b="1" dirty="0"/>
              <a:t>The Changing Issues Mix</a:t>
            </a:r>
          </a:p>
          <a:p>
            <a:pPr>
              <a:buFontTx/>
              <a:buNone/>
            </a:pPr>
            <a:r>
              <a:rPr lang="en-US" sz="3600" dirty="0"/>
              <a:t>	A changing mix of issues often creates a cumulative effect that managers must face </a:t>
            </a:r>
          </a:p>
        </p:txBody>
      </p:sp>
    </p:spTree>
    <p:extLst>
      <p:ext uri="{BB962C8B-B14F-4D97-AF65-F5344CB8AC3E}">
        <p14:creationId xmlns="" xmlns:p14="http://schemas.microsoft.com/office/powerpoint/2010/main" val="4977805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DB7C96-E30A-4C1F-A818-4BB56941A641}" type="slidenum">
              <a:rPr lang="en-US"/>
              <a:pPr/>
              <a:t>7</a:t>
            </a:fld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Management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sz="4000" b="1" dirty="0"/>
              <a:t>The Issues Management Process</a:t>
            </a:r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sz="3600" dirty="0"/>
              <a:t>An </a:t>
            </a:r>
            <a:r>
              <a:rPr lang="en-US" sz="3600" b="1" dirty="0"/>
              <a:t>issue</a:t>
            </a:r>
            <a:r>
              <a:rPr lang="en-US" sz="3600" dirty="0"/>
              <a:t> is a matter that is in dispute between two parties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2665674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6BD690-21F4-4242-B85C-341D667EA111}" type="slidenum">
              <a:rPr lang="en-US"/>
              <a:pPr/>
              <a:t>8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Issues Management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648200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n-US" sz="3600" b="1" dirty="0"/>
              <a:t>Emerging issues</a:t>
            </a:r>
            <a:endParaRPr lang="en-US" sz="3600" dirty="0"/>
          </a:p>
          <a:p>
            <a:pPr lvl="1"/>
            <a:r>
              <a:rPr lang="en-US" sz="3400" dirty="0"/>
              <a:t>Terms of the debate are not clearly defined</a:t>
            </a:r>
          </a:p>
          <a:p>
            <a:pPr lvl="1"/>
            <a:r>
              <a:rPr lang="en-US" sz="3400" dirty="0"/>
              <a:t>Parties have conflicting values and interest</a:t>
            </a:r>
          </a:p>
          <a:p>
            <a:pPr lvl="1"/>
            <a:r>
              <a:rPr lang="en-US" sz="3400" dirty="0"/>
              <a:t>Automatic resolution not available</a:t>
            </a:r>
          </a:p>
          <a:p>
            <a:pPr lvl="1"/>
            <a:r>
              <a:rPr lang="en-US" sz="3400" dirty="0"/>
              <a:t>Issues are often stated in value laden terms</a:t>
            </a:r>
          </a:p>
          <a:p>
            <a:pPr lvl="1"/>
            <a:r>
              <a:rPr lang="en-US" sz="3400" dirty="0"/>
              <a:t>Trade-offs are inherent</a:t>
            </a:r>
          </a:p>
          <a:p>
            <a:endParaRPr lang="en-US" sz="3400" dirty="0"/>
          </a:p>
        </p:txBody>
      </p:sp>
    </p:spTree>
    <p:extLst>
      <p:ext uri="{BB962C8B-B14F-4D97-AF65-F5344CB8AC3E}">
        <p14:creationId xmlns="" xmlns:p14="http://schemas.microsoft.com/office/powerpoint/2010/main" val="33479365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AEE96-5DC0-43DA-88FA-96E228C2F48F}" type="slidenum">
              <a:rPr lang="en-US"/>
              <a:pPr/>
              <a:t>9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772400" cy="1143000"/>
          </a:xfrm>
        </p:spPr>
        <p:txBody>
          <a:bodyPr/>
          <a:lstStyle/>
          <a:p>
            <a:r>
              <a:rPr lang="en-US"/>
              <a:t>Issues Management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2578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 dirty="0"/>
              <a:t>Basic assumptions</a:t>
            </a:r>
          </a:p>
          <a:p>
            <a:pPr lvl="1">
              <a:lnSpc>
                <a:spcPct val="90000"/>
              </a:lnSpc>
            </a:pPr>
            <a:r>
              <a:rPr lang="en-US" sz="3000" dirty="0"/>
              <a:t>Issues can be identified earlier, completely, and reliably</a:t>
            </a:r>
          </a:p>
          <a:p>
            <a:pPr lvl="1">
              <a:lnSpc>
                <a:spcPct val="90000"/>
              </a:lnSpc>
            </a:pPr>
            <a:r>
              <a:rPr lang="en-US" sz="3000" dirty="0"/>
              <a:t>Early anticipation widens the range of options</a:t>
            </a:r>
          </a:p>
          <a:p>
            <a:pPr lvl="1">
              <a:lnSpc>
                <a:spcPct val="90000"/>
              </a:lnSpc>
            </a:pPr>
            <a:r>
              <a:rPr lang="en-US" sz="3000" dirty="0"/>
              <a:t>Early anticipation permits an understanding</a:t>
            </a:r>
          </a:p>
          <a:p>
            <a:pPr lvl="1">
              <a:lnSpc>
                <a:spcPct val="90000"/>
              </a:lnSpc>
            </a:pPr>
            <a:r>
              <a:rPr lang="en-US" sz="3000" dirty="0"/>
              <a:t>Early anticipation permits a positive orientation</a:t>
            </a:r>
          </a:p>
          <a:p>
            <a:pPr lvl="1">
              <a:lnSpc>
                <a:spcPct val="90000"/>
              </a:lnSpc>
            </a:pPr>
            <a:r>
              <a:rPr lang="en-US" sz="3000" dirty="0"/>
              <a:t>Early identification identifies the stakeholders</a:t>
            </a:r>
          </a:p>
          <a:p>
            <a:pPr lvl="1">
              <a:lnSpc>
                <a:spcPct val="90000"/>
              </a:lnSpc>
            </a:pPr>
            <a:r>
              <a:rPr lang="en-US" sz="3000" dirty="0"/>
              <a:t>Early identification provides the opportunity for the organization to supply information about the issue earlier</a:t>
            </a:r>
          </a:p>
        </p:txBody>
      </p:sp>
    </p:spTree>
    <p:extLst>
      <p:ext uri="{BB962C8B-B14F-4D97-AF65-F5344CB8AC3E}">
        <p14:creationId xmlns="" xmlns:p14="http://schemas.microsoft.com/office/powerpoint/2010/main" val="1630570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A2B85-83E5-4E56-BABC-55C0622DE50A}" type="slidenum">
              <a:rPr lang="en-US"/>
              <a:pPr/>
              <a:t>10</a:t>
            </a:fld>
            <a:endParaRPr lang="en-US"/>
          </a:p>
        </p:txBody>
      </p:sp>
      <p:pic>
        <p:nvPicPr>
          <p:cNvPr id="17433" name="Picture 25" descr="bd05537_"/>
          <p:cNvPicPr>
            <a:picLocks noChangeAspect="1" noChangeArrowheads="1"/>
          </p:cNvPicPr>
          <p:nvPr/>
        </p:nvPicPr>
        <p:blipFill>
          <a:blip r:embed="rId2" cstate="print">
            <a:lum bright="38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3384550" cy="441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Model of Issues Management Process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09600" y="228600"/>
            <a:ext cx="5867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1400" b="1">
              <a:latin typeface="Arial" charset="0"/>
            </a:endParaRPr>
          </a:p>
        </p:txBody>
      </p:sp>
      <p:grpSp>
        <p:nvGrpSpPr>
          <p:cNvPr id="17434" name="Group 26"/>
          <p:cNvGrpSpPr>
            <a:grpSpLocks/>
          </p:cNvGrpSpPr>
          <p:nvPr/>
        </p:nvGrpSpPr>
        <p:grpSpPr bwMode="auto">
          <a:xfrm>
            <a:off x="3048000" y="1676400"/>
            <a:ext cx="5791200" cy="4130675"/>
            <a:chOff x="1728" y="1104"/>
            <a:chExt cx="3648" cy="2602"/>
          </a:xfrm>
        </p:grpSpPr>
        <p:sp>
          <p:nvSpPr>
            <p:cNvPr id="17411" name="Rectangle 3"/>
            <p:cNvSpPr>
              <a:spLocks noChangeArrowheads="1"/>
            </p:cNvSpPr>
            <p:nvPr/>
          </p:nvSpPr>
          <p:spPr bwMode="auto">
            <a:xfrm>
              <a:off x="1728" y="1104"/>
              <a:ext cx="1776" cy="250"/>
            </a:xfrm>
            <a:prstGeom prst="rect">
              <a:avLst/>
            </a:prstGeom>
            <a:solidFill>
              <a:srgbClr val="1A7CB2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folHlink"/>
                  </a:solidFill>
                  <a:latin typeface="Arial" charset="0"/>
                </a:rPr>
                <a:t>Identification of Issues</a:t>
              </a:r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1728" y="1536"/>
              <a:ext cx="1776" cy="250"/>
            </a:xfrm>
            <a:prstGeom prst="rect">
              <a:avLst/>
            </a:prstGeom>
            <a:solidFill>
              <a:srgbClr val="1A7CB2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folHlink"/>
                  </a:solidFill>
                  <a:latin typeface="Arial" charset="0"/>
                </a:rPr>
                <a:t>Analysis of Issues</a:t>
              </a: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1728" y="1968"/>
              <a:ext cx="1776" cy="250"/>
            </a:xfrm>
            <a:prstGeom prst="rect">
              <a:avLst/>
            </a:prstGeom>
            <a:solidFill>
              <a:srgbClr val="1A7CB2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folHlink"/>
                  </a:solidFill>
                  <a:latin typeface="Arial" charset="0"/>
                </a:rPr>
                <a:t>Prioritization of Issues</a:t>
              </a:r>
            </a:p>
          </p:txBody>
        </p:sp>
        <p:sp>
          <p:nvSpPr>
            <p:cNvPr id="17419" name="Rectangle 11"/>
            <p:cNvSpPr>
              <a:spLocks noChangeArrowheads="1"/>
            </p:cNvSpPr>
            <p:nvPr/>
          </p:nvSpPr>
          <p:spPr bwMode="auto">
            <a:xfrm>
              <a:off x="1728" y="2448"/>
              <a:ext cx="2544" cy="250"/>
            </a:xfrm>
            <a:prstGeom prst="rect">
              <a:avLst/>
            </a:prstGeom>
            <a:solidFill>
              <a:srgbClr val="1A7CB2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folHlink"/>
                  </a:solidFill>
                  <a:latin typeface="Arial" charset="0"/>
                </a:rPr>
                <a:t>Formulation of Issue Responses</a:t>
              </a:r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auto">
            <a:xfrm>
              <a:off x="1728" y="2928"/>
              <a:ext cx="2784" cy="250"/>
            </a:xfrm>
            <a:prstGeom prst="rect">
              <a:avLst/>
            </a:prstGeom>
            <a:solidFill>
              <a:srgbClr val="1A7CB2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folHlink"/>
                  </a:solidFill>
                  <a:latin typeface="Arial" charset="0"/>
                </a:rPr>
                <a:t>Implementation of Issue Responses</a:t>
              </a:r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auto">
            <a:xfrm>
              <a:off x="1728" y="3456"/>
              <a:ext cx="3648" cy="250"/>
            </a:xfrm>
            <a:prstGeom prst="rect">
              <a:avLst/>
            </a:prstGeom>
            <a:solidFill>
              <a:srgbClr val="1A7CB2"/>
            </a:solidFill>
            <a:ln>
              <a:noFill/>
            </a:ln>
            <a:effectLst>
              <a:outerShdw dist="107763" dir="2700000" algn="ctr" rotWithShape="0">
                <a:schemeClr val="bg2"/>
              </a:outerShdw>
            </a:effectLst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/>
            <a:p>
              <a:pPr algn="ctr"/>
              <a:r>
                <a:rPr lang="en-US" sz="2000">
                  <a:solidFill>
                    <a:schemeClr val="folHlink"/>
                  </a:solidFill>
                  <a:latin typeface="Arial" charset="0"/>
                </a:rPr>
                <a:t>Evaluation, Monitoring, and Control of Results</a:t>
              </a:r>
            </a:p>
          </p:txBody>
        </p:sp>
        <p:sp>
          <p:nvSpPr>
            <p:cNvPr id="17422" name="Line 14"/>
            <p:cNvSpPr>
              <a:spLocks noChangeShapeType="1"/>
            </p:cNvSpPr>
            <p:nvPr/>
          </p:nvSpPr>
          <p:spPr bwMode="auto">
            <a:xfrm>
              <a:off x="2592" y="1392"/>
              <a:ext cx="0" cy="1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3" name="Line 15"/>
            <p:cNvSpPr>
              <a:spLocks noChangeShapeType="1"/>
            </p:cNvSpPr>
            <p:nvPr/>
          </p:nvSpPr>
          <p:spPr bwMode="auto">
            <a:xfrm>
              <a:off x="2592" y="1776"/>
              <a:ext cx="0" cy="19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4" name="Line 16"/>
            <p:cNvSpPr>
              <a:spLocks noChangeShapeType="1"/>
            </p:cNvSpPr>
            <p:nvPr/>
          </p:nvSpPr>
          <p:spPr bwMode="auto">
            <a:xfrm>
              <a:off x="2592" y="2208"/>
              <a:ext cx="0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5" name="Line 17"/>
            <p:cNvSpPr>
              <a:spLocks noChangeShapeType="1"/>
            </p:cNvSpPr>
            <p:nvPr/>
          </p:nvSpPr>
          <p:spPr bwMode="auto">
            <a:xfrm>
              <a:off x="2592" y="2688"/>
              <a:ext cx="0" cy="24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6" name="Line 18"/>
            <p:cNvSpPr>
              <a:spLocks noChangeShapeType="1"/>
            </p:cNvSpPr>
            <p:nvPr/>
          </p:nvSpPr>
          <p:spPr bwMode="auto">
            <a:xfrm>
              <a:off x="2592" y="3168"/>
              <a:ext cx="0" cy="28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Line 19"/>
            <p:cNvSpPr>
              <a:spLocks noChangeShapeType="1"/>
            </p:cNvSpPr>
            <p:nvPr/>
          </p:nvSpPr>
          <p:spPr bwMode="auto">
            <a:xfrm flipV="1">
              <a:off x="5136" y="1248"/>
              <a:ext cx="0" cy="220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Line 20"/>
            <p:cNvSpPr>
              <a:spLocks noChangeShapeType="1"/>
            </p:cNvSpPr>
            <p:nvPr/>
          </p:nvSpPr>
          <p:spPr bwMode="auto">
            <a:xfrm flipH="1">
              <a:off x="3504" y="1248"/>
              <a:ext cx="163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9" name="Line 21"/>
            <p:cNvSpPr>
              <a:spLocks noChangeShapeType="1"/>
            </p:cNvSpPr>
            <p:nvPr/>
          </p:nvSpPr>
          <p:spPr bwMode="auto">
            <a:xfrm flipH="1">
              <a:off x="3504" y="1680"/>
              <a:ext cx="163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0" name="Line 22"/>
            <p:cNvSpPr>
              <a:spLocks noChangeShapeType="1"/>
            </p:cNvSpPr>
            <p:nvPr/>
          </p:nvSpPr>
          <p:spPr bwMode="auto">
            <a:xfrm flipH="1">
              <a:off x="3504" y="2112"/>
              <a:ext cx="163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 flipH="1">
              <a:off x="4272" y="2592"/>
              <a:ext cx="86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2" name="Line 24"/>
            <p:cNvSpPr>
              <a:spLocks noChangeShapeType="1"/>
            </p:cNvSpPr>
            <p:nvPr/>
          </p:nvSpPr>
          <p:spPr bwMode="auto">
            <a:xfrm flipH="1">
              <a:off x="4512" y="3072"/>
              <a:ext cx="62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82526027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BF94D-AE8F-43F2-B28C-D95D44337019}" type="slidenum">
              <a:rPr lang="en-US"/>
              <a:pPr/>
              <a:t>11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Management Process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81200"/>
            <a:ext cx="7010400" cy="4038600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b="1" dirty="0"/>
              <a:t>Identification of Issues</a:t>
            </a:r>
          </a:p>
          <a:p>
            <a:r>
              <a:rPr lang="en-US" sz="3600" dirty="0"/>
              <a:t>Scan the environment</a:t>
            </a:r>
          </a:p>
          <a:p>
            <a:r>
              <a:rPr lang="en-US" sz="3600" dirty="0"/>
              <a:t>Identify emerging issues</a:t>
            </a:r>
          </a:p>
        </p:txBody>
      </p:sp>
    </p:spTree>
    <p:extLst>
      <p:ext uri="{BB962C8B-B14F-4D97-AF65-F5344CB8AC3E}">
        <p14:creationId xmlns="" xmlns:p14="http://schemas.microsoft.com/office/powerpoint/2010/main" val="24382067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A06033-EE06-4765-88FF-30B1243FD156}" type="slidenum">
              <a:rPr lang="en-US"/>
              <a:pPr/>
              <a:t>12</a:t>
            </a:fld>
            <a:endParaRPr lang="en-US"/>
          </a:p>
        </p:txBody>
      </p:sp>
      <p:sp>
        <p:nvSpPr>
          <p:cNvPr id="1843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/>
              <a:t>Issues Management Process</a:t>
            </a:r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772400" cy="4495800"/>
          </a:xfrm>
        </p:spPr>
        <p:txBody>
          <a:bodyPr/>
          <a:lstStyle/>
          <a:p>
            <a:pPr marL="458788" indent="-458788">
              <a:lnSpc>
                <a:spcPct val="90000"/>
              </a:lnSpc>
              <a:buFont typeface="Marlett" pitchFamily="2" charset="2"/>
              <a:buNone/>
            </a:pPr>
            <a:r>
              <a:rPr lang="en-US" sz="4000" b="1" dirty="0"/>
              <a:t>Analysis of Issues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Which </a:t>
            </a:r>
            <a:r>
              <a:rPr lang="en-US" dirty="0"/>
              <a:t>stakeholders are affected?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Who</a:t>
            </a:r>
            <a:r>
              <a:rPr lang="en-US" dirty="0"/>
              <a:t> has a vested interest?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Who</a:t>
            </a:r>
            <a:r>
              <a:rPr lang="en-US" dirty="0"/>
              <a:t> is in a position to exert influence?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Who</a:t>
            </a:r>
            <a:r>
              <a:rPr lang="en-US" dirty="0"/>
              <a:t> is responsible for the issue?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Who</a:t>
            </a:r>
            <a:r>
              <a:rPr lang="en-US" dirty="0"/>
              <a:t> started the ball rolling? (Past view)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Who</a:t>
            </a:r>
            <a:r>
              <a:rPr lang="en-US" dirty="0"/>
              <a:t> is now involved? (Present view)</a:t>
            </a:r>
          </a:p>
          <a:p>
            <a:pPr marL="458788" indent="-458788">
              <a:lnSpc>
                <a:spcPct val="90000"/>
              </a:lnSpc>
            </a:pPr>
            <a:r>
              <a:rPr lang="en-US" b="1" i="1" dirty="0"/>
              <a:t>Who</a:t>
            </a:r>
            <a:r>
              <a:rPr lang="en-US" dirty="0"/>
              <a:t> will get involved? (Future view</a:t>
            </a:r>
            <a:r>
              <a:rPr lang="en-US" dirty="0">
                <a:solidFill>
                  <a:srgbClr val="996779"/>
                </a:solidFill>
              </a:rPr>
              <a:t>)</a:t>
            </a:r>
          </a:p>
        </p:txBody>
      </p:sp>
      <p:sp>
        <p:nvSpPr>
          <p:cNvPr id="18436" name="Rectangle 1028"/>
          <p:cNvSpPr>
            <a:spLocks noChangeArrowheads="1"/>
          </p:cNvSpPr>
          <p:nvPr/>
        </p:nvSpPr>
        <p:spPr bwMode="auto">
          <a:xfrm>
            <a:off x="609600" y="228600"/>
            <a:ext cx="5867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1400" b="1"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64657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1E7EF-5967-4F94-BED5-D4F356BAB4B5}" type="slidenum">
              <a:rPr lang="en-US"/>
              <a:pPr/>
              <a:t>13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Issues Management Process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876800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/>
              <a:t>Ranking of Issues</a:t>
            </a:r>
          </a:p>
          <a:p>
            <a:r>
              <a:rPr lang="en-US" sz="3400" dirty="0"/>
              <a:t>Xerox approach</a:t>
            </a:r>
          </a:p>
          <a:p>
            <a:pPr lvl="1"/>
            <a:r>
              <a:rPr lang="en-US" sz="3000" dirty="0"/>
              <a:t>Is it a high priority?</a:t>
            </a:r>
          </a:p>
          <a:p>
            <a:pPr lvl="1"/>
            <a:r>
              <a:rPr lang="en-US" sz="3000" dirty="0"/>
              <a:t>Is it beneficial to know?</a:t>
            </a:r>
          </a:p>
          <a:p>
            <a:pPr lvl="1"/>
            <a:r>
              <a:rPr lang="en-US" sz="3000" dirty="0"/>
              <a:t>Questionable</a:t>
            </a:r>
          </a:p>
          <a:p>
            <a:r>
              <a:rPr lang="en-US" sz="3400" dirty="0"/>
              <a:t>Probability-Impact matrix</a:t>
            </a:r>
          </a:p>
          <a:p>
            <a:pPr lvl="1"/>
            <a:r>
              <a:rPr lang="en-US" sz="3200" dirty="0"/>
              <a:t>Probability of occurrence?</a:t>
            </a:r>
          </a:p>
          <a:p>
            <a:pPr lvl="1"/>
            <a:r>
              <a:rPr lang="en-US" sz="3200" dirty="0"/>
              <a:t>Impact on company?</a:t>
            </a:r>
          </a:p>
        </p:txBody>
      </p:sp>
    </p:spTree>
    <p:extLst>
      <p:ext uri="{BB962C8B-B14F-4D97-AF65-F5344CB8AC3E}">
        <p14:creationId xmlns="" xmlns:p14="http://schemas.microsoft.com/office/powerpoint/2010/main" val="34521552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7166D2-903B-456C-A05B-CC0DC72B9D5A}" type="slidenum">
              <a:rPr lang="en-US"/>
              <a:pPr/>
              <a:t>14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7924800" cy="609600"/>
          </a:xfrm>
        </p:spPr>
        <p:txBody>
          <a:bodyPr>
            <a:normAutofit fontScale="90000"/>
          </a:bodyPr>
          <a:lstStyle/>
          <a:p>
            <a:r>
              <a:rPr lang="en-US"/>
              <a:t>Issues Management Process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4403725" y="17319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>
              <a:latin typeface="Garamond" pitchFamily="18" charset="0"/>
            </a:endParaRPr>
          </a:p>
        </p:txBody>
      </p:sp>
      <p:pic>
        <p:nvPicPr>
          <p:cNvPr id="32773" name="Picture 5" descr="msotw9_temp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28" t="10330" r="3972" b="42067"/>
          <a:stretch>
            <a:fillRect/>
          </a:stretch>
        </p:blipFill>
        <p:spPr bwMode="auto">
          <a:xfrm>
            <a:off x="381000" y="1219200"/>
            <a:ext cx="85344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197779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D42E11-DC9F-4CD6-B096-CA62E5279328}" type="slidenum">
              <a:rPr lang="en-US"/>
              <a:pPr/>
              <a:t>15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838200"/>
          </a:xfrm>
        </p:spPr>
        <p:txBody>
          <a:bodyPr/>
          <a:lstStyle/>
          <a:p>
            <a:r>
              <a:rPr lang="en-US"/>
              <a:t>Issues Management Process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620000" cy="4572000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US" sz="3600" b="1" dirty="0"/>
              <a:t>Formulation and Implementation of Responses</a:t>
            </a:r>
          </a:p>
          <a:p>
            <a:pPr marL="0" indent="0"/>
            <a:r>
              <a:rPr lang="en-US" dirty="0"/>
              <a:t>Formulation is the response design process</a:t>
            </a:r>
          </a:p>
          <a:p>
            <a:pPr marL="0" indent="0"/>
            <a:r>
              <a:rPr lang="en-US" dirty="0"/>
              <a:t>Implementation is the action design process</a:t>
            </a:r>
          </a:p>
          <a:p>
            <a:pPr marL="0" indent="0"/>
            <a:r>
              <a:rPr lang="en-US" dirty="0"/>
              <a:t>These may include:</a:t>
            </a:r>
          </a:p>
          <a:p>
            <a:pPr lvl="1"/>
            <a:r>
              <a:rPr lang="en-US" dirty="0"/>
              <a:t>Plan clarity</a:t>
            </a:r>
          </a:p>
          <a:p>
            <a:pPr lvl="1"/>
            <a:r>
              <a:rPr lang="en-US" dirty="0"/>
              <a:t>Resources needed</a:t>
            </a:r>
          </a:p>
          <a:p>
            <a:pPr lvl="1"/>
            <a:r>
              <a:rPr lang="en-US" dirty="0"/>
              <a:t>Managerial support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4495800" y="4529138"/>
            <a:ext cx="4246563" cy="184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lvl="1">
              <a:lnSpc>
                <a:spcPct val="90000"/>
              </a:lnSpc>
              <a:spcBef>
                <a:spcPct val="20000"/>
              </a:spcBef>
              <a:buSzPct val="100000"/>
              <a:buFontTx/>
              <a:buChar char="–"/>
            </a:pPr>
            <a:r>
              <a:rPr lang="en-US" sz="2800">
                <a:latin typeface="Garamond" pitchFamily="18" charset="0"/>
              </a:rPr>
              <a:t> Organizational structure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SzPct val="100000"/>
              <a:buFontTx/>
              <a:buChar char="–"/>
            </a:pPr>
            <a:r>
              <a:rPr lang="en-US" sz="2800">
                <a:latin typeface="Garamond" pitchFamily="18" charset="0"/>
              </a:rPr>
              <a:t> Technical competence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SzPct val="100000"/>
              <a:buFontTx/>
              <a:buChar char="–"/>
            </a:pPr>
            <a:r>
              <a:rPr lang="en-US" sz="2800">
                <a:latin typeface="Garamond" pitchFamily="18" charset="0"/>
              </a:rPr>
              <a:t> Timing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="" xmlns:p14="http://schemas.microsoft.com/office/powerpoint/2010/main" val="14525917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3A529-97B5-4182-A6CC-0B7047F96BA6}" type="slidenum">
              <a:rPr lang="en-US"/>
              <a:pPr/>
              <a:t>16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Management Process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010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sz="4000" b="1" dirty="0"/>
              <a:t>Evaluation, Monitoring and Control</a:t>
            </a:r>
          </a:p>
          <a:p>
            <a:pPr>
              <a:buFontTx/>
              <a:buNone/>
            </a:pPr>
            <a:r>
              <a:rPr lang="en-US" sz="3600" dirty="0"/>
              <a:t>	Constant evaluation of results of their responses to the issues to keep strategy on track</a:t>
            </a:r>
          </a:p>
          <a:p>
            <a:pPr lvl="2"/>
            <a:r>
              <a:rPr lang="en-US" sz="3200" dirty="0"/>
              <a:t> Social audit</a:t>
            </a:r>
          </a:p>
        </p:txBody>
      </p:sp>
    </p:spTree>
    <p:extLst>
      <p:ext uri="{BB962C8B-B14F-4D97-AF65-F5344CB8AC3E}">
        <p14:creationId xmlns="" xmlns:p14="http://schemas.microsoft.com/office/powerpoint/2010/main" val="173884019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7C0C8-4745-4CE9-9067-4DE79542BA78}" type="slidenum">
              <a:rPr lang="en-US"/>
              <a:pPr/>
              <a:t>17</a:t>
            </a:fld>
            <a:endParaRPr lang="en-US"/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Issues Development Process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1752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4000" b="1"/>
              <a:t>	Issues development process</a:t>
            </a:r>
            <a:r>
              <a:rPr lang="en-US" sz="4000"/>
              <a:t> is the growth process or life cycle of an issue</a:t>
            </a:r>
          </a:p>
        </p:txBody>
      </p:sp>
    </p:spTree>
    <p:extLst>
      <p:ext uri="{BB962C8B-B14F-4D97-AF65-F5344CB8AC3E}">
        <p14:creationId xmlns="" xmlns:p14="http://schemas.microsoft.com/office/powerpoint/2010/main" val="114766969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07009F-3599-4C70-8371-4A2075B488AA}" type="slidenum">
              <a:rPr lang="en-US"/>
              <a:pPr/>
              <a:t>18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Issues Development Life Cycle Process</a:t>
            </a:r>
          </a:p>
        </p:txBody>
      </p:sp>
      <p:pic>
        <p:nvPicPr>
          <p:cNvPr id="38915" name="Picture 3" descr="msotw9_temp0"/>
          <p:cNvPicPr>
            <a:picLocks noChangeAspect="1" noChangeArrowheads="1"/>
          </p:cNvPicPr>
          <p:nvPr/>
        </p:nvPicPr>
        <p:blipFill>
          <a:blip r:embed="rId2" cstate="print">
            <a:lum contrast="48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699" t="12009" r="2739" b="43103"/>
          <a:stretch>
            <a:fillRect/>
          </a:stretch>
        </p:blipFill>
        <p:spPr bwMode="auto">
          <a:xfrm>
            <a:off x="228600" y="1600200"/>
            <a:ext cx="86868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80000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52511-D8CC-4023-ABE9-27FC5ECD55BA}" type="slidenum">
              <a:rPr lang="en-US"/>
              <a:pPr/>
              <a:t>19</a:t>
            </a:fld>
            <a:endParaRPr lang="en-US"/>
          </a:p>
        </p:txBody>
      </p:sp>
      <p:sp>
        <p:nvSpPr>
          <p:cNvPr id="39944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en-US"/>
              <a:t>Crisis Management</a:t>
            </a:r>
          </a:p>
        </p:txBody>
      </p:sp>
      <p:sp>
        <p:nvSpPr>
          <p:cNvPr id="3994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marL="457200" lvl="1" indent="0">
              <a:buFontTx/>
              <a:buNone/>
            </a:pPr>
            <a:r>
              <a:rPr lang="en-US" sz="3600"/>
              <a:t>To manage a </a:t>
            </a:r>
            <a:r>
              <a:rPr lang="en-US" sz="3600" b="1"/>
              <a:t>crisis</a:t>
            </a:r>
            <a:r>
              <a:rPr lang="en-US" sz="3600"/>
              <a:t> one first must understand that a crisis:</a:t>
            </a:r>
          </a:p>
          <a:p>
            <a:pPr lvl="2"/>
            <a:r>
              <a:rPr lang="en-US" sz="3400"/>
              <a:t>Can occur abruptly </a:t>
            </a:r>
          </a:p>
          <a:p>
            <a:pPr lvl="2"/>
            <a:r>
              <a:rPr lang="en-US" sz="3400"/>
              <a:t>Cannot always be anticipated</a:t>
            </a:r>
          </a:p>
        </p:txBody>
      </p:sp>
    </p:spTree>
    <p:extLst>
      <p:ext uri="{BB962C8B-B14F-4D97-AF65-F5344CB8AC3E}">
        <p14:creationId xmlns="" xmlns:p14="http://schemas.microsoft.com/office/powerpoint/2010/main" val="32351326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01C2A-17A7-4950-8944-CA5BC6671316}" type="slidenum">
              <a:rPr lang="en-US"/>
              <a:pPr/>
              <a:t>20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The Nature of a Crisis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sz="3800" b="1" dirty="0"/>
              <a:t>Crisis Definitions</a:t>
            </a:r>
          </a:p>
          <a:p>
            <a:r>
              <a:rPr lang="en-US" sz="3400" dirty="0"/>
              <a:t>A major, unpredictable event that has negative results that damages an organization</a:t>
            </a:r>
          </a:p>
          <a:p>
            <a:r>
              <a:rPr lang="en-US" sz="3400" dirty="0"/>
              <a:t>A low-probability </a:t>
            </a:r>
            <a:r>
              <a:rPr lang="en-US" sz="3400" i="1" dirty="0"/>
              <a:t>event</a:t>
            </a:r>
            <a:r>
              <a:rPr lang="en-US" sz="3400" dirty="0"/>
              <a:t> that threatens the viability of the organization and has an ambiguous cause, effect, and resolution</a:t>
            </a:r>
          </a:p>
        </p:txBody>
      </p:sp>
    </p:spTree>
    <p:extLst>
      <p:ext uri="{BB962C8B-B14F-4D97-AF65-F5344CB8AC3E}">
        <p14:creationId xmlns="" xmlns:p14="http://schemas.microsoft.com/office/powerpoint/2010/main" val="9800380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A2FCED-1F62-4C27-B235-1897392A294F}" type="slidenum">
              <a:rPr lang="en-US"/>
              <a:pPr/>
              <a:t>21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Nature of a Crisis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71628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000" b="1" dirty="0"/>
              <a:t>Types of Crises</a:t>
            </a:r>
          </a:p>
          <a:p>
            <a:r>
              <a:rPr lang="en-US" sz="3600" dirty="0"/>
              <a:t>Economic</a:t>
            </a:r>
          </a:p>
          <a:p>
            <a:r>
              <a:rPr lang="en-US" sz="3600" dirty="0"/>
              <a:t>Informational</a:t>
            </a:r>
          </a:p>
          <a:p>
            <a:r>
              <a:rPr lang="en-US" sz="3600" dirty="0"/>
              <a:t>Human recourse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4724400" y="2438400"/>
            <a:ext cx="3444875" cy="250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sz="3600">
                <a:latin typeface="Garamond" pitchFamily="18" charset="0"/>
              </a:rPr>
              <a:t>  Reputation</a:t>
            </a: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sz="3600">
                <a:latin typeface="Garamond" pitchFamily="18" charset="0"/>
              </a:rPr>
              <a:t>  Psychopathic</a:t>
            </a:r>
          </a:p>
          <a:p>
            <a:pPr>
              <a:spcBef>
                <a:spcPct val="20000"/>
              </a:spcBef>
              <a:buSzPct val="100000"/>
              <a:buFontTx/>
              <a:buChar char="•"/>
            </a:pPr>
            <a:r>
              <a:rPr lang="en-US" sz="3600">
                <a:latin typeface="Garamond" pitchFamily="18" charset="0"/>
              </a:rPr>
              <a:t>  Natural</a:t>
            </a:r>
          </a:p>
          <a:p>
            <a:endParaRPr lang="en-US" sz="3600"/>
          </a:p>
        </p:txBody>
      </p:sp>
    </p:spTree>
    <p:extLst>
      <p:ext uri="{BB962C8B-B14F-4D97-AF65-F5344CB8AC3E}">
        <p14:creationId xmlns="" xmlns:p14="http://schemas.microsoft.com/office/powerpoint/2010/main" val="4186214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636243-0A81-4A86-862F-ABE07A1A53EF}" type="slidenum">
              <a:rPr lang="en-US"/>
              <a:pPr/>
              <a:t>22</a:t>
            </a:fld>
            <a:endParaRPr lang="en-US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/>
              <a:t>Crisis Management: 4 Stages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609600" y="228600"/>
            <a:ext cx="5867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1400" b="1">
              <a:latin typeface="Arial" charset="0"/>
            </a:endParaRP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838200" y="1752600"/>
            <a:ext cx="3048000" cy="1524000"/>
          </a:xfrm>
          <a:prstGeom prst="rect">
            <a:avLst/>
          </a:prstGeom>
          <a:solidFill>
            <a:srgbClr val="EDED19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000" b="1">
                <a:solidFill>
                  <a:srgbClr val="000000"/>
                </a:solidFill>
                <a:latin typeface="Arial" charset="0"/>
              </a:rPr>
              <a:t>Prodromal Crisis Stage</a:t>
            </a:r>
          </a:p>
          <a:p>
            <a:pPr algn="ctr"/>
            <a:r>
              <a:rPr lang="en-US" sz="1800" i="1">
                <a:solidFill>
                  <a:srgbClr val="000000"/>
                </a:solidFill>
                <a:latin typeface="Arial" charset="0"/>
              </a:rPr>
              <a:t>Warning</a:t>
            </a:r>
            <a:r>
              <a:rPr lang="en-US" sz="1800" i="1">
                <a:solidFill>
                  <a:srgbClr val="000000"/>
                </a:solidFill>
                <a:latin typeface="Arial" charset="0"/>
                <a:cs typeface="Arial" charset="0"/>
              </a:rPr>
              <a:t>—precursor</a:t>
            </a:r>
          </a:p>
          <a:p>
            <a:pPr algn="ctr"/>
            <a:r>
              <a:rPr lang="en-US" sz="1800" i="1">
                <a:solidFill>
                  <a:srgbClr val="000000"/>
                </a:solidFill>
                <a:latin typeface="Arial" charset="0"/>
                <a:cs typeface="Arial" charset="0"/>
              </a:rPr>
              <a:t>Symptom —precrisis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5410200" y="1752600"/>
            <a:ext cx="3048000" cy="1524000"/>
          </a:xfrm>
          <a:prstGeom prst="rect">
            <a:avLst/>
          </a:prstGeom>
          <a:solidFill>
            <a:srgbClr val="BC101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CC"/>
                </a:solidFill>
                <a:latin typeface="Arial" charset="0"/>
              </a:rPr>
              <a:t>Acute Crisis Stage</a:t>
            </a:r>
          </a:p>
          <a:p>
            <a:pPr algn="ctr"/>
            <a:r>
              <a:rPr lang="en-US" sz="1800" i="1">
                <a:solidFill>
                  <a:srgbClr val="FFFFCC"/>
                </a:solidFill>
                <a:latin typeface="Arial" charset="0"/>
              </a:rPr>
              <a:t>Point of no return</a:t>
            </a:r>
          </a:p>
          <a:p>
            <a:pPr algn="ctr"/>
            <a:r>
              <a:rPr lang="en-US" sz="1800" i="1">
                <a:solidFill>
                  <a:srgbClr val="FFFFCC"/>
                </a:solidFill>
                <a:latin typeface="Arial" charset="0"/>
              </a:rPr>
              <a:t>Crisis has occurred</a:t>
            </a:r>
            <a:endParaRPr lang="en-US" sz="1800" i="1">
              <a:solidFill>
                <a:srgbClr val="FFFFCC"/>
              </a:solidFill>
              <a:latin typeface="Arial" charset="0"/>
              <a:cs typeface="Arial" charset="0"/>
            </a:endParaRP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762000" y="4343400"/>
            <a:ext cx="3048000" cy="152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CC"/>
                </a:solidFill>
                <a:latin typeface="Arial" charset="0"/>
              </a:rPr>
              <a:t>Crisis Resolution Stage</a:t>
            </a:r>
          </a:p>
          <a:p>
            <a:pPr algn="ctr"/>
            <a:r>
              <a:rPr lang="en-US" sz="1800" i="1">
                <a:solidFill>
                  <a:srgbClr val="FFFFCC"/>
                </a:solidFill>
                <a:latin typeface="Arial" charset="0"/>
              </a:rPr>
              <a:t>The firm recovers</a:t>
            </a:r>
            <a:endParaRPr lang="en-US" sz="1800" i="1">
              <a:solidFill>
                <a:srgbClr val="FFFFCC"/>
              </a:solidFill>
              <a:latin typeface="Arial" charset="0"/>
              <a:cs typeface="Arial" charset="0"/>
            </a:endParaRP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486400" y="4343400"/>
            <a:ext cx="3048000" cy="1524000"/>
          </a:xfrm>
          <a:prstGeom prst="rect">
            <a:avLst/>
          </a:prstGeom>
          <a:solidFill>
            <a:srgbClr val="0000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2000" b="1">
                <a:solidFill>
                  <a:srgbClr val="FFFFCC"/>
                </a:solidFill>
                <a:latin typeface="Arial" charset="0"/>
              </a:rPr>
              <a:t>Chronic Crisis Stage</a:t>
            </a:r>
          </a:p>
          <a:p>
            <a:pPr algn="ctr"/>
            <a:r>
              <a:rPr lang="en-US" sz="1800" i="1">
                <a:solidFill>
                  <a:srgbClr val="FFFFCC"/>
                </a:solidFill>
                <a:latin typeface="Arial" charset="0"/>
              </a:rPr>
              <a:t>Lingering on</a:t>
            </a:r>
            <a:r>
              <a:rPr lang="en-US" sz="1800" i="1">
                <a:solidFill>
                  <a:srgbClr val="FFFFCC"/>
                </a:solidFill>
                <a:latin typeface="Arial" charset="0"/>
                <a:cs typeface="Arial" charset="0"/>
              </a:rPr>
              <a:t>—perhaps indefinitely; period of self-doubt and self-analysis</a:t>
            </a:r>
          </a:p>
        </p:txBody>
      </p:sp>
      <p:sp>
        <p:nvSpPr>
          <p:cNvPr id="19465" name="AutoShape 9"/>
          <p:cNvSpPr>
            <a:spLocks noChangeArrowheads="1"/>
          </p:cNvSpPr>
          <p:nvPr/>
        </p:nvSpPr>
        <p:spPr bwMode="auto">
          <a:xfrm>
            <a:off x="3962400" y="2362200"/>
            <a:ext cx="1524000" cy="381000"/>
          </a:xfrm>
          <a:prstGeom prst="rightArrow">
            <a:avLst>
              <a:gd name="adj1" fmla="val 50000"/>
              <a:gd name="adj2" fmla="val 58889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AutoShape 10"/>
          <p:cNvSpPr>
            <a:spLocks noChangeArrowheads="1"/>
          </p:cNvSpPr>
          <p:nvPr/>
        </p:nvSpPr>
        <p:spPr bwMode="auto">
          <a:xfrm>
            <a:off x="6781800" y="3276600"/>
            <a:ext cx="381000" cy="1143000"/>
          </a:xfrm>
          <a:prstGeom prst="downArrow">
            <a:avLst>
              <a:gd name="adj1" fmla="val 58333"/>
              <a:gd name="adj2" fmla="val 41875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AutoShape 11"/>
          <p:cNvSpPr>
            <a:spLocks noChangeArrowheads="1"/>
          </p:cNvSpPr>
          <p:nvPr/>
        </p:nvSpPr>
        <p:spPr bwMode="auto">
          <a:xfrm>
            <a:off x="3810000" y="4876800"/>
            <a:ext cx="1676400" cy="457200"/>
          </a:xfrm>
          <a:prstGeom prst="leftArrow">
            <a:avLst>
              <a:gd name="adj1" fmla="val 50000"/>
              <a:gd name="adj2" fmla="val 43593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>
            <a:off x="2057400" y="3200400"/>
            <a:ext cx="457200" cy="1143000"/>
          </a:xfrm>
          <a:prstGeom prst="upArrow">
            <a:avLst>
              <a:gd name="adj1" fmla="val 43056"/>
              <a:gd name="adj2" fmla="val 51563"/>
            </a:avLst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Text Box 15"/>
          <p:cNvSpPr txBox="1">
            <a:spLocks noChangeArrowheads="1"/>
          </p:cNvSpPr>
          <p:nvPr/>
        </p:nvSpPr>
        <p:spPr bwMode="auto">
          <a:xfrm>
            <a:off x="2514600" y="3581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Learning</a:t>
            </a:r>
          </a:p>
        </p:txBody>
      </p:sp>
    </p:spTree>
    <p:extLst>
      <p:ext uri="{BB962C8B-B14F-4D97-AF65-F5344CB8AC3E}">
        <p14:creationId xmlns="" xmlns:p14="http://schemas.microsoft.com/office/powerpoint/2010/main" val="34497349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372C3-82F6-45E7-BEF9-DCABCC906EF8}" type="slidenum">
              <a:rPr lang="en-US"/>
              <a:pPr/>
              <a:t>23</a:t>
            </a:fld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Managing Business Crises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905000"/>
            <a:ext cx="6553200" cy="41148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000" b="1" dirty="0"/>
              <a:t>Fink’s Three-Stage Model</a:t>
            </a:r>
          </a:p>
          <a:p>
            <a:r>
              <a:rPr lang="en-US" sz="3600" dirty="0"/>
              <a:t>Identifying the crisis</a:t>
            </a:r>
          </a:p>
          <a:p>
            <a:r>
              <a:rPr lang="en-US" sz="3600" dirty="0"/>
              <a:t>Isolating the crisis</a:t>
            </a:r>
          </a:p>
          <a:p>
            <a:r>
              <a:rPr lang="en-US" sz="3600" dirty="0"/>
              <a:t>Managing the crisis</a:t>
            </a:r>
          </a:p>
        </p:txBody>
      </p:sp>
    </p:spTree>
    <p:extLst>
      <p:ext uri="{BB962C8B-B14F-4D97-AF65-F5344CB8AC3E}">
        <p14:creationId xmlns="" xmlns:p14="http://schemas.microsoft.com/office/powerpoint/2010/main" val="12956279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A85EE-AA39-40BC-849C-3B5A5852C1EC}" type="slidenum">
              <a:rPr lang="en-US"/>
              <a:pPr/>
              <a:t>24</a:t>
            </a:fld>
            <a:endParaRPr lang="en-US"/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762000"/>
          </a:xfrm>
        </p:spPr>
        <p:txBody>
          <a:bodyPr/>
          <a:lstStyle/>
          <a:p>
            <a:r>
              <a:rPr lang="en-US"/>
              <a:t>Managing Business Crises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946525" y="1717675"/>
            <a:ext cx="28352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7543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b="1" dirty="0">
                <a:latin typeface="Garamond" pitchFamily="18" charset="0"/>
              </a:rPr>
              <a:t>Business Week’s Steps in Managing Crises</a:t>
            </a:r>
          </a:p>
        </p:txBody>
      </p:sp>
      <p:pic>
        <p:nvPicPr>
          <p:cNvPr id="45061" name="Picture 5" descr="msotw9_temp0"/>
          <p:cNvPicPr>
            <a:picLocks noChangeAspect="1" noChangeArrowheads="1"/>
          </p:cNvPicPr>
          <p:nvPr/>
        </p:nvPicPr>
        <p:blipFill>
          <a:blip r:embed="rId2" cstate="print">
            <a:lum contrast="3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705" t="75415" r="26096" b="1352"/>
          <a:stretch>
            <a:fillRect/>
          </a:stretch>
        </p:blipFill>
        <p:spPr bwMode="auto">
          <a:xfrm>
            <a:off x="228600" y="1825625"/>
            <a:ext cx="8458200" cy="427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736979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C6A595-FA4A-4F3C-ACA2-9563F6AEBFBD}" type="slidenum">
              <a:rPr lang="en-US"/>
              <a:pPr/>
              <a:t>25</a:t>
            </a:fld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/>
              <a:t>Managing Business Crises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229600" cy="4648200"/>
          </a:xfrm>
        </p:spPr>
        <p:txBody>
          <a:bodyPr/>
          <a:lstStyle/>
          <a:p>
            <a:pPr>
              <a:buFontTx/>
              <a:buNone/>
            </a:pPr>
            <a:r>
              <a:rPr lang="en-US" sz="3600" b="1" dirty="0"/>
              <a:t>Augustine’s Stages of Crisis Management</a:t>
            </a:r>
          </a:p>
          <a:p>
            <a:r>
              <a:rPr lang="en-US" dirty="0"/>
              <a:t>Avoid the crisis</a:t>
            </a:r>
          </a:p>
          <a:p>
            <a:r>
              <a:rPr lang="en-US" dirty="0"/>
              <a:t>Prepare to manage the crisis</a:t>
            </a:r>
          </a:p>
          <a:p>
            <a:r>
              <a:rPr lang="en-US" dirty="0"/>
              <a:t>Recognize the crisis</a:t>
            </a:r>
          </a:p>
          <a:p>
            <a:r>
              <a:rPr lang="en-US" dirty="0"/>
              <a:t>Contain the crisis</a:t>
            </a:r>
          </a:p>
          <a:p>
            <a:r>
              <a:rPr lang="en-US" dirty="0"/>
              <a:t>Resolve the crisis</a:t>
            </a:r>
          </a:p>
          <a:p>
            <a:r>
              <a:rPr lang="en-US" dirty="0"/>
              <a:t>Profit from the crisis</a:t>
            </a:r>
          </a:p>
        </p:txBody>
      </p:sp>
    </p:spTree>
    <p:extLst>
      <p:ext uri="{BB962C8B-B14F-4D97-AF65-F5344CB8AC3E}">
        <p14:creationId xmlns="" xmlns:p14="http://schemas.microsoft.com/office/powerpoint/2010/main" val="22916358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E2951C-4F8C-4403-B7C6-FF432E6DF3AB}" type="slidenum">
              <a:rPr lang="en-US"/>
              <a:pPr/>
              <a:t>26</a:t>
            </a:fld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371600"/>
          </a:xfrm>
        </p:spPr>
        <p:txBody>
          <a:bodyPr/>
          <a:lstStyle/>
          <a:p>
            <a:r>
              <a:rPr lang="en-US" sz="4000" dirty="0"/>
              <a:t>Crisis Communications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1371600"/>
            <a:ext cx="38100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/>
              <a:t>Identify crisis team</a:t>
            </a:r>
          </a:p>
          <a:p>
            <a:pPr>
              <a:lnSpc>
                <a:spcPct val="90000"/>
              </a:lnSpc>
            </a:pPr>
            <a:r>
              <a:rPr lang="en-US" sz="3000"/>
              <a:t>Identify key spokespersons</a:t>
            </a:r>
          </a:p>
          <a:p>
            <a:pPr>
              <a:lnSpc>
                <a:spcPct val="90000"/>
              </a:lnSpc>
            </a:pPr>
            <a:r>
              <a:rPr lang="en-US" sz="3000"/>
              <a:t>Train your spokesperson</a:t>
            </a:r>
          </a:p>
          <a:p>
            <a:pPr>
              <a:lnSpc>
                <a:spcPct val="90000"/>
              </a:lnSpc>
            </a:pPr>
            <a:r>
              <a:rPr lang="en-US" sz="3000"/>
              <a:t>Establish communications protocols</a:t>
            </a:r>
          </a:p>
          <a:p>
            <a:pPr>
              <a:lnSpc>
                <a:spcPct val="90000"/>
              </a:lnSpc>
            </a:pPr>
            <a:r>
              <a:rPr lang="en-US" sz="3000"/>
              <a:t>Know the audience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295400"/>
            <a:ext cx="3810000" cy="4724400"/>
          </a:xfrm>
        </p:spPr>
        <p:txBody>
          <a:bodyPr>
            <a:normAutofit lnSpcReduction="10000"/>
          </a:bodyPr>
          <a:lstStyle/>
          <a:p>
            <a:r>
              <a:rPr lang="en-US" sz="3000"/>
              <a:t>Anticipate crises</a:t>
            </a:r>
          </a:p>
          <a:p>
            <a:r>
              <a:rPr lang="en-US" sz="3000"/>
              <a:t>Assess the crisis </a:t>
            </a:r>
          </a:p>
          <a:p>
            <a:r>
              <a:rPr lang="en-US" sz="3000"/>
              <a:t>Identify key messages to communicate</a:t>
            </a:r>
          </a:p>
          <a:p>
            <a:r>
              <a:rPr lang="en-US" sz="3000"/>
              <a:t>Determine communication methods</a:t>
            </a:r>
          </a:p>
          <a:p>
            <a:r>
              <a:rPr lang="en-US" sz="3000"/>
              <a:t>Prepare to ride out the storm</a:t>
            </a:r>
          </a:p>
        </p:txBody>
      </p:sp>
    </p:spTree>
    <p:extLst>
      <p:ext uri="{BB962C8B-B14F-4D97-AF65-F5344CB8AC3E}">
        <p14:creationId xmlns="" xmlns:p14="http://schemas.microsoft.com/office/powerpoint/2010/main" val="27087354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AFAEED-0100-492A-B684-281F940393D1}" type="slidenum">
              <a:rPr lang="en-US"/>
              <a:pPr/>
              <a:t>27</a:t>
            </a:fld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447800"/>
            <a:ext cx="3810000" cy="4800600"/>
          </a:xfrm>
        </p:spPr>
        <p:txBody>
          <a:bodyPr>
            <a:normAutofit lnSpcReduction="10000"/>
          </a:bodyPr>
          <a:lstStyle/>
          <a:p>
            <a:r>
              <a:rPr lang="en-US">
                <a:cs typeface="Times New Roman" pitchFamily="18" charset="0"/>
              </a:rPr>
              <a:t>Acute crisis stage</a:t>
            </a:r>
          </a:p>
          <a:p>
            <a:r>
              <a:rPr lang="en-US">
                <a:cs typeface="Times New Roman" pitchFamily="18" charset="0"/>
              </a:rPr>
              <a:t>Chronic crisis stage</a:t>
            </a:r>
          </a:p>
          <a:p>
            <a:r>
              <a:rPr lang="en-US">
                <a:cs typeface="Times New Roman" pitchFamily="18" charset="0"/>
              </a:rPr>
              <a:t>Conventional approach</a:t>
            </a:r>
          </a:p>
          <a:p>
            <a:r>
              <a:rPr lang="en-US">
                <a:cs typeface="Times New Roman" pitchFamily="18" charset="0"/>
              </a:rPr>
              <a:t>Crisis</a:t>
            </a:r>
          </a:p>
          <a:p>
            <a:r>
              <a:rPr lang="en-US">
                <a:cs typeface="Times New Roman" pitchFamily="18" charset="0"/>
              </a:rPr>
              <a:t>Crisis communications</a:t>
            </a:r>
          </a:p>
          <a:p>
            <a:r>
              <a:rPr lang="en-US">
                <a:cs typeface="Times New Roman" pitchFamily="18" charset="0"/>
              </a:rPr>
              <a:t>Crisis management</a:t>
            </a:r>
          </a:p>
          <a:p>
            <a:r>
              <a:rPr lang="en-US">
                <a:cs typeface="Times New Roman" pitchFamily="18" charset="0"/>
              </a:rPr>
              <a:t>Crisis resolution stage </a:t>
            </a:r>
          </a:p>
          <a:p>
            <a:r>
              <a:rPr lang="en-US">
                <a:cs typeface="Times New Roman" pitchFamily="18" charset="0"/>
              </a:rPr>
              <a:t>Crisis teams</a:t>
            </a:r>
          </a:p>
          <a:p>
            <a:r>
              <a:rPr lang="en-US">
                <a:cs typeface="Times New Roman" pitchFamily="18" charset="0"/>
              </a:rPr>
              <a:t>Emerging issue</a:t>
            </a:r>
          </a:p>
          <a:p>
            <a:endParaRPr lang="en-US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371600"/>
            <a:ext cx="4114800" cy="4953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Issue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Issue development process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Issues management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Probability-impact matrix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Prodromal crisis stage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Strategic management approach to issues management</a:t>
            </a:r>
          </a:p>
          <a:p>
            <a:pPr>
              <a:lnSpc>
                <a:spcPct val="90000"/>
              </a:lnSpc>
            </a:pPr>
            <a:r>
              <a:rPr lang="en-US">
                <a:cs typeface="Times New Roman" pitchFamily="18" charset="0"/>
              </a:rPr>
              <a:t>Ten steps in crisis communications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53340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/>
              <a:t>Selected Key Terms</a:t>
            </a: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09600" y="228600"/>
            <a:ext cx="58674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>
              <a:spcBef>
                <a:spcPct val="50000"/>
              </a:spcBef>
            </a:pPr>
            <a:endParaRPr lang="en-US" sz="1400" b="1">
              <a:latin typeface="Arial" charset="0"/>
            </a:endParaRPr>
          </a:p>
        </p:txBody>
      </p:sp>
      <p:pic>
        <p:nvPicPr>
          <p:cNvPr id="12295" name="Picture 7" descr="bs0088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533400"/>
            <a:ext cx="1146175" cy="83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20069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</a:p>
          <a:p>
            <a:r>
              <a:rPr lang="en-US" dirty="0" smtClean="0"/>
              <a:t>Introduction</a:t>
            </a:r>
          </a:p>
          <a:p>
            <a:r>
              <a:rPr lang="en-US" dirty="0"/>
              <a:t>Issues </a:t>
            </a:r>
            <a:r>
              <a:rPr lang="en-US" dirty="0" smtClean="0"/>
              <a:t>Management</a:t>
            </a:r>
          </a:p>
          <a:p>
            <a:r>
              <a:rPr lang="en-US" dirty="0"/>
              <a:t>Model of Issues Management </a:t>
            </a:r>
            <a:r>
              <a:rPr lang="en-US" dirty="0" smtClean="0"/>
              <a:t>Process</a:t>
            </a:r>
          </a:p>
          <a:p>
            <a:r>
              <a:rPr lang="en-US" dirty="0"/>
              <a:t>Issues Development Life Cycle </a:t>
            </a:r>
            <a:r>
              <a:rPr lang="en-US" dirty="0" smtClean="0"/>
              <a:t>Process</a:t>
            </a:r>
          </a:p>
          <a:p>
            <a:r>
              <a:rPr lang="en-US" dirty="0"/>
              <a:t>The Nature of a </a:t>
            </a:r>
            <a:r>
              <a:rPr lang="en-US" dirty="0" smtClean="0"/>
              <a:t>Crisis</a:t>
            </a:r>
          </a:p>
          <a:p>
            <a:r>
              <a:rPr lang="en-US" dirty="0"/>
              <a:t>Crisis Communications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684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Thank You</a:t>
            </a:r>
            <a:endParaRPr lang="en-US" sz="4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868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734</Words>
  <Application>Microsoft Office PowerPoint</Application>
  <PresentationFormat>On-screen Show (4:3)</PresentationFormat>
  <Paragraphs>200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Lecture 10  Issues Management and Crisis Management</vt:lpstr>
      <vt:lpstr>Objectives</vt:lpstr>
      <vt:lpstr>Introduction</vt:lpstr>
      <vt:lpstr>Issues Management</vt:lpstr>
      <vt:lpstr>Issues Management</vt:lpstr>
      <vt:lpstr>Issues Management</vt:lpstr>
      <vt:lpstr>Issues Management</vt:lpstr>
      <vt:lpstr>Issues Management</vt:lpstr>
      <vt:lpstr>Issues Management</vt:lpstr>
      <vt:lpstr>Model of Issues Management Process</vt:lpstr>
      <vt:lpstr>Issues Management Process</vt:lpstr>
      <vt:lpstr>Issues Management Process</vt:lpstr>
      <vt:lpstr>Issues Management Process</vt:lpstr>
      <vt:lpstr>Issues Management Process</vt:lpstr>
      <vt:lpstr>Issues Management Process</vt:lpstr>
      <vt:lpstr>Issues Management Process</vt:lpstr>
      <vt:lpstr>Issues Development Process</vt:lpstr>
      <vt:lpstr>Issues Development Life Cycle Process</vt:lpstr>
      <vt:lpstr>Crisis Management</vt:lpstr>
      <vt:lpstr>The Nature of a Crisis</vt:lpstr>
      <vt:lpstr>The Nature of a Crisis</vt:lpstr>
      <vt:lpstr>Crisis Management: 4 Stages</vt:lpstr>
      <vt:lpstr>Managing Business Crises</vt:lpstr>
      <vt:lpstr>Managing Business Crises</vt:lpstr>
      <vt:lpstr>Managing Business Crises</vt:lpstr>
      <vt:lpstr>Crisis Communications</vt:lpstr>
      <vt:lpstr>Selected Key Terms</vt:lpstr>
      <vt:lpstr>Summary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Management and Crisis Management</dc:title>
  <dc:creator>ghuffran</dc:creator>
  <cp:lastModifiedBy>NTS</cp:lastModifiedBy>
  <cp:revision>11</cp:revision>
  <dcterms:created xsi:type="dcterms:W3CDTF">2006-08-16T00:00:00Z</dcterms:created>
  <dcterms:modified xsi:type="dcterms:W3CDTF">2014-06-24T06:37:42Z</dcterms:modified>
</cp:coreProperties>
</file>