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80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8D167-34F1-4647-A96D-76289D032707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57AD7-CFB2-40E1-A1E3-1A7DCD92DA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0429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mtClean="0"/>
              <a:t>fgdfhfdh</a:t>
            </a:r>
          </a:p>
        </p:txBody>
      </p:sp>
      <p:sp>
        <p:nvSpPr>
          <p:cNvPr id="7168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87E435E-A825-4B69-93C6-7972A2D8A9A0}" type="slidenum">
              <a:rPr lang="en-GB" smtClean="0"/>
              <a:pPr eaLnBrk="1" hangingPunct="1"/>
              <a:t>1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BE411-6FDB-41DE-984D-0BB8D2DE5FF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10298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49500"/>
            <a:ext cx="7772400" cy="14319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Lecture 01</a:t>
            </a:r>
            <a:br>
              <a:rPr lang="en-GB" dirty="0" smtClean="0"/>
            </a:br>
            <a:r>
              <a:rPr lang="en-GB" dirty="0" smtClean="0"/>
              <a:t>Crisis</a:t>
            </a:r>
            <a:r>
              <a:rPr lang="en-GB" b="1" dirty="0" smtClean="0"/>
              <a:t> </a:t>
            </a:r>
            <a:r>
              <a:rPr lang="en-GB" dirty="0" smtClean="0"/>
              <a:t>Management</a:t>
            </a:r>
            <a:br>
              <a:rPr lang="en-GB" dirty="0" smtClean="0"/>
            </a:br>
            <a:r>
              <a:rPr lang="en-GB" dirty="0" smtClean="0"/>
              <a:t>An Introduction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161D7-9AF5-42BE-BC96-51E9043AB55C}" type="slidenum">
              <a:rPr lang="sv-SE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771773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What is a crisis?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GB" sz="2800" dirty="0" smtClean="0"/>
              <a:t>In general?</a:t>
            </a:r>
          </a:p>
          <a:p>
            <a:pPr eaLnBrk="1" hangingPunct="1"/>
            <a:r>
              <a:rPr lang="en-GB" sz="2800" dirty="0" smtClean="0"/>
              <a:t>For an organisation?</a:t>
            </a:r>
          </a:p>
          <a:p>
            <a:pPr eaLnBrk="1" hangingPunct="1"/>
            <a:r>
              <a:rPr lang="en-GB" sz="2800" dirty="0" smtClean="0"/>
              <a:t>For government or bureaucracy?</a:t>
            </a:r>
          </a:p>
          <a:p>
            <a:pPr eaLnBrk="1" hangingPunct="1"/>
            <a:r>
              <a:rPr lang="en-GB" sz="2800" dirty="0" smtClean="0"/>
              <a:t>For a private company?</a:t>
            </a:r>
          </a:p>
          <a:p>
            <a:pPr eaLnBrk="1" hangingPunct="1"/>
            <a:r>
              <a:rPr lang="en-GB" sz="2800" dirty="0" smtClean="0"/>
              <a:t>In healthcare?</a:t>
            </a:r>
            <a:endParaRPr lang="sv-SE" sz="2800" dirty="0" smtClean="0"/>
          </a:p>
          <a:p>
            <a:pPr eaLnBrk="1" hangingPunct="1"/>
            <a:r>
              <a:rPr lang="en-GB" sz="2800" dirty="0" smtClean="0"/>
              <a:t>In drug safety</a:t>
            </a:r>
            <a:r>
              <a:rPr lang="sv-SE" sz="2800" dirty="0" smtClean="0"/>
              <a:t>?</a:t>
            </a:r>
          </a:p>
        </p:txBody>
      </p:sp>
      <p:pic>
        <p:nvPicPr>
          <p:cNvPr id="136196" name="Picture 4" descr="FIREMAN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284663" y="3357563"/>
            <a:ext cx="4038600" cy="3028950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72C490-C292-4797-B1EF-3909B76B6D99}" type="slidenum">
              <a:rPr lang="sv-SE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472588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6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Topics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nature of crisis</a:t>
            </a:r>
          </a:p>
          <a:p>
            <a:pPr lvl="1" eaLnBrk="1" hangingPunct="1"/>
            <a:r>
              <a:rPr lang="en-GB" smtClean="0"/>
              <a:t>Crisis management model</a:t>
            </a:r>
          </a:p>
          <a:p>
            <a:pPr eaLnBrk="1" hangingPunct="1"/>
            <a:r>
              <a:rPr lang="en-GB" smtClean="0"/>
              <a:t>Planning</a:t>
            </a:r>
          </a:p>
          <a:p>
            <a:pPr lvl="1" eaLnBrk="1" hangingPunct="1"/>
            <a:r>
              <a:rPr lang="en-GB" smtClean="0"/>
              <a:t>Risk assessment</a:t>
            </a:r>
          </a:p>
          <a:p>
            <a:pPr lvl="1" eaLnBrk="1" hangingPunct="1"/>
            <a:r>
              <a:rPr lang="en-GB" smtClean="0"/>
              <a:t>Risk management</a:t>
            </a:r>
          </a:p>
          <a:p>
            <a:pPr eaLnBrk="1" hangingPunct="1"/>
            <a:r>
              <a:rPr lang="en-GB" smtClean="0"/>
              <a:t>Crisis communications</a:t>
            </a:r>
            <a:endParaRPr lang="sv-SE" smtClean="0"/>
          </a:p>
          <a:p>
            <a:pPr eaLnBrk="1" hangingPunct="1"/>
            <a:r>
              <a:rPr lang="en-GB" smtClean="0"/>
              <a:t>Risk Communications</a:t>
            </a:r>
            <a:endParaRPr lang="sv-SE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2E8E68-3027-47F0-948A-C0BF1CF03BF5}" type="slidenum">
              <a:rPr lang="sv-SE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915227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Key features of a Crisis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Low probability</a:t>
            </a:r>
          </a:p>
          <a:p>
            <a:pPr eaLnBrk="1" hangingPunct="1"/>
            <a:r>
              <a:rPr lang="en-GB" dirty="0" smtClean="0"/>
              <a:t>High impact</a:t>
            </a:r>
          </a:p>
          <a:p>
            <a:pPr eaLnBrk="1" hangingPunct="1"/>
            <a:r>
              <a:rPr lang="en-GB" dirty="0" smtClean="0"/>
              <a:t>Uncertain/ambiguous causes and effects</a:t>
            </a:r>
            <a:endParaRPr lang="sv-SE" dirty="0" smtClean="0"/>
          </a:p>
          <a:p>
            <a:pPr eaLnBrk="1" hangingPunct="1"/>
            <a:r>
              <a:rPr lang="en-GB" dirty="0" smtClean="0"/>
              <a:t>Differential perception</a:t>
            </a:r>
            <a:r>
              <a:rPr lang="sv-SE" dirty="0" smtClean="0"/>
              <a:t>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18D40B-87B8-459F-B88F-CE4EB0EC9140}" type="slidenum">
              <a:rPr lang="sv-SE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142297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High level Threats</a:t>
            </a:r>
            <a:endParaRPr lang="sv-SE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Safety</a:t>
            </a:r>
          </a:p>
          <a:p>
            <a:pPr eaLnBrk="1" hangingPunct="1"/>
            <a:r>
              <a:rPr lang="en-GB" smtClean="0"/>
              <a:t>Health</a:t>
            </a:r>
          </a:p>
          <a:p>
            <a:pPr eaLnBrk="1" hangingPunct="1"/>
            <a:r>
              <a:rPr lang="en-GB" smtClean="0"/>
              <a:t>Environment</a:t>
            </a:r>
            <a:endParaRPr lang="sv-SE" smtClean="0"/>
          </a:p>
          <a:p>
            <a:pPr eaLnBrk="1" hangingPunct="1"/>
            <a:r>
              <a:rPr lang="en-GB" smtClean="0"/>
              <a:t>National security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1B6509-3438-45E1-8FE9-B6D6B1952DC5}" type="slidenum">
              <a:rPr lang="sv-SE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4031092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Specific Threats to Organization</a:t>
            </a:r>
            <a:r>
              <a:rPr lang="sv-SE" dirty="0" smtClean="0"/>
              <a:t>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Operational viability</a:t>
            </a:r>
          </a:p>
          <a:p>
            <a:pPr eaLnBrk="1" hangingPunct="1"/>
            <a:r>
              <a:rPr lang="en-GB" dirty="0" smtClean="0"/>
              <a:t>Reputation</a:t>
            </a:r>
          </a:p>
          <a:p>
            <a:pPr eaLnBrk="1" hangingPunct="1"/>
            <a:r>
              <a:rPr lang="en-GB" dirty="0" smtClean="0"/>
              <a:t>Credibility</a:t>
            </a:r>
          </a:p>
          <a:p>
            <a:pPr eaLnBrk="1" hangingPunct="1"/>
            <a:r>
              <a:rPr lang="en-GB" dirty="0" smtClean="0"/>
              <a:t>Financial stability</a:t>
            </a:r>
            <a:endParaRPr lang="sv-SE" dirty="0" smtClean="0"/>
          </a:p>
          <a:p>
            <a:pPr eaLnBrk="1" hangingPunct="1"/>
            <a:r>
              <a:rPr lang="en-GB" dirty="0" smtClean="0"/>
              <a:t>Legal</a:t>
            </a:r>
            <a:r>
              <a:rPr lang="sv-SE" dirty="0" smtClean="0"/>
              <a:t> action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2BE9C6-B17B-4A65-A757-D687018CB622}" type="slidenum">
              <a:rPr lang="sv-SE"/>
              <a:pPr>
                <a:defRPr/>
              </a:pPr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434223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Consequential Effects</a:t>
            </a:r>
            <a:endParaRPr lang="sv-SE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Uncertainty/ambiguity</a:t>
            </a:r>
          </a:p>
          <a:p>
            <a:pPr eaLnBrk="1" hangingPunct="1"/>
            <a:r>
              <a:rPr lang="en-GB" smtClean="0"/>
              <a:t>Urgency of response</a:t>
            </a:r>
            <a:endParaRPr lang="sv-SE" smtClean="0"/>
          </a:p>
          <a:p>
            <a:pPr eaLnBrk="1" hangingPunct="1"/>
            <a:r>
              <a:rPr lang="en-GB" smtClean="0"/>
              <a:t>Strategic effects of decisions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C21975-2C67-49B3-87E9-16D0ACAE40E3}" type="slidenum">
              <a:rPr lang="sv-SE"/>
              <a:pPr>
                <a:defRPr/>
              </a:pPr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418794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Common Features of a Crisis</a:t>
            </a:r>
            <a:endParaRPr lang="sv-SE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The situation materialises unexpectedly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Decisions are required urgently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Time is short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Specific threats are identified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Urgent demands for information are received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There is sense of loss of control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Pressures build over time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Routine business become increasingly difficult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Demands are made to identify someone to blame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Outsiders take an unaccustomed  interest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Reputation suffers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dirty="0" smtClean="0"/>
              <a:t>Communications are increasingly difficult to manage</a:t>
            </a:r>
            <a:r>
              <a:rPr lang="sv-SE" sz="2400" dirty="0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F51366-041E-4F19-8778-3D6850A06E5B}" type="slidenum">
              <a:rPr lang="sv-SE"/>
              <a:pPr>
                <a:defRPr/>
              </a:pPr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921707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Purpose of Crisis Management</a:t>
            </a:r>
            <a:endParaRPr lang="sv-SE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GB" sz="2800" dirty="0" smtClean="0"/>
              <a:t>Prevention</a:t>
            </a:r>
            <a:endParaRPr lang="sv-SE" sz="2800" dirty="0" smtClean="0"/>
          </a:p>
          <a:p>
            <a:pPr eaLnBrk="1" hangingPunct="1"/>
            <a:r>
              <a:rPr lang="en-GB" sz="2800" dirty="0" smtClean="0"/>
              <a:t>Survival</a:t>
            </a:r>
            <a:endParaRPr lang="sv-SE" sz="2800" dirty="0" smtClean="0"/>
          </a:p>
          <a:p>
            <a:pPr eaLnBrk="1" hangingPunct="1"/>
            <a:r>
              <a:rPr lang="en-GB" sz="2800" dirty="0" smtClean="0"/>
              <a:t>Successful outcomes</a:t>
            </a:r>
            <a:r>
              <a:rPr lang="sv-SE" sz="2800" dirty="0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64A6E5-5193-4E79-B802-255CAE682E7C}" type="slidenum">
              <a:rPr lang="sv-SE"/>
              <a:pPr>
                <a:defRPr/>
              </a:pPr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960530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Successful Outcomes</a:t>
            </a:r>
            <a:endParaRPr lang="sv-SE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Positive balance of success/failure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0AB5CA-C695-42A9-8491-6B80E3DA94CF}" type="slidenum">
              <a:rPr lang="sv-SE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979498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7"/>
          <p:cNvSpPr>
            <a:spLocks noChangeArrowheads="1"/>
          </p:cNvSpPr>
          <p:nvPr/>
        </p:nvSpPr>
        <p:spPr bwMode="auto">
          <a:xfrm>
            <a:off x="5364163" y="4357688"/>
            <a:ext cx="3600450" cy="2166937"/>
          </a:xfrm>
          <a:prstGeom prst="rect">
            <a:avLst/>
          </a:prstGeom>
          <a:solidFill>
            <a:schemeClr val="tx1">
              <a:alpha val="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>
                <a:latin typeface="Lucida Sans Unicode" pitchFamily="34" charset="0"/>
                <a:cs typeface="Times New Roman" pitchFamily="18" charset="0"/>
              </a:rPr>
              <a:t>- Perpetrator was never identified</a:t>
            </a:r>
            <a:endParaRPr lang="sv-SE">
              <a:latin typeface="Lucida Sans Unicode" pitchFamily="34" charset="0"/>
              <a:cs typeface="Times New Roman" pitchFamily="18" charset="0"/>
            </a:endParaRPr>
          </a:p>
          <a:p>
            <a:pPr eaLnBrk="0" hangingPunct="0"/>
            <a:r>
              <a:rPr lang="en-GB">
                <a:latin typeface="Lucida Sans Unicode" pitchFamily="34" charset="0"/>
                <a:cs typeface="Times New Roman" pitchFamily="18" charset="0"/>
              </a:rPr>
              <a:t>- Future attempts cannot therefore be precluded</a:t>
            </a:r>
            <a:endParaRPr lang="sv-SE">
              <a:latin typeface="Lucida Sans Unicode" pitchFamily="34" charset="0"/>
              <a:cs typeface="Times New Roman" pitchFamily="18" charset="0"/>
            </a:endParaRPr>
          </a:p>
        </p:txBody>
      </p:sp>
      <p:sp>
        <p:nvSpPr>
          <p:cNvPr id="15363" name="Rectangle 46"/>
          <p:cNvSpPr>
            <a:spLocks noChangeArrowheads="1"/>
          </p:cNvSpPr>
          <p:nvPr/>
        </p:nvSpPr>
        <p:spPr bwMode="auto">
          <a:xfrm>
            <a:off x="1901825" y="4357688"/>
            <a:ext cx="3462338" cy="2166937"/>
          </a:xfrm>
          <a:prstGeom prst="rect">
            <a:avLst/>
          </a:prstGeom>
          <a:solidFill>
            <a:schemeClr val="tx1">
              <a:alpha val="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>
                <a:latin typeface="Lucida Sans Unicode" pitchFamily="34" charset="0"/>
                <a:cs typeface="Times New Roman" pitchFamily="18" charset="0"/>
              </a:rPr>
              <a:t>- Swift reactions reinforced Company reputation for integrity</a:t>
            </a:r>
            <a:endParaRPr lang="sv-SE">
              <a:latin typeface="Lucida Sans Unicode" pitchFamily="34" charset="0"/>
              <a:cs typeface="Times New Roman" pitchFamily="18" charset="0"/>
            </a:endParaRPr>
          </a:p>
          <a:p>
            <a:pPr eaLnBrk="0" hangingPunct="0"/>
            <a:r>
              <a:rPr lang="en-GB">
                <a:latin typeface="Lucida Sans Unicode" pitchFamily="34" charset="0"/>
                <a:cs typeface="Times New Roman" pitchFamily="18" charset="0"/>
              </a:rPr>
              <a:t>- Stakeholders reported high degree of trust</a:t>
            </a:r>
            <a:endParaRPr lang="sv-SE">
              <a:latin typeface="Lucida Sans Unicode" pitchFamily="34" charset="0"/>
              <a:cs typeface="Times New Roman" pitchFamily="18" charset="0"/>
            </a:endParaRPr>
          </a:p>
          <a:p>
            <a:pPr eaLnBrk="0" hangingPunct="0"/>
            <a:r>
              <a:rPr lang="en-GB">
                <a:latin typeface="Lucida Sans Unicode" pitchFamily="34" charset="0"/>
                <a:cs typeface="Times New Roman" pitchFamily="18" charset="0"/>
              </a:rPr>
              <a:t>- Product did not suffer in long term</a:t>
            </a:r>
            <a:endParaRPr lang="en-GB">
              <a:latin typeface="Lucida Sans Unicode" pitchFamily="34" charset="0"/>
            </a:endParaRPr>
          </a:p>
        </p:txBody>
      </p:sp>
      <p:sp>
        <p:nvSpPr>
          <p:cNvPr id="15364" name="Rectangle 45"/>
          <p:cNvSpPr>
            <a:spLocks noChangeArrowheads="1"/>
          </p:cNvSpPr>
          <p:nvPr/>
        </p:nvSpPr>
        <p:spPr bwMode="auto">
          <a:xfrm>
            <a:off x="250825" y="4357688"/>
            <a:ext cx="1651000" cy="2166937"/>
          </a:xfrm>
          <a:prstGeom prst="rect">
            <a:avLst/>
          </a:prstGeom>
          <a:solidFill>
            <a:schemeClr val="tx1">
              <a:alpha val="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 sz="2000">
                <a:latin typeface="Lucida Sans Unicode" pitchFamily="34" charset="0"/>
                <a:cs typeface="Times New Roman" pitchFamily="18" charset="0"/>
              </a:rPr>
              <a:t>TYLENOL</a:t>
            </a:r>
            <a:r>
              <a:rPr lang="en-GB" sz="2000">
                <a:solidFill>
                  <a:srgbClr val="FF0000"/>
                </a:solidFill>
                <a:latin typeface="Lucida Sans Unicode" pitchFamily="34" charset="0"/>
                <a:cs typeface="Times New Roman" pitchFamily="18" charset="0"/>
              </a:rPr>
              <a:t> </a:t>
            </a:r>
            <a:r>
              <a:rPr lang="en-GB" sz="2000">
                <a:latin typeface="Lucida Sans Unicode" pitchFamily="34" charset="0"/>
                <a:cs typeface="Times New Roman" pitchFamily="18" charset="0"/>
              </a:rPr>
              <a:t>TAMPERING</a:t>
            </a:r>
            <a:endParaRPr lang="en-GB" sz="2000">
              <a:latin typeface="Lucida Sans Unicode" pitchFamily="34" charset="0"/>
            </a:endParaRPr>
          </a:p>
        </p:txBody>
      </p:sp>
      <p:sp>
        <p:nvSpPr>
          <p:cNvPr id="15365" name="Rectangle 44"/>
          <p:cNvSpPr>
            <a:spLocks noChangeArrowheads="1"/>
          </p:cNvSpPr>
          <p:nvPr/>
        </p:nvSpPr>
        <p:spPr bwMode="auto">
          <a:xfrm>
            <a:off x="5364163" y="1057275"/>
            <a:ext cx="3600450" cy="3300413"/>
          </a:xfrm>
          <a:prstGeom prst="rect">
            <a:avLst/>
          </a:prstGeom>
          <a:solidFill>
            <a:schemeClr val="tx1">
              <a:alpha val="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>
                <a:latin typeface="Lucida Sans Unicode" pitchFamily="34" charset="0"/>
                <a:cs typeface="Times New Roman" pitchFamily="18" charset="0"/>
              </a:rPr>
              <a:t>- Long term costs were transferred to public</a:t>
            </a:r>
            <a:endParaRPr lang="sv-SE">
              <a:latin typeface="Lucida Sans Unicode" pitchFamily="34" charset="0"/>
              <a:cs typeface="Times New Roman" pitchFamily="18" charset="0"/>
            </a:endParaRPr>
          </a:p>
          <a:p>
            <a:pPr eaLnBrk="0" hangingPunct="0"/>
            <a:r>
              <a:rPr lang="en-GB">
                <a:latin typeface="Lucida Sans Unicode" pitchFamily="34" charset="0"/>
                <a:cs typeface="Times New Roman" pitchFamily="18" charset="0"/>
              </a:rPr>
              <a:t>- Delays in implementing clean-up leading to loss of wildlife.</a:t>
            </a:r>
            <a:endParaRPr lang="sv-SE">
              <a:latin typeface="Lucida Sans Unicode" pitchFamily="34" charset="0"/>
              <a:cs typeface="Times New Roman" pitchFamily="18" charset="0"/>
            </a:endParaRPr>
          </a:p>
          <a:p>
            <a:pPr eaLnBrk="0" hangingPunct="0"/>
            <a:r>
              <a:rPr lang="en-GB">
                <a:latin typeface="Lucida Sans Unicode" pitchFamily="34" charset="0"/>
                <a:cs typeface="Times New Roman" pitchFamily="18" charset="0"/>
              </a:rPr>
              <a:t>- Image management failed to fully recover the Company’s reputation in wider community</a:t>
            </a:r>
            <a:endParaRPr lang="en-GB">
              <a:latin typeface="Lucida Sans Unicode" pitchFamily="34" charset="0"/>
            </a:endParaRPr>
          </a:p>
        </p:txBody>
      </p:sp>
      <p:sp>
        <p:nvSpPr>
          <p:cNvPr id="15366" name="Rectangle 43"/>
          <p:cNvSpPr>
            <a:spLocks noChangeArrowheads="1"/>
          </p:cNvSpPr>
          <p:nvPr/>
        </p:nvSpPr>
        <p:spPr bwMode="auto">
          <a:xfrm>
            <a:off x="1901825" y="1057275"/>
            <a:ext cx="3462338" cy="3300413"/>
          </a:xfrm>
          <a:prstGeom prst="rect">
            <a:avLst/>
          </a:prstGeom>
          <a:solidFill>
            <a:schemeClr val="tx1">
              <a:alpha val="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>
                <a:latin typeface="Lucida Sans Unicode" pitchFamily="34" charset="0"/>
                <a:cs typeface="Times New Roman" pitchFamily="18" charset="0"/>
              </a:rPr>
              <a:t>- Financial losses were bearable  </a:t>
            </a:r>
            <a:endParaRPr lang="sv-SE">
              <a:latin typeface="Lucida Sans Unicode" pitchFamily="34" charset="0"/>
              <a:cs typeface="Times New Roman" pitchFamily="18" charset="0"/>
            </a:endParaRPr>
          </a:p>
          <a:p>
            <a:pPr eaLnBrk="0" hangingPunct="0"/>
            <a:r>
              <a:rPr lang="en-GB">
                <a:latin typeface="Lucida Sans Unicode" pitchFamily="34" charset="0"/>
                <a:cs typeface="Times New Roman" pitchFamily="18" charset="0"/>
              </a:rPr>
              <a:t>- Costs relating to clean-up were less than pre-emptive costs</a:t>
            </a:r>
            <a:endParaRPr lang="sv-SE">
              <a:latin typeface="Lucida Sans Unicode" pitchFamily="34" charset="0"/>
              <a:cs typeface="Times New Roman" pitchFamily="18" charset="0"/>
            </a:endParaRPr>
          </a:p>
          <a:p>
            <a:pPr eaLnBrk="0" hangingPunct="0"/>
            <a:r>
              <a:rPr lang="en-GB">
                <a:latin typeface="Lucida Sans Unicode" pitchFamily="34" charset="0"/>
                <a:cs typeface="Times New Roman" pitchFamily="18" charset="0"/>
              </a:rPr>
              <a:t>- Image management recovered the Company’s reputation in business community</a:t>
            </a:r>
            <a:endParaRPr lang="en-GB">
              <a:latin typeface="Lucida Sans Unicode" pitchFamily="34" charset="0"/>
            </a:endParaRPr>
          </a:p>
        </p:txBody>
      </p:sp>
      <p:sp>
        <p:nvSpPr>
          <p:cNvPr id="15367" name="Rectangle 42"/>
          <p:cNvSpPr>
            <a:spLocks noChangeArrowheads="1"/>
          </p:cNvSpPr>
          <p:nvPr/>
        </p:nvSpPr>
        <p:spPr bwMode="auto">
          <a:xfrm>
            <a:off x="250825" y="1057275"/>
            <a:ext cx="1651000" cy="3300413"/>
          </a:xfrm>
          <a:prstGeom prst="rect">
            <a:avLst/>
          </a:prstGeom>
          <a:solidFill>
            <a:schemeClr val="tx1">
              <a:alpha val="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 sz="2000">
                <a:latin typeface="Lucida Sans Unicode" pitchFamily="34" charset="0"/>
                <a:cs typeface="Times New Roman" pitchFamily="18" charset="0"/>
              </a:rPr>
              <a:t>EXXON</a:t>
            </a:r>
            <a:r>
              <a:rPr lang="en-GB" sz="2000">
                <a:solidFill>
                  <a:srgbClr val="FF0000"/>
                </a:solidFill>
                <a:latin typeface="Lucida Sans Unicode" pitchFamily="34" charset="0"/>
                <a:cs typeface="Times New Roman" pitchFamily="18" charset="0"/>
              </a:rPr>
              <a:t> </a:t>
            </a:r>
            <a:r>
              <a:rPr lang="en-GB" sz="2000">
                <a:latin typeface="Lucida Sans Unicode" pitchFamily="34" charset="0"/>
                <a:cs typeface="Times New Roman" pitchFamily="18" charset="0"/>
              </a:rPr>
              <a:t>VALDEZ</a:t>
            </a:r>
            <a:endParaRPr lang="en-GB" sz="1600">
              <a:latin typeface="Lucida Sans Unicode" pitchFamily="34" charset="0"/>
            </a:endParaRPr>
          </a:p>
        </p:txBody>
      </p:sp>
      <p:sp>
        <p:nvSpPr>
          <p:cNvPr id="15368" name="Rectangle 41"/>
          <p:cNvSpPr>
            <a:spLocks noChangeArrowheads="1"/>
          </p:cNvSpPr>
          <p:nvPr/>
        </p:nvSpPr>
        <p:spPr bwMode="auto">
          <a:xfrm>
            <a:off x="5364163" y="260350"/>
            <a:ext cx="3600450" cy="796925"/>
          </a:xfrm>
          <a:prstGeom prst="rect">
            <a:avLst/>
          </a:prstGeom>
          <a:solidFill>
            <a:schemeClr val="tx1">
              <a:alpha val="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sz="2400">
                <a:latin typeface="Lucida Sans Unicode" pitchFamily="34" charset="0"/>
                <a:cs typeface="Times New Roman" pitchFamily="18" charset="0"/>
              </a:rPr>
              <a:t>Failure</a:t>
            </a:r>
            <a:r>
              <a:rPr lang="en-GB" sz="2400">
                <a:solidFill>
                  <a:srgbClr val="FF0000"/>
                </a:solidFill>
                <a:latin typeface="Lucida Sans Unicode" pitchFamily="34" charset="0"/>
                <a:cs typeface="Times New Roman" pitchFamily="18" charset="0"/>
              </a:rPr>
              <a:t> </a:t>
            </a:r>
            <a:r>
              <a:rPr lang="en-GB" sz="2400">
                <a:latin typeface="Lucida Sans Unicode" pitchFamily="34" charset="0"/>
                <a:cs typeface="Times New Roman" pitchFamily="18" charset="0"/>
              </a:rPr>
              <a:t>outcomes</a:t>
            </a:r>
            <a:endParaRPr lang="en-GB" sz="2400">
              <a:latin typeface="Lucida Sans Unicode" pitchFamily="34" charset="0"/>
            </a:endParaRPr>
          </a:p>
        </p:txBody>
      </p:sp>
      <p:sp>
        <p:nvSpPr>
          <p:cNvPr id="15369" name="Rectangle 40"/>
          <p:cNvSpPr>
            <a:spLocks noChangeArrowheads="1"/>
          </p:cNvSpPr>
          <p:nvPr/>
        </p:nvSpPr>
        <p:spPr bwMode="auto">
          <a:xfrm>
            <a:off x="1901825" y="260350"/>
            <a:ext cx="3462338" cy="796925"/>
          </a:xfrm>
          <a:prstGeom prst="rect">
            <a:avLst/>
          </a:prstGeom>
          <a:solidFill>
            <a:schemeClr val="tx1">
              <a:alpha val="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sz="2400">
                <a:latin typeface="Lucida Sans Unicode" pitchFamily="34" charset="0"/>
                <a:cs typeface="Times New Roman" pitchFamily="18" charset="0"/>
              </a:rPr>
              <a:t>Success</a:t>
            </a:r>
            <a:r>
              <a:rPr lang="en-GB" sz="2400">
                <a:solidFill>
                  <a:srgbClr val="FF0000"/>
                </a:solidFill>
                <a:latin typeface="Lucida Sans Unicode" pitchFamily="34" charset="0"/>
                <a:cs typeface="Times New Roman" pitchFamily="18" charset="0"/>
              </a:rPr>
              <a:t> </a:t>
            </a:r>
            <a:r>
              <a:rPr lang="en-GB" sz="2400">
                <a:latin typeface="Lucida Sans Unicode" pitchFamily="34" charset="0"/>
                <a:cs typeface="Times New Roman" pitchFamily="18" charset="0"/>
              </a:rPr>
              <a:t>outcomes</a:t>
            </a:r>
            <a:endParaRPr lang="en-GB" sz="2400">
              <a:latin typeface="Lucida Sans Unicode" pitchFamily="34" charset="0"/>
            </a:endParaRPr>
          </a:p>
        </p:txBody>
      </p:sp>
      <p:sp>
        <p:nvSpPr>
          <p:cNvPr id="15370" name="Rectangle 39"/>
          <p:cNvSpPr>
            <a:spLocks noChangeArrowheads="1"/>
          </p:cNvSpPr>
          <p:nvPr/>
        </p:nvSpPr>
        <p:spPr bwMode="auto">
          <a:xfrm>
            <a:off x="250825" y="260350"/>
            <a:ext cx="1651000" cy="796925"/>
          </a:xfrm>
          <a:prstGeom prst="rect">
            <a:avLst/>
          </a:prstGeom>
          <a:solidFill>
            <a:schemeClr val="tx1">
              <a:alpha val="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sz="2400">
                <a:latin typeface="Lucida Sans Unicode" pitchFamily="34" charset="0"/>
                <a:cs typeface="Times New Roman" pitchFamily="18" charset="0"/>
              </a:rPr>
              <a:t>Incident</a:t>
            </a:r>
            <a:endParaRPr lang="en-GB" sz="2400">
              <a:latin typeface="Lucida Sans Unicode" pitchFamily="34" charset="0"/>
            </a:endParaRPr>
          </a:p>
        </p:txBody>
      </p:sp>
      <p:sp>
        <p:nvSpPr>
          <p:cNvPr id="15371" name="Line 48"/>
          <p:cNvSpPr>
            <a:spLocks noChangeShapeType="1"/>
          </p:cNvSpPr>
          <p:nvPr/>
        </p:nvSpPr>
        <p:spPr bwMode="auto">
          <a:xfrm>
            <a:off x="250825" y="260350"/>
            <a:ext cx="1651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2" name="Line 49"/>
          <p:cNvSpPr>
            <a:spLocks noChangeShapeType="1"/>
          </p:cNvSpPr>
          <p:nvPr/>
        </p:nvSpPr>
        <p:spPr bwMode="auto">
          <a:xfrm>
            <a:off x="250825" y="6524625"/>
            <a:ext cx="1651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3" name="Line 50"/>
          <p:cNvSpPr>
            <a:spLocks noChangeShapeType="1"/>
          </p:cNvSpPr>
          <p:nvPr/>
        </p:nvSpPr>
        <p:spPr bwMode="auto">
          <a:xfrm>
            <a:off x="250825" y="260350"/>
            <a:ext cx="0" cy="796925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Line 51"/>
          <p:cNvSpPr>
            <a:spLocks noChangeShapeType="1"/>
          </p:cNvSpPr>
          <p:nvPr/>
        </p:nvSpPr>
        <p:spPr bwMode="auto">
          <a:xfrm>
            <a:off x="8964613" y="260350"/>
            <a:ext cx="0" cy="796925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5" name="Line 84"/>
          <p:cNvSpPr>
            <a:spLocks noChangeShapeType="1"/>
          </p:cNvSpPr>
          <p:nvPr/>
        </p:nvSpPr>
        <p:spPr bwMode="auto">
          <a:xfrm>
            <a:off x="1901825" y="260350"/>
            <a:ext cx="346233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6" name="Line 85"/>
          <p:cNvSpPr>
            <a:spLocks noChangeShapeType="1"/>
          </p:cNvSpPr>
          <p:nvPr/>
        </p:nvSpPr>
        <p:spPr bwMode="auto">
          <a:xfrm>
            <a:off x="250825" y="1057275"/>
            <a:ext cx="0" cy="3300413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7" name="Line 86"/>
          <p:cNvSpPr>
            <a:spLocks noChangeShapeType="1"/>
          </p:cNvSpPr>
          <p:nvPr/>
        </p:nvSpPr>
        <p:spPr bwMode="auto">
          <a:xfrm>
            <a:off x="5364163" y="260350"/>
            <a:ext cx="360045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8" name="Line 89"/>
          <p:cNvSpPr>
            <a:spLocks noChangeShapeType="1"/>
          </p:cNvSpPr>
          <p:nvPr/>
        </p:nvSpPr>
        <p:spPr bwMode="auto">
          <a:xfrm>
            <a:off x="8964613" y="1057275"/>
            <a:ext cx="0" cy="3300413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9" name="Line 91"/>
          <p:cNvSpPr>
            <a:spLocks noChangeShapeType="1"/>
          </p:cNvSpPr>
          <p:nvPr/>
        </p:nvSpPr>
        <p:spPr bwMode="auto">
          <a:xfrm>
            <a:off x="250825" y="4357688"/>
            <a:ext cx="0" cy="2166937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0" name="Line 95"/>
          <p:cNvSpPr>
            <a:spLocks noChangeShapeType="1"/>
          </p:cNvSpPr>
          <p:nvPr/>
        </p:nvSpPr>
        <p:spPr bwMode="auto">
          <a:xfrm>
            <a:off x="8964613" y="4357688"/>
            <a:ext cx="0" cy="2166937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1" name="Line 97"/>
          <p:cNvSpPr>
            <a:spLocks noChangeShapeType="1"/>
          </p:cNvSpPr>
          <p:nvPr/>
        </p:nvSpPr>
        <p:spPr bwMode="auto">
          <a:xfrm>
            <a:off x="1901825" y="6524625"/>
            <a:ext cx="346233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2" name="Line 99"/>
          <p:cNvSpPr>
            <a:spLocks noChangeShapeType="1"/>
          </p:cNvSpPr>
          <p:nvPr/>
        </p:nvSpPr>
        <p:spPr bwMode="auto">
          <a:xfrm>
            <a:off x="5364163" y="6524625"/>
            <a:ext cx="360045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85EF76-D70A-4410-A735-53B1255AB3AD}" type="slidenum">
              <a:rPr lang="sv-SE"/>
              <a:pPr>
                <a:defRPr/>
              </a:pPr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518683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Three Criteria of Success</a:t>
            </a:r>
            <a:endParaRPr lang="sv-SE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 eaLnBrk="1" hangingPunct="1"/>
            <a:r>
              <a:rPr lang="en-GB" dirty="0" smtClean="0"/>
              <a:t>Has organisational capacity been restored?</a:t>
            </a:r>
          </a:p>
          <a:p>
            <a:pPr eaLnBrk="1" hangingPunct="1"/>
            <a:r>
              <a:rPr lang="en-GB" dirty="0" smtClean="0"/>
              <a:t>Have losses been minimised?</a:t>
            </a:r>
            <a:endParaRPr lang="sv-SE" dirty="0" smtClean="0"/>
          </a:p>
          <a:p>
            <a:pPr eaLnBrk="1" hangingPunct="1"/>
            <a:r>
              <a:rPr lang="en-GB" dirty="0" smtClean="0"/>
              <a:t>Have lessons been learned?</a:t>
            </a:r>
            <a:r>
              <a:rPr lang="sv-SE" dirty="0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BF36FA-694B-4F8C-AFB1-FA44F5F2FA9D}" type="slidenum">
              <a:rPr lang="sv-SE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659664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Crisis Management Model</a:t>
            </a:r>
          </a:p>
        </p:txBody>
      </p:sp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1838325" y="641350"/>
            <a:ext cx="50720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1569" name="AutoShape 17"/>
          <p:cNvSpPr>
            <a:spLocks noChangeArrowheads="1"/>
          </p:cNvSpPr>
          <p:nvPr/>
        </p:nvSpPr>
        <p:spPr bwMode="auto">
          <a:xfrm>
            <a:off x="3348038" y="1412875"/>
            <a:ext cx="2159000" cy="719138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Antecedent </a:t>
            </a:r>
          </a:p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conditions</a:t>
            </a:r>
          </a:p>
        </p:txBody>
      </p:sp>
      <p:sp>
        <p:nvSpPr>
          <p:cNvPr id="151570" name="AutoShape 18"/>
          <p:cNvSpPr>
            <a:spLocks noChangeArrowheads="1"/>
          </p:cNvSpPr>
          <p:nvPr/>
        </p:nvSpPr>
        <p:spPr bwMode="auto">
          <a:xfrm>
            <a:off x="1979613" y="2708275"/>
            <a:ext cx="2159000" cy="719138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Intrinsic crisis</a:t>
            </a:r>
          </a:p>
        </p:txBody>
      </p:sp>
      <p:sp>
        <p:nvSpPr>
          <p:cNvPr id="151571" name="AutoShape 19"/>
          <p:cNvSpPr>
            <a:spLocks noChangeArrowheads="1"/>
          </p:cNvSpPr>
          <p:nvPr/>
        </p:nvSpPr>
        <p:spPr bwMode="auto">
          <a:xfrm>
            <a:off x="4716463" y="2708275"/>
            <a:ext cx="2159000" cy="719138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Perceived crisis</a:t>
            </a:r>
          </a:p>
        </p:txBody>
      </p:sp>
      <p:sp>
        <p:nvSpPr>
          <p:cNvPr id="151572" name="AutoShape 20"/>
          <p:cNvSpPr>
            <a:spLocks noChangeArrowheads="1"/>
          </p:cNvSpPr>
          <p:nvPr/>
        </p:nvSpPr>
        <p:spPr bwMode="auto">
          <a:xfrm>
            <a:off x="4716463" y="3789363"/>
            <a:ext cx="2159000" cy="719137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>
                <a:solidFill>
                  <a:srgbClr val="4D4D4D"/>
                </a:solidFill>
                <a:latin typeface="Lucida Sans Unicode" pitchFamily="34" charset="0"/>
              </a:rPr>
              <a:t>Immature crisis </a:t>
            </a:r>
          </a:p>
          <a:p>
            <a:pPr algn="ctr">
              <a:defRPr/>
            </a:pPr>
            <a:r>
              <a:rPr lang="sv-SE" sz="2000">
                <a:solidFill>
                  <a:srgbClr val="4D4D4D"/>
                </a:solidFill>
                <a:latin typeface="Lucida Sans Unicode" pitchFamily="34" charset="0"/>
              </a:rPr>
              <a:t>response</a:t>
            </a:r>
          </a:p>
        </p:txBody>
      </p:sp>
      <p:sp>
        <p:nvSpPr>
          <p:cNvPr id="151573" name="AutoShape 21"/>
          <p:cNvSpPr>
            <a:spLocks noChangeArrowheads="1"/>
          </p:cNvSpPr>
          <p:nvPr/>
        </p:nvSpPr>
        <p:spPr bwMode="auto">
          <a:xfrm>
            <a:off x="3348038" y="4941888"/>
            <a:ext cx="2159000" cy="719137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Mature crisis </a:t>
            </a:r>
          </a:p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management</a:t>
            </a:r>
          </a:p>
        </p:txBody>
      </p:sp>
      <p:sp>
        <p:nvSpPr>
          <p:cNvPr id="151574" name="AutoShape 22"/>
          <p:cNvSpPr>
            <a:spLocks noChangeArrowheads="1"/>
          </p:cNvSpPr>
          <p:nvPr/>
        </p:nvSpPr>
        <p:spPr bwMode="auto">
          <a:xfrm>
            <a:off x="2916238" y="5949950"/>
            <a:ext cx="3024187" cy="720725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Review and Feedback</a:t>
            </a:r>
          </a:p>
        </p:txBody>
      </p:sp>
      <p:cxnSp>
        <p:nvCxnSpPr>
          <p:cNvPr id="18442" name="AutoShape 27"/>
          <p:cNvCxnSpPr>
            <a:cxnSpLocks noChangeShapeType="1"/>
            <a:stCxn id="151569" idx="2"/>
            <a:endCxn id="151571" idx="0"/>
          </p:cNvCxnSpPr>
          <p:nvPr/>
        </p:nvCxnSpPr>
        <p:spPr bwMode="auto">
          <a:xfrm rot="16200000" flipH="1">
            <a:off x="4823620" y="1735931"/>
            <a:ext cx="576262" cy="136842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3" name="AutoShape 28"/>
          <p:cNvCxnSpPr>
            <a:cxnSpLocks noChangeShapeType="1"/>
            <a:stCxn id="151569" idx="2"/>
            <a:endCxn id="151570" idx="0"/>
          </p:cNvCxnSpPr>
          <p:nvPr/>
        </p:nvCxnSpPr>
        <p:spPr bwMode="auto">
          <a:xfrm rot="5400000">
            <a:off x="3455195" y="1735931"/>
            <a:ext cx="576262" cy="136842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4" name="AutoShape 32"/>
          <p:cNvCxnSpPr>
            <a:cxnSpLocks noChangeShapeType="1"/>
            <a:stCxn id="151571" idx="2"/>
            <a:endCxn id="151572" idx="0"/>
          </p:cNvCxnSpPr>
          <p:nvPr/>
        </p:nvCxnSpPr>
        <p:spPr bwMode="auto">
          <a:xfrm rot="5400000">
            <a:off x="5614988" y="3608388"/>
            <a:ext cx="361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5" name="AutoShape 33"/>
          <p:cNvCxnSpPr>
            <a:cxnSpLocks noChangeShapeType="1"/>
            <a:stCxn id="151573" idx="2"/>
            <a:endCxn id="151574" idx="0"/>
          </p:cNvCxnSpPr>
          <p:nvPr/>
        </p:nvCxnSpPr>
        <p:spPr bwMode="auto">
          <a:xfrm rot="16200000" flipH="1">
            <a:off x="4283869" y="5804694"/>
            <a:ext cx="288925" cy="158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6" name="AutoShape 36"/>
          <p:cNvCxnSpPr>
            <a:cxnSpLocks noChangeShapeType="1"/>
            <a:stCxn id="151574" idx="3"/>
            <a:endCxn id="151569" idx="3"/>
          </p:cNvCxnSpPr>
          <p:nvPr/>
        </p:nvCxnSpPr>
        <p:spPr bwMode="auto">
          <a:xfrm flipH="1" flipV="1">
            <a:off x="5507038" y="1773238"/>
            <a:ext cx="433387" cy="4537075"/>
          </a:xfrm>
          <a:prstGeom prst="bentConnector3">
            <a:avLst>
              <a:gd name="adj1" fmla="val -5274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7" name="AutoShape 37"/>
          <p:cNvCxnSpPr>
            <a:cxnSpLocks noChangeShapeType="1"/>
            <a:stCxn id="151572" idx="2"/>
            <a:endCxn id="151573" idx="3"/>
          </p:cNvCxnSpPr>
          <p:nvPr/>
        </p:nvCxnSpPr>
        <p:spPr bwMode="auto">
          <a:xfrm rot="5400000">
            <a:off x="5254626" y="4760912"/>
            <a:ext cx="793750" cy="28892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8" name="AutoShape 39"/>
          <p:cNvCxnSpPr>
            <a:cxnSpLocks noChangeShapeType="1"/>
            <a:stCxn id="151570" idx="3"/>
            <a:endCxn id="151571" idx="1"/>
          </p:cNvCxnSpPr>
          <p:nvPr/>
        </p:nvCxnSpPr>
        <p:spPr bwMode="auto">
          <a:xfrm>
            <a:off x="4138613" y="3068638"/>
            <a:ext cx="5778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449" name="AutoShape 41"/>
          <p:cNvCxnSpPr>
            <a:cxnSpLocks noChangeShapeType="1"/>
            <a:endCxn id="151573" idx="0"/>
          </p:cNvCxnSpPr>
          <p:nvPr/>
        </p:nvCxnSpPr>
        <p:spPr bwMode="auto">
          <a:xfrm rot="5400000">
            <a:off x="3490913" y="4005263"/>
            <a:ext cx="18732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A9E739-C1E3-48D0-96AA-1132625DCDAF}" type="slidenum">
              <a:rPr lang="sv-SE"/>
              <a:pPr>
                <a:defRPr/>
              </a:pPr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565377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1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1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1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69" grpId="0" animBg="1"/>
      <p:bldP spid="151570" grpId="0" animBg="1"/>
      <p:bldP spid="151571" grpId="0" animBg="1"/>
      <p:bldP spid="151572" grpId="0" animBg="1"/>
      <p:bldP spid="151573" grpId="0" animBg="1"/>
      <p:bldP spid="15157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Existing Conditions</a:t>
            </a:r>
          </a:p>
        </p:txBody>
      </p:sp>
      <p:pic>
        <p:nvPicPr>
          <p:cNvPr id="152584" name="Picture 8" descr="escalator_fi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732588" y="1916113"/>
            <a:ext cx="2208212" cy="2649537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2582" name="Picture 6" descr="escalat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00563" y="1916113"/>
            <a:ext cx="2208212" cy="2649537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3068638"/>
            <a:ext cx="4038600" cy="3489325"/>
          </a:xfrm>
        </p:spPr>
        <p:txBody>
          <a:bodyPr/>
          <a:lstStyle/>
          <a:p>
            <a:pPr eaLnBrk="1" hangingPunct="1"/>
            <a:r>
              <a:rPr lang="sv-SE" sz="2400" smtClean="0"/>
              <a:t>Open bow doors / </a:t>
            </a:r>
          </a:p>
          <a:p>
            <a:pPr eaLnBrk="1" hangingPunct="1">
              <a:buFont typeface="Wingdings" charset="2"/>
              <a:buNone/>
            </a:pPr>
            <a:r>
              <a:rPr lang="sv-SE" sz="2400" smtClean="0"/>
              <a:t>poor safety culture</a:t>
            </a:r>
          </a:p>
        </p:txBody>
      </p:sp>
      <p:sp>
        <p:nvSpPr>
          <p:cNvPr id="19462" name="Rectangle 1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05400" y="4652963"/>
            <a:ext cx="4038600" cy="1871662"/>
          </a:xfrm>
        </p:spPr>
        <p:txBody>
          <a:bodyPr/>
          <a:lstStyle/>
          <a:p>
            <a:pPr eaLnBrk="1" hangingPunct="1"/>
            <a:r>
              <a:rPr lang="sv-SE" sz="2400" smtClean="0"/>
              <a:t>Smoker / poor cleaning standards</a:t>
            </a:r>
          </a:p>
        </p:txBody>
      </p:sp>
      <p:pic>
        <p:nvPicPr>
          <p:cNvPr id="152580" name="Picture 4" descr="heral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05263"/>
            <a:ext cx="3960812" cy="26447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2592" name="Text Box 16"/>
          <p:cNvSpPr txBox="1">
            <a:spLocks noChangeArrowheads="1"/>
          </p:cNvSpPr>
          <p:nvPr/>
        </p:nvSpPr>
        <p:spPr bwMode="auto">
          <a:xfrm>
            <a:off x="539750" y="1268413"/>
            <a:ext cx="2146300" cy="145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sv-SE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Culture or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sv-SE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environment</a:t>
            </a:r>
          </a:p>
          <a:p>
            <a:pPr>
              <a:defRPr/>
            </a:pPr>
            <a:endParaRPr lang="sv-SE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77928C-D26C-4E9C-9011-9132028DDB8B}" type="slidenum">
              <a:rPr lang="sv-SE"/>
              <a:pPr>
                <a:defRPr/>
              </a:pPr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591245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2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00025" y="2492375"/>
            <a:ext cx="4318000" cy="936625"/>
          </a:xfrm>
          <a:noFill/>
        </p:spPr>
        <p:txBody>
          <a:bodyPr/>
          <a:lstStyle/>
          <a:p>
            <a:pPr algn="l" eaLnBrk="1" hangingPunct="1"/>
            <a:r>
              <a:rPr lang="en-GB" smtClean="0"/>
              <a:t>Intrinsic crisis:</a:t>
            </a:r>
            <a:endParaRPr lang="sv-SE" smtClean="0"/>
          </a:p>
        </p:txBody>
      </p:sp>
      <p:sp>
        <p:nvSpPr>
          <p:cNvPr id="20483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179388" y="3644900"/>
            <a:ext cx="8640762" cy="1311275"/>
          </a:xfrm>
        </p:spPr>
        <p:txBody>
          <a:bodyPr/>
          <a:lstStyle/>
          <a:p>
            <a:pPr eaLnBrk="1" hangingPunct="1"/>
            <a:r>
              <a:rPr lang="en-GB" smtClean="0"/>
              <a:t>Total situation as seen by neutral observer with all the facts</a:t>
            </a:r>
            <a:r>
              <a:rPr lang="sv-SE" smtClean="0"/>
              <a:t> </a:t>
            </a:r>
          </a:p>
        </p:txBody>
      </p:sp>
      <p:sp>
        <p:nvSpPr>
          <p:cNvPr id="20484" name="Rectangle 9"/>
          <p:cNvSpPr>
            <a:spLocks noGrp="1" noChangeArrowheads="1"/>
          </p:cNvSpPr>
          <p:nvPr>
            <p:ph sz="half" idx="2"/>
          </p:nvPr>
        </p:nvSpPr>
        <p:spPr>
          <a:xfrm>
            <a:off x="179388" y="1628775"/>
            <a:ext cx="8713787" cy="1871663"/>
          </a:xfrm>
        </p:spPr>
        <p:txBody>
          <a:bodyPr/>
          <a:lstStyle/>
          <a:p>
            <a:pPr marL="0" indent="0" eaLnBrk="1" hangingPunct="1"/>
            <a:r>
              <a:rPr lang="en-GB" smtClean="0"/>
              <a:t>As seen by all individuals from particular viewpoints</a:t>
            </a:r>
            <a:r>
              <a:rPr lang="sv-SE" smtClean="0"/>
              <a:t> </a:t>
            </a:r>
          </a:p>
        </p:txBody>
      </p:sp>
      <p:sp>
        <p:nvSpPr>
          <p:cNvPr id="153610" name="Rectangle 10"/>
          <p:cNvSpPr>
            <a:spLocks noChangeArrowheads="1"/>
          </p:cNvSpPr>
          <p:nvPr/>
        </p:nvSpPr>
        <p:spPr bwMode="auto">
          <a:xfrm>
            <a:off x="179388" y="730250"/>
            <a:ext cx="4824412" cy="76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>
              <a:defRPr/>
            </a:pPr>
            <a:r>
              <a:rPr lang="en-GB" sz="4400" dirty="0" smtClean="0">
                <a:latin typeface="Lucida Sans Unicode" pitchFamily="34" charset="0"/>
              </a:rPr>
              <a:t>Perceived Crisis</a:t>
            </a:r>
            <a:endParaRPr lang="sv-SE" sz="4400" dirty="0">
              <a:latin typeface="Lucida Sans Unicode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BE0C3-7B50-4D56-83E6-A0F84B2AD807}" type="slidenum">
              <a:rPr lang="sv-SE"/>
              <a:pPr>
                <a:defRPr/>
              </a:pPr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027992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Mature Crisis Management</a:t>
            </a:r>
            <a:endParaRPr lang="sv-SE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Grasp of intrinsic crisis</a:t>
            </a:r>
            <a:endParaRPr lang="sv-SE" smtClean="0"/>
          </a:p>
          <a:p>
            <a:pPr eaLnBrk="1" hangingPunct="1"/>
            <a:r>
              <a:rPr lang="en-GB" smtClean="0"/>
              <a:t>Implementation of plans and procedures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90E3C1-34E5-4635-A1F4-DA24A2B94A6B}" type="slidenum">
              <a:rPr lang="sv-SE"/>
              <a:pPr>
                <a:defRPr/>
              </a:pPr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458677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Mature Crisis Management</a:t>
            </a:r>
            <a:endParaRPr lang="sv-SE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Technical intelligence</a:t>
            </a:r>
            <a:endParaRPr lang="sv-SE" smtClean="0"/>
          </a:p>
          <a:p>
            <a:pPr eaLnBrk="1" hangingPunct="1"/>
            <a:r>
              <a:rPr lang="en-GB" smtClean="0"/>
              <a:t>Emotional intelligence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C7869-878A-4448-975A-B865DCB3023A}" type="slidenum">
              <a:rPr lang="sv-SE"/>
              <a:pPr>
                <a:defRPr/>
              </a:pPr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4264704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Review and feedback</a:t>
            </a:r>
            <a:endParaRPr lang="sv-SE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Assessing success and failure</a:t>
            </a:r>
            <a:endParaRPr lang="sv-SE" dirty="0" smtClean="0"/>
          </a:p>
          <a:p>
            <a:pPr eaLnBrk="1" hangingPunct="1"/>
            <a:r>
              <a:rPr lang="en-GB" dirty="0" smtClean="0"/>
              <a:t>Feeding learning into future planning</a:t>
            </a:r>
            <a:r>
              <a:rPr lang="sv-SE" dirty="0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399CC-26F3-4BB8-AE5C-BD4C265CF2B3}" type="slidenum">
              <a:rPr lang="sv-SE"/>
              <a:pPr>
                <a:defRPr/>
              </a:pPr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4283617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Management Objective</a:t>
            </a:r>
            <a:endParaRPr lang="sv-SE" dirty="0" smtClean="0"/>
          </a:p>
        </p:txBody>
      </p:sp>
      <p:sp>
        <p:nvSpPr>
          <p:cNvPr id="24579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Symbol" pitchFamily="18" charset="2"/>
              <a:buChar char=""/>
            </a:pPr>
            <a:endParaRPr lang="en-GB" smtClean="0"/>
          </a:p>
          <a:p>
            <a:pPr eaLnBrk="1" hangingPunct="1">
              <a:buFont typeface="Symbol" pitchFamily="18" charset="2"/>
              <a:buChar char=""/>
            </a:pPr>
            <a:r>
              <a:rPr lang="en-GB" smtClean="0"/>
              <a:t>Ad hoc emergency reaction?</a:t>
            </a:r>
          </a:p>
          <a:p>
            <a:pPr eaLnBrk="1" hangingPunct="1">
              <a:buFont typeface="Symbol" pitchFamily="18" charset="2"/>
              <a:buNone/>
            </a:pPr>
            <a:endParaRPr lang="sv-SE" smtClean="0"/>
          </a:p>
          <a:p>
            <a:pPr eaLnBrk="1" hangingPunct="1">
              <a:buFont typeface="Symbol" pitchFamily="18" charset="2"/>
              <a:buNone/>
            </a:pPr>
            <a:r>
              <a:rPr lang="sv-SE" smtClean="0"/>
              <a:t>OR</a:t>
            </a:r>
          </a:p>
          <a:p>
            <a:pPr eaLnBrk="1" hangingPunct="1">
              <a:buFont typeface="Symbol" pitchFamily="18" charset="2"/>
              <a:buNone/>
            </a:pPr>
            <a:endParaRPr lang="sv-SE" smtClean="0"/>
          </a:p>
          <a:p>
            <a:pPr eaLnBrk="1" hangingPunct="1">
              <a:buFont typeface="Symbol" pitchFamily="18" charset="2"/>
              <a:buChar char=""/>
            </a:pPr>
            <a:r>
              <a:rPr lang="en-GB" smtClean="0"/>
              <a:t>Building management capacity to handle unforeseen events?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A20CDF-2FDA-4F16-9AC4-254B8BABB31F}" type="slidenum">
              <a:rPr lang="sv-SE"/>
              <a:pPr>
                <a:defRPr/>
              </a:pPr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113129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What is a crisis</a:t>
            </a:r>
            <a:r>
              <a:rPr lang="sv-SE" dirty="0" smtClean="0"/>
              <a:t>?</a:t>
            </a:r>
          </a:p>
          <a:p>
            <a:r>
              <a:rPr lang="sv-SE" dirty="0"/>
              <a:t>Key features of a </a:t>
            </a:r>
            <a:r>
              <a:rPr lang="sv-SE" dirty="0" smtClean="0"/>
              <a:t>Crisis.</a:t>
            </a:r>
          </a:p>
          <a:p>
            <a:r>
              <a:rPr lang="en-GB" dirty="0"/>
              <a:t>High level </a:t>
            </a:r>
            <a:r>
              <a:rPr lang="en-GB" dirty="0" smtClean="0"/>
              <a:t>Threats.</a:t>
            </a:r>
          </a:p>
          <a:p>
            <a:r>
              <a:rPr lang="en-GB" dirty="0"/>
              <a:t>Specific Threats to </a:t>
            </a:r>
            <a:r>
              <a:rPr lang="en-GB" dirty="0" smtClean="0"/>
              <a:t>Organization</a:t>
            </a:r>
            <a:r>
              <a:rPr lang="sv-SE" dirty="0" smtClean="0"/>
              <a:t>.</a:t>
            </a:r>
          </a:p>
          <a:p>
            <a:r>
              <a:rPr lang="en-GB" dirty="0"/>
              <a:t>Three Criteria of </a:t>
            </a:r>
            <a:r>
              <a:rPr lang="en-GB" dirty="0" smtClean="0"/>
              <a:t>Success.</a:t>
            </a:r>
          </a:p>
          <a:p>
            <a:r>
              <a:rPr lang="sv-SE" dirty="0"/>
              <a:t>Crisis Management </a:t>
            </a:r>
            <a:r>
              <a:rPr lang="sv-SE" dirty="0" smtClean="0"/>
              <a:t>Model.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336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395288" y="1125538"/>
            <a:ext cx="8229600" cy="4525962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en-US" smtClean="0"/>
          </a:p>
          <a:p>
            <a:pPr marL="0" indent="0" algn="ctr" eaLnBrk="1" hangingPunct="1">
              <a:buFont typeface="Arial" charset="0"/>
              <a:buNone/>
            </a:pPr>
            <a:endParaRPr lang="en-US" smtClean="0"/>
          </a:p>
          <a:p>
            <a:pPr marL="0" indent="0" algn="ctr" eaLnBrk="1" hangingPunct="1">
              <a:buFont typeface="Arial" charset="0"/>
              <a:buNone/>
            </a:pPr>
            <a:endParaRPr lang="en-US" smtClean="0"/>
          </a:p>
          <a:p>
            <a:pPr marL="0" indent="0" algn="ctr" eaLnBrk="1" hangingPunct="1">
              <a:buFont typeface="Arial" charset="0"/>
              <a:buNone/>
            </a:pPr>
            <a:r>
              <a:rPr lang="en-US" sz="4800" smtClean="0"/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7D669C-0412-426E-8339-EDB9A4046764}" type="slidenum">
              <a:rPr lang="sv-SE" smtClean="0"/>
              <a:pPr>
                <a:defRPr/>
              </a:pPr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523268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452</Words>
  <Application>Microsoft Office PowerPoint</Application>
  <PresentationFormat>On-screen Show (4:3)</PresentationFormat>
  <Paragraphs>144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Lecture 01 Crisis Management An Introduction</vt:lpstr>
      <vt:lpstr>What is a crisis?</vt:lpstr>
      <vt:lpstr>Topics</vt:lpstr>
      <vt:lpstr>Key features of a Crisis</vt:lpstr>
      <vt:lpstr>High level Threats</vt:lpstr>
      <vt:lpstr>Specific Threats to Organization </vt:lpstr>
      <vt:lpstr>Consequential Effects</vt:lpstr>
      <vt:lpstr>Common Features of a Crisis</vt:lpstr>
      <vt:lpstr>Purpose of Crisis Management</vt:lpstr>
      <vt:lpstr>Successful Outcomes</vt:lpstr>
      <vt:lpstr>Slide 11</vt:lpstr>
      <vt:lpstr>Three Criteria of Success</vt:lpstr>
      <vt:lpstr>Crisis Management Model</vt:lpstr>
      <vt:lpstr>Existing Conditions</vt:lpstr>
      <vt:lpstr>Intrinsic crisis:</vt:lpstr>
      <vt:lpstr>Mature Crisis Management</vt:lpstr>
      <vt:lpstr>Mature Crisis Management</vt:lpstr>
      <vt:lpstr>Review and feedback</vt:lpstr>
      <vt:lpstr>Management Objective</vt:lpstr>
      <vt:lpstr>Summary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Crisis Management An Introduction</dc:title>
  <dc:creator>ghuffran</dc:creator>
  <cp:lastModifiedBy>NTS</cp:lastModifiedBy>
  <cp:revision>9</cp:revision>
  <dcterms:created xsi:type="dcterms:W3CDTF">2006-08-16T00:00:00Z</dcterms:created>
  <dcterms:modified xsi:type="dcterms:W3CDTF">2014-06-15T09:39:19Z</dcterms:modified>
</cp:coreProperties>
</file>