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1"/>
  </p:sldMasterIdLst>
  <p:notesMasterIdLst>
    <p:notesMasterId r:id="rId14"/>
  </p:notesMasterIdLst>
  <p:handoutMasterIdLst>
    <p:handoutMasterId r:id="rId15"/>
  </p:handoutMasterIdLst>
  <p:sldIdLst>
    <p:sldId id="299" r:id="rId2"/>
    <p:sldId id="300" r:id="rId3"/>
    <p:sldId id="301" r:id="rId4"/>
    <p:sldId id="312" r:id="rId5"/>
    <p:sldId id="340" r:id="rId6"/>
    <p:sldId id="342" r:id="rId7"/>
    <p:sldId id="341" r:id="rId8"/>
    <p:sldId id="343" r:id="rId9"/>
    <p:sldId id="326" r:id="rId10"/>
    <p:sldId id="328" r:id="rId11"/>
    <p:sldId id="330" r:id="rId12"/>
    <p:sldId id="305" r:id="rId1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BDD114FC-B939-453E-A2D0-222BBC7981C0}">
          <p14:sldIdLst>
            <p14:sldId id="299"/>
            <p14:sldId id="300"/>
            <p14:sldId id="301"/>
          </p14:sldIdLst>
        </p14:section>
        <p14:section name="Untitled Section" id="{00E397D2-5A60-490F-AD38-00AA7BFB154E}">
          <p14:sldIdLst>
            <p14:sldId id="312"/>
            <p14:sldId id="326"/>
            <p14:sldId id="328"/>
            <p14:sldId id="329"/>
            <p14:sldId id="330"/>
            <p14:sldId id="327"/>
            <p14:sldId id="331"/>
            <p14:sldId id="332"/>
            <p14:sldId id="333"/>
            <p14:sldId id="334"/>
            <p14:sldId id="335"/>
            <p14:sldId id="336"/>
            <p14:sldId id="337"/>
            <p14:sldId id="338"/>
            <p14:sldId id="339"/>
            <p14:sldId id="305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60066"/>
    <a:srgbClr val="3366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19" autoAdjust="0"/>
    <p:restoredTop sz="94709" autoAdjust="0"/>
  </p:normalViewPr>
  <p:slideViewPr>
    <p:cSldViewPr>
      <p:cViewPr>
        <p:scale>
          <a:sx n="77" d="100"/>
          <a:sy n="77" d="100"/>
        </p:scale>
        <p:origin x="-1092" y="19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494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75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75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15B9B6-8626-462D-9FDD-75B5B07B6F6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62007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614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14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14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DB7BC85-D4A1-4356-94E2-C5287401E98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94839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81419E-718A-42ED-8A51-CB9D37590168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03C6274A-89A0-4B57-970B-214F97436C2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9B6BD-3D4E-44B6-B617-2CC306343267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48A441AF-FB65-4BF9-8A63-20D9C89243E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030105-2989-42B6-8AA7-A1892BCF6400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1FB8D574-1863-48C5-A160-0CE4661DF2D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3490A-F2E4-4190-99F8-F07446927BAC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35D2ED8A-872C-4062-9F86-2C9367A705F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335B61-1914-4839-B0EE-DCEB38B17698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7462FB82-7F94-40C8-BEF8-33B076C2372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DD0D53-B0E5-428A-93E3-800A178A1412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2FFB4FD4-5349-4D5D-AFE2-9AE52E4865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168671-8762-4FB1-8E5B-96A2B7020155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51163BC7-C14A-435A-8662-C19C81B3689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6854A2-3F30-4951-8D23-3CBCD8AD20B3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18EB9C89-AE14-431B-90CD-CB5A82FDE08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E6094-A92B-4E1E-8C54-5A188C8E54EC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41EECFB7-5913-4918-81E3-964812B93A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55A786-7876-4F6D-AFB6-5643199CA772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267DA1A0-40FA-4310-95C8-D8976EEF280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8ACE3-C81B-456F-819A-BF120AFB46FF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smtClean="0"/>
              <a:t>Chapter 5, Slide #</a:t>
            </a:r>
            <a:fld id="{B0780719-FA08-4567-A075-8EE7934A95B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011D99-062E-4744-94F3-E5AD64E2CE54}" type="datetime1">
              <a:rPr lang="en-US" smtClean="0"/>
              <a:pPr/>
              <a:t>29/05/2014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Chapter 5, Slide #</a:t>
            </a:r>
            <a:fld id="{4BDD1514-53D2-44FA-9FB9-F701A1ADC0C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70" r:id="rId5"/>
    <p:sldLayoutId id="2147483671" r:id="rId6"/>
    <p:sldLayoutId id="2147483672" r:id="rId7"/>
    <p:sldLayoutId id="2147483673" r:id="rId8"/>
    <p:sldLayoutId id="2147483674" r:id="rId9"/>
    <p:sldLayoutId id="2147483675" r:id="rId10"/>
    <p:sldLayoutId id="2147483676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828800"/>
          <a:ext cx="8153400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89339"/>
                <a:gridCol w="5964061"/>
              </a:tblGrid>
              <a:tr h="1057012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Title:            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>
                          <a:effectLst/>
                        </a:rPr>
                        <a:t>Financial</a:t>
                      </a:r>
                      <a:r>
                        <a:rPr lang="en-MY" sz="2400" baseline="0" dirty="0" smtClean="0">
                          <a:effectLst/>
                        </a:rPr>
                        <a:t> </a:t>
                      </a:r>
                      <a:r>
                        <a:rPr lang="en-MY" sz="2400" dirty="0" smtClean="0">
                          <a:effectLst/>
                        </a:rPr>
                        <a:t>Statement Analysis</a:t>
                      </a:r>
                      <a:endParaRPr lang="en-MY" sz="2400" dirty="0">
                        <a:effectLst/>
                      </a:endParaRPr>
                    </a:p>
                  </a:txBody>
                  <a:tcPr/>
                </a:tc>
              </a:tr>
              <a:tr h="707297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Code: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MGT-537</a:t>
                      </a:r>
                      <a:endParaRPr lang="en-MY" sz="2400" dirty="0"/>
                    </a:p>
                  </a:txBody>
                  <a:tcPr/>
                </a:tc>
              </a:tr>
              <a:tr h="707297">
                <a:tc>
                  <a:txBody>
                    <a:bodyPr/>
                    <a:lstStyle/>
                    <a:p>
                      <a:r>
                        <a:rPr lang="en-MY" dirty="0" smtClean="0"/>
                        <a:t>Course Instructor: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err="1" smtClean="0"/>
                        <a:t>Dr.</a:t>
                      </a:r>
                      <a:r>
                        <a:rPr lang="en-MY" sz="2400" dirty="0" smtClean="0"/>
                        <a:t> Hafiz Muhammad </a:t>
                      </a:r>
                      <a:r>
                        <a:rPr lang="en-MY" sz="2400" dirty="0" err="1" smtClean="0"/>
                        <a:t>Ishaq</a:t>
                      </a:r>
                      <a:endParaRPr lang="en-MY" sz="2400" dirty="0"/>
                    </a:p>
                  </a:txBody>
                  <a:tcPr/>
                </a:tc>
              </a:tr>
              <a:tr h="707297">
                <a:tc>
                  <a:txBody>
                    <a:bodyPr/>
                    <a:lstStyle/>
                    <a:p>
                      <a:r>
                        <a:rPr lang="en-MY" dirty="0" smtClean="0"/>
                        <a:t>Total Lectures: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2400" dirty="0" smtClean="0"/>
                        <a:t>32</a:t>
                      </a:r>
                      <a:endParaRPr lang="en-MY" sz="2400" dirty="0"/>
                    </a:p>
                  </a:txBody>
                  <a:tcPr/>
                </a:tc>
              </a:tr>
              <a:tr h="707297"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MY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Previous Lecture Summary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14400" y="1228398"/>
            <a:ext cx="7010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Basics </a:t>
            </a: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of </a:t>
            </a: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Analysis, </a:t>
            </a:r>
            <a:endParaRPr lang="en-US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eaLnBrk="0" hangingPunct="0">
              <a:buFont typeface="Arial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Ratio Analysis, Common size </a:t>
            </a: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analysis,</a:t>
            </a:r>
          </a:p>
          <a:p>
            <a:pPr lvl="0" eaLnBrk="0" hangingPunct="0"/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 (</a:t>
            </a: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Vertical and Horizontal), </a:t>
            </a:r>
          </a:p>
          <a:p>
            <a:pPr lvl="0" eaLnBrk="0" hangingPunct="0">
              <a:buFont typeface="Arial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Financial Statement Variations by </a:t>
            </a: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type</a:t>
            </a:r>
          </a:p>
          <a:p>
            <a:pPr lvl="0" eaLnBrk="0" hangingPunct="0"/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of  Industry, Comparison, </a:t>
            </a:r>
          </a:p>
          <a:p>
            <a:pPr lvl="0" eaLnBrk="0" hangingPunct="0">
              <a:buFont typeface="Arial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Trend Analysis,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Today's Lecture Topics</a:t>
            </a:r>
            <a:endParaRPr lang="en-US" dirty="0"/>
          </a:p>
        </p:txBody>
      </p:sp>
      <p:sp>
        <p:nvSpPr>
          <p:cNvPr id="253953" name="Rectangle 1"/>
          <p:cNvSpPr>
            <a:spLocks noChangeArrowheads="1"/>
          </p:cNvSpPr>
          <p:nvPr/>
        </p:nvSpPr>
        <p:spPr bwMode="auto">
          <a:xfrm>
            <a:off x="990600" y="1361628"/>
            <a:ext cx="7086600" cy="2597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Practical Problems Related to: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Common Size Analysis, Vertical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Analysis, Horizontal Analysis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Trend Analysis, </a:t>
            </a:r>
            <a:endParaRPr kumimoji="0" lang="en-US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2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9" y="304800"/>
            <a:ext cx="8721811" cy="586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xmlns="" val="1059444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MY" b="1" dirty="0" smtClean="0">
                <a:latin typeface="Arial" pitchFamily="34" charset="0"/>
                <a:cs typeface="Arial" pitchFamily="34" charset="0"/>
              </a:rPr>
              <a:t>Practical Exercise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447800"/>
          <a:ext cx="8229600" cy="2825496"/>
        </p:xfrm>
        <a:graphic>
          <a:graphicData uri="http://schemas.openxmlformats.org/drawingml/2006/table">
            <a:tbl>
              <a:tblPr/>
              <a:tblGrid>
                <a:gridCol w="4725128"/>
                <a:gridCol w="1752236"/>
                <a:gridCol w="1752236"/>
              </a:tblGrid>
              <a:tr h="2632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600" b="1" dirty="0">
                        <a:solidFill>
                          <a:srgbClr val="000000"/>
                        </a:solidFill>
                        <a:latin typeface="Arial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2010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2009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2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Sales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$9,434,000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$7,862,000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2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Cost of Sales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7,075,400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5,660,640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75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Gross Profit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$2,358,600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$2,201,360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2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Operating Expenses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1,367,690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1,365,060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2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Operating Income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990,910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836,300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2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Interest Expense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  157,500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  126,000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2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Earnings Before Tax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833,410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 710,300</a:t>
                      </a:r>
                      <a:endParaRPr lang="en-US" sz="1600" b="1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2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Income Taxes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  400,000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sng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   317,200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3236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Net Income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db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 433,410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dbl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$  393,100</a:t>
                      </a:r>
                      <a:endParaRPr lang="en-US" sz="16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381000" y="4267200"/>
            <a:ext cx="8610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tabLst>
                <a:tab pos="-114300" algn="r"/>
                <a:tab pos="0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Comparative income statements for 2010 and 2009 follow.</a:t>
            </a:r>
            <a:endParaRPr lang="en-US" sz="1800" dirty="0" smtClean="0">
              <a:latin typeface="Arial" pitchFamily="34" charset="0"/>
            </a:endParaRPr>
          </a:p>
          <a:p>
            <a:pPr lvl="0" algn="just" eaLnBrk="0" hangingPunct="0">
              <a:tabLst>
                <a:tab pos="-114300" algn="r"/>
                <a:tab pos="0" algn="l"/>
              </a:tabLst>
            </a:pPr>
            <a:r>
              <a:rPr lang="en-US" sz="1800" dirty="0" smtClean="0">
                <a:solidFill>
                  <a:srgbClr val="0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Required:</a:t>
            </a:r>
            <a:endParaRPr lang="en-US" sz="1800" dirty="0" smtClean="0">
              <a:latin typeface="Arial" pitchFamily="34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57200" y="4876800"/>
          <a:ext cx="8229600" cy="1121664"/>
        </p:xfrm>
        <a:graphic>
          <a:graphicData uri="http://schemas.openxmlformats.org/drawingml/2006/table">
            <a:tbl>
              <a:tblPr/>
              <a:tblGrid>
                <a:gridCol w="342900"/>
                <a:gridCol w="7886700"/>
              </a:tblGrid>
              <a:tr h="499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a.</a:t>
                      </a:r>
                      <a:endParaRPr lang="en-US" sz="12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Prepare a vertical common-size analysis of this statement for each year, using sales as the base.</a:t>
                      </a:r>
                      <a:endParaRPr lang="en-US" sz="12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999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b.</a:t>
                      </a:r>
                      <a:endParaRPr lang="en-US" sz="12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0000"/>
                          </a:solidFill>
                          <a:latin typeface="Arial"/>
                          <a:ea typeface="Times New Roman"/>
                        </a:rPr>
                        <a:t>Comment briefly on the changes between the two years, based on the vertical common-size statement.</a:t>
                      </a:r>
                      <a:endParaRPr lang="en-US" sz="1200" b="1" dirty="0">
                        <a:latin typeface="Times New Roman"/>
                        <a:ea typeface="Times New Roman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43943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838200"/>
            <a:ext cx="8001000" cy="3244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b="1" dirty="0" smtClean="0">
                <a:latin typeface="Arial" panose="020B0604020202020204" pitchFamily="34" charset="0"/>
                <a:cs typeface="Arial" panose="020B0604020202020204" pitchFamily="34" charset="0"/>
              </a:rPr>
              <a:t>Cost of sales as a percent of sales has risen substantially. This increase is nearly offset by a decline in operating expense.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MY" b="1" dirty="0" smtClean="0">
                <a:latin typeface="Arial" panose="020B0604020202020204" pitchFamily="34" charset="0"/>
                <a:cs typeface="Arial" panose="020B0604020202020204" pitchFamily="34" charset="0"/>
              </a:rPr>
              <a:t>Interest expense and taxes have both risen slightly in relation to sales.</a:t>
            </a:r>
            <a:endParaRPr lang="en-MY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0819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Lecture Summary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609600" y="1659284"/>
            <a:ext cx="76962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  <a:buFont typeface="Arial" pitchFamily="34" charset="0"/>
              <a:buChar char="•"/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Practical Problems Related to:</a:t>
            </a:r>
          </a:p>
          <a:p>
            <a:pPr lvl="0"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Common Size </a:t>
            </a:r>
            <a:r>
              <a:rPr lang="en-US" b="1" dirty="0" smtClean="0">
                <a:latin typeface="Arial" pitchFamily="34" charset="0"/>
                <a:ea typeface="Times New Roman" pitchFamily="18" charset="0"/>
                <a:cs typeface="Arial" pitchFamily="34" charset="0"/>
              </a:rPr>
              <a:t>Analysis: </a:t>
            </a: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Vertical</a:t>
            </a:r>
          </a:p>
          <a:p>
            <a:pPr lvl="0" eaLnBrk="0" hangingPunct="0">
              <a:lnSpc>
                <a:spcPct val="150000"/>
              </a:lnSpc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 Analysis, Horizontal Analysis</a:t>
            </a:r>
          </a:p>
          <a:p>
            <a:pPr lvl="0" eaLnBrk="0" hangingPunct="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>
                <a:latin typeface="Arial" pitchFamily="34" charset="0"/>
                <a:ea typeface="Times New Roman" pitchFamily="18" charset="0"/>
                <a:cs typeface="Arial" pitchFamily="34" charset="0"/>
              </a:rPr>
              <a:t> Trend Analysis, </a:t>
            </a:r>
            <a:endParaRPr lang="en-US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10386</TotalTime>
  <Words>249</Words>
  <Application>Microsoft Office PowerPoint</Application>
  <PresentationFormat>On-screen Show (4:3)</PresentationFormat>
  <Paragraphs>63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Slide 1</vt:lpstr>
      <vt:lpstr>Previous Lecture Summary</vt:lpstr>
      <vt:lpstr>Today's Lecture Topics</vt:lpstr>
      <vt:lpstr>Slide 4</vt:lpstr>
      <vt:lpstr>Slide 5</vt:lpstr>
      <vt:lpstr>Slide 6</vt:lpstr>
      <vt:lpstr>Slide 7</vt:lpstr>
      <vt:lpstr>Slide 8</vt:lpstr>
      <vt:lpstr>Practical Exercise</vt:lpstr>
      <vt:lpstr>Slide 10</vt:lpstr>
      <vt:lpstr>Slide 11</vt:lpstr>
      <vt:lpstr>Lecture Summary</vt:lpstr>
    </vt:vector>
  </TitlesOfParts>
  <Company>Lifetouch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3</dc:title>
  <dc:creator>Anne Oppegard</dc:creator>
  <cp:lastModifiedBy>NTS</cp:lastModifiedBy>
  <cp:revision>92</cp:revision>
  <dcterms:created xsi:type="dcterms:W3CDTF">2005-11-16T22:01:55Z</dcterms:created>
  <dcterms:modified xsi:type="dcterms:W3CDTF">2014-05-29T05:41:57Z</dcterms:modified>
</cp:coreProperties>
</file>