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xls" ContentType="application/vnd.ms-exce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50"/>
  </p:notesMasterIdLst>
  <p:handoutMasterIdLst>
    <p:handoutMasterId r:id="rId51"/>
  </p:handoutMasterIdLst>
  <p:sldIdLst>
    <p:sldId id="299" r:id="rId2"/>
    <p:sldId id="300" r:id="rId3"/>
    <p:sldId id="301" r:id="rId4"/>
    <p:sldId id="297" r:id="rId5"/>
    <p:sldId id="306" r:id="rId6"/>
    <p:sldId id="289" r:id="rId7"/>
    <p:sldId id="290" r:id="rId8"/>
    <p:sldId id="259" r:id="rId9"/>
    <p:sldId id="291" r:id="rId10"/>
    <p:sldId id="307" r:id="rId11"/>
    <p:sldId id="308" r:id="rId12"/>
    <p:sldId id="292" r:id="rId13"/>
    <p:sldId id="309" r:id="rId14"/>
    <p:sldId id="310" r:id="rId15"/>
    <p:sldId id="260" r:id="rId16"/>
    <p:sldId id="261" r:id="rId17"/>
    <p:sldId id="262" r:id="rId18"/>
    <p:sldId id="263" r:id="rId19"/>
    <p:sldId id="264" r:id="rId20"/>
    <p:sldId id="265" r:id="rId21"/>
    <p:sldId id="266" r:id="rId22"/>
    <p:sldId id="267" r:id="rId23"/>
    <p:sldId id="293" r:id="rId24"/>
    <p:sldId id="295" r:id="rId25"/>
    <p:sldId id="269" r:id="rId26"/>
    <p:sldId id="270" r:id="rId27"/>
    <p:sldId id="272" r:id="rId28"/>
    <p:sldId id="273" r:id="rId29"/>
    <p:sldId id="274" r:id="rId30"/>
    <p:sldId id="275" r:id="rId31"/>
    <p:sldId id="276" r:id="rId32"/>
    <p:sldId id="277" r:id="rId33"/>
    <p:sldId id="278" r:id="rId34"/>
    <p:sldId id="279" r:id="rId35"/>
    <p:sldId id="280" r:id="rId36"/>
    <p:sldId id="282" r:id="rId37"/>
    <p:sldId id="281" r:id="rId38"/>
    <p:sldId id="283" r:id="rId39"/>
    <p:sldId id="284" r:id="rId40"/>
    <p:sldId id="285" r:id="rId41"/>
    <p:sldId id="296" r:id="rId42"/>
    <p:sldId id="287" r:id="rId43"/>
    <p:sldId id="288" r:id="rId44"/>
    <p:sldId id="302" r:id="rId45"/>
    <p:sldId id="314" r:id="rId46"/>
    <p:sldId id="315" r:id="rId47"/>
    <p:sldId id="313" r:id="rId48"/>
    <p:sldId id="305" r:id="rId49"/>
  </p:sldIdLst>
  <p:sldSz cx="9144000" cy="6858000" type="screen4x3"/>
  <p:notesSz cx="6858000" cy="9144000"/>
  <p:defaultTextStyle>
    <a:defPPr>
      <a:defRPr lang="en-US"/>
    </a:defPPr>
    <a:lvl1pPr algn="l" rtl="0" fontAlgn="base">
      <a:spcBef>
        <a:spcPct val="0"/>
      </a:spcBef>
      <a:spcAft>
        <a:spcPct val="0"/>
      </a:spcAft>
      <a:defRPr sz="2800" kern="1200">
        <a:solidFill>
          <a:schemeClr val="tx1"/>
        </a:solidFill>
        <a:latin typeface="Times New Roman" pitchFamily="18" charset="0"/>
        <a:ea typeface="+mn-ea"/>
        <a:cs typeface="+mn-cs"/>
      </a:defRPr>
    </a:lvl1pPr>
    <a:lvl2pPr marL="457200" algn="l" rtl="0" fontAlgn="base">
      <a:spcBef>
        <a:spcPct val="0"/>
      </a:spcBef>
      <a:spcAft>
        <a:spcPct val="0"/>
      </a:spcAft>
      <a:defRPr sz="2800" kern="1200">
        <a:solidFill>
          <a:schemeClr val="tx1"/>
        </a:solidFill>
        <a:latin typeface="Times New Roman" pitchFamily="18" charset="0"/>
        <a:ea typeface="+mn-ea"/>
        <a:cs typeface="+mn-cs"/>
      </a:defRPr>
    </a:lvl2pPr>
    <a:lvl3pPr marL="914400" algn="l" rtl="0" fontAlgn="base">
      <a:spcBef>
        <a:spcPct val="0"/>
      </a:spcBef>
      <a:spcAft>
        <a:spcPct val="0"/>
      </a:spcAft>
      <a:defRPr sz="2800" kern="1200">
        <a:solidFill>
          <a:schemeClr val="tx1"/>
        </a:solidFill>
        <a:latin typeface="Times New Roman" pitchFamily="18" charset="0"/>
        <a:ea typeface="+mn-ea"/>
        <a:cs typeface="+mn-cs"/>
      </a:defRPr>
    </a:lvl3pPr>
    <a:lvl4pPr marL="1371600" algn="l" rtl="0" fontAlgn="base">
      <a:spcBef>
        <a:spcPct val="0"/>
      </a:spcBef>
      <a:spcAft>
        <a:spcPct val="0"/>
      </a:spcAft>
      <a:defRPr sz="2800" kern="1200">
        <a:solidFill>
          <a:schemeClr val="tx1"/>
        </a:solidFill>
        <a:latin typeface="Times New Roman" pitchFamily="18" charset="0"/>
        <a:ea typeface="+mn-ea"/>
        <a:cs typeface="+mn-cs"/>
      </a:defRPr>
    </a:lvl4pPr>
    <a:lvl5pPr marL="1828800" algn="l" rtl="0" fontAlgn="base">
      <a:spcBef>
        <a:spcPct val="0"/>
      </a:spcBef>
      <a:spcAft>
        <a:spcPct val="0"/>
      </a:spcAft>
      <a:defRPr sz="2800" kern="1200">
        <a:solidFill>
          <a:schemeClr val="tx1"/>
        </a:solidFill>
        <a:latin typeface="Times New Roman" pitchFamily="18" charset="0"/>
        <a:ea typeface="+mn-ea"/>
        <a:cs typeface="+mn-cs"/>
      </a:defRPr>
    </a:lvl5pPr>
    <a:lvl6pPr marL="2286000" algn="l" defTabSz="914400" rtl="0" eaLnBrk="1" latinLnBrk="0" hangingPunct="1">
      <a:defRPr sz="2800" kern="1200">
        <a:solidFill>
          <a:schemeClr val="tx1"/>
        </a:solidFill>
        <a:latin typeface="Times New Roman" pitchFamily="18" charset="0"/>
        <a:ea typeface="+mn-ea"/>
        <a:cs typeface="+mn-cs"/>
      </a:defRPr>
    </a:lvl6pPr>
    <a:lvl7pPr marL="2743200" algn="l" defTabSz="914400" rtl="0" eaLnBrk="1" latinLnBrk="0" hangingPunct="1">
      <a:defRPr sz="2800" kern="1200">
        <a:solidFill>
          <a:schemeClr val="tx1"/>
        </a:solidFill>
        <a:latin typeface="Times New Roman" pitchFamily="18" charset="0"/>
        <a:ea typeface="+mn-ea"/>
        <a:cs typeface="+mn-cs"/>
      </a:defRPr>
    </a:lvl7pPr>
    <a:lvl8pPr marL="3200400" algn="l" defTabSz="914400" rtl="0" eaLnBrk="1" latinLnBrk="0" hangingPunct="1">
      <a:defRPr sz="2800" kern="1200">
        <a:solidFill>
          <a:schemeClr val="tx1"/>
        </a:solidFill>
        <a:latin typeface="Times New Roman" pitchFamily="18" charset="0"/>
        <a:ea typeface="+mn-ea"/>
        <a:cs typeface="+mn-cs"/>
      </a:defRPr>
    </a:lvl8pPr>
    <a:lvl9pPr marL="3657600" algn="l" defTabSz="914400" rtl="0" eaLnBrk="1" latinLnBrk="0" hangingPunct="1">
      <a:defRPr sz="28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660066"/>
    <a:srgbClr val="3366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709" autoAdjust="0"/>
  </p:normalViewPr>
  <p:slideViewPr>
    <p:cSldViewPr>
      <p:cViewPr>
        <p:scale>
          <a:sx n="77" d="100"/>
          <a:sy n="77" d="100"/>
        </p:scale>
        <p:origin x="-1092" y="19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94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758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758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758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815B9B6-8626-462D-9FDD-75B5B07B6F69}" type="slidenum">
              <a:rPr lang="en-US"/>
              <a:pPr/>
              <a:t>‹#›</a:t>
            </a:fld>
            <a:endParaRPr lang="en-US"/>
          </a:p>
        </p:txBody>
      </p:sp>
    </p:spTree>
    <p:extLst>
      <p:ext uri="{BB962C8B-B14F-4D97-AF65-F5344CB8AC3E}">
        <p14:creationId xmlns="" xmlns:p14="http://schemas.microsoft.com/office/powerpoint/2010/main" val="36620078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14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14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4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14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DB7BC85-D4A1-4356-94E2-C5287401E98E}" type="slidenum">
              <a:rPr lang="en-US"/>
              <a:pPr/>
              <a:t>‹#›</a:t>
            </a:fld>
            <a:endParaRPr lang="en-US"/>
          </a:p>
        </p:txBody>
      </p:sp>
    </p:spTree>
    <p:extLst>
      <p:ext uri="{BB962C8B-B14F-4D97-AF65-F5344CB8AC3E}">
        <p14:creationId xmlns="" xmlns:p14="http://schemas.microsoft.com/office/powerpoint/2010/main" val="59483911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922D92-E95C-4673-8B1C-49E4647D1250}" type="slidenum">
              <a:rPr lang="en-US"/>
              <a:pPr/>
              <a:t>6</a:t>
            </a:fld>
            <a:endParaRPr lang="en-US"/>
          </a:p>
        </p:txBody>
      </p:sp>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A03A19-EF82-47BC-A14E-3494B54D0D46}" type="slidenum">
              <a:rPr lang="en-US"/>
              <a:pPr/>
              <a:t>7</a:t>
            </a:fld>
            <a:endParaRPr lang="en-US"/>
          </a:p>
        </p:txBody>
      </p:sp>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AB4617-2D13-4D09-AF6A-08E706226729}" type="slidenum">
              <a:rPr lang="en-US"/>
              <a:pPr/>
              <a:t>8</a:t>
            </a:fld>
            <a:endParaRPr lang="en-US"/>
          </a:p>
        </p:txBody>
      </p:sp>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8728C3-645D-4294-B669-ABF0A3351446}" type="slidenum">
              <a:rPr lang="en-US"/>
              <a:pPr/>
              <a:t>9</a:t>
            </a:fld>
            <a:endParaRPr lang="en-US"/>
          </a:p>
        </p:txBody>
      </p:sp>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D0089C-DDA8-4CC1-9910-9584B9A36ED6}" type="slidenum">
              <a:rPr lang="en-US"/>
              <a:pPr/>
              <a:t>12</a:t>
            </a:fld>
            <a:endParaRPr 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E049AA-3C3D-484F-A146-DEF080A8A69F}" type="slidenum">
              <a:rPr lang="en-US"/>
              <a:pPr/>
              <a:t>15</a:t>
            </a:fld>
            <a:endParaRPr lang="en-US"/>
          </a:p>
        </p:txBody>
      </p:sp>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6F833D-6091-4A77-8E53-87EC5D93A074}" type="slidenum">
              <a:rPr lang="en-US"/>
              <a:pPr/>
              <a:t>16</a:t>
            </a:fld>
            <a:endParaRPr lang="en-US"/>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514058-72A0-4685-954B-94B479E1D85C}" type="slidenum">
              <a:rPr lang="en-US"/>
              <a:pPr/>
              <a:t>17</a:t>
            </a:fld>
            <a:endParaRPr lang="en-US"/>
          </a:p>
        </p:txBody>
      </p:sp>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6737B-DE79-4298-B618-1A4C6FE33C2C}" type="slidenum">
              <a:rPr lang="en-US"/>
              <a:pPr/>
              <a:t>18</a:t>
            </a:fld>
            <a:endParaRPr lang="en-US"/>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51CC48-AB49-42C7-AF40-29BC569331DB}" type="slidenum">
              <a:rPr lang="en-US"/>
              <a:pPr/>
              <a:t>19</a:t>
            </a:fld>
            <a:endParaRPr lang="en-US"/>
          </a:p>
        </p:txBody>
      </p:sp>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254607-786E-4291-9347-5FFC95632F09}" type="slidenum">
              <a:rPr lang="en-US"/>
              <a:pPr/>
              <a:t>20</a:t>
            </a:fld>
            <a:endParaRPr lang="en-US"/>
          </a:p>
        </p:txBody>
      </p:sp>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368B08-DA47-4A45-8704-2A63B63CE4A5}" type="slidenum">
              <a:rPr lang="en-US"/>
              <a:pPr/>
              <a:t>21</a:t>
            </a:fld>
            <a:endParaRPr lang="en-US"/>
          </a:p>
        </p:txBody>
      </p:sp>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05CC81-A76B-4351-AF84-2320DFB4E743}" type="slidenum">
              <a:rPr lang="en-US"/>
              <a:pPr/>
              <a:t>22</a:t>
            </a:fld>
            <a:endParaRPr lang="en-US"/>
          </a:p>
        </p:txBody>
      </p:sp>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5B2094-F78C-443B-A270-6EF6D5437B0D}" type="slidenum">
              <a:rPr lang="en-US"/>
              <a:pPr/>
              <a:t>23</a:t>
            </a:fld>
            <a:endParaRPr lang="en-US"/>
          </a:p>
        </p:txBody>
      </p:sp>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87CB8D-8E78-4D1C-A597-65446C0D5E5E}" type="slidenum">
              <a:rPr lang="en-US"/>
              <a:pPr/>
              <a:t>24</a:t>
            </a:fld>
            <a:endParaRPr lang="en-US"/>
          </a:p>
        </p:txBody>
      </p:sp>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22C5E3-1897-48C5-A7C1-191B74F20F0C}" type="slidenum">
              <a:rPr lang="en-US"/>
              <a:pPr/>
              <a:t>25</a:t>
            </a:fld>
            <a:endParaRPr lang="en-US"/>
          </a:p>
        </p:txBody>
      </p:sp>
      <p:sp>
        <p:nvSpPr>
          <p:cNvPr id="234498" name="Rectangle 2"/>
          <p:cNvSpPr>
            <a:spLocks noGrp="1" noRot="1" noChangeAspect="1" noChangeArrowheads="1" noTextEdit="1"/>
          </p:cNvSpPr>
          <p:nvPr>
            <p:ph type="sldImg"/>
          </p:nvPr>
        </p:nvSpPr>
        <p:spPr>
          <a:ln/>
        </p:spPr>
      </p:sp>
      <p:sp>
        <p:nvSpPr>
          <p:cNvPr id="234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309F09-F11E-4B3B-AC2B-157B5B4AF7EF}" type="slidenum">
              <a:rPr lang="en-US"/>
              <a:pPr/>
              <a:t>26</a:t>
            </a:fld>
            <a:endParaRPr lang="en-US"/>
          </a:p>
        </p:txBody>
      </p:sp>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226730-2C32-4661-A4FD-8DC88F4FAC00}" type="slidenum">
              <a:rPr lang="en-US"/>
              <a:pPr/>
              <a:t>27</a:t>
            </a:fld>
            <a:endParaRPr lang="en-US"/>
          </a:p>
        </p:txBody>
      </p:sp>
      <p:sp>
        <p:nvSpPr>
          <p:cNvPr id="236546" name="Rectangle 2"/>
          <p:cNvSpPr>
            <a:spLocks noGrp="1" noRot="1" noChangeAspect="1" noChangeArrowheads="1" noTextEdit="1"/>
          </p:cNvSpPr>
          <p:nvPr>
            <p:ph type="sldImg"/>
          </p:nvPr>
        </p:nvSpPr>
        <p:spPr>
          <a:ln/>
        </p:spPr>
      </p:sp>
      <p:sp>
        <p:nvSpPr>
          <p:cNvPr id="236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A7076B-D157-46C4-968B-676E671326D6}" type="slidenum">
              <a:rPr lang="en-US"/>
              <a:pPr/>
              <a:t>28</a:t>
            </a:fld>
            <a:endParaRPr lang="en-US"/>
          </a:p>
        </p:txBody>
      </p:sp>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8E9B33-6B8D-44A5-A24F-78B33197FDA8}" type="slidenum">
              <a:rPr lang="en-US"/>
              <a:pPr/>
              <a:t>29</a:t>
            </a:fld>
            <a:endParaRPr lang="en-US"/>
          </a:p>
        </p:txBody>
      </p:sp>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BF6D92-B344-4B61-B0D4-2FCC56B07DE8}" type="slidenum">
              <a:rPr lang="en-US"/>
              <a:pPr/>
              <a:t>30</a:t>
            </a:fld>
            <a:endParaRPr lang="en-US"/>
          </a:p>
        </p:txBody>
      </p:sp>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61D591-B1F2-4739-9F75-F2B61F9C93F8}" type="slidenum">
              <a:rPr lang="en-US"/>
              <a:pPr/>
              <a:t>31</a:t>
            </a:fld>
            <a:endParaRPr lang="en-US"/>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2B23B8-4741-4D3D-A0B5-36276EEFD75A}" type="slidenum">
              <a:rPr lang="en-US"/>
              <a:pPr/>
              <a:t>32</a:t>
            </a:fld>
            <a:endParaRPr lang="en-US"/>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6F4EFE-12D8-4369-A027-E7592313BF44}" type="slidenum">
              <a:rPr lang="en-US"/>
              <a:pPr/>
              <a:t>33</a:t>
            </a:fld>
            <a:endParaRPr 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DC9E61-4ED8-4A44-A5D3-11CB184B838E}" type="slidenum">
              <a:rPr lang="en-US"/>
              <a:pPr/>
              <a:t>34</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35E0BA-86D2-45D0-9061-99113778943B}" type="slidenum">
              <a:rPr lang="en-US"/>
              <a:pPr/>
              <a:t>35</a:t>
            </a:fld>
            <a:endParaRPr lang="en-US"/>
          </a:p>
        </p:txBody>
      </p:sp>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8F95C7-4089-4148-913B-6C778FB1AC65}" type="slidenum">
              <a:rPr lang="en-US"/>
              <a:pPr/>
              <a:t>36</a:t>
            </a:fld>
            <a:endParaRPr lang="en-US"/>
          </a:p>
        </p:txBody>
      </p:sp>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E33E7E-4B6E-473D-8175-543A934F25E5}" type="slidenum">
              <a:rPr lang="en-US"/>
              <a:pPr/>
              <a:t>37</a:t>
            </a:fld>
            <a:endParaRPr lang="en-US"/>
          </a:p>
        </p:txBody>
      </p:sp>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ECD28F-DD7D-4781-B949-12C7AD1D658B}" type="slidenum">
              <a:rPr lang="en-US"/>
              <a:pPr/>
              <a:t>38</a:t>
            </a:fld>
            <a:endParaRPr lang="en-US"/>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FE34DE-8C4D-4D0A-85BC-548F2492F193}" type="slidenum">
              <a:rPr lang="en-US"/>
              <a:pPr/>
              <a:t>39</a:t>
            </a:fld>
            <a:endParaRPr lang="en-US"/>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C810EE-CC4A-4131-B20D-1CA31BCE3A96}" type="slidenum">
              <a:rPr lang="en-US"/>
              <a:pPr/>
              <a:t>40</a:t>
            </a:fld>
            <a:endParaRPr lang="en-US"/>
          </a:p>
        </p:txBody>
      </p:sp>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FA88C3-A21C-423C-B28A-E2331AC63DEC}" type="slidenum">
              <a:rPr lang="en-US"/>
              <a:pPr/>
              <a:t>41</a:t>
            </a:fld>
            <a:endParaRPr lang="en-US"/>
          </a:p>
        </p:txBody>
      </p:sp>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EC70F9-D66C-484F-B3C7-A3FE62CFB156}" type="slidenum">
              <a:rPr lang="en-US"/>
              <a:pPr/>
              <a:t>42</a:t>
            </a:fld>
            <a:endParaRPr lang="en-US"/>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D7B6FF-43E6-4A18-8A22-F0F5AF3CB1CF}" type="slidenum">
              <a:rPr lang="en-US"/>
              <a:pPr/>
              <a:t>43</a:t>
            </a:fld>
            <a:endParaRPr lang="en-US"/>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81419E-718A-42ED-8A51-CB9D37590168}" type="datetime1">
              <a:rPr lang="en-US" smtClean="0"/>
              <a:pPr/>
              <a:t>28/05/2014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Chapter 5, Slide #</a:t>
            </a:r>
            <a:fld id="{03C6274A-89A0-4B57-970B-214F97436C2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29B6BD-3D4E-44B6-B617-2CC306343267}" type="datetime1">
              <a:rPr lang="en-US" smtClean="0"/>
              <a:pPr/>
              <a:t>28/05/2014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Chapter 5, Slide #</a:t>
            </a:r>
            <a:fld id="{48A441AF-FB65-4BF9-8A63-20D9C89243E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030105-2989-42B6-8AA7-A1892BCF6400}" type="datetime1">
              <a:rPr lang="en-US" smtClean="0"/>
              <a:pPr/>
              <a:t>28/05/2014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Chapter 5, Slide #</a:t>
            </a:r>
            <a:fld id="{1FB8D574-1863-48C5-A160-0CE4661DF2D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F3490A-F2E4-4190-99F8-F07446927BAC}" type="datetime1">
              <a:rPr lang="en-US" smtClean="0"/>
              <a:pPr/>
              <a:t>28/05/2014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Chapter 5, Slide #</a:t>
            </a:r>
            <a:fld id="{35D2ED8A-872C-4062-9F86-2C9367A705F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335B61-1914-4839-B0EE-DCEB38B17698}" type="datetime1">
              <a:rPr lang="en-US" smtClean="0"/>
              <a:pPr/>
              <a:t>28/05/2014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smtClean="0"/>
              <a:t>Chapter 5, Slide #</a:t>
            </a:r>
            <a:fld id="{7462FB82-7F94-40C8-BEF8-33B076C237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DD0D53-B0E5-428A-93E3-800A178A1412}" type="datetime1">
              <a:rPr lang="en-US" smtClean="0"/>
              <a:pPr/>
              <a:t>28/05/2014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Chapter 5, Slide #</a:t>
            </a:r>
            <a:fld id="{2FFB4FD4-5349-4D5D-AFE2-9AE52E48658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168671-8762-4FB1-8E5B-96A2B7020155}" type="datetime1">
              <a:rPr lang="en-US" smtClean="0"/>
              <a:pPr/>
              <a:t>28/05/2014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smtClean="0"/>
              <a:t>Chapter 5, Slide #</a:t>
            </a:r>
            <a:fld id="{51163BC7-C14A-435A-8662-C19C81B3689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6854A2-3F30-4951-8D23-3CBCD8AD20B3}" type="datetime1">
              <a:rPr lang="en-US" smtClean="0"/>
              <a:pPr/>
              <a:t>28/05/2014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Chapter 5, Slide #</a:t>
            </a:r>
            <a:fld id="{18EB9C89-AE14-431B-90CD-CB5A82FDE08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CE6094-A92B-4E1E-8C54-5A188C8E54EC}" type="datetime1">
              <a:rPr lang="en-US" smtClean="0"/>
              <a:pPr/>
              <a:t>28/05/2014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Chapter 5, Slide #</a:t>
            </a:r>
            <a:fld id="{41EECFB7-5913-4918-81E3-964812B93A2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55A786-7876-4F6D-AFB6-5643199CA772}" type="datetime1">
              <a:rPr lang="en-US" smtClean="0"/>
              <a:pPr/>
              <a:t>28/05/2014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Chapter 5, Slide #</a:t>
            </a:r>
            <a:fld id="{267DA1A0-40FA-4310-95C8-D8976EEF280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A8ACE3-C81B-456F-819A-BF120AFB46FF}" type="datetime1">
              <a:rPr lang="en-US" smtClean="0"/>
              <a:pPr/>
              <a:t>28/05/2014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Chapter 5, Slide #</a:t>
            </a:r>
            <a:fld id="{B0780719-FA08-4567-A075-8EE7934A95B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0" y="-9525"/>
            <a:ext cx="9140825"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93725" y="1598613"/>
            <a:ext cx="7772400" cy="4114800"/>
          </a:xfrm>
        </p:spPr>
        <p:txBody>
          <a:bodyPr/>
          <a:lstStyle/>
          <a:p>
            <a:endParaRPr lang="en-US"/>
          </a:p>
        </p:txBody>
      </p:sp>
      <p:sp>
        <p:nvSpPr>
          <p:cNvPr id="4" name="Footer Placeholder 3"/>
          <p:cNvSpPr>
            <a:spLocks noGrp="1"/>
          </p:cNvSpPr>
          <p:nvPr>
            <p:ph type="ftr" sz="quarter" idx="10"/>
          </p:nvPr>
        </p:nvSpPr>
        <p:spPr>
          <a:xfrm>
            <a:off x="695325" y="6457950"/>
            <a:ext cx="7077075" cy="228600"/>
          </a:xfrm>
        </p:spPr>
        <p:txBody>
          <a:bodyPr/>
          <a:lstStyle>
            <a:lvl1pPr>
              <a:defRPr/>
            </a:lvl1pPr>
          </a:lstStyle>
          <a:p>
            <a:endParaRPr lang="en-US"/>
          </a:p>
        </p:txBody>
      </p:sp>
      <p:sp>
        <p:nvSpPr>
          <p:cNvPr id="5" name="Slide Number Placeholder 4"/>
          <p:cNvSpPr>
            <a:spLocks noGrp="1"/>
          </p:cNvSpPr>
          <p:nvPr>
            <p:ph type="sldNum" sz="quarter" idx="11"/>
          </p:nvPr>
        </p:nvSpPr>
        <p:spPr>
          <a:xfrm>
            <a:off x="685800" y="6296025"/>
            <a:ext cx="3200400" cy="457200"/>
          </a:xfrm>
        </p:spPr>
        <p:txBody>
          <a:bodyPr/>
          <a:lstStyle>
            <a:lvl1pPr>
              <a:defRPr/>
            </a:lvl1pPr>
          </a:lstStyle>
          <a:p>
            <a:r>
              <a:rPr lang="en-US"/>
              <a:t>Chapter 5, Slide #</a:t>
            </a:r>
            <a:fld id="{02AA1BCE-F8DA-4E52-A091-F1BF14BEB98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011D99-062E-4744-94F3-E5AD64E2CE54}" type="datetime1">
              <a:rPr lang="en-US" smtClean="0"/>
              <a:pPr/>
              <a:t>28/05/2014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Chapter 5, Slide #</a:t>
            </a:r>
            <a:fld id="{4BDD1514-53D2-44FA-9FB9-F701A1ADC0C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Microsoft_Office_Excel_97-2003_Worksheet2.xls"/></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3" name="Table 2"/>
          <p:cNvGraphicFramePr>
            <a:graphicFrameLocks noGrp="1"/>
          </p:cNvGraphicFramePr>
          <p:nvPr/>
        </p:nvGraphicFramePr>
        <p:xfrm>
          <a:off x="533400" y="1828800"/>
          <a:ext cx="8153400" cy="3886200"/>
        </p:xfrm>
        <a:graphic>
          <a:graphicData uri="http://schemas.openxmlformats.org/drawingml/2006/table">
            <a:tbl>
              <a:tblPr firstRow="1" bandRow="1">
                <a:tableStyleId>{5C22544A-7EE6-4342-B048-85BDC9FD1C3A}</a:tableStyleId>
              </a:tblPr>
              <a:tblGrid>
                <a:gridCol w="2189339"/>
                <a:gridCol w="5964061"/>
              </a:tblGrid>
              <a:tr h="1057012">
                <a:tc>
                  <a:txBody>
                    <a:bodyPr/>
                    <a:lstStyle/>
                    <a:p>
                      <a:r>
                        <a:rPr lang="en-MY" dirty="0" smtClean="0"/>
                        <a:t>Course Title:            </a:t>
                      </a:r>
                      <a:endParaRPr lang="en-MY" dirty="0"/>
                    </a:p>
                  </a:txBody>
                  <a:tcPr/>
                </a:tc>
                <a:tc>
                  <a:txBody>
                    <a:bodyPr/>
                    <a:lstStyle/>
                    <a:p>
                      <a:r>
                        <a:rPr lang="en-MY" sz="2400" dirty="0" smtClean="0">
                          <a:effectLst/>
                        </a:rPr>
                        <a:t>Financial</a:t>
                      </a:r>
                      <a:r>
                        <a:rPr lang="en-MY" sz="2400" baseline="0" dirty="0" smtClean="0">
                          <a:effectLst/>
                        </a:rPr>
                        <a:t> </a:t>
                      </a:r>
                      <a:r>
                        <a:rPr lang="en-MY" sz="2400" dirty="0" smtClean="0">
                          <a:effectLst/>
                        </a:rPr>
                        <a:t>Statement Analysis</a:t>
                      </a:r>
                      <a:endParaRPr lang="en-MY" sz="2400" dirty="0">
                        <a:effectLst/>
                      </a:endParaRPr>
                    </a:p>
                  </a:txBody>
                  <a:tcPr/>
                </a:tc>
              </a:tr>
              <a:tr h="707297">
                <a:tc>
                  <a:txBody>
                    <a:bodyPr/>
                    <a:lstStyle/>
                    <a:p>
                      <a:r>
                        <a:rPr lang="en-MY" dirty="0" smtClean="0"/>
                        <a:t>Course Code:</a:t>
                      </a:r>
                      <a:endParaRPr lang="en-MY" dirty="0"/>
                    </a:p>
                  </a:txBody>
                  <a:tcPr/>
                </a:tc>
                <a:tc>
                  <a:txBody>
                    <a:bodyPr/>
                    <a:lstStyle/>
                    <a:p>
                      <a:r>
                        <a:rPr lang="en-MY" sz="2400" dirty="0" smtClean="0"/>
                        <a:t>MGT-537</a:t>
                      </a:r>
                      <a:endParaRPr lang="en-MY" sz="2400" dirty="0"/>
                    </a:p>
                  </a:txBody>
                  <a:tcPr/>
                </a:tc>
              </a:tr>
              <a:tr h="707297">
                <a:tc>
                  <a:txBody>
                    <a:bodyPr/>
                    <a:lstStyle/>
                    <a:p>
                      <a:r>
                        <a:rPr lang="en-MY" dirty="0" smtClean="0"/>
                        <a:t>Course Instructor:</a:t>
                      </a:r>
                      <a:endParaRPr lang="en-MY" dirty="0"/>
                    </a:p>
                  </a:txBody>
                  <a:tcPr/>
                </a:tc>
                <a:tc>
                  <a:txBody>
                    <a:bodyPr/>
                    <a:lstStyle/>
                    <a:p>
                      <a:r>
                        <a:rPr lang="en-MY" sz="2400" dirty="0" err="1" smtClean="0"/>
                        <a:t>Dr.</a:t>
                      </a:r>
                      <a:r>
                        <a:rPr lang="en-MY" sz="2400" dirty="0" smtClean="0"/>
                        <a:t> Hafiz Muhammad </a:t>
                      </a:r>
                      <a:r>
                        <a:rPr lang="en-MY" sz="2400" dirty="0" err="1" smtClean="0"/>
                        <a:t>Ishaq</a:t>
                      </a:r>
                      <a:endParaRPr lang="en-MY" sz="2400" dirty="0"/>
                    </a:p>
                  </a:txBody>
                  <a:tcPr/>
                </a:tc>
              </a:tr>
              <a:tr h="707297">
                <a:tc>
                  <a:txBody>
                    <a:bodyPr/>
                    <a:lstStyle/>
                    <a:p>
                      <a:r>
                        <a:rPr lang="en-MY" dirty="0" smtClean="0"/>
                        <a:t>Total Lectures:</a:t>
                      </a:r>
                      <a:endParaRPr lang="en-MY" dirty="0"/>
                    </a:p>
                  </a:txBody>
                  <a:tcPr/>
                </a:tc>
                <a:tc>
                  <a:txBody>
                    <a:bodyPr/>
                    <a:lstStyle/>
                    <a:p>
                      <a:r>
                        <a:rPr lang="en-MY" sz="2400" dirty="0" smtClean="0"/>
                        <a:t>32</a:t>
                      </a:r>
                      <a:endParaRPr lang="en-MY" sz="2400" dirty="0"/>
                    </a:p>
                  </a:txBody>
                  <a:tcPr/>
                </a:tc>
              </a:tr>
              <a:tr h="707297">
                <a:tc>
                  <a:txBody>
                    <a:bodyPr/>
                    <a:lstStyle/>
                    <a:p>
                      <a:endParaRPr lang="en-MY" dirty="0"/>
                    </a:p>
                  </a:txBody>
                  <a:tcPr/>
                </a:tc>
                <a:tc>
                  <a:txBody>
                    <a:bodyPr/>
                    <a:lstStyle/>
                    <a:p>
                      <a:endParaRPr lang="en-MY" dirty="0"/>
                    </a:p>
                  </a:txBody>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Previous Lecture Summary</a:t>
            </a:r>
            <a:endParaRPr lang="en-US" dirty="0"/>
          </a:p>
        </p:txBody>
      </p:sp>
      <p:sp>
        <p:nvSpPr>
          <p:cNvPr id="4" name="Rectangle 3"/>
          <p:cNvSpPr/>
          <p:nvPr/>
        </p:nvSpPr>
        <p:spPr>
          <a:xfrm>
            <a:off x="914400" y="1228398"/>
            <a:ext cx="7010400" cy="3539430"/>
          </a:xfrm>
          <a:prstGeom prst="rect">
            <a:avLst/>
          </a:prstGeom>
        </p:spPr>
        <p:txBody>
          <a:bodyPr wrap="square">
            <a:spAutoFit/>
          </a:bodyPr>
          <a:lstStyle/>
          <a:p>
            <a:pPr>
              <a:buFont typeface="Wingdings" pitchFamily="2" charset="2"/>
              <a:buChar char="Ø"/>
            </a:pPr>
            <a:r>
              <a:rPr lang="en-MY" dirty="0" smtClean="0">
                <a:latin typeface="Arial" pitchFamily="34" charset="0"/>
                <a:cs typeface="Arial" pitchFamily="34" charset="0"/>
              </a:rPr>
              <a:t>Special Income Statement Items: </a:t>
            </a:r>
          </a:p>
          <a:p>
            <a:pPr>
              <a:buFont typeface="Arial" pitchFamily="34" charset="0"/>
              <a:buChar char="•"/>
            </a:pPr>
            <a:r>
              <a:rPr lang="en-MY" dirty="0" smtClean="0">
                <a:latin typeface="Arial" pitchFamily="34" charset="0"/>
                <a:cs typeface="Arial" pitchFamily="34" charset="0"/>
              </a:rPr>
              <a:t>  Unusual item disclosed separately, </a:t>
            </a:r>
          </a:p>
          <a:p>
            <a:pPr>
              <a:buFont typeface="Arial" pitchFamily="34" charset="0"/>
              <a:buChar char="•"/>
            </a:pPr>
            <a:r>
              <a:rPr lang="en-MY" dirty="0" smtClean="0">
                <a:latin typeface="Arial" pitchFamily="34" charset="0"/>
                <a:cs typeface="Arial" pitchFamily="34" charset="0"/>
              </a:rPr>
              <a:t>  Discontinued operations, </a:t>
            </a:r>
          </a:p>
          <a:p>
            <a:pPr>
              <a:buFont typeface="Arial" pitchFamily="34" charset="0"/>
              <a:buChar char="•"/>
            </a:pPr>
            <a:r>
              <a:rPr lang="en-MY" dirty="0" smtClean="0">
                <a:latin typeface="Arial" pitchFamily="34" charset="0"/>
                <a:cs typeface="Arial" pitchFamily="34" charset="0"/>
              </a:rPr>
              <a:t>  Extraordinary items, </a:t>
            </a:r>
          </a:p>
          <a:p>
            <a:pPr>
              <a:buFont typeface="Arial" pitchFamily="34" charset="0"/>
              <a:buChar char="•"/>
            </a:pPr>
            <a:r>
              <a:rPr lang="en-MY" dirty="0" smtClean="0">
                <a:latin typeface="Arial" pitchFamily="34" charset="0"/>
                <a:cs typeface="Arial" pitchFamily="34" charset="0"/>
              </a:rPr>
              <a:t>  Minority share of earnings</a:t>
            </a:r>
          </a:p>
          <a:p>
            <a:pPr>
              <a:buFont typeface="Arial" pitchFamily="34" charset="0"/>
              <a:buChar char="•"/>
            </a:pPr>
            <a:r>
              <a:rPr lang="en-MY" dirty="0" smtClean="0">
                <a:latin typeface="Arial" pitchFamily="34" charset="0"/>
                <a:cs typeface="Arial" pitchFamily="34" charset="0"/>
              </a:rPr>
              <a:t>  Earnings per share ,</a:t>
            </a:r>
          </a:p>
          <a:p>
            <a:pPr>
              <a:buFont typeface="Arial" pitchFamily="34" charset="0"/>
              <a:buChar char="•"/>
            </a:pPr>
            <a:r>
              <a:rPr lang="en-MY" dirty="0" smtClean="0">
                <a:latin typeface="Arial" pitchFamily="34" charset="0"/>
                <a:cs typeface="Arial" pitchFamily="34" charset="0"/>
              </a:rPr>
              <a:t>  Retained Earnings, </a:t>
            </a:r>
          </a:p>
          <a:p>
            <a:pPr>
              <a:buFont typeface="Arial" pitchFamily="34" charset="0"/>
              <a:buChar char="•"/>
            </a:pPr>
            <a:r>
              <a:rPr lang="en-MY" dirty="0" smtClean="0">
                <a:latin typeface="Arial" pitchFamily="34" charset="0"/>
                <a:cs typeface="Arial" pitchFamily="34" charset="0"/>
              </a:rPr>
              <a:t>  Dividends and stock splits</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Today's Lecture Topics</a:t>
            </a:r>
            <a:endParaRPr lang="en-US" dirty="0"/>
          </a:p>
        </p:txBody>
      </p:sp>
      <p:sp>
        <p:nvSpPr>
          <p:cNvPr id="253953" name="Rectangle 1"/>
          <p:cNvSpPr>
            <a:spLocks noChangeArrowheads="1"/>
          </p:cNvSpPr>
          <p:nvPr/>
        </p:nvSpPr>
        <p:spPr bwMode="auto">
          <a:xfrm>
            <a:off x="990600" y="1981200"/>
            <a:ext cx="70866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Basics of Analysis </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Ratio Analysis, Common size analysis  (Vertical and Horizontal), </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Financial Statement Variations by type of Industry, Comparison, </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Trend Analysis, </a:t>
            </a:r>
            <a:endParaRPr kumimoji="0" lang="en-US"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charset="0"/>
              </a:rPr>
              <a:t>Ratio Analysis</a:t>
            </a:r>
            <a:endParaRPr lang="en-US" dirty="0"/>
          </a:p>
        </p:txBody>
      </p:sp>
      <p:sp>
        <p:nvSpPr>
          <p:cNvPr id="3" name="Rectangle 2"/>
          <p:cNvSpPr/>
          <p:nvPr/>
        </p:nvSpPr>
        <p:spPr>
          <a:xfrm>
            <a:off x="685800" y="1295400"/>
            <a:ext cx="7924800" cy="5821594"/>
          </a:xfrm>
          <a:prstGeom prst="rect">
            <a:avLst/>
          </a:prstGeom>
        </p:spPr>
        <p:txBody>
          <a:bodyPr wrap="square">
            <a:spAutoFit/>
          </a:bodyPr>
          <a:lstStyle/>
          <a:p>
            <a:pPr marL="800100" lvl="1" indent="-342900" algn="just">
              <a:buFont typeface="Arial" panose="020B0604020202020204" pitchFamily="34" charset="0"/>
              <a:buChar char="•"/>
            </a:pPr>
            <a:r>
              <a:rPr lang="en-MY" sz="1800" dirty="0" smtClean="0"/>
              <a:t>Ratio </a:t>
            </a:r>
            <a:r>
              <a:rPr lang="en-MY" sz="1800" dirty="0"/>
              <a:t>analysis is used to evaluate various aspects of a company’s operating and financial performance such as its efficiency, liquidity, profitability and solvency. </a:t>
            </a:r>
            <a:endParaRPr lang="en-MY" sz="1800" dirty="0" smtClean="0"/>
          </a:p>
          <a:p>
            <a:pPr marL="800100" lvl="1" indent="-342900" algn="just">
              <a:buFont typeface="Arial" panose="020B0604020202020204" pitchFamily="34" charset="0"/>
              <a:buChar char="•"/>
            </a:pPr>
            <a:r>
              <a:rPr lang="en-MY" sz="1800" dirty="0" smtClean="0"/>
              <a:t>The </a:t>
            </a:r>
            <a:r>
              <a:rPr lang="en-MY" sz="1800" dirty="0"/>
              <a:t>trend of these ratios over time is studied to check whether they are improving or </a:t>
            </a:r>
            <a:r>
              <a:rPr lang="en-MY" sz="1800" dirty="0" smtClean="0"/>
              <a:t>weakening. </a:t>
            </a:r>
          </a:p>
          <a:p>
            <a:pPr marL="800100" lvl="1" indent="-342900" algn="just">
              <a:buFont typeface="Arial" panose="020B0604020202020204" pitchFamily="34" charset="0"/>
              <a:buChar char="•"/>
            </a:pPr>
            <a:r>
              <a:rPr lang="en-MY" sz="1800" dirty="0" smtClean="0"/>
              <a:t>Ratios </a:t>
            </a:r>
            <a:r>
              <a:rPr lang="en-MY" sz="1800" dirty="0"/>
              <a:t>are also compared across different companies in the same sector to see how they stack up, and to get an idea of comparative valuations. Ratio analysis is a cornerstone of fundamental analysis</a:t>
            </a:r>
            <a:r>
              <a:rPr lang="en-MY" sz="1800" dirty="0" smtClean="0"/>
              <a:t>.</a:t>
            </a:r>
          </a:p>
          <a:p>
            <a:pPr algn="just"/>
            <a:r>
              <a:rPr lang="en-US" sz="1800" dirty="0">
                <a:latin typeface="Arial" pitchFamily="34" charset="0"/>
                <a:cs typeface="Arial" pitchFamily="34" charset="0"/>
              </a:rPr>
              <a:t>Liquidity</a:t>
            </a:r>
          </a:p>
          <a:p>
            <a:pPr lvl="1" algn="just"/>
            <a:r>
              <a:rPr lang="en-US" sz="1800" dirty="0"/>
              <a:t>Measures a firm’s ability to meet its current obligations and </a:t>
            </a:r>
            <a:r>
              <a:rPr lang="en-MY" sz="1800" dirty="0"/>
              <a:t>Liquidity ratios are used to determine a company’s ability to meet its short-term debt obligations.</a:t>
            </a:r>
            <a:endParaRPr lang="en-US" sz="1800" dirty="0"/>
          </a:p>
          <a:p>
            <a:pPr algn="just">
              <a:spcBef>
                <a:spcPct val="35000"/>
              </a:spcBef>
            </a:pPr>
            <a:r>
              <a:rPr lang="en-US" sz="1800" dirty="0">
                <a:latin typeface="Arial" pitchFamily="34" charset="0"/>
                <a:cs typeface="Arial" pitchFamily="34" charset="0"/>
              </a:rPr>
              <a:t>Leverage (borrowing capacity)</a:t>
            </a:r>
          </a:p>
          <a:p>
            <a:pPr lvl="1" algn="just"/>
            <a:r>
              <a:rPr lang="en-US" sz="1800" dirty="0"/>
              <a:t>Measures the degree of protector for long-term creditors. </a:t>
            </a:r>
            <a:r>
              <a:rPr lang="en-MY" sz="1800" dirty="0"/>
              <a:t>A leverage ratio is meant to evaluate a company’s </a:t>
            </a:r>
            <a:r>
              <a:rPr lang="en-MY" sz="1800" dirty="0" smtClean="0"/>
              <a:t>debt</a:t>
            </a:r>
            <a:r>
              <a:rPr lang="en-MY" sz="1800" dirty="0"/>
              <a:t> </a:t>
            </a:r>
            <a:r>
              <a:rPr lang="en-MY" sz="1800" dirty="0" smtClean="0"/>
              <a:t>levels</a:t>
            </a:r>
            <a:r>
              <a:rPr lang="en-MY" sz="1800" dirty="0"/>
              <a:t>. The most common leverage ratios are the debt ratio and the debt-to-equity ratio.</a:t>
            </a:r>
          </a:p>
          <a:p>
            <a:pPr lvl="1" algn="just"/>
            <a:endParaRPr lang="en-US" sz="1800" dirty="0"/>
          </a:p>
          <a:p>
            <a:pPr lvl="1" algn="just"/>
            <a:endParaRPr lang="en-US" sz="1800" dirty="0">
              <a:latin typeface="Arial" pitchFamily="34" charset="0"/>
              <a:cs typeface="Arial" pitchFamily="34" charset="0"/>
            </a:endParaRPr>
          </a:p>
          <a:p>
            <a:pPr lvl="1" algn="just"/>
            <a:endParaRPr lang="en-US" sz="2000" dirty="0">
              <a:latin typeface="Arial" pitchFamily="34" charset="0"/>
              <a:cs typeface="Arial" pitchFamily="34" charset="0"/>
            </a:endParaRPr>
          </a:p>
          <a:p>
            <a:pPr lvl="1" algn="just"/>
            <a:endParaRPr lang="en-MY" sz="2000" dirty="0"/>
          </a:p>
          <a:p>
            <a:pPr lvl="1" algn="just"/>
            <a:endParaRPr lang="en-US"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143000"/>
            <a:ext cx="7010400" cy="2813078"/>
          </a:xfrm>
          <a:prstGeom prst="rect">
            <a:avLst/>
          </a:prstGeom>
        </p:spPr>
        <p:txBody>
          <a:bodyPr wrap="square">
            <a:spAutoFit/>
          </a:bodyPr>
          <a:lstStyle/>
          <a:p>
            <a:pPr algn="just">
              <a:spcBef>
                <a:spcPct val="35000"/>
              </a:spcBef>
            </a:pPr>
            <a:r>
              <a:rPr lang="en-US" sz="2000" b="1" dirty="0" smtClean="0"/>
              <a:t>Profitability</a:t>
            </a:r>
          </a:p>
          <a:p>
            <a:pPr marL="285750" indent="-285750" algn="just">
              <a:spcBef>
                <a:spcPct val="35000"/>
              </a:spcBef>
              <a:buFont typeface="Arial" panose="020B0604020202020204" pitchFamily="34" charset="0"/>
              <a:buChar char="•"/>
            </a:pPr>
            <a:r>
              <a:rPr lang="en-US" sz="2000" dirty="0" smtClean="0">
                <a:latin typeface="Arial" pitchFamily="34" charset="0"/>
                <a:cs typeface="Arial" pitchFamily="34" charset="0"/>
              </a:rPr>
              <a:t>Measures </a:t>
            </a:r>
            <a:r>
              <a:rPr lang="en-US" sz="2000" dirty="0">
                <a:latin typeface="Arial" pitchFamily="34" charset="0"/>
                <a:cs typeface="Arial" pitchFamily="34" charset="0"/>
              </a:rPr>
              <a:t>the earning ability of a </a:t>
            </a:r>
            <a:r>
              <a:rPr lang="en-US" sz="2000" dirty="0" smtClean="0">
                <a:latin typeface="Arial" pitchFamily="34" charset="0"/>
                <a:cs typeface="Arial" pitchFamily="34" charset="0"/>
              </a:rPr>
              <a:t>firm.</a:t>
            </a:r>
          </a:p>
          <a:p>
            <a:pPr marL="285750" indent="-285750" algn="just">
              <a:spcBef>
                <a:spcPct val="35000"/>
              </a:spcBef>
              <a:buFont typeface="Arial" panose="020B0604020202020204" pitchFamily="34" charset="0"/>
              <a:buChar char="•"/>
            </a:pPr>
            <a:r>
              <a:rPr lang="en-MY" sz="2000" b="1" dirty="0" smtClean="0"/>
              <a:t>Measures that </a:t>
            </a:r>
            <a:r>
              <a:rPr lang="en-MY" sz="2000" b="1" dirty="0"/>
              <a:t>indicate how well a firm is performing in </a:t>
            </a:r>
            <a:r>
              <a:rPr lang="en-MY" sz="2000" b="1" dirty="0" smtClean="0"/>
              <a:t>terms</a:t>
            </a:r>
            <a:r>
              <a:rPr lang="en-MY" sz="2000" b="1" dirty="0"/>
              <a:t> </a:t>
            </a:r>
            <a:r>
              <a:rPr lang="en-MY" sz="2000" b="1" dirty="0" smtClean="0"/>
              <a:t>of </a:t>
            </a:r>
            <a:r>
              <a:rPr lang="en-MY" sz="2000" b="1" dirty="0"/>
              <a:t>its ability to generate </a:t>
            </a:r>
            <a:r>
              <a:rPr lang="en-MY" sz="2000" b="1" dirty="0" smtClean="0"/>
              <a:t>profit</a:t>
            </a:r>
            <a:endParaRPr lang="en-MY" sz="2000" dirty="0">
              <a:latin typeface="Arial" pitchFamily="34" charset="0"/>
              <a:cs typeface="Arial" pitchFamily="34" charset="0"/>
            </a:endParaRPr>
          </a:p>
          <a:p>
            <a:pPr algn="just">
              <a:spcBef>
                <a:spcPct val="35000"/>
              </a:spcBef>
            </a:pPr>
            <a:r>
              <a:rPr lang="en-US" sz="2400" b="1" dirty="0">
                <a:latin typeface="Arial" pitchFamily="34" charset="0"/>
                <a:cs typeface="Arial" pitchFamily="34" charset="0"/>
              </a:rPr>
              <a:t>Investor-focused</a:t>
            </a:r>
          </a:p>
          <a:p>
            <a:pPr algn="just">
              <a:spcBef>
                <a:spcPct val="35000"/>
              </a:spcBef>
            </a:pPr>
            <a:r>
              <a:rPr lang="en-US" sz="2400" dirty="0">
                <a:latin typeface="Arial" pitchFamily="34" charset="0"/>
                <a:cs typeface="Arial" pitchFamily="34" charset="0"/>
              </a:rPr>
              <a:t>Cash flow</a:t>
            </a:r>
          </a:p>
          <a:p>
            <a:pPr lvl="1" algn="just"/>
            <a:r>
              <a:rPr lang="en-US" sz="1800" b="1" dirty="0">
                <a:latin typeface="Arial" pitchFamily="34" charset="0"/>
                <a:cs typeface="Arial" pitchFamily="34" charset="0"/>
              </a:rPr>
              <a:t>Indicate liquidity, borrowing capacity, and profitability</a:t>
            </a:r>
          </a:p>
        </p:txBody>
      </p:sp>
    </p:spTree>
    <p:extLst>
      <p:ext uri="{BB962C8B-B14F-4D97-AF65-F5344CB8AC3E}">
        <p14:creationId xmlns="" xmlns:p14="http://schemas.microsoft.com/office/powerpoint/2010/main" val="8617071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descr="gibson-graphic (2)"/>
          <p:cNvSpPr>
            <a:spLocks noGrp="1" noChangeArrowheads="1"/>
          </p:cNvSpPr>
          <p:nvPr>
            <p:ph type="title"/>
          </p:nvPr>
        </p:nvSpPr>
        <p:spPr/>
        <p:txBody>
          <a:bodyPr/>
          <a:lstStyle/>
          <a:p>
            <a:r>
              <a:rPr lang="en-US" b="1">
                <a:latin typeface="Arial" charset="0"/>
              </a:rPr>
              <a:t>Ratio Analysis</a:t>
            </a:r>
          </a:p>
        </p:txBody>
      </p:sp>
      <p:sp>
        <p:nvSpPr>
          <p:cNvPr id="191491" name="Rectangle 3"/>
          <p:cNvSpPr>
            <a:spLocks noGrp="1" noChangeArrowheads="1"/>
          </p:cNvSpPr>
          <p:nvPr>
            <p:ph idx="1"/>
          </p:nvPr>
        </p:nvSpPr>
        <p:spPr>
          <a:xfrm>
            <a:off x="609600" y="1447800"/>
            <a:ext cx="7940675" cy="4114800"/>
          </a:xfrm>
        </p:spPr>
        <p:txBody>
          <a:bodyPr/>
          <a:lstStyle/>
          <a:p>
            <a:pPr>
              <a:spcBef>
                <a:spcPct val="0"/>
              </a:spcBef>
            </a:pPr>
            <a:r>
              <a:rPr lang="en-US"/>
              <a:t>Interpreted in comparison with</a:t>
            </a:r>
          </a:p>
          <a:p>
            <a:pPr lvl="1">
              <a:spcBef>
                <a:spcPct val="0"/>
              </a:spcBef>
            </a:pPr>
            <a:r>
              <a:rPr lang="en-US"/>
              <a:t>Prior ratios</a:t>
            </a:r>
          </a:p>
          <a:p>
            <a:pPr lvl="1">
              <a:spcBef>
                <a:spcPct val="0"/>
              </a:spcBef>
            </a:pPr>
            <a:r>
              <a:rPr lang="en-US"/>
              <a:t>Competitor ratios</a:t>
            </a:r>
          </a:p>
          <a:p>
            <a:pPr lvl="1">
              <a:spcBef>
                <a:spcPct val="0"/>
              </a:spcBef>
            </a:pPr>
            <a:r>
              <a:rPr lang="en-US"/>
              <a:t>Industry ratios</a:t>
            </a:r>
          </a:p>
          <a:p>
            <a:pPr lvl="1">
              <a:spcBef>
                <a:spcPct val="0"/>
              </a:spcBef>
            </a:pPr>
            <a:r>
              <a:rPr lang="en-US"/>
              <a:t>Predetermined standards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descr="gibson-graphic (2)"/>
          <p:cNvSpPr>
            <a:spLocks noGrp="1" noChangeArrowheads="1"/>
          </p:cNvSpPr>
          <p:nvPr>
            <p:ph type="title"/>
          </p:nvPr>
        </p:nvSpPr>
        <p:spPr/>
        <p:txBody>
          <a:bodyPr/>
          <a:lstStyle/>
          <a:p>
            <a:r>
              <a:rPr lang="en-US" b="1" dirty="0">
                <a:latin typeface="Arial" charset="0"/>
              </a:rPr>
              <a:t>Complexities and Context</a:t>
            </a:r>
          </a:p>
        </p:txBody>
      </p:sp>
      <p:sp>
        <p:nvSpPr>
          <p:cNvPr id="193539" name="Rectangle 3"/>
          <p:cNvSpPr>
            <a:spLocks noGrp="1" noChangeArrowheads="1"/>
          </p:cNvSpPr>
          <p:nvPr>
            <p:ph idx="1"/>
          </p:nvPr>
        </p:nvSpPr>
        <p:spPr>
          <a:xfrm>
            <a:off x="593725" y="1598613"/>
            <a:ext cx="7940675" cy="4114800"/>
          </a:xfrm>
        </p:spPr>
        <p:txBody>
          <a:bodyPr>
            <a:normAutofit fontScale="85000" lnSpcReduction="20000"/>
          </a:bodyPr>
          <a:lstStyle/>
          <a:p>
            <a:pPr>
              <a:spcBef>
                <a:spcPct val="0"/>
              </a:spcBef>
            </a:pPr>
            <a:r>
              <a:rPr lang="en-US" dirty="0"/>
              <a:t>Use of average data from balance sheet accounts</a:t>
            </a:r>
          </a:p>
          <a:p>
            <a:pPr lvl="1">
              <a:spcBef>
                <a:spcPct val="0"/>
              </a:spcBef>
            </a:pPr>
            <a:r>
              <a:rPr lang="en-US" dirty="0"/>
              <a:t>Necessary when comparing against income statement data</a:t>
            </a:r>
          </a:p>
          <a:p>
            <a:pPr lvl="1">
              <a:spcBef>
                <a:spcPct val="0"/>
              </a:spcBef>
            </a:pPr>
            <a:r>
              <a:rPr lang="en-US" dirty="0"/>
              <a:t>Does not</a:t>
            </a:r>
          </a:p>
          <a:p>
            <a:pPr lvl="2">
              <a:spcBef>
                <a:spcPct val="0"/>
              </a:spcBef>
            </a:pPr>
            <a:r>
              <a:rPr lang="en-US" dirty="0"/>
              <a:t>Eliminate cyclical or seasonal variations</a:t>
            </a:r>
          </a:p>
          <a:p>
            <a:pPr lvl="2">
              <a:spcBef>
                <a:spcPct val="0"/>
              </a:spcBef>
            </a:pPr>
            <a:r>
              <a:rPr lang="en-US" dirty="0"/>
              <a:t>Capture changes that occur unevenly throughout the year</a:t>
            </a:r>
          </a:p>
          <a:p>
            <a:pPr>
              <a:spcBef>
                <a:spcPct val="0"/>
              </a:spcBef>
            </a:pPr>
            <a:r>
              <a:rPr lang="en-US" dirty="0"/>
              <a:t>Analysis must be performed and understood within the context of</a:t>
            </a:r>
          </a:p>
          <a:p>
            <a:pPr lvl="1">
              <a:spcBef>
                <a:spcPct val="0"/>
              </a:spcBef>
            </a:pPr>
            <a:r>
              <a:rPr lang="en-US" dirty="0"/>
              <a:t>Native accounting </a:t>
            </a:r>
            <a:r>
              <a:rPr lang="en-US" dirty="0" smtClean="0"/>
              <a:t>principles</a:t>
            </a:r>
          </a:p>
          <a:p>
            <a:pPr lvl="1">
              <a:spcBef>
                <a:spcPct val="0"/>
              </a:spcBef>
            </a:pPr>
            <a:r>
              <a:rPr lang="en-MY" dirty="0"/>
              <a:t>Accounting principles differ around the world, and countries usually have their own, slightly different, versions of GAAP.</a:t>
            </a:r>
            <a:endParaRPr lang="en-US" dirty="0"/>
          </a:p>
          <a:p>
            <a:pPr lvl="1">
              <a:spcBef>
                <a:spcPct val="0"/>
              </a:spcBef>
            </a:pPr>
            <a:r>
              <a:rPr lang="en-US" dirty="0"/>
              <a:t>Native business practices and culture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descr="gibson-graphic (2)"/>
          <p:cNvSpPr>
            <a:spLocks noGrp="1" noChangeArrowheads="1"/>
          </p:cNvSpPr>
          <p:nvPr>
            <p:ph type="title"/>
          </p:nvPr>
        </p:nvSpPr>
        <p:spPr>
          <a:ln/>
        </p:spPr>
        <p:txBody>
          <a:bodyPr/>
          <a:lstStyle/>
          <a:p>
            <a:r>
              <a:rPr lang="en-US" b="1" dirty="0">
                <a:latin typeface="Arial" charset="0"/>
              </a:rPr>
              <a:t>Common-Size Analysis</a:t>
            </a:r>
          </a:p>
        </p:txBody>
      </p:sp>
      <p:sp>
        <p:nvSpPr>
          <p:cNvPr id="160771" name="Rectangle 3"/>
          <p:cNvSpPr>
            <a:spLocks noGrp="1" noChangeArrowheads="1"/>
          </p:cNvSpPr>
          <p:nvPr>
            <p:ph idx="1"/>
          </p:nvPr>
        </p:nvSpPr>
        <p:spPr>
          <a:xfrm>
            <a:off x="593725" y="1598613"/>
            <a:ext cx="8016875" cy="4114800"/>
          </a:xfrm>
        </p:spPr>
        <p:txBody>
          <a:bodyPr>
            <a:normAutofit fontScale="77500" lnSpcReduction="20000"/>
          </a:bodyPr>
          <a:lstStyle/>
          <a:p>
            <a:r>
              <a:rPr lang="en-US" dirty="0"/>
              <a:t>The use of percentages is usually preferable to the use of absolute </a:t>
            </a:r>
            <a:r>
              <a:rPr lang="en-US" dirty="0" smtClean="0"/>
              <a:t>amounts and analysis expresses comparisons in percentages.</a:t>
            </a:r>
            <a:endParaRPr lang="en-US" dirty="0"/>
          </a:p>
          <a:p>
            <a:r>
              <a:rPr lang="en-US" dirty="0"/>
              <a:t>Vertical analysis</a:t>
            </a:r>
          </a:p>
          <a:p>
            <a:pPr lvl="1"/>
            <a:r>
              <a:rPr lang="en-US" dirty="0" smtClean="0"/>
              <a:t>Compares each amount with a base amount selected from the same year. </a:t>
            </a:r>
          </a:p>
          <a:p>
            <a:pPr lvl="1"/>
            <a:r>
              <a:rPr lang="en-US" dirty="0" smtClean="0"/>
              <a:t>All </a:t>
            </a:r>
            <a:r>
              <a:rPr lang="en-US" dirty="0"/>
              <a:t>amounts of a year expressed as a percentage of a base amount (e.g., net sales revenue, total assets)</a:t>
            </a:r>
          </a:p>
          <a:p>
            <a:r>
              <a:rPr lang="en-US" dirty="0"/>
              <a:t>Horizontal </a:t>
            </a:r>
            <a:r>
              <a:rPr lang="en-US" dirty="0" smtClean="0"/>
              <a:t>analysis</a:t>
            </a:r>
            <a:endParaRPr lang="en-US" dirty="0"/>
          </a:p>
          <a:p>
            <a:pPr lvl="1"/>
            <a:r>
              <a:rPr lang="en-US" dirty="0" smtClean="0"/>
              <a:t>Compares each amount with amounts </a:t>
            </a:r>
            <a:r>
              <a:rPr lang="en-US" dirty="0"/>
              <a:t>for comparative years are expressed as a percentage of the base year amount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descr="gibson-graphic (2)"/>
          <p:cNvSpPr>
            <a:spLocks noGrp="1" noChangeArrowheads="1"/>
          </p:cNvSpPr>
          <p:nvPr>
            <p:ph type="title"/>
          </p:nvPr>
        </p:nvSpPr>
        <p:spPr/>
        <p:txBody>
          <a:bodyPr/>
          <a:lstStyle/>
          <a:p>
            <a:r>
              <a:rPr lang="en-US" b="1">
                <a:latin typeface="Arial" charset="0"/>
              </a:rPr>
              <a:t>Vertical Analysis</a:t>
            </a:r>
          </a:p>
        </p:txBody>
      </p:sp>
      <p:graphicFrame>
        <p:nvGraphicFramePr>
          <p:cNvPr id="197636" name="Object 4"/>
          <p:cNvGraphicFramePr>
            <a:graphicFrameLocks noChangeAspect="1"/>
          </p:cNvGraphicFramePr>
          <p:nvPr/>
        </p:nvGraphicFramePr>
        <p:xfrm>
          <a:off x="311150" y="1152525"/>
          <a:ext cx="7954963" cy="3584575"/>
        </p:xfrm>
        <a:graphic>
          <a:graphicData uri="http://schemas.openxmlformats.org/presentationml/2006/ole">
            <p:oleObj spid="_x0000_s197649" name="Worksheet" r:id="rId4" imgW="5457825" imgH="2476500" progId="Excel.Sheet.8">
              <p:embed/>
            </p:oleObj>
          </a:graphicData>
        </a:graphic>
      </p:graphicFrame>
      <p:sp>
        <p:nvSpPr>
          <p:cNvPr id="197637" name="Text Box 5"/>
          <p:cNvSpPr txBox="1">
            <a:spLocks noChangeArrowheads="1"/>
          </p:cNvSpPr>
          <p:nvPr/>
        </p:nvSpPr>
        <p:spPr bwMode="auto">
          <a:xfrm>
            <a:off x="381000" y="5029200"/>
            <a:ext cx="8153400" cy="946150"/>
          </a:xfrm>
          <a:prstGeom prst="rect">
            <a:avLst/>
          </a:prstGeom>
          <a:noFill/>
          <a:ln w="9525">
            <a:noFill/>
            <a:miter lim="800000"/>
            <a:headEnd/>
            <a:tailEnd/>
          </a:ln>
          <a:effectLst/>
        </p:spPr>
        <p:txBody>
          <a:bodyPr/>
          <a:lstStyle/>
          <a:p>
            <a:pPr>
              <a:spcBef>
                <a:spcPct val="20000"/>
              </a:spcBef>
            </a:pPr>
            <a:r>
              <a:rPr lang="en-US">
                <a:solidFill>
                  <a:srgbClr val="336699"/>
                </a:solidFill>
                <a:latin typeface="Arial" charset="0"/>
              </a:rPr>
              <a:t>Each financial statement element is presented as a percentage of a designated base.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821444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1935783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descr="gibson-graphic (2)"/>
          <p:cNvSpPr>
            <a:spLocks noGrp="1" noChangeArrowheads="1"/>
          </p:cNvSpPr>
          <p:nvPr>
            <p:ph type="title"/>
          </p:nvPr>
        </p:nvSpPr>
        <p:spPr/>
        <p:txBody>
          <a:bodyPr/>
          <a:lstStyle/>
          <a:p>
            <a:r>
              <a:rPr lang="en-US" b="1">
                <a:latin typeface="Arial" charset="0"/>
              </a:rPr>
              <a:t>Horizontal Analysis</a:t>
            </a:r>
          </a:p>
        </p:txBody>
      </p:sp>
      <p:graphicFrame>
        <p:nvGraphicFramePr>
          <p:cNvPr id="198660" name="Object 4"/>
          <p:cNvGraphicFramePr>
            <a:graphicFrameLocks noChangeAspect="1"/>
          </p:cNvGraphicFramePr>
          <p:nvPr/>
        </p:nvGraphicFramePr>
        <p:xfrm>
          <a:off x="238125" y="1152525"/>
          <a:ext cx="8667750" cy="3584575"/>
        </p:xfrm>
        <a:graphic>
          <a:graphicData uri="http://schemas.openxmlformats.org/presentationml/2006/ole">
            <p:oleObj spid="_x0000_s198673" name="Worksheet" r:id="rId4" imgW="5953125" imgH="2476500" progId="Excel.Sheet.8">
              <p:embed/>
            </p:oleObj>
          </a:graphicData>
        </a:graphic>
      </p:graphicFrame>
      <p:sp>
        <p:nvSpPr>
          <p:cNvPr id="198661" name="Text Box 5"/>
          <p:cNvSpPr txBox="1">
            <a:spLocks noChangeArrowheads="1"/>
          </p:cNvSpPr>
          <p:nvPr/>
        </p:nvSpPr>
        <p:spPr bwMode="auto">
          <a:xfrm>
            <a:off x="381000" y="5029200"/>
            <a:ext cx="8458200" cy="946150"/>
          </a:xfrm>
          <a:prstGeom prst="rect">
            <a:avLst/>
          </a:prstGeom>
          <a:noFill/>
          <a:ln w="9525">
            <a:noFill/>
            <a:miter lim="800000"/>
            <a:headEnd/>
            <a:tailEnd/>
          </a:ln>
          <a:effectLst/>
        </p:spPr>
        <p:txBody>
          <a:bodyPr/>
          <a:lstStyle/>
          <a:p>
            <a:pPr>
              <a:spcBef>
                <a:spcPct val="20000"/>
              </a:spcBef>
            </a:pPr>
            <a:r>
              <a:rPr lang="en-US">
                <a:solidFill>
                  <a:srgbClr val="336699"/>
                </a:solidFill>
                <a:latin typeface="Arial" charset="0"/>
              </a:rPr>
              <a:t>Each financial statement element is presented as a percentage of a base amount from a selected year.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0096051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5902398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1026" descr="gibson-graphic (2)"/>
          <p:cNvSpPr>
            <a:spLocks noGrp="1" noChangeArrowheads="1"/>
          </p:cNvSpPr>
          <p:nvPr>
            <p:ph type="title"/>
          </p:nvPr>
        </p:nvSpPr>
        <p:spPr>
          <a:ln/>
        </p:spPr>
        <p:txBody>
          <a:bodyPr/>
          <a:lstStyle/>
          <a:p>
            <a:r>
              <a:rPr lang="en-US" b="1">
                <a:latin typeface="Arial" charset="0"/>
              </a:rPr>
              <a:t>Year-to-Year Change Analysis</a:t>
            </a:r>
          </a:p>
        </p:txBody>
      </p:sp>
      <p:sp>
        <p:nvSpPr>
          <p:cNvPr id="161795" name="Rectangle 1027"/>
          <p:cNvSpPr>
            <a:spLocks noGrp="1" noChangeArrowheads="1"/>
          </p:cNvSpPr>
          <p:nvPr>
            <p:ph idx="1"/>
          </p:nvPr>
        </p:nvSpPr>
        <p:spPr>
          <a:xfrm>
            <a:off x="593725" y="1598613"/>
            <a:ext cx="7940675" cy="4114800"/>
          </a:xfrm>
        </p:spPr>
        <p:txBody>
          <a:bodyPr>
            <a:normAutofit lnSpcReduction="10000"/>
          </a:bodyPr>
          <a:lstStyle/>
          <a:p>
            <a:r>
              <a:rPr lang="en-US" dirty="0"/>
              <a:t>Use both absolute and percentages</a:t>
            </a:r>
          </a:p>
          <a:p>
            <a:r>
              <a:rPr lang="en-US" dirty="0"/>
              <a:t>Guidelines:</a:t>
            </a:r>
          </a:p>
          <a:p>
            <a:pPr lvl="1"/>
            <a:r>
              <a:rPr lang="en-US" dirty="0"/>
              <a:t>When an item has value in the base year and none in the next period, the decrease is 100%</a:t>
            </a:r>
          </a:p>
          <a:p>
            <a:pPr lvl="1"/>
            <a:r>
              <a:rPr lang="en-US" dirty="0"/>
              <a:t>A meaningful percent change cannot be computed when one number is positive and the other number is negative</a:t>
            </a:r>
          </a:p>
          <a:p>
            <a:pPr lvl="1"/>
            <a:r>
              <a:rPr lang="en-US" dirty="0"/>
              <a:t>A percent change is incomputable when there is no figure for the base year.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descr="gibson-graphic (2)"/>
          <p:cNvSpPr>
            <a:spLocks noGrp="1" noChangeArrowheads="1"/>
          </p:cNvSpPr>
          <p:nvPr>
            <p:ph type="title"/>
          </p:nvPr>
        </p:nvSpPr>
        <p:spPr>
          <a:ln/>
        </p:spPr>
        <p:txBody>
          <a:bodyPr/>
          <a:lstStyle/>
          <a:p>
            <a:r>
              <a:rPr lang="en-US" b="1">
                <a:latin typeface="Arial" charset="0"/>
              </a:rPr>
              <a:t>Industry Variations</a:t>
            </a:r>
          </a:p>
        </p:txBody>
      </p:sp>
      <p:sp>
        <p:nvSpPr>
          <p:cNvPr id="162819" name="Rectangle 3"/>
          <p:cNvSpPr>
            <a:spLocks noGrp="1" noChangeArrowheads="1"/>
          </p:cNvSpPr>
          <p:nvPr>
            <p:ph idx="1"/>
          </p:nvPr>
        </p:nvSpPr>
        <p:spPr>
          <a:xfrm>
            <a:off x="593725" y="1598613"/>
            <a:ext cx="7940675" cy="4114800"/>
          </a:xfrm>
        </p:spPr>
        <p:txBody>
          <a:bodyPr>
            <a:normAutofit fontScale="70000" lnSpcReduction="20000"/>
          </a:bodyPr>
          <a:lstStyle/>
          <a:p>
            <a:r>
              <a:rPr lang="en-US" dirty="0"/>
              <a:t>Financial components vary by type of industry</a:t>
            </a:r>
          </a:p>
          <a:p>
            <a:pPr marL="0" indent="0">
              <a:buNone/>
            </a:pPr>
            <a:r>
              <a:rPr lang="en-US" dirty="0"/>
              <a:t>Merchandising</a:t>
            </a:r>
          </a:p>
          <a:p>
            <a:pPr lvl="1"/>
            <a:r>
              <a:rPr lang="en-US" dirty="0"/>
              <a:t>Inventory is a principal </a:t>
            </a:r>
            <a:r>
              <a:rPr lang="en-US" dirty="0" smtClean="0"/>
              <a:t>asset a large amount of sales may be for cash in this case receivables balance will be low.</a:t>
            </a:r>
            <a:endParaRPr lang="en-US" dirty="0"/>
          </a:p>
          <a:p>
            <a:pPr lvl="1"/>
            <a:r>
              <a:rPr lang="en-US" dirty="0"/>
              <a:t>Sales may be primarily for cash or on credit</a:t>
            </a:r>
          </a:p>
          <a:p>
            <a:pPr marL="0" indent="0">
              <a:buNone/>
            </a:pPr>
            <a:r>
              <a:rPr lang="en-US" dirty="0" smtClean="0"/>
              <a:t>Service</a:t>
            </a:r>
          </a:p>
          <a:p>
            <a:r>
              <a:rPr lang="en-US" dirty="0" smtClean="0"/>
              <a:t>A service firm generates its revenue from the service provided in this case Inventory </a:t>
            </a:r>
            <a:r>
              <a:rPr lang="en-US" dirty="0"/>
              <a:t>is low or </a:t>
            </a:r>
            <a:r>
              <a:rPr lang="en-US" dirty="0" smtClean="0"/>
              <a:t>nonexistent</a:t>
            </a:r>
          </a:p>
          <a:p>
            <a:r>
              <a:rPr lang="en-US" dirty="0" smtClean="0"/>
              <a:t>Investment in property at equipment is low compare than to manufacturing firms.</a:t>
            </a:r>
            <a:endParaRPr lang="en-US" dirty="0"/>
          </a:p>
          <a:p>
            <a:pPr marL="0" indent="0">
              <a:buNone/>
            </a:pPr>
            <a:r>
              <a:rPr lang="en-US" dirty="0"/>
              <a:t>Manufacturing</a:t>
            </a:r>
          </a:p>
          <a:p>
            <a:pPr lvl="1"/>
            <a:r>
              <a:rPr lang="en-US" dirty="0"/>
              <a:t>Large inventory holdings</a:t>
            </a:r>
          </a:p>
          <a:p>
            <a:pPr lvl="1"/>
            <a:r>
              <a:rPr lang="en-US" dirty="0"/>
              <a:t>Substantial investment in plant assets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descr="gibson-graphic (2)"/>
          <p:cNvSpPr>
            <a:spLocks noGrp="1" noChangeArrowheads="1"/>
          </p:cNvSpPr>
          <p:nvPr>
            <p:ph type="title"/>
          </p:nvPr>
        </p:nvSpPr>
        <p:spPr>
          <a:ln/>
        </p:spPr>
        <p:txBody>
          <a:bodyPr/>
          <a:lstStyle/>
          <a:p>
            <a:r>
              <a:rPr lang="en-US" b="1" dirty="0">
                <a:latin typeface="Arial" charset="0"/>
              </a:rPr>
              <a:t>Descriptive Information</a:t>
            </a:r>
          </a:p>
        </p:txBody>
      </p:sp>
      <p:sp>
        <p:nvSpPr>
          <p:cNvPr id="163843" name="Rectangle 3"/>
          <p:cNvSpPr>
            <a:spLocks noGrp="1" noChangeArrowheads="1"/>
          </p:cNvSpPr>
          <p:nvPr>
            <p:ph idx="1"/>
          </p:nvPr>
        </p:nvSpPr>
        <p:spPr>
          <a:xfrm>
            <a:off x="593725" y="1598613"/>
            <a:ext cx="7940675" cy="4114800"/>
          </a:xfrm>
        </p:spPr>
        <p:txBody>
          <a:bodyPr/>
          <a:lstStyle/>
          <a:p>
            <a:r>
              <a:rPr lang="en-US" dirty="0"/>
              <a:t>Narrative data</a:t>
            </a:r>
          </a:p>
          <a:p>
            <a:pPr lvl="1"/>
            <a:r>
              <a:rPr lang="en-US" dirty="0"/>
              <a:t>Annual report</a:t>
            </a:r>
          </a:p>
          <a:p>
            <a:pPr lvl="1"/>
            <a:r>
              <a:rPr lang="en-US" dirty="0"/>
              <a:t>Trade periodicals</a:t>
            </a:r>
          </a:p>
          <a:p>
            <a:pPr lvl="1"/>
            <a:r>
              <a:rPr lang="en-US" dirty="0"/>
              <a:t>Industry reviews</a:t>
            </a:r>
          </a:p>
          <a:p>
            <a:r>
              <a:rPr lang="en-US" dirty="0"/>
              <a:t>Further explains the financial position of a </a:t>
            </a:r>
            <a:r>
              <a:rPr lang="en-US" dirty="0" smtClean="0"/>
              <a:t>firm</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descr="gibson-graphic (2)"/>
          <p:cNvSpPr>
            <a:spLocks noGrp="1" noChangeArrowheads="1"/>
          </p:cNvSpPr>
          <p:nvPr>
            <p:ph type="title"/>
          </p:nvPr>
        </p:nvSpPr>
        <p:spPr>
          <a:ln/>
        </p:spPr>
        <p:txBody>
          <a:bodyPr/>
          <a:lstStyle/>
          <a:p>
            <a:r>
              <a:rPr lang="en-US" b="1">
                <a:latin typeface="Arial" charset="0"/>
              </a:rPr>
              <a:t>Comparisons</a:t>
            </a:r>
          </a:p>
        </p:txBody>
      </p:sp>
      <p:sp>
        <p:nvSpPr>
          <p:cNvPr id="164867" name="Rectangle 3"/>
          <p:cNvSpPr>
            <a:spLocks noGrp="1" noChangeArrowheads="1"/>
          </p:cNvSpPr>
          <p:nvPr>
            <p:ph idx="1"/>
          </p:nvPr>
        </p:nvSpPr>
        <p:spPr>
          <a:xfrm>
            <a:off x="593725" y="1598613"/>
            <a:ext cx="7940675" cy="4114800"/>
          </a:xfrm>
        </p:spPr>
        <p:txBody>
          <a:bodyPr>
            <a:normAutofit fontScale="92500" lnSpcReduction="20000"/>
          </a:bodyPr>
          <a:lstStyle/>
          <a:p>
            <a:r>
              <a:rPr lang="en-US" dirty="0" smtClean="0"/>
              <a:t>Absolute figures or ratios appear meaningless unless compared to other figures or ratio.</a:t>
            </a:r>
          </a:p>
          <a:p>
            <a:r>
              <a:rPr lang="en-US" dirty="0" smtClean="0"/>
              <a:t>Provides </a:t>
            </a:r>
            <a:r>
              <a:rPr lang="en-US" dirty="0"/>
              <a:t>context for analysis of ratios and financial data</a:t>
            </a:r>
          </a:p>
          <a:p>
            <a:r>
              <a:rPr lang="en-US" dirty="0"/>
              <a:t>Common types</a:t>
            </a:r>
          </a:p>
          <a:p>
            <a:pPr lvl="1"/>
            <a:r>
              <a:rPr lang="en-US" dirty="0"/>
              <a:t>Trend analysis</a:t>
            </a:r>
          </a:p>
          <a:p>
            <a:pPr lvl="1"/>
            <a:r>
              <a:rPr lang="en-US" dirty="0"/>
              <a:t>SIC: Standard Industrial Classification</a:t>
            </a:r>
          </a:p>
          <a:p>
            <a:pPr lvl="1"/>
            <a:r>
              <a:rPr lang="en-US" dirty="0"/>
              <a:t>NAICS: North American Industry Classification System</a:t>
            </a:r>
          </a:p>
          <a:p>
            <a:pPr lvl="1"/>
            <a:r>
              <a:rPr lang="en-US" dirty="0"/>
              <a:t>Industry averages; competitor comparisons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descr="gibson-graphic (2)"/>
          <p:cNvSpPr>
            <a:spLocks noGrp="1" noChangeArrowheads="1"/>
          </p:cNvSpPr>
          <p:nvPr>
            <p:ph type="title"/>
          </p:nvPr>
        </p:nvSpPr>
        <p:spPr>
          <a:ln/>
        </p:spPr>
        <p:txBody>
          <a:bodyPr/>
          <a:lstStyle/>
          <a:p>
            <a:r>
              <a:rPr lang="en-US" b="1">
                <a:latin typeface="Arial" charset="0"/>
              </a:rPr>
              <a:t>Comparisons: Trend Analysis</a:t>
            </a:r>
          </a:p>
        </p:txBody>
      </p:sp>
      <p:sp>
        <p:nvSpPr>
          <p:cNvPr id="165891" name="Rectangle 3"/>
          <p:cNvSpPr>
            <a:spLocks noGrp="1" noChangeArrowheads="1"/>
          </p:cNvSpPr>
          <p:nvPr>
            <p:ph idx="1"/>
          </p:nvPr>
        </p:nvSpPr>
        <p:spPr>
          <a:xfrm>
            <a:off x="593725" y="1598613"/>
            <a:ext cx="7940675" cy="4114800"/>
          </a:xfrm>
        </p:spPr>
        <p:txBody>
          <a:bodyPr>
            <a:normAutofit lnSpcReduction="10000"/>
          </a:bodyPr>
          <a:lstStyle/>
          <a:p>
            <a:r>
              <a:rPr lang="en-US"/>
              <a:t>A study of the financial history of a firm</a:t>
            </a:r>
          </a:p>
          <a:p>
            <a:r>
              <a:rPr lang="en-US"/>
              <a:t>Longitudinal ratio comparison</a:t>
            </a:r>
          </a:p>
          <a:p>
            <a:pPr lvl="1"/>
            <a:r>
              <a:rPr lang="en-US"/>
              <a:t>Falling</a:t>
            </a:r>
          </a:p>
          <a:p>
            <a:pPr lvl="1"/>
            <a:r>
              <a:rPr lang="en-US"/>
              <a:t>Rising</a:t>
            </a:r>
          </a:p>
          <a:p>
            <a:pPr lvl="1"/>
            <a:r>
              <a:rPr lang="en-US"/>
              <a:t>Relatively constant</a:t>
            </a:r>
          </a:p>
          <a:p>
            <a:r>
              <a:rPr lang="en-US"/>
              <a:t>Highlight</a:t>
            </a:r>
          </a:p>
          <a:p>
            <a:pPr lvl="1"/>
            <a:r>
              <a:rPr lang="en-US"/>
              <a:t>Effective management</a:t>
            </a:r>
          </a:p>
          <a:p>
            <a:pPr lvl="1"/>
            <a:r>
              <a:rPr lang="en-US"/>
              <a:t>Evidence of problems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descr="gibson-graphic (2)"/>
          <p:cNvSpPr>
            <a:spLocks noGrp="1" noChangeArrowheads="1"/>
          </p:cNvSpPr>
          <p:nvPr>
            <p:ph type="title"/>
          </p:nvPr>
        </p:nvSpPr>
        <p:spPr>
          <a:ln/>
        </p:spPr>
        <p:txBody>
          <a:bodyPr/>
          <a:lstStyle/>
          <a:p>
            <a:r>
              <a:rPr lang="en-US" b="1">
                <a:latin typeface="Arial" charset="0"/>
              </a:rPr>
              <a:t>Comparisons: SIC</a:t>
            </a:r>
          </a:p>
        </p:txBody>
      </p:sp>
      <p:sp>
        <p:nvSpPr>
          <p:cNvPr id="166915" name="Rectangle 3"/>
          <p:cNvSpPr>
            <a:spLocks noGrp="1" noChangeArrowheads="1"/>
          </p:cNvSpPr>
          <p:nvPr>
            <p:ph idx="1"/>
          </p:nvPr>
        </p:nvSpPr>
        <p:spPr>
          <a:xfrm>
            <a:off x="609600" y="1371600"/>
            <a:ext cx="7924800" cy="4114800"/>
          </a:xfrm>
        </p:spPr>
        <p:txBody>
          <a:bodyPr>
            <a:normAutofit fontScale="92500" lnSpcReduction="20000"/>
          </a:bodyPr>
          <a:lstStyle/>
          <a:p>
            <a:pPr>
              <a:spcBef>
                <a:spcPct val="0"/>
              </a:spcBef>
              <a:spcAft>
                <a:spcPct val="30000"/>
              </a:spcAft>
            </a:pPr>
            <a:r>
              <a:rPr lang="en-US" dirty="0"/>
              <a:t>Classifies business by industry</a:t>
            </a:r>
          </a:p>
          <a:p>
            <a:pPr>
              <a:spcBef>
                <a:spcPct val="0"/>
              </a:spcBef>
              <a:spcAft>
                <a:spcPct val="30000"/>
              </a:spcAft>
            </a:pPr>
            <a:r>
              <a:rPr lang="en-US" dirty="0"/>
              <a:t>Defines industries in accordance with the composition and structure of the economy</a:t>
            </a:r>
          </a:p>
          <a:p>
            <a:pPr>
              <a:spcBef>
                <a:spcPct val="0"/>
              </a:spcBef>
              <a:spcAft>
                <a:spcPct val="30000"/>
              </a:spcAft>
            </a:pPr>
            <a:r>
              <a:rPr lang="en-US" dirty="0"/>
              <a:t>Coding structure</a:t>
            </a:r>
          </a:p>
          <a:p>
            <a:pPr lvl="1">
              <a:spcBef>
                <a:spcPct val="0"/>
              </a:spcBef>
              <a:spcAft>
                <a:spcPct val="30000"/>
              </a:spcAft>
            </a:pPr>
            <a:r>
              <a:rPr lang="en-US" dirty="0"/>
              <a:t>Division</a:t>
            </a:r>
          </a:p>
          <a:p>
            <a:pPr lvl="1">
              <a:spcBef>
                <a:spcPct val="0"/>
              </a:spcBef>
              <a:spcAft>
                <a:spcPct val="30000"/>
              </a:spcAft>
            </a:pPr>
            <a:r>
              <a:rPr lang="en-US" dirty="0"/>
              <a:t>Major group</a:t>
            </a:r>
          </a:p>
          <a:p>
            <a:pPr lvl="1">
              <a:spcBef>
                <a:spcPct val="0"/>
              </a:spcBef>
              <a:spcAft>
                <a:spcPct val="30000"/>
              </a:spcAft>
            </a:pPr>
            <a:r>
              <a:rPr lang="en-US" dirty="0"/>
              <a:t>Industry group</a:t>
            </a:r>
          </a:p>
          <a:p>
            <a:pPr lvl="1">
              <a:spcBef>
                <a:spcPct val="0"/>
              </a:spcBef>
              <a:spcAft>
                <a:spcPct val="30000"/>
              </a:spcAft>
            </a:pPr>
            <a:r>
              <a:rPr lang="en-US" dirty="0"/>
              <a:t>Industry</a:t>
            </a:r>
          </a:p>
          <a:p>
            <a:pPr>
              <a:spcBef>
                <a:spcPct val="0"/>
              </a:spcBef>
              <a:spcAft>
                <a:spcPct val="30000"/>
              </a:spcAft>
            </a:pPr>
            <a:r>
              <a:rPr lang="en-US" dirty="0"/>
              <a:t>Reported in SEC registrant filings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descr="gibson-graphic (2)"/>
          <p:cNvSpPr>
            <a:spLocks noGrp="1" noChangeArrowheads="1"/>
          </p:cNvSpPr>
          <p:nvPr>
            <p:ph type="title"/>
          </p:nvPr>
        </p:nvSpPr>
        <p:spPr>
          <a:ln/>
        </p:spPr>
        <p:txBody>
          <a:bodyPr/>
          <a:lstStyle/>
          <a:p>
            <a:r>
              <a:rPr lang="en-US" b="1">
                <a:latin typeface="Arial" charset="0"/>
              </a:rPr>
              <a:t>Comparisons: NAICS</a:t>
            </a:r>
          </a:p>
        </p:txBody>
      </p:sp>
      <p:sp>
        <p:nvSpPr>
          <p:cNvPr id="167939" name="Rectangle 3"/>
          <p:cNvSpPr>
            <a:spLocks noGrp="1" noChangeArrowheads="1"/>
          </p:cNvSpPr>
          <p:nvPr>
            <p:ph idx="1"/>
          </p:nvPr>
        </p:nvSpPr>
        <p:spPr>
          <a:xfrm>
            <a:off x="609600" y="1371600"/>
            <a:ext cx="7924800" cy="4114800"/>
          </a:xfrm>
        </p:spPr>
        <p:txBody>
          <a:bodyPr>
            <a:normAutofit fontScale="92500" lnSpcReduction="20000"/>
          </a:bodyPr>
          <a:lstStyle/>
          <a:p>
            <a:r>
              <a:rPr lang="en-US"/>
              <a:t>Joint creation of NAFTA partners: Canada, U.S., and Mexico</a:t>
            </a:r>
          </a:p>
          <a:p>
            <a:r>
              <a:rPr lang="en-US"/>
              <a:t>Industry is defined by similar production processes</a:t>
            </a:r>
          </a:p>
          <a:p>
            <a:r>
              <a:rPr lang="en-US"/>
              <a:t>Coding structure</a:t>
            </a:r>
          </a:p>
          <a:p>
            <a:pPr lvl="1"/>
            <a:r>
              <a:rPr lang="en-US"/>
              <a:t>Sector</a:t>
            </a:r>
          </a:p>
          <a:p>
            <a:pPr lvl="1"/>
            <a:r>
              <a:rPr lang="en-US"/>
              <a:t>Sub-sector</a:t>
            </a:r>
          </a:p>
          <a:p>
            <a:pPr lvl="1"/>
            <a:r>
              <a:rPr lang="en-US"/>
              <a:t>Industry group</a:t>
            </a:r>
          </a:p>
          <a:p>
            <a:pPr lvl="1"/>
            <a:r>
              <a:rPr lang="en-US"/>
              <a:t>NAICS industry</a:t>
            </a:r>
          </a:p>
          <a:p>
            <a:pPr lvl="1"/>
            <a:r>
              <a:rPr lang="en-US"/>
              <a:t>National industry</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descr="gibson-graphic (2)"/>
          <p:cNvSpPr>
            <a:spLocks noGrp="1" noChangeArrowheads="1"/>
          </p:cNvSpPr>
          <p:nvPr>
            <p:ph type="title"/>
          </p:nvPr>
        </p:nvSpPr>
        <p:spPr>
          <a:ln/>
        </p:spPr>
        <p:txBody>
          <a:bodyPr/>
          <a:lstStyle/>
          <a:p>
            <a:r>
              <a:rPr lang="en-US" b="1">
                <a:latin typeface="Arial" charset="0"/>
              </a:rPr>
              <a:t>Comparisons: Industry</a:t>
            </a:r>
          </a:p>
        </p:txBody>
      </p:sp>
      <p:sp>
        <p:nvSpPr>
          <p:cNvPr id="168963" name="Rectangle 3"/>
          <p:cNvSpPr>
            <a:spLocks noGrp="1" noChangeArrowheads="1"/>
          </p:cNvSpPr>
          <p:nvPr>
            <p:ph idx="1"/>
          </p:nvPr>
        </p:nvSpPr>
        <p:spPr>
          <a:xfrm>
            <a:off x="593725" y="1598613"/>
            <a:ext cx="7940675" cy="4114800"/>
          </a:xfrm>
        </p:spPr>
        <p:txBody>
          <a:bodyPr/>
          <a:lstStyle/>
          <a:p>
            <a:r>
              <a:rPr lang="en-US"/>
              <a:t>Industry comparison complicated by highly diversified companies</a:t>
            </a:r>
          </a:p>
          <a:p>
            <a:r>
              <a:rPr lang="en-US"/>
              <a:t>Financial services</a:t>
            </a:r>
          </a:p>
          <a:p>
            <a:pPr lvl="1"/>
            <a:r>
              <a:rPr lang="en-US"/>
              <a:t>Base their analysis on industry placement</a:t>
            </a:r>
          </a:p>
          <a:p>
            <a:pPr lvl="1"/>
            <a:r>
              <a:rPr lang="en-US"/>
              <a:t>Provide composite industry data</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descr="gibson-graphic (2)"/>
          <p:cNvSpPr>
            <a:spLocks noGrp="1" noChangeArrowheads="1"/>
          </p:cNvSpPr>
          <p:nvPr>
            <p:ph type="title"/>
          </p:nvPr>
        </p:nvSpPr>
        <p:spPr>
          <a:xfrm>
            <a:off x="0" y="6350"/>
            <a:ext cx="9140825" cy="1136650"/>
          </a:xfrm>
        </p:spPr>
        <p:txBody>
          <a:bodyPr/>
          <a:lstStyle/>
          <a:p>
            <a:r>
              <a:rPr lang="en-US" b="1">
                <a:latin typeface="Arial" charset="0"/>
              </a:rPr>
              <a:t>Financial Services’ Publications</a:t>
            </a:r>
          </a:p>
        </p:txBody>
      </p:sp>
      <p:graphicFrame>
        <p:nvGraphicFramePr>
          <p:cNvPr id="205314" name="Group 514"/>
          <p:cNvGraphicFramePr>
            <a:graphicFrameLocks noGrp="1"/>
          </p:cNvGraphicFramePr>
          <p:nvPr>
            <p:ph type="tbl" idx="1"/>
          </p:nvPr>
        </p:nvGraphicFramePr>
        <p:xfrm>
          <a:off x="22225" y="1295400"/>
          <a:ext cx="9077325" cy="4968240"/>
        </p:xfrm>
        <a:graphic>
          <a:graphicData uri="http://schemas.openxmlformats.org/drawingml/2006/table">
            <a:tbl>
              <a:tblPr/>
              <a:tblGrid>
                <a:gridCol w="1816100"/>
                <a:gridCol w="1814513"/>
                <a:gridCol w="1816100"/>
                <a:gridCol w="1519237"/>
                <a:gridCol w="2111375"/>
              </a:tblGrid>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Publication</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Service</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Coverage</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Data</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Classification</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1" u="none" strike="noStrike" cap="none" normalizeH="0" baseline="0" smtClean="0">
                          <a:ln>
                            <a:noFill/>
                          </a:ln>
                          <a:solidFill>
                            <a:srgbClr val="336699"/>
                          </a:solidFill>
                          <a:effectLst/>
                          <a:latin typeface="Arial" charset="0"/>
                        </a:rPr>
                        <a:t>The Department of Commerce Financial Report</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Economic Surveys Division, Bureau of the Census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Manufacturing, mining, and trade corporations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Income statement and balance sheet data and ratios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NAICS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1" u="none" strike="noStrike" cap="none" normalizeH="0" baseline="0" smtClean="0">
                          <a:ln>
                            <a:noFill/>
                          </a:ln>
                          <a:solidFill>
                            <a:srgbClr val="336699"/>
                          </a:solidFill>
                          <a:effectLst/>
                          <a:latin typeface="Arial" charset="0"/>
                        </a:rPr>
                        <a:t>Annual Statement Studies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Risk Management Association</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Manufacturing, wholesaling, retailing, service, agriculture, and construction</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Common-size financial statements and ratios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NAICS and SIC</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1" u="none" strike="noStrike" cap="none" normalizeH="0" baseline="0" smtClean="0">
                          <a:ln>
                            <a:noFill/>
                          </a:ln>
                          <a:solidFill>
                            <a:srgbClr val="336699"/>
                          </a:solidFill>
                          <a:effectLst/>
                          <a:latin typeface="Arial" charset="0"/>
                        </a:rPr>
                        <a:t>Standard &amp; Poor’s Industry Surveys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Standard &amp; Poor’s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50 North American and global industries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Industry write-ups and statistics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NAICS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1" u="none" strike="noStrike" cap="none" normalizeH="0" baseline="0" smtClean="0">
                          <a:ln>
                            <a:noFill/>
                          </a:ln>
                          <a:solidFill>
                            <a:srgbClr val="336699"/>
                          </a:solidFill>
                          <a:effectLst/>
                          <a:latin typeface="Arial" charset="0"/>
                        </a:rPr>
                        <a:t>Almanac of Business and Industrial Financial Ratios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CCH, Inc.</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192 industries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Corporate tax return data</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NAICS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descr="gibson-graphic (2)"/>
          <p:cNvSpPr>
            <a:spLocks noGrp="1" noChangeArrowheads="1"/>
          </p:cNvSpPr>
          <p:nvPr>
            <p:ph type="title"/>
          </p:nvPr>
        </p:nvSpPr>
        <p:spPr>
          <a:xfrm>
            <a:off x="0" y="6350"/>
            <a:ext cx="9140825" cy="1136650"/>
          </a:xfrm>
        </p:spPr>
        <p:txBody>
          <a:bodyPr>
            <a:normAutofit fontScale="90000"/>
          </a:bodyPr>
          <a:lstStyle/>
          <a:p>
            <a:r>
              <a:rPr lang="en-US" b="1">
                <a:latin typeface="Arial" charset="0"/>
              </a:rPr>
              <a:t>Financial Services’ Publications (cont’d)</a:t>
            </a:r>
          </a:p>
        </p:txBody>
      </p:sp>
      <p:graphicFrame>
        <p:nvGraphicFramePr>
          <p:cNvPr id="207919" name="Group 47"/>
          <p:cNvGraphicFramePr>
            <a:graphicFrameLocks noGrp="1"/>
          </p:cNvGraphicFramePr>
          <p:nvPr>
            <p:ph type="tbl" idx="1"/>
          </p:nvPr>
        </p:nvGraphicFramePr>
        <p:xfrm>
          <a:off x="44450" y="1365250"/>
          <a:ext cx="9077325" cy="2346960"/>
        </p:xfrm>
        <a:graphic>
          <a:graphicData uri="http://schemas.openxmlformats.org/drawingml/2006/table">
            <a:tbl>
              <a:tblPr/>
              <a:tblGrid>
                <a:gridCol w="1816100"/>
                <a:gridCol w="1814513"/>
                <a:gridCol w="1816100"/>
                <a:gridCol w="1595437"/>
                <a:gridCol w="2035175"/>
              </a:tblGrid>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Publication</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Service</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Coverage</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Data</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336699"/>
                          </a:solidFill>
                          <a:effectLst/>
                          <a:latin typeface="Arial" charset="0"/>
                        </a:rPr>
                        <a:t>Classification</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Industry Norms and Key Business Ratios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Dun &amp; Bradstreet</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800 business lines; 5 segments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Condensed financial statements; ratios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SIC</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[various]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Value Line Investment Service</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98 industries</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336699"/>
                          </a:solidFill>
                          <a:effectLst/>
                          <a:latin typeface="Arial" charset="0"/>
                        </a:rPr>
                        <a:t>Longitudinal financial information</a:t>
                      </a: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336699"/>
                        </a:solidFill>
                        <a:effectLst/>
                        <a:latin typeface="Arial" charset="0"/>
                      </a:endParaRPr>
                    </a:p>
                  </a:txBody>
                  <a:tcPr horzOverflow="overflow">
                    <a:lnL w="12700" cap="flat" cmpd="sng" algn="ctr">
                      <a:solidFill>
                        <a:srgbClr val="336699"/>
                      </a:solidFill>
                      <a:prstDash val="solid"/>
                      <a:round/>
                      <a:headEnd type="none" w="med" len="med"/>
                      <a:tailEnd type="none" w="med" len="med"/>
                    </a:lnL>
                    <a:lnR w="12700" cap="flat" cmpd="sng" algn="ctr">
                      <a:solidFill>
                        <a:srgbClr val="336699"/>
                      </a:solidFill>
                      <a:prstDash val="solid"/>
                      <a:round/>
                      <a:headEnd type="none" w="med" len="med"/>
                      <a:tailEnd type="none" w="med" len="med"/>
                    </a:lnR>
                    <a:lnT w="12700" cap="flat" cmpd="sng" algn="ctr">
                      <a:solidFill>
                        <a:srgbClr val="336699"/>
                      </a:solidFill>
                      <a:prstDash val="solid"/>
                      <a:round/>
                      <a:headEnd type="none" w="med" len="med"/>
                      <a:tailEnd type="none" w="med" len="med"/>
                    </a:lnT>
                    <a:lnB w="12700" cap="flat" cmpd="sng" algn="ctr">
                      <a:solidFill>
                        <a:srgbClr val="336699"/>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descr="gibson-graphic (2)"/>
          <p:cNvSpPr>
            <a:spLocks noGrp="1" noChangeArrowheads="1"/>
          </p:cNvSpPr>
          <p:nvPr>
            <p:ph type="title"/>
          </p:nvPr>
        </p:nvSpPr>
        <p:spPr/>
        <p:txBody>
          <a:bodyPr/>
          <a:lstStyle/>
          <a:p>
            <a:r>
              <a:rPr lang="en-US" b="1">
                <a:latin typeface="Arial" charset="0"/>
              </a:rPr>
              <a:t>Comparisons: Caution</a:t>
            </a:r>
          </a:p>
        </p:txBody>
      </p:sp>
      <p:sp>
        <p:nvSpPr>
          <p:cNvPr id="171011" name="Rectangle 3"/>
          <p:cNvSpPr>
            <a:spLocks noGrp="1" noChangeArrowheads="1"/>
          </p:cNvSpPr>
          <p:nvPr>
            <p:ph idx="1"/>
          </p:nvPr>
        </p:nvSpPr>
        <p:spPr>
          <a:xfrm>
            <a:off x="593725" y="1598613"/>
            <a:ext cx="7940675" cy="4114800"/>
          </a:xfrm>
        </p:spPr>
        <p:txBody>
          <a:bodyPr/>
          <a:lstStyle/>
          <a:p>
            <a:pPr>
              <a:buFontTx/>
              <a:buNone/>
            </a:pPr>
            <a:r>
              <a:rPr lang="en-US"/>
              <a:t>Ratios are subject to variance from:</a:t>
            </a:r>
          </a:p>
          <a:p>
            <a:r>
              <a:rPr lang="en-US"/>
              <a:t>Differing data</a:t>
            </a:r>
          </a:p>
          <a:p>
            <a:r>
              <a:rPr lang="en-US"/>
              <a:t>Inconsistent formula construction</a:t>
            </a:r>
          </a:p>
          <a:p>
            <a:r>
              <a:rPr lang="en-US"/>
              <a:t>Optional (elective) accounting treatment</a:t>
            </a:r>
          </a:p>
          <a:p>
            <a:r>
              <a:rPr lang="en-US"/>
              <a:t>Different fiscal year-ends</a:t>
            </a:r>
          </a:p>
          <a:p>
            <a:r>
              <a:rPr lang="en-US"/>
              <a:t>Varying financial policies</a:t>
            </a:r>
          </a:p>
          <a:p>
            <a:r>
              <a:rPr lang="en-US"/>
              <a:t>Inconsistent basis (before or after tax)</a:t>
            </a:r>
          </a:p>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descr="gibson-graphic (2)"/>
          <p:cNvSpPr>
            <a:spLocks noGrp="1" noChangeArrowheads="1"/>
          </p:cNvSpPr>
          <p:nvPr>
            <p:ph type="title"/>
          </p:nvPr>
        </p:nvSpPr>
        <p:spPr/>
        <p:txBody>
          <a:bodyPr/>
          <a:lstStyle/>
          <a:p>
            <a:r>
              <a:rPr lang="en-US" b="1">
                <a:latin typeface="Arial" charset="0"/>
              </a:rPr>
              <a:t>Relative Size of Firm</a:t>
            </a:r>
          </a:p>
        </p:txBody>
      </p:sp>
      <p:sp>
        <p:nvSpPr>
          <p:cNvPr id="1027" name="Rectangle 3"/>
          <p:cNvSpPr>
            <a:spLocks noGrp="1" noChangeArrowheads="1"/>
          </p:cNvSpPr>
          <p:nvPr>
            <p:ph idx="1"/>
          </p:nvPr>
        </p:nvSpPr>
        <p:spPr>
          <a:xfrm>
            <a:off x="593725" y="1598613"/>
            <a:ext cx="7940675" cy="4114800"/>
          </a:xfrm>
        </p:spPr>
        <p:txBody>
          <a:bodyPr>
            <a:normAutofit fontScale="92500"/>
          </a:bodyPr>
          <a:lstStyle/>
          <a:p>
            <a:r>
              <a:rPr lang="en-US" dirty="0"/>
              <a:t>Comparison of disparate size firms</a:t>
            </a:r>
          </a:p>
          <a:p>
            <a:pPr lvl="1"/>
            <a:r>
              <a:rPr lang="en-US" dirty="0"/>
              <a:t>Capital market access</a:t>
            </a:r>
          </a:p>
          <a:p>
            <a:pPr lvl="1"/>
            <a:r>
              <a:rPr lang="en-US" dirty="0"/>
              <a:t>Economy of scale (purchasing)</a:t>
            </a:r>
          </a:p>
          <a:p>
            <a:pPr lvl="1"/>
            <a:r>
              <a:rPr lang="en-US" dirty="0"/>
              <a:t>Wider customer base</a:t>
            </a:r>
          </a:p>
          <a:p>
            <a:r>
              <a:rPr lang="en-US" dirty="0"/>
              <a:t>Information</a:t>
            </a:r>
          </a:p>
          <a:p>
            <a:pPr lvl="1"/>
            <a:r>
              <a:rPr lang="en-US" dirty="0"/>
              <a:t>Absolute: amplifies comparison difficulty</a:t>
            </a:r>
          </a:p>
          <a:p>
            <a:pPr lvl="1"/>
            <a:r>
              <a:rPr lang="en-US" dirty="0"/>
              <a:t>Common-size: eliminates some of the difficulty</a:t>
            </a:r>
          </a:p>
          <a:p>
            <a:r>
              <a:rPr lang="en-US" dirty="0"/>
              <a:t>Percent of market helps to define relative size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descr="gibson-graphic (2)"/>
          <p:cNvSpPr>
            <a:spLocks noGrp="1" noChangeArrowheads="1"/>
          </p:cNvSpPr>
          <p:nvPr>
            <p:ph type="title"/>
          </p:nvPr>
        </p:nvSpPr>
        <p:spPr>
          <a:ln/>
        </p:spPr>
        <p:txBody>
          <a:bodyPr>
            <a:normAutofit fontScale="90000"/>
          </a:bodyPr>
          <a:lstStyle/>
          <a:p>
            <a:r>
              <a:rPr lang="en-US" b="1">
                <a:latin typeface="Arial" charset="0"/>
              </a:rPr>
              <a:t>Other Resources: </a:t>
            </a:r>
            <a:br>
              <a:rPr lang="en-US" b="1">
                <a:latin typeface="Arial" charset="0"/>
              </a:rPr>
            </a:br>
            <a:r>
              <a:rPr lang="en-US" b="1" i="1">
                <a:latin typeface="Arial" charset="0"/>
              </a:rPr>
              <a:t>Ward’s Business Directory</a:t>
            </a:r>
          </a:p>
        </p:txBody>
      </p:sp>
      <p:sp>
        <p:nvSpPr>
          <p:cNvPr id="173059" name="Rectangle 3"/>
          <p:cNvSpPr>
            <a:spLocks noGrp="1" noChangeArrowheads="1"/>
          </p:cNvSpPr>
          <p:nvPr>
            <p:ph idx="1"/>
          </p:nvPr>
        </p:nvSpPr>
        <p:spPr>
          <a:xfrm>
            <a:off x="593725" y="1598613"/>
            <a:ext cx="7940675" cy="4114800"/>
          </a:xfrm>
        </p:spPr>
        <p:txBody>
          <a:bodyPr/>
          <a:lstStyle/>
          <a:p>
            <a:pPr>
              <a:tabLst>
                <a:tab pos="2000250" algn="l"/>
              </a:tabLst>
            </a:pPr>
            <a:r>
              <a:rPr lang="en-US"/>
              <a:t>Domestic and public companies</a:t>
            </a:r>
          </a:p>
          <a:p>
            <a:pPr>
              <a:tabLst>
                <a:tab pos="2000250" algn="l"/>
              </a:tabLst>
            </a:pPr>
            <a:r>
              <a:rPr lang="en-US"/>
              <a:t>8-volume set</a:t>
            </a:r>
          </a:p>
          <a:p>
            <a:pPr lvl="1">
              <a:tabLst>
                <a:tab pos="2000250" algn="l"/>
              </a:tabLst>
            </a:pPr>
            <a:r>
              <a:rPr lang="en-US"/>
              <a:t>V1, 2, 3	Alphabetical listing</a:t>
            </a:r>
          </a:p>
          <a:p>
            <a:pPr lvl="1">
              <a:tabLst>
                <a:tab pos="2000250" algn="l"/>
              </a:tabLst>
            </a:pPr>
            <a:r>
              <a:rPr lang="en-US"/>
              <a:t>V4	State and ZIP code</a:t>
            </a:r>
          </a:p>
          <a:p>
            <a:pPr lvl="1">
              <a:tabLst>
                <a:tab pos="2000250" algn="l"/>
              </a:tabLst>
            </a:pPr>
            <a:r>
              <a:rPr lang="en-US"/>
              <a:t>V5	SIC code</a:t>
            </a:r>
          </a:p>
          <a:p>
            <a:pPr lvl="1">
              <a:tabLst>
                <a:tab pos="2000250" algn="l"/>
              </a:tabLst>
            </a:pPr>
            <a:r>
              <a:rPr lang="en-US"/>
              <a:t>V6-7	State then SIC code</a:t>
            </a:r>
          </a:p>
          <a:p>
            <a:pPr lvl="1">
              <a:tabLst>
                <a:tab pos="2000250" algn="l"/>
              </a:tabLst>
            </a:pPr>
            <a:r>
              <a:rPr lang="en-US"/>
              <a:t>V8	NAICS code then revenue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descr="gibson-graphic (2)"/>
          <p:cNvSpPr>
            <a:spLocks noGrp="1" noChangeArrowheads="1"/>
          </p:cNvSpPr>
          <p:nvPr>
            <p:ph type="title"/>
          </p:nvPr>
        </p:nvSpPr>
        <p:spPr>
          <a:ln/>
        </p:spPr>
        <p:txBody>
          <a:bodyPr>
            <a:normAutofit fontScale="90000"/>
          </a:bodyPr>
          <a:lstStyle/>
          <a:p>
            <a:r>
              <a:rPr lang="en-US" b="1">
                <a:latin typeface="Arial" charset="0"/>
              </a:rPr>
              <a:t>Other Resources: </a:t>
            </a:r>
            <a:br>
              <a:rPr lang="en-US" b="1">
                <a:latin typeface="Arial" charset="0"/>
              </a:rPr>
            </a:br>
            <a:r>
              <a:rPr lang="en-US" b="1" i="1">
                <a:latin typeface="Arial" charset="0"/>
              </a:rPr>
              <a:t>Standard &amp; Poor’s Stock Reports</a:t>
            </a:r>
          </a:p>
        </p:txBody>
      </p:sp>
      <p:sp>
        <p:nvSpPr>
          <p:cNvPr id="174083" name="Rectangle 3"/>
          <p:cNvSpPr>
            <a:spLocks noGrp="1" noChangeArrowheads="1"/>
          </p:cNvSpPr>
          <p:nvPr>
            <p:ph idx="1"/>
          </p:nvPr>
        </p:nvSpPr>
        <p:spPr>
          <a:xfrm>
            <a:off x="593725" y="1598613"/>
            <a:ext cx="7864475" cy="4114800"/>
          </a:xfrm>
        </p:spPr>
        <p:txBody>
          <a:bodyPr/>
          <a:lstStyle/>
          <a:p>
            <a:r>
              <a:rPr lang="en-US"/>
              <a:t>Companies listed on various stock exchanges</a:t>
            </a:r>
          </a:p>
          <a:p>
            <a:r>
              <a:rPr lang="en-US"/>
              <a:t>Alphabetical by exchange</a:t>
            </a:r>
          </a:p>
          <a:p>
            <a:pPr lvl="1"/>
            <a:r>
              <a:rPr lang="en-US"/>
              <a:t>NYSE</a:t>
            </a:r>
          </a:p>
          <a:p>
            <a:pPr lvl="1"/>
            <a:r>
              <a:rPr lang="en-US"/>
              <a:t>American Stock Exchange</a:t>
            </a:r>
          </a:p>
          <a:p>
            <a:pPr lvl="1"/>
            <a:r>
              <a:rPr lang="en-US"/>
              <a:t>NASDAQ stock market</a:t>
            </a:r>
          </a:p>
          <a:p>
            <a:pPr lvl="1"/>
            <a:r>
              <a:rPr lang="en-US"/>
              <a:t>Regional exchanges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descr="gibson-graphic (2)"/>
          <p:cNvSpPr>
            <a:spLocks noGrp="1" noChangeArrowheads="1"/>
          </p:cNvSpPr>
          <p:nvPr>
            <p:ph type="title"/>
          </p:nvPr>
        </p:nvSpPr>
        <p:spPr>
          <a:ln/>
        </p:spPr>
        <p:txBody>
          <a:bodyPr/>
          <a:lstStyle/>
          <a:p>
            <a:r>
              <a:rPr lang="en-US" sz="2000" b="1">
                <a:latin typeface="Arial" charset="0"/>
              </a:rPr>
              <a:t>Other Resources: </a:t>
            </a:r>
            <a:br>
              <a:rPr lang="en-US" sz="2000" b="1">
                <a:latin typeface="Arial" charset="0"/>
              </a:rPr>
            </a:br>
            <a:r>
              <a:rPr lang="en-US" sz="2000" b="1" i="1">
                <a:latin typeface="Arial" charset="0"/>
              </a:rPr>
              <a:t>Standard &amp; Poor’s Register Of Corporations, Directors, And Executives</a:t>
            </a:r>
          </a:p>
        </p:txBody>
      </p:sp>
      <p:sp>
        <p:nvSpPr>
          <p:cNvPr id="175107" name="Rectangle 3"/>
          <p:cNvSpPr>
            <a:spLocks noGrp="1" noChangeArrowheads="1"/>
          </p:cNvSpPr>
          <p:nvPr>
            <p:ph idx="1"/>
          </p:nvPr>
        </p:nvSpPr>
        <p:spPr>
          <a:xfrm>
            <a:off x="593725" y="1598613"/>
            <a:ext cx="7940675" cy="4114800"/>
          </a:xfrm>
        </p:spPr>
        <p:txBody>
          <a:bodyPr/>
          <a:lstStyle/>
          <a:p>
            <a:pPr>
              <a:tabLst>
                <a:tab pos="1833563" algn="l"/>
              </a:tabLst>
            </a:pPr>
            <a:r>
              <a:rPr lang="en-US"/>
              <a:t>3-volumes</a:t>
            </a:r>
          </a:p>
          <a:p>
            <a:pPr lvl="1">
              <a:tabLst>
                <a:tab pos="1833563" algn="l"/>
              </a:tabLst>
            </a:pPr>
            <a:r>
              <a:rPr lang="en-US"/>
              <a:t>V1	Alphabetical by firm name</a:t>
            </a:r>
          </a:p>
          <a:p>
            <a:pPr lvl="1">
              <a:tabLst>
                <a:tab pos="1833563" algn="l"/>
              </a:tabLst>
            </a:pPr>
            <a:r>
              <a:rPr lang="en-US"/>
              <a:t>V2</a:t>
            </a:r>
            <a:r>
              <a:rPr lang="en-US">
                <a:cs typeface="Arial" charset="0"/>
              </a:rPr>
              <a:t>§1	Alphabetical listing of key individuals</a:t>
            </a:r>
          </a:p>
          <a:p>
            <a:pPr lvl="1">
              <a:tabLst>
                <a:tab pos="1833563" algn="l"/>
              </a:tabLst>
            </a:pPr>
            <a:r>
              <a:rPr lang="en-US">
                <a:cs typeface="Arial" charset="0"/>
              </a:rPr>
              <a:t>V2§2	Industries in 7 subsections</a:t>
            </a: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descr="gibson-graphic (2)"/>
          <p:cNvSpPr>
            <a:spLocks noGrp="1" noChangeArrowheads="1"/>
          </p:cNvSpPr>
          <p:nvPr>
            <p:ph type="title"/>
          </p:nvPr>
        </p:nvSpPr>
        <p:spPr>
          <a:ln/>
        </p:spPr>
        <p:txBody>
          <a:bodyPr>
            <a:normAutofit fontScale="90000"/>
          </a:bodyPr>
          <a:lstStyle/>
          <a:p>
            <a:r>
              <a:rPr lang="en-US" b="1">
                <a:latin typeface="Arial" charset="0"/>
              </a:rPr>
              <a:t>Other Resources: </a:t>
            </a:r>
            <a:br>
              <a:rPr lang="en-US" b="1">
                <a:latin typeface="Arial" charset="0"/>
              </a:rPr>
            </a:br>
            <a:r>
              <a:rPr lang="en-US" b="1" i="1">
                <a:latin typeface="Arial" charset="0"/>
              </a:rPr>
              <a:t>Standard &amp; Poor’s Analyst’s Handbook</a:t>
            </a:r>
          </a:p>
        </p:txBody>
      </p:sp>
      <p:sp>
        <p:nvSpPr>
          <p:cNvPr id="176131" name="Rectangle 3"/>
          <p:cNvSpPr>
            <a:spLocks noGrp="1" noChangeArrowheads="1"/>
          </p:cNvSpPr>
          <p:nvPr>
            <p:ph idx="1"/>
          </p:nvPr>
        </p:nvSpPr>
        <p:spPr>
          <a:xfrm>
            <a:off x="593725" y="1598613"/>
            <a:ext cx="7940675" cy="4114800"/>
          </a:xfrm>
        </p:spPr>
        <p:txBody>
          <a:bodyPr/>
          <a:lstStyle/>
          <a:p>
            <a:r>
              <a:rPr lang="en-US"/>
              <a:t>Selected income statement and balance sheet items</a:t>
            </a:r>
          </a:p>
          <a:p>
            <a:r>
              <a:rPr lang="en-US"/>
              <a:t>Related ratios</a:t>
            </a:r>
          </a:p>
          <a:p>
            <a:r>
              <a:rPr lang="en-US"/>
              <a:t>Applicable to Standard &amp; Poor’s industry group stock price indexes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descr="gibson-graphic (2)"/>
          <p:cNvSpPr>
            <a:spLocks noGrp="1" noChangeArrowheads="1"/>
          </p:cNvSpPr>
          <p:nvPr>
            <p:ph type="title"/>
          </p:nvPr>
        </p:nvSpPr>
        <p:spPr>
          <a:ln/>
        </p:spPr>
        <p:txBody>
          <a:bodyPr>
            <a:normAutofit fontScale="90000"/>
          </a:bodyPr>
          <a:lstStyle/>
          <a:p>
            <a:r>
              <a:rPr lang="en-US" b="1">
                <a:latin typeface="Arial" charset="0"/>
              </a:rPr>
              <a:t>Other Resources: </a:t>
            </a:r>
            <a:br>
              <a:rPr lang="en-US" b="1">
                <a:latin typeface="Arial" charset="0"/>
              </a:rPr>
            </a:br>
            <a:r>
              <a:rPr lang="en-US" b="1" i="1">
                <a:latin typeface="Arial" charset="0"/>
              </a:rPr>
              <a:t>Standard &amp; Poor’s Corporation Records</a:t>
            </a:r>
          </a:p>
        </p:txBody>
      </p:sp>
      <p:sp>
        <p:nvSpPr>
          <p:cNvPr id="177155" name="Rectangle 3"/>
          <p:cNvSpPr>
            <a:spLocks noGrp="1" noChangeArrowheads="1"/>
          </p:cNvSpPr>
          <p:nvPr>
            <p:ph idx="1"/>
          </p:nvPr>
        </p:nvSpPr>
        <p:spPr>
          <a:xfrm>
            <a:off x="593725" y="1598613"/>
            <a:ext cx="7940675" cy="4114800"/>
          </a:xfrm>
        </p:spPr>
        <p:txBody>
          <a:bodyPr/>
          <a:lstStyle/>
          <a:p>
            <a:r>
              <a:rPr lang="en-US"/>
              <a:t>U.S. corporations</a:t>
            </a:r>
          </a:p>
          <a:p>
            <a:pPr lvl="1"/>
            <a:r>
              <a:rPr lang="en-US"/>
              <a:t>Background information</a:t>
            </a:r>
          </a:p>
          <a:p>
            <a:pPr lvl="1"/>
            <a:r>
              <a:rPr lang="en-US"/>
              <a:t>Detailed financial statistics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descr="gibson-graphic (2)"/>
          <p:cNvSpPr>
            <a:spLocks noGrp="1" noChangeArrowheads="1"/>
          </p:cNvSpPr>
          <p:nvPr>
            <p:ph type="title"/>
          </p:nvPr>
        </p:nvSpPr>
        <p:spPr>
          <a:ln/>
        </p:spPr>
        <p:txBody>
          <a:bodyPr>
            <a:normAutofit fontScale="90000"/>
          </a:bodyPr>
          <a:lstStyle/>
          <a:p>
            <a:r>
              <a:rPr lang="en-US" sz="2400" b="1">
                <a:latin typeface="Arial" charset="0"/>
              </a:rPr>
              <a:t>Other Resources: </a:t>
            </a:r>
            <a:br>
              <a:rPr lang="en-US" sz="2400" b="1">
                <a:latin typeface="Arial" charset="0"/>
              </a:rPr>
            </a:br>
            <a:r>
              <a:rPr lang="en-US" sz="2400" b="1" i="1">
                <a:latin typeface="Arial" charset="0"/>
              </a:rPr>
              <a:t>America’s Corporate Families:</a:t>
            </a:r>
            <a:r>
              <a:rPr lang="en-US" sz="2400" b="1" i="1" baseline="30000">
                <a:latin typeface="Arial" charset="0"/>
                <a:cs typeface="Arial" charset="0"/>
              </a:rPr>
              <a:t>®</a:t>
            </a:r>
            <a:r>
              <a:rPr lang="en-US" sz="2400" b="1" i="1">
                <a:latin typeface="Arial" charset="0"/>
              </a:rPr>
              <a:t> The Billion Dollar Directory</a:t>
            </a:r>
            <a:r>
              <a:rPr lang="en-US" sz="2400" b="1" i="1" baseline="30000">
                <a:latin typeface="Arial" charset="0"/>
                <a:cs typeface="Arial" charset="0"/>
              </a:rPr>
              <a:t>®</a:t>
            </a:r>
          </a:p>
        </p:txBody>
      </p:sp>
      <p:sp>
        <p:nvSpPr>
          <p:cNvPr id="178179" name="Rectangle 3"/>
          <p:cNvSpPr>
            <a:spLocks noGrp="1" noChangeArrowheads="1"/>
          </p:cNvSpPr>
          <p:nvPr>
            <p:ph idx="1"/>
          </p:nvPr>
        </p:nvSpPr>
        <p:spPr>
          <a:xfrm>
            <a:off x="593725" y="1598613"/>
            <a:ext cx="7940675" cy="4114800"/>
          </a:xfrm>
        </p:spPr>
        <p:txBody>
          <a:bodyPr/>
          <a:lstStyle/>
          <a:p>
            <a:r>
              <a:rPr lang="en-US"/>
              <a:t>Corporate family listings</a:t>
            </a:r>
          </a:p>
          <a:p>
            <a:pPr lvl="1"/>
            <a:r>
              <a:rPr lang="en-US"/>
              <a:t>Alphabetical</a:t>
            </a:r>
          </a:p>
          <a:p>
            <a:pPr lvl="1"/>
            <a:r>
              <a:rPr lang="en-US"/>
              <a:t>Geographical</a:t>
            </a:r>
          </a:p>
          <a:p>
            <a:pPr lvl="1"/>
            <a:r>
              <a:rPr lang="en-US"/>
              <a:t>SIC</a:t>
            </a:r>
          </a:p>
          <a:p>
            <a:r>
              <a:rPr lang="en-US"/>
              <a:t>Cross-reference divisions, subsidiaries, and ultimate parent companies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descr="gibson-graphic (2)"/>
          <p:cNvSpPr>
            <a:spLocks noGrp="1" noChangeArrowheads="1"/>
          </p:cNvSpPr>
          <p:nvPr>
            <p:ph type="title"/>
          </p:nvPr>
        </p:nvSpPr>
        <p:spPr>
          <a:ln/>
        </p:spPr>
        <p:txBody>
          <a:bodyPr>
            <a:normAutofit fontScale="90000"/>
          </a:bodyPr>
          <a:lstStyle/>
          <a:p>
            <a:r>
              <a:rPr lang="en-US" b="1">
                <a:latin typeface="Arial" charset="0"/>
              </a:rPr>
              <a:t>Other Resources: </a:t>
            </a:r>
            <a:br>
              <a:rPr lang="en-US" b="1">
                <a:latin typeface="Arial" charset="0"/>
              </a:rPr>
            </a:br>
            <a:r>
              <a:rPr lang="en-US" b="1" i="1">
                <a:latin typeface="Arial" charset="0"/>
              </a:rPr>
              <a:t>D&amp;B</a:t>
            </a:r>
            <a:r>
              <a:rPr lang="en-US" b="1" i="1" baseline="30000">
                <a:latin typeface="Arial" charset="0"/>
                <a:cs typeface="Arial" charset="0"/>
              </a:rPr>
              <a:t>®</a:t>
            </a:r>
            <a:r>
              <a:rPr lang="en-US" b="1" i="1">
                <a:latin typeface="Arial" charset="0"/>
              </a:rPr>
              <a:t> Million Dollar Directory</a:t>
            </a:r>
            <a:r>
              <a:rPr lang="en-US" b="1" i="1" baseline="30000">
                <a:latin typeface="Arial" charset="0"/>
                <a:cs typeface="Arial" charset="0"/>
              </a:rPr>
              <a:t>®</a:t>
            </a:r>
          </a:p>
        </p:txBody>
      </p:sp>
      <p:sp>
        <p:nvSpPr>
          <p:cNvPr id="179203" name="Rectangle 3"/>
          <p:cNvSpPr>
            <a:spLocks noGrp="1" noChangeArrowheads="1"/>
          </p:cNvSpPr>
          <p:nvPr>
            <p:ph idx="1"/>
          </p:nvPr>
        </p:nvSpPr>
        <p:spPr>
          <a:xfrm>
            <a:off x="593725" y="1598613"/>
            <a:ext cx="7940675" cy="4114800"/>
          </a:xfrm>
        </p:spPr>
        <p:txBody>
          <a:bodyPr/>
          <a:lstStyle/>
          <a:p>
            <a:r>
              <a:rPr lang="en-US"/>
              <a:t>Company listings</a:t>
            </a:r>
          </a:p>
          <a:p>
            <a:pPr lvl="1"/>
            <a:r>
              <a:rPr lang="en-US"/>
              <a:t>Alphabetical</a:t>
            </a:r>
          </a:p>
          <a:p>
            <a:pPr lvl="1"/>
            <a:r>
              <a:rPr lang="en-US"/>
              <a:t>Geographically</a:t>
            </a:r>
          </a:p>
          <a:p>
            <a:pPr lvl="1"/>
            <a:r>
              <a:rPr lang="en-US"/>
              <a:t>SIC</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descr="gibson-graphic (2)"/>
          <p:cNvSpPr>
            <a:spLocks noGrp="1" noChangeArrowheads="1"/>
          </p:cNvSpPr>
          <p:nvPr>
            <p:ph type="title"/>
          </p:nvPr>
        </p:nvSpPr>
        <p:spPr>
          <a:ln/>
        </p:spPr>
        <p:txBody>
          <a:bodyPr>
            <a:normAutofit fontScale="90000"/>
          </a:bodyPr>
          <a:lstStyle/>
          <a:p>
            <a:r>
              <a:rPr lang="en-US" b="1">
                <a:latin typeface="Arial" charset="0"/>
              </a:rPr>
              <a:t>Other Resources: </a:t>
            </a:r>
            <a:br>
              <a:rPr lang="en-US" b="1">
                <a:latin typeface="Arial" charset="0"/>
              </a:rPr>
            </a:br>
            <a:r>
              <a:rPr lang="en-US" b="1" i="1">
                <a:latin typeface="Arial" charset="0"/>
              </a:rPr>
              <a:t>Directory Of Corporate Affiliates</a:t>
            </a:r>
          </a:p>
        </p:txBody>
      </p:sp>
      <p:sp>
        <p:nvSpPr>
          <p:cNvPr id="180227" name="Rectangle 3"/>
          <p:cNvSpPr>
            <a:spLocks noGrp="1" noChangeArrowheads="1"/>
          </p:cNvSpPr>
          <p:nvPr>
            <p:ph idx="1"/>
          </p:nvPr>
        </p:nvSpPr>
        <p:spPr>
          <a:xfrm>
            <a:off x="593725" y="1598613"/>
            <a:ext cx="7940675" cy="4114800"/>
          </a:xfrm>
        </p:spPr>
        <p:txBody>
          <a:bodyPr>
            <a:normAutofit lnSpcReduction="10000"/>
          </a:bodyPr>
          <a:lstStyle/>
          <a:p>
            <a:r>
              <a:rPr lang="en-US"/>
              <a:t>Corporate information</a:t>
            </a:r>
          </a:p>
          <a:p>
            <a:pPr lvl="1"/>
            <a:r>
              <a:rPr lang="en-US"/>
              <a:t>Divisions</a:t>
            </a:r>
          </a:p>
          <a:p>
            <a:pPr lvl="1"/>
            <a:r>
              <a:rPr lang="en-US"/>
              <a:t>Subsidiaries</a:t>
            </a:r>
          </a:p>
          <a:p>
            <a:pPr lvl="1"/>
            <a:r>
              <a:rPr lang="en-US"/>
              <a:t>Affiliates</a:t>
            </a:r>
          </a:p>
          <a:p>
            <a:r>
              <a:rPr lang="en-US"/>
              <a:t>Indexes</a:t>
            </a:r>
          </a:p>
          <a:p>
            <a:pPr lvl="1"/>
            <a:r>
              <a:rPr lang="en-US"/>
              <a:t>Alphabetical</a:t>
            </a:r>
          </a:p>
          <a:p>
            <a:pPr lvl="1"/>
            <a:r>
              <a:rPr lang="en-US"/>
              <a:t>Geographical</a:t>
            </a:r>
          </a:p>
          <a:p>
            <a:pPr lvl="1"/>
            <a:r>
              <a:rPr lang="en-US"/>
              <a:t>SIC</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descr="gibson-graphic (2)"/>
          <p:cNvSpPr>
            <a:spLocks noGrp="1" noChangeArrowheads="1"/>
          </p:cNvSpPr>
          <p:nvPr>
            <p:ph type="title"/>
          </p:nvPr>
        </p:nvSpPr>
        <p:spPr>
          <a:ln/>
        </p:spPr>
        <p:txBody>
          <a:bodyPr>
            <a:normAutofit fontScale="90000"/>
          </a:bodyPr>
          <a:lstStyle/>
          <a:p>
            <a:r>
              <a:rPr lang="en-US" sz="3200" b="1">
                <a:latin typeface="Arial" charset="0"/>
              </a:rPr>
              <a:t>Other Resources: </a:t>
            </a:r>
            <a:br>
              <a:rPr lang="en-US" sz="3200" b="1">
                <a:latin typeface="Arial" charset="0"/>
              </a:rPr>
            </a:br>
            <a:r>
              <a:rPr lang="en-US" sz="3200" b="1" i="1">
                <a:latin typeface="Arial" charset="0"/>
              </a:rPr>
              <a:t>Thomas Register Of American Manufacturers</a:t>
            </a:r>
          </a:p>
        </p:txBody>
      </p:sp>
      <p:sp>
        <p:nvSpPr>
          <p:cNvPr id="181251" name="Rectangle 3"/>
          <p:cNvSpPr>
            <a:spLocks noGrp="1" noChangeArrowheads="1"/>
          </p:cNvSpPr>
          <p:nvPr>
            <p:ph idx="1"/>
          </p:nvPr>
        </p:nvSpPr>
        <p:spPr>
          <a:xfrm>
            <a:off x="593725" y="1598613"/>
            <a:ext cx="7940675" cy="4114800"/>
          </a:xfrm>
        </p:spPr>
        <p:txBody>
          <a:bodyPr/>
          <a:lstStyle/>
          <a:p>
            <a:r>
              <a:rPr lang="en-US"/>
              <a:t>Comprehensive reference</a:t>
            </a:r>
          </a:p>
          <a:p>
            <a:pPr lvl="1"/>
            <a:r>
              <a:rPr lang="en-US"/>
              <a:t>Products</a:t>
            </a:r>
          </a:p>
          <a:p>
            <a:pPr lvl="1"/>
            <a:r>
              <a:rPr lang="en-US"/>
              <a:t>Services</a:t>
            </a:r>
          </a:p>
          <a:p>
            <a:pPr lvl="1"/>
            <a:r>
              <a:rPr lang="en-US"/>
              <a:t>Company profiles</a:t>
            </a:r>
          </a:p>
          <a:p>
            <a:pPr lvl="1"/>
            <a:r>
              <a:rPr lang="en-US"/>
              <a:t>Catalog file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descr="gibson-graphic (2)"/>
          <p:cNvSpPr>
            <a:spLocks noGrp="1" noChangeArrowheads="1"/>
          </p:cNvSpPr>
          <p:nvPr>
            <p:ph type="title"/>
          </p:nvPr>
        </p:nvSpPr>
        <p:spPr>
          <a:ln/>
        </p:spPr>
        <p:txBody>
          <a:bodyPr>
            <a:normAutofit fontScale="90000"/>
          </a:bodyPr>
          <a:lstStyle/>
          <a:p>
            <a:r>
              <a:rPr lang="en-US" b="1">
                <a:latin typeface="Arial" charset="0"/>
              </a:rPr>
              <a:t>Other Resources: </a:t>
            </a:r>
            <a:br>
              <a:rPr lang="en-US" b="1">
                <a:latin typeface="Arial" charset="0"/>
              </a:rPr>
            </a:br>
            <a:r>
              <a:rPr lang="en-US" b="1" i="1">
                <a:latin typeface="Arial" charset="0"/>
              </a:rPr>
              <a:t>Mergent Industrial Manual</a:t>
            </a:r>
          </a:p>
        </p:txBody>
      </p:sp>
      <p:sp>
        <p:nvSpPr>
          <p:cNvPr id="183299" name="Rectangle 3"/>
          <p:cNvSpPr>
            <a:spLocks noGrp="1" noChangeArrowheads="1"/>
          </p:cNvSpPr>
          <p:nvPr>
            <p:ph idx="1"/>
          </p:nvPr>
        </p:nvSpPr>
        <p:spPr>
          <a:xfrm>
            <a:off x="593725" y="1598613"/>
            <a:ext cx="7940675" cy="4114800"/>
          </a:xfrm>
        </p:spPr>
        <p:txBody>
          <a:bodyPr/>
          <a:lstStyle/>
          <a:p>
            <a:r>
              <a:rPr lang="en-US"/>
              <a:t>New York and American Stock Exchanges</a:t>
            </a:r>
          </a:p>
          <a:p>
            <a:pPr lvl="1"/>
            <a:r>
              <a:rPr lang="en-US"/>
              <a:t>History</a:t>
            </a:r>
          </a:p>
          <a:p>
            <a:pPr lvl="1"/>
            <a:r>
              <a:rPr lang="en-US"/>
              <a:t>Business</a:t>
            </a:r>
          </a:p>
          <a:p>
            <a:pPr lvl="1"/>
            <a:r>
              <a:rPr lang="en-US"/>
              <a:t>Properties</a:t>
            </a:r>
          </a:p>
          <a:p>
            <a:pPr lvl="1"/>
            <a:r>
              <a:rPr lang="en-US"/>
              <a:t>Subsidiaries</a:t>
            </a:r>
          </a:p>
          <a:p>
            <a:pPr lvl="1"/>
            <a:r>
              <a:rPr lang="en-US"/>
              <a:t>Financial statements</a:t>
            </a:r>
          </a:p>
          <a:p>
            <a:pPr lvl="1"/>
            <a:r>
              <a:rPr lang="en-US"/>
              <a:t>SIC codes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descr="gibson-graphic (2)"/>
          <p:cNvSpPr>
            <a:spLocks noGrp="1" noChangeArrowheads="1"/>
          </p:cNvSpPr>
          <p:nvPr>
            <p:ph type="title"/>
          </p:nvPr>
        </p:nvSpPr>
        <p:spPr>
          <a:ln/>
        </p:spPr>
        <p:txBody>
          <a:bodyPr>
            <a:normAutofit fontScale="90000"/>
          </a:bodyPr>
          <a:lstStyle/>
          <a:p>
            <a:r>
              <a:rPr lang="en-US" b="1">
                <a:latin typeface="Arial" charset="0"/>
              </a:rPr>
              <a:t>Other Resources: </a:t>
            </a:r>
            <a:br>
              <a:rPr lang="en-US" b="1">
                <a:latin typeface="Arial" charset="0"/>
              </a:rPr>
            </a:br>
            <a:r>
              <a:rPr lang="en-US" b="1" i="1">
                <a:latin typeface="Arial" charset="0"/>
              </a:rPr>
              <a:t>Security Owner’s Stock Guide</a:t>
            </a:r>
          </a:p>
        </p:txBody>
      </p:sp>
      <p:sp>
        <p:nvSpPr>
          <p:cNvPr id="182275" name="Rectangle 3"/>
          <p:cNvSpPr>
            <a:spLocks noGrp="1" noChangeArrowheads="1"/>
          </p:cNvSpPr>
          <p:nvPr>
            <p:ph idx="1"/>
          </p:nvPr>
        </p:nvSpPr>
        <p:spPr>
          <a:xfrm>
            <a:off x="593725" y="1598613"/>
            <a:ext cx="7940675" cy="4114800"/>
          </a:xfrm>
        </p:spPr>
        <p:txBody>
          <a:bodyPr/>
          <a:lstStyle/>
          <a:p>
            <a:r>
              <a:rPr lang="en-US"/>
              <a:t>Published by Standard &amp; Poor’s</a:t>
            </a:r>
          </a:p>
          <a:p>
            <a:r>
              <a:rPr lang="en-US"/>
              <a:t>Survey of 5,300 stocks</a:t>
            </a:r>
          </a:p>
          <a:p>
            <a:pPr lvl="1"/>
            <a:r>
              <a:rPr lang="en-US"/>
              <a:t>Trading activity</a:t>
            </a:r>
          </a:p>
          <a:p>
            <a:pPr lvl="1"/>
            <a:r>
              <a:rPr lang="en-US"/>
              <a:t>Price range</a:t>
            </a:r>
          </a:p>
          <a:p>
            <a:pPr lvl="1"/>
            <a:r>
              <a:rPr lang="en-US"/>
              <a:t>Dividends</a:t>
            </a:r>
          </a:p>
          <a:p>
            <a:pPr lvl="1"/>
            <a:r>
              <a:rPr lang="en-US"/>
              <a:t>etc.</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descr="gibson-graphic (2)"/>
          <p:cNvSpPr>
            <a:spLocks noGrp="1" noChangeArrowheads="1"/>
          </p:cNvSpPr>
          <p:nvPr>
            <p:ph type="title"/>
          </p:nvPr>
        </p:nvSpPr>
        <p:spPr>
          <a:ln/>
        </p:spPr>
        <p:txBody>
          <a:bodyPr>
            <a:normAutofit fontScale="90000"/>
          </a:bodyPr>
          <a:lstStyle/>
          <a:p>
            <a:r>
              <a:rPr lang="en-US" b="1">
                <a:latin typeface="Arial" charset="0"/>
              </a:rPr>
              <a:t>Other Resources: </a:t>
            </a:r>
            <a:br>
              <a:rPr lang="en-US" b="1">
                <a:latin typeface="Arial" charset="0"/>
              </a:rPr>
            </a:br>
            <a:r>
              <a:rPr lang="en-US" b="1" i="1">
                <a:latin typeface="Arial" charset="0"/>
              </a:rPr>
              <a:t>Standard &amp; Poor’s Statistical Service</a:t>
            </a:r>
          </a:p>
        </p:txBody>
      </p:sp>
      <p:sp>
        <p:nvSpPr>
          <p:cNvPr id="184323" name="Rectangle 3"/>
          <p:cNvSpPr>
            <a:spLocks noGrp="1" noChangeArrowheads="1"/>
          </p:cNvSpPr>
          <p:nvPr>
            <p:ph idx="1"/>
          </p:nvPr>
        </p:nvSpPr>
        <p:spPr>
          <a:xfrm>
            <a:off x="593725" y="1598613"/>
            <a:ext cx="7940675" cy="4114800"/>
          </a:xfrm>
        </p:spPr>
        <p:txBody>
          <a:bodyPr/>
          <a:lstStyle/>
          <a:p>
            <a:r>
              <a:rPr lang="en-US"/>
              <a:t>Industry statistics</a:t>
            </a:r>
          </a:p>
          <a:p>
            <a:pPr lvl="1"/>
            <a:r>
              <a:rPr lang="en-US"/>
              <a:t>Agriculture</a:t>
            </a:r>
          </a:p>
          <a:p>
            <a:pPr lvl="1"/>
            <a:r>
              <a:rPr lang="en-US"/>
              <a:t>Metals</a:t>
            </a:r>
          </a:p>
          <a:p>
            <a:pPr lvl="1"/>
            <a:r>
              <a:rPr lang="en-US"/>
              <a:t>Building</a:t>
            </a:r>
          </a:p>
          <a:p>
            <a:pPr lvl="1"/>
            <a:r>
              <a:rPr lang="en-US"/>
              <a:t>Transportation</a:t>
            </a:r>
          </a:p>
          <a:p>
            <a:pPr lvl="1"/>
            <a:r>
              <a:rPr lang="en-US"/>
              <a:t>etc.</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descr="gibson-graphic (2)"/>
          <p:cNvSpPr>
            <a:spLocks noGrp="1" noChangeArrowheads="1"/>
          </p:cNvSpPr>
          <p:nvPr>
            <p:ph type="title"/>
          </p:nvPr>
        </p:nvSpPr>
        <p:spPr>
          <a:ln/>
        </p:spPr>
        <p:txBody>
          <a:bodyPr>
            <a:normAutofit fontScale="90000"/>
          </a:bodyPr>
          <a:lstStyle/>
          <a:p>
            <a:r>
              <a:rPr lang="en-US" b="1">
                <a:latin typeface="Arial" charset="0"/>
              </a:rPr>
              <a:t>Other Resources: Dividend Records</a:t>
            </a:r>
          </a:p>
        </p:txBody>
      </p:sp>
      <p:sp>
        <p:nvSpPr>
          <p:cNvPr id="185347" name="Rectangle 3"/>
          <p:cNvSpPr>
            <a:spLocks noGrp="1" noChangeArrowheads="1"/>
          </p:cNvSpPr>
          <p:nvPr>
            <p:ph idx="1"/>
          </p:nvPr>
        </p:nvSpPr>
        <p:spPr>
          <a:xfrm>
            <a:off x="593725" y="1598613"/>
            <a:ext cx="7940675" cy="4114800"/>
          </a:xfrm>
        </p:spPr>
        <p:txBody>
          <a:bodyPr/>
          <a:lstStyle/>
          <a:p>
            <a:r>
              <a:rPr lang="en-US" i="1"/>
              <a:t>Mergent Dividend Record</a:t>
            </a:r>
          </a:p>
          <a:p>
            <a:r>
              <a:rPr lang="en-US" i="1"/>
              <a:t>Standard &amp; Poor’s Annual Dividend Record</a:t>
            </a:r>
          </a:p>
          <a:p>
            <a:endParaRPr lang="en-US"/>
          </a:p>
          <a:p>
            <a:pPr marL="631825" lvl="1" indent="0">
              <a:buFontTx/>
              <a:buNone/>
            </a:pPr>
            <a:r>
              <a:rPr lang="en-US"/>
              <a:t>Provide dividend records of virtually publicly owned American and some foreign companies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descr="gibson-graphic (2)"/>
          <p:cNvSpPr>
            <a:spLocks noGrp="1" noChangeArrowheads="1"/>
          </p:cNvSpPr>
          <p:nvPr>
            <p:ph type="title"/>
          </p:nvPr>
        </p:nvSpPr>
        <p:spPr>
          <a:ln/>
        </p:spPr>
        <p:txBody>
          <a:bodyPr>
            <a:normAutofit fontScale="90000"/>
          </a:bodyPr>
          <a:lstStyle/>
          <a:p>
            <a:r>
              <a:rPr lang="en-US" sz="2800" b="1">
                <a:latin typeface="Arial" charset="0"/>
              </a:rPr>
              <a:t>Other Resources: </a:t>
            </a:r>
            <a:br>
              <a:rPr lang="en-US" sz="2800" b="1">
                <a:latin typeface="Arial" charset="0"/>
              </a:rPr>
            </a:br>
            <a:r>
              <a:rPr lang="en-US" sz="2800" b="1" i="1">
                <a:latin typeface="Arial" charset="0"/>
              </a:rPr>
              <a:t>D&amp;B Reference Book of Corporate Managements</a:t>
            </a:r>
          </a:p>
        </p:txBody>
      </p:sp>
      <p:sp>
        <p:nvSpPr>
          <p:cNvPr id="186371" name="Rectangle 3"/>
          <p:cNvSpPr>
            <a:spLocks noGrp="1" noChangeArrowheads="1"/>
          </p:cNvSpPr>
          <p:nvPr>
            <p:ph idx="1"/>
          </p:nvPr>
        </p:nvSpPr>
        <p:spPr>
          <a:xfrm>
            <a:off x="593725" y="1598613"/>
            <a:ext cx="7940675" cy="4114800"/>
          </a:xfrm>
        </p:spPr>
        <p:txBody>
          <a:bodyPr/>
          <a:lstStyle/>
          <a:p>
            <a:r>
              <a:rPr lang="en-US" sz="2400"/>
              <a:t>Principle corporate officers</a:t>
            </a:r>
          </a:p>
          <a:p>
            <a:pPr lvl="1"/>
            <a:r>
              <a:rPr lang="en-US" sz="2000"/>
              <a:t>Year of birth</a:t>
            </a:r>
          </a:p>
          <a:p>
            <a:pPr lvl="1"/>
            <a:r>
              <a:rPr lang="en-US" sz="2000"/>
              <a:t>Education</a:t>
            </a:r>
          </a:p>
          <a:p>
            <a:pPr lvl="1"/>
            <a:r>
              <a:rPr lang="en-US" sz="2000"/>
              <a:t>Military service</a:t>
            </a:r>
          </a:p>
          <a:p>
            <a:pPr lvl="1"/>
            <a:r>
              <a:rPr lang="en-US" sz="2000"/>
              <a:t>Present business position</a:t>
            </a:r>
          </a:p>
          <a:p>
            <a:pPr lvl="1"/>
            <a:r>
              <a:rPr lang="en-US" sz="2000"/>
              <a:t>Previous positions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descr="gibson-graphic (2)"/>
          <p:cNvSpPr>
            <a:spLocks noGrp="1" noChangeArrowheads="1"/>
          </p:cNvSpPr>
          <p:nvPr>
            <p:ph type="title"/>
          </p:nvPr>
        </p:nvSpPr>
        <p:spPr/>
        <p:txBody>
          <a:bodyPr>
            <a:normAutofit fontScale="90000"/>
          </a:bodyPr>
          <a:lstStyle/>
          <a:p>
            <a:r>
              <a:rPr lang="en-US" b="1">
                <a:latin typeface="Arial" charset="0"/>
              </a:rPr>
              <a:t>Other Resources: </a:t>
            </a:r>
            <a:br>
              <a:rPr lang="en-US" b="1">
                <a:latin typeface="Arial" charset="0"/>
              </a:rPr>
            </a:br>
            <a:r>
              <a:rPr lang="en-US" b="1">
                <a:latin typeface="Arial" charset="0"/>
              </a:rPr>
              <a:t>Compact Disclosure</a:t>
            </a:r>
          </a:p>
        </p:txBody>
      </p:sp>
      <p:sp>
        <p:nvSpPr>
          <p:cNvPr id="215043" name="Rectangle 3"/>
          <p:cNvSpPr>
            <a:spLocks noGrp="1" noChangeArrowheads="1"/>
          </p:cNvSpPr>
          <p:nvPr>
            <p:ph idx="1"/>
          </p:nvPr>
        </p:nvSpPr>
        <p:spPr>
          <a:xfrm>
            <a:off x="593725" y="1598613"/>
            <a:ext cx="7940675" cy="4114800"/>
          </a:xfrm>
        </p:spPr>
        <p:txBody>
          <a:bodyPr>
            <a:normAutofit fontScale="92500" lnSpcReduction="10000"/>
          </a:bodyPr>
          <a:lstStyle/>
          <a:p>
            <a:pPr>
              <a:lnSpc>
                <a:spcPct val="90000"/>
              </a:lnSpc>
            </a:pPr>
            <a:r>
              <a:rPr lang="en-US"/>
              <a:t>Database of textual and financial information</a:t>
            </a:r>
          </a:p>
          <a:p>
            <a:pPr>
              <a:lnSpc>
                <a:spcPct val="90000"/>
              </a:lnSpc>
            </a:pPr>
            <a:r>
              <a:rPr lang="en-US"/>
              <a:t>Annual and periodic reports filed with the SEC</a:t>
            </a:r>
          </a:p>
          <a:p>
            <a:pPr>
              <a:lnSpc>
                <a:spcPct val="90000"/>
              </a:lnSpc>
            </a:pPr>
            <a:r>
              <a:rPr lang="en-US"/>
              <a:t>Contents</a:t>
            </a:r>
          </a:p>
          <a:p>
            <a:pPr lvl="1">
              <a:lnSpc>
                <a:spcPct val="90000"/>
              </a:lnSpc>
            </a:pPr>
            <a:r>
              <a:rPr lang="en-US"/>
              <a:t>Major financial statements</a:t>
            </a:r>
          </a:p>
          <a:p>
            <a:pPr lvl="1">
              <a:lnSpc>
                <a:spcPct val="90000"/>
              </a:lnSpc>
            </a:pPr>
            <a:r>
              <a:rPr lang="en-US"/>
              <a:t>Financial ratios</a:t>
            </a:r>
          </a:p>
          <a:p>
            <a:pPr lvl="1">
              <a:lnSpc>
                <a:spcPct val="90000"/>
              </a:lnSpc>
            </a:pPr>
            <a:r>
              <a:rPr lang="en-US"/>
              <a:t>Institutional holdings</a:t>
            </a:r>
          </a:p>
          <a:p>
            <a:pPr lvl="1">
              <a:lnSpc>
                <a:spcPct val="90000"/>
              </a:lnSpc>
            </a:pPr>
            <a:r>
              <a:rPr lang="en-US"/>
              <a:t>Insider ownership</a:t>
            </a:r>
          </a:p>
          <a:p>
            <a:pPr lvl="1">
              <a:lnSpc>
                <a:spcPct val="90000"/>
              </a:lnSpc>
            </a:pPr>
            <a:r>
              <a:rPr lang="en-US"/>
              <a:t>President’s letter</a:t>
            </a:r>
          </a:p>
          <a:p>
            <a:pPr lvl="1">
              <a:lnSpc>
                <a:spcPct val="90000"/>
              </a:lnSpc>
            </a:pPr>
            <a:r>
              <a:rPr lang="en-US"/>
              <a:t>Financial notes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descr="gibson-graphic (2)"/>
          <p:cNvSpPr>
            <a:spLocks noGrp="1" noChangeArrowheads="1"/>
          </p:cNvSpPr>
          <p:nvPr>
            <p:ph type="title"/>
          </p:nvPr>
        </p:nvSpPr>
        <p:spPr>
          <a:ln/>
        </p:spPr>
        <p:txBody>
          <a:bodyPr>
            <a:normAutofit fontScale="90000"/>
          </a:bodyPr>
          <a:lstStyle/>
          <a:p>
            <a:r>
              <a:rPr lang="en-US" b="1">
                <a:latin typeface="Arial" charset="0"/>
              </a:rPr>
              <a:t>Other Resources: </a:t>
            </a:r>
            <a:br>
              <a:rPr lang="en-US" b="1">
                <a:latin typeface="Arial" charset="0"/>
              </a:rPr>
            </a:br>
            <a:r>
              <a:rPr lang="en-US" b="1">
                <a:latin typeface="Arial" charset="0"/>
              </a:rPr>
              <a:t>Lexis-Nexis</a:t>
            </a:r>
          </a:p>
        </p:txBody>
      </p:sp>
      <p:sp>
        <p:nvSpPr>
          <p:cNvPr id="188419" name="Rectangle 3"/>
          <p:cNvSpPr>
            <a:spLocks noGrp="1" noChangeArrowheads="1"/>
          </p:cNvSpPr>
          <p:nvPr>
            <p:ph idx="1"/>
          </p:nvPr>
        </p:nvSpPr>
        <p:spPr>
          <a:xfrm>
            <a:off x="593725" y="1598613"/>
            <a:ext cx="7940675" cy="4114800"/>
          </a:xfrm>
        </p:spPr>
        <p:txBody>
          <a:bodyPr/>
          <a:lstStyle/>
          <a:p>
            <a:r>
              <a:rPr lang="en-US"/>
              <a:t>Accounting, legal, newspaper, and periodical information</a:t>
            </a:r>
          </a:p>
          <a:p>
            <a:r>
              <a:rPr lang="en-US"/>
              <a:t>Financial statements from annual reports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descr="gibson-graphic (2)"/>
          <p:cNvSpPr>
            <a:spLocks noGrp="1" noChangeArrowheads="1"/>
          </p:cNvSpPr>
          <p:nvPr>
            <p:ph type="title"/>
          </p:nvPr>
        </p:nvSpPr>
        <p:spPr/>
        <p:txBody>
          <a:bodyPr>
            <a:normAutofit fontScale="90000"/>
          </a:bodyPr>
          <a:lstStyle/>
          <a:p>
            <a:r>
              <a:rPr lang="en-US" b="1">
                <a:latin typeface="Arial" charset="0"/>
              </a:rPr>
              <a:t>The Users of Financial Statements</a:t>
            </a:r>
          </a:p>
        </p:txBody>
      </p:sp>
      <p:sp>
        <p:nvSpPr>
          <p:cNvPr id="189443" name="Rectangle 3"/>
          <p:cNvSpPr>
            <a:spLocks noGrp="1" noChangeArrowheads="1"/>
          </p:cNvSpPr>
          <p:nvPr>
            <p:ph idx="1"/>
          </p:nvPr>
        </p:nvSpPr>
        <p:spPr>
          <a:xfrm>
            <a:off x="609600" y="1600200"/>
            <a:ext cx="7940675" cy="4114800"/>
          </a:xfrm>
        </p:spPr>
        <p:txBody>
          <a:bodyPr>
            <a:normAutofit fontScale="92500" lnSpcReduction="10000"/>
          </a:bodyPr>
          <a:lstStyle/>
          <a:p>
            <a:r>
              <a:rPr lang="en-US"/>
              <a:t>Management</a:t>
            </a:r>
          </a:p>
          <a:p>
            <a:pPr lvl="1"/>
            <a:r>
              <a:rPr lang="en-US"/>
              <a:t>Analyze information from the perspective of both investors and creditors</a:t>
            </a:r>
          </a:p>
          <a:p>
            <a:r>
              <a:rPr lang="en-US"/>
              <a:t>Investors</a:t>
            </a:r>
          </a:p>
          <a:p>
            <a:pPr lvl="1"/>
            <a:r>
              <a:rPr lang="en-US"/>
              <a:t>Analysis of past and present information to project the future prospects of the entity</a:t>
            </a:r>
          </a:p>
          <a:p>
            <a:r>
              <a:rPr lang="en-US"/>
              <a:t>Creditors</a:t>
            </a:r>
          </a:p>
          <a:p>
            <a:pPr lvl="1"/>
            <a:r>
              <a:rPr lang="en-US"/>
              <a:t>Short-term: focus is on current resources</a:t>
            </a:r>
          </a:p>
          <a:p>
            <a:pPr lvl="1"/>
            <a:r>
              <a:rPr lang="en-US"/>
              <a:t>Long-term: consider the future prospects of the firm</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a:t>
            </a:r>
            <a:endParaRPr lang="en-US" dirty="0"/>
          </a:p>
        </p:txBody>
      </p:sp>
      <p:pic>
        <p:nvPicPr>
          <p:cNvPr id="271362" name="Picture 2"/>
          <p:cNvPicPr>
            <a:picLocks noChangeAspect="1" noChangeArrowheads="1"/>
          </p:cNvPicPr>
          <p:nvPr/>
        </p:nvPicPr>
        <p:blipFill>
          <a:blip r:embed="rId2"/>
          <a:srcRect/>
          <a:stretch>
            <a:fillRect/>
          </a:stretch>
        </p:blipFill>
        <p:spPr bwMode="auto">
          <a:xfrm>
            <a:off x="533400" y="2243138"/>
            <a:ext cx="8305800" cy="3471862"/>
          </a:xfrm>
          <a:prstGeom prst="rect">
            <a:avLst/>
          </a:prstGeom>
          <a:noFill/>
          <a:ln w="9525">
            <a:noFill/>
            <a:miter lim="800000"/>
            <a:headEnd/>
            <a:tailEnd/>
          </a:ln>
          <a:effectLst/>
        </p:spPr>
      </p:pic>
      <p:sp>
        <p:nvSpPr>
          <p:cNvPr id="6" name="Rectangle 5"/>
          <p:cNvSpPr/>
          <p:nvPr/>
        </p:nvSpPr>
        <p:spPr>
          <a:xfrm>
            <a:off x="457200" y="1524000"/>
            <a:ext cx="8305800" cy="646331"/>
          </a:xfrm>
          <a:prstGeom prst="rect">
            <a:avLst/>
          </a:prstGeom>
        </p:spPr>
        <p:txBody>
          <a:bodyPr wrap="square">
            <a:spAutoFit/>
          </a:bodyPr>
          <a:lstStyle/>
          <a:p>
            <a:r>
              <a:rPr lang="en-US" sz="1800" b="1" dirty="0">
                <a:latin typeface="Arial" pitchFamily="34" charset="0"/>
                <a:cs typeface="Arial" pitchFamily="34" charset="0"/>
              </a:rPr>
              <a:t>Tic-</a:t>
            </a:r>
            <a:r>
              <a:rPr lang="en-US" sz="1800" b="1" dirty="0" err="1">
                <a:latin typeface="Arial" pitchFamily="34" charset="0"/>
                <a:cs typeface="Arial" pitchFamily="34" charset="0"/>
              </a:rPr>
              <a:t>Tac</a:t>
            </a:r>
            <a:r>
              <a:rPr lang="en-US" sz="1800" b="1" dirty="0">
                <a:latin typeface="Arial" pitchFamily="34" charset="0"/>
                <a:cs typeface="Arial" pitchFamily="34" charset="0"/>
              </a:rPr>
              <a:t> Homes has had the following balance sheet statements the past four years (</a:t>
            </a:r>
            <a:r>
              <a:rPr lang="en-US" sz="1800" b="1" dirty="0" smtClean="0">
                <a:latin typeface="Arial" pitchFamily="34" charset="0"/>
                <a:cs typeface="Arial" pitchFamily="34" charset="0"/>
              </a:rPr>
              <a:t>in thousands</a:t>
            </a:r>
            <a:r>
              <a:rPr lang="en-US" sz="1800" b="1" dirty="0">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6010929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9137966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0"/>
            <a:ext cx="8305800" cy="5444054"/>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en-US" sz="1800" b="1" dirty="0" smtClean="0"/>
              <a:t>In the last three years, the company has increased its receivables and inventories rather dramatically. While net fixed assets jumped in 20X4, changes were only modest in 20X2 and 20X3. </a:t>
            </a:r>
          </a:p>
          <a:p>
            <a:pPr marL="285750" indent="-285750" algn="just">
              <a:lnSpc>
                <a:spcPct val="150000"/>
              </a:lnSpc>
              <a:buFont typeface="Arial" panose="020B0604020202020204" pitchFamily="34" charset="0"/>
              <a:buChar char="•"/>
            </a:pPr>
            <a:r>
              <a:rPr lang="en-US" sz="1800" b="1" dirty="0" smtClean="0"/>
              <a:t>The basic problem is that retained earnings have grown at only a very slow rate, almost all of which occurred in 20X3. This is due to inadequate profitability, excessive dividends, or both. </a:t>
            </a:r>
          </a:p>
          <a:p>
            <a:pPr marL="285750" indent="-285750" algn="just">
              <a:lnSpc>
                <a:spcPct val="150000"/>
              </a:lnSpc>
              <a:buFont typeface="Arial" panose="020B0604020202020204" pitchFamily="34" charset="0"/>
              <a:buChar char="•"/>
            </a:pPr>
            <a:r>
              <a:rPr lang="en-US" sz="1800" b="1" dirty="0" smtClean="0"/>
              <a:t>While the company increased its long-term debt in 20X2, it has not done so since. The burden of financing has fallen on accounts payable and accruals, together with drawing down the cash position and $50,000 in increased short-term borrowings (notes payable). </a:t>
            </a:r>
          </a:p>
          <a:p>
            <a:pPr marL="285750" indent="-285750" algn="just">
              <a:lnSpc>
                <a:spcPct val="150000"/>
              </a:lnSpc>
              <a:buFont typeface="Arial" panose="020B0604020202020204" pitchFamily="34" charset="0"/>
              <a:buChar char="•"/>
            </a:pPr>
            <a:r>
              <a:rPr lang="en-US" sz="1800" b="1" dirty="0" smtClean="0"/>
              <a:t>The </a:t>
            </a:r>
            <a:r>
              <a:rPr lang="en-US" sz="1800" b="1" dirty="0"/>
              <a:t>question would be whether payables are past due and whether employees are being paid on time. It is clear that the company cannot continue to expand its assets without increasing its equity base in a significant way.</a:t>
            </a:r>
            <a:endParaRPr lang="en-MY" sz="1800" b="1" dirty="0"/>
          </a:p>
        </p:txBody>
      </p:sp>
    </p:spTree>
    <p:extLst>
      <p:ext uri="{BB962C8B-B14F-4D97-AF65-F5344CB8AC3E}">
        <p14:creationId xmlns="" xmlns:p14="http://schemas.microsoft.com/office/powerpoint/2010/main" val="5035286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Lecture Summary</a:t>
            </a:r>
            <a:endParaRPr lang="en-US" dirty="0"/>
          </a:p>
        </p:txBody>
      </p:sp>
      <p:sp>
        <p:nvSpPr>
          <p:cNvPr id="3" name="Rectangle 2"/>
          <p:cNvSpPr/>
          <p:nvPr/>
        </p:nvSpPr>
        <p:spPr>
          <a:xfrm>
            <a:off x="609600" y="1659284"/>
            <a:ext cx="7696200" cy="2677656"/>
          </a:xfrm>
          <a:prstGeom prst="rect">
            <a:avLst/>
          </a:prstGeom>
        </p:spPr>
        <p:txBody>
          <a:bodyPr wrap="square">
            <a:spAutoFit/>
          </a:bodyPr>
          <a:lstStyle/>
          <a:p>
            <a:pPr lvl="0">
              <a:buFont typeface="Arial" pitchFamily="34" charset="0"/>
              <a:buChar char="•"/>
            </a:pPr>
            <a:r>
              <a:rPr kumimoji="0" lang="en-US"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Basics of Analysis </a:t>
            </a:r>
          </a:p>
          <a:p>
            <a:pPr lvl="0" eaLnBrk="0" hangingPunct="0">
              <a:buFont typeface="Arial" pitchFamily="34" charset="0"/>
              <a:buChar char="•"/>
            </a:pPr>
            <a:r>
              <a:rPr kumimoji="0" lang="en-US"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Ratio Analysis, Common size analysis     (Vertical and Horizontal), </a:t>
            </a:r>
          </a:p>
          <a:p>
            <a:pPr lvl="0" eaLnBrk="0" hangingPunct="0">
              <a:buFont typeface="Arial" pitchFamily="34" charset="0"/>
              <a:buChar char="•"/>
            </a:pPr>
            <a:r>
              <a:rPr kumimoji="0" lang="en-US"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Financial Statement Variations by type of  Industry, Comparison, </a:t>
            </a:r>
          </a:p>
          <a:p>
            <a:pPr lvl="0" eaLnBrk="0" hangingPunct="0">
              <a:buFont typeface="Arial" pitchFamily="34" charset="0"/>
              <a:buChar char="•"/>
            </a:pPr>
            <a:r>
              <a:rPr kumimoji="0" lang="en-US"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Trend Analysis,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10283</TotalTime>
  <Words>1523</Words>
  <Application>Microsoft Office PowerPoint</Application>
  <PresentationFormat>On-screen Show (4:3)</PresentationFormat>
  <Paragraphs>341</Paragraphs>
  <Slides>48</Slides>
  <Notes>34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0" baseType="lpstr">
      <vt:lpstr>Office Theme</vt:lpstr>
      <vt:lpstr>Worksheet</vt:lpstr>
      <vt:lpstr>Slide 1</vt:lpstr>
      <vt:lpstr>Previous Lecture Summary</vt:lpstr>
      <vt:lpstr>Today's Lecture Topics</vt:lpstr>
      <vt:lpstr>Ratio Analysis</vt:lpstr>
      <vt:lpstr>Slide 5</vt:lpstr>
      <vt:lpstr>Ratio Analysis</vt:lpstr>
      <vt:lpstr>Complexities and Context</vt:lpstr>
      <vt:lpstr>Common-Size Analysis</vt:lpstr>
      <vt:lpstr>Vertical Analysis</vt:lpstr>
      <vt:lpstr>Slide 10</vt:lpstr>
      <vt:lpstr>Slide 11</vt:lpstr>
      <vt:lpstr>Horizontal Analysis</vt:lpstr>
      <vt:lpstr>Slide 13</vt:lpstr>
      <vt:lpstr>Slide 14</vt:lpstr>
      <vt:lpstr>Year-to-Year Change Analysis</vt:lpstr>
      <vt:lpstr>Industry Variations</vt:lpstr>
      <vt:lpstr>Descriptive Information</vt:lpstr>
      <vt:lpstr>Comparisons</vt:lpstr>
      <vt:lpstr>Comparisons: Trend Analysis</vt:lpstr>
      <vt:lpstr>Comparisons: SIC</vt:lpstr>
      <vt:lpstr>Comparisons: NAICS</vt:lpstr>
      <vt:lpstr>Comparisons: Industry</vt:lpstr>
      <vt:lpstr>Financial Services’ Publications</vt:lpstr>
      <vt:lpstr>Financial Services’ Publications (cont’d)</vt:lpstr>
      <vt:lpstr>Comparisons: Caution</vt:lpstr>
      <vt:lpstr>Relative Size of Firm</vt:lpstr>
      <vt:lpstr>Other Resources:  Ward’s Business Directory</vt:lpstr>
      <vt:lpstr>Other Resources:  Standard &amp; Poor’s Stock Reports</vt:lpstr>
      <vt:lpstr>Other Resources:  Standard &amp; Poor’s Register Of Corporations, Directors, And Executives</vt:lpstr>
      <vt:lpstr>Other Resources:  Standard &amp; Poor’s Analyst’s Handbook</vt:lpstr>
      <vt:lpstr>Other Resources:  Standard &amp; Poor’s Corporation Records</vt:lpstr>
      <vt:lpstr>Other Resources:  America’s Corporate Families:® The Billion Dollar Directory®</vt:lpstr>
      <vt:lpstr>Other Resources:  D&amp;B® Million Dollar Directory®</vt:lpstr>
      <vt:lpstr>Other Resources:  Directory Of Corporate Affiliates</vt:lpstr>
      <vt:lpstr>Other Resources:  Thomas Register Of American Manufacturers</vt:lpstr>
      <vt:lpstr>Other Resources:  Mergent Industrial Manual</vt:lpstr>
      <vt:lpstr>Other Resources:  Security Owner’s Stock Guide</vt:lpstr>
      <vt:lpstr>Other Resources:  Standard &amp; Poor’s Statistical Service</vt:lpstr>
      <vt:lpstr>Other Resources: Dividend Records</vt:lpstr>
      <vt:lpstr>Other Resources:  D&amp;B Reference Book of Corporate Managements</vt:lpstr>
      <vt:lpstr>Other Resources:  Compact Disclosure</vt:lpstr>
      <vt:lpstr>Other Resources:  Lexis-Nexis</vt:lpstr>
      <vt:lpstr>The Users of Financial Statements</vt:lpstr>
      <vt:lpstr>Practical Exercise</vt:lpstr>
      <vt:lpstr>Slide 45</vt:lpstr>
      <vt:lpstr>Slide 46</vt:lpstr>
      <vt:lpstr>Slide 47</vt:lpstr>
      <vt:lpstr>Lecture Summary</vt:lpstr>
    </vt:vector>
  </TitlesOfParts>
  <Company>Lifetouch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dc:title>
  <dc:creator>Anne Oppegard</dc:creator>
  <cp:lastModifiedBy>NTS</cp:lastModifiedBy>
  <cp:revision>79</cp:revision>
  <dcterms:created xsi:type="dcterms:W3CDTF">2005-11-16T22:01:55Z</dcterms:created>
  <dcterms:modified xsi:type="dcterms:W3CDTF">2014-05-28T11:50:30Z</dcterms:modified>
</cp:coreProperties>
</file>