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6"/>
  </p:notesMasterIdLst>
  <p:handoutMasterIdLst>
    <p:handoutMasterId r:id="rId37"/>
  </p:handoutMasterIdLst>
  <p:sldIdLst>
    <p:sldId id="288" r:id="rId2"/>
    <p:sldId id="289" r:id="rId3"/>
    <p:sldId id="290" r:id="rId4"/>
    <p:sldId id="271" r:id="rId5"/>
    <p:sldId id="272" r:id="rId6"/>
    <p:sldId id="273" r:id="rId7"/>
    <p:sldId id="274" r:id="rId8"/>
    <p:sldId id="309" r:id="rId9"/>
    <p:sldId id="275" r:id="rId10"/>
    <p:sldId id="276" r:id="rId11"/>
    <p:sldId id="277" r:id="rId12"/>
    <p:sldId id="278" r:id="rId13"/>
    <p:sldId id="279" r:id="rId14"/>
    <p:sldId id="283" r:id="rId15"/>
    <p:sldId id="282" r:id="rId16"/>
    <p:sldId id="284" r:id="rId17"/>
    <p:sldId id="281" r:id="rId18"/>
    <p:sldId id="291" r:id="rId19"/>
    <p:sldId id="298" r:id="rId20"/>
    <p:sldId id="299" r:id="rId21"/>
    <p:sldId id="292" r:id="rId22"/>
    <p:sldId id="300" r:id="rId23"/>
    <p:sldId id="301" r:id="rId24"/>
    <p:sldId id="293" r:id="rId25"/>
    <p:sldId id="302" r:id="rId26"/>
    <p:sldId id="303" r:id="rId27"/>
    <p:sldId id="295" r:id="rId28"/>
    <p:sldId id="304" r:id="rId29"/>
    <p:sldId id="305" r:id="rId30"/>
    <p:sldId id="306" r:id="rId31"/>
    <p:sldId id="307" r:id="rId32"/>
    <p:sldId id="296" r:id="rId33"/>
    <p:sldId id="308" r:id="rId34"/>
    <p:sldId id="294" r:id="rId3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0066"/>
    <a:srgbClr val="3366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87831" autoAdjust="0"/>
  </p:normalViewPr>
  <p:slideViewPr>
    <p:cSldViewPr>
      <p:cViewPr>
        <p:scale>
          <a:sx n="71" d="100"/>
          <a:sy n="71" d="100"/>
        </p:scale>
        <p:origin x="-1272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92A9191-D668-44B7-8821-D9F4F2E618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41316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24B7FD99-686F-4285-8C5C-51CC0D7837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14042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531E12-01AD-4486-87D2-7222D0428219}" type="slidenum">
              <a:rPr lang="en-US"/>
              <a:pPr/>
              <a:t>4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7CA6BA-882E-4264-A434-FC550CE60420}" type="slidenum">
              <a:rPr lang="en-US"/>
              <a:pPr/>
              <a:t>5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A489F5-6FB1-4443-94FF-2112022A825F}" type="slidenum">
              <a:rPr lang="en-US"/>
              <a:pPr/>
              <a:t>6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6E0201-8FB4-4925-9893-7CC6BDEE66EB}" type="slidenum">
              <a:rPr lang="en-US"/>
              <a:pPr/>
              <a:t>7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24F571-F223-42CA-B9BF-6DF9DB6A8559}" type="slidenum">
              <a:rPr lang="en-US"/>
              <a:pPr/>
              <a:t>9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54F4F8-B19F-437C-9089-299CC49C5646}" type="slidenum">
              <a:rPr lang="en-US"/>
              <a:pPr/>
              <a:t>10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B18F10-3A65-446A-A3E9-13B83B6D15AE}" type="slidenum">
              <a:rPr lang="en-US"/>
              <a:pPr/>
              <a:t>11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C05D98-B0A0-4519-90D8-382A47FEA6D5}" type="slidenum">
              <a:rPr lang="en-US"/>
              <a:pPr/>
              <a:t>12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88569E-8E17-490C-ADEA-B064B400A9B8}" type="slidenum">
              <a:rPr lang="en-US"/>
              <a:pPr/>
              <a:t>13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4DBD9B-76B8-437B-BCD8-DC678D14C858}" type="slidenum">
              <a:rPr lang="en-US"/>
              <a:pPr/>
              <a:t>14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E8E8D4-BECB-4150-BC86-9B59232032E2}" type="slidenum">
              <a:rPr lang="en-US"/>
              <a:pPr/>
              <a:t>15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4B3A96-FA79-41C7-98D9-93F79311AB31}" type="slidenum">
              <a:rPr lang="en-US"/>
              <a:pPr/>
              <a:t>16</a:t>
            </a:fld>
            <a:endParaRPr 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971AB3-5859-450A-B072-A142EB58B64E}" type="slidenum">
              <a:rPr lang="en-US"/>
              <a:pPr/>
              <a:t>17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B7FD99-686F-4285-8C5C-51CC0D78378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3440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4F561E-760F-4A34-884E-5BE24D17AFEE}" type="datetime1">
              <a:rPr lang="en-US"/>
              <a:pPr>
                <a:defRPr/>
              </a:pPr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4, Slide #</a:t>
            </a:r>
            <a:fld id="{115A63CD-ED03-4BA7-AF04-7F00AB4C28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2EF35-E4F3-481D-A648-BDB9FB12E863}" type="datetime1">
              <a:rPr lang="en-US"/>
              <a:pPr>
                <a:defRPr/>
              </a:pPr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4, Slide #</a:t>
            </a:r>
            <a:fld id="{92A2C63A-7AB3-4460-9604-602CD7E24E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70081-B441-4B4A-A02E-9E713DB9A77D}" type="datetime1">
              <a:rPr lang="en-US"/>
              <a:pPr>
                <a:defRPr/>
              </a:pPr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4, Slide #</a:t>
            </a:r>
            <a:fld id="{681021AA-3748-475C-A70A-DFA7677B5A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3C136-0D16-4FAF-8F51-484918DFD18D}" type="datetime1">
              <a:rPr lang="en-US"/>
              <a:pPr>
                <a:defRPr/>
              </a:pPr>
              <a:t>5/27/2014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4, Slide #</a:t>
            </a:r>
            <a:fld id="{5A5EDA1A-F543-4957-8FEB-62C26116B0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0DD167-7B9E-491F-9DCC-F5057372B3D6}" type="datetime1">
              <a:rPr lang="en-US"/>
              <a:pPr>
                <a:defRPr/>
              </a:pPr>
              <a:t>5/27/2014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4, Slide #</a:t>
            </a:r>
            <a:fld id="{8AC443A0-3AE2-4B13-AE55-43E15BC99F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3BC667-7545-4604-9FD6-574E8A1B6882}" type="datetime1">
              <a:rPr lang="en-US"/>
              <a:pPr>
                <a:defRPr/>
              </a:pPr>
              <a:t>5/27/2014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4, Slide #</a:t>
            </a:r>
            <a:fld id="{D1AE44D5-77FA-4AC1-8619-F6466BE807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20DBF2-69CD-439C-94E0-5731ACAE8A81}" type="datetime1">
              <a:rPr lang="en-US"/>
              <a:pPr>
                <a:defRPr/>
              </a:pPr>
              <a:t>5/27/2014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4, Slide #</a:t>
            </a:r>
            <a:fld id="{A3F4B86B-9AF5-4A49-8D7A-6FFC10335E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DA3261-B35B-46FE-816D-8CDCB6BD903A}" type="datetime1">
              <a:rPr lang="en-US"/>
              <a:pPr>
                <a:defRPr/>
              </a:pPr>
              <a:t>5/27/2014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4, Slide #</a:t>
            </a:r>
            <a:fld id="{05367472-6046-4497-82A9-E3A0EC0982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E326E1-EA79-4EF0-858C-8F9F870B10FA}" type="datetime1">
              <a:rPr lang="en-US"/>
              <a:pPr>
                <a:defRPr/>
              </a:pPr>
              <a:t>5/27/2014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4, Slide #</a:t>
            </a:r>
            <a:fld id="{13A053CF-982F-42FE-BE20-715A6212C9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3D471-0F2C-4975-9696-D657F1DFC293}" type="datetime1">
              <a:rPr lang="en-US"/>
              <a:pPr>
                <a:defRPr/>
              </a:pPr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4, Slide #</a:t>
            </a:r>
            <a:fld id="{BD936D58-A563-4C3E-BE0D-FF11DD10E9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43F27-2CDD-4698-84CB-1E757A448E4E}" type="datetime1">
              <a:rPr lang="en-US"/>
              <a:pPr>
                <a:defRPr/>
              </a:pPr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4, Slide #</a:t>
            </a:r>
            <a:fld id="{35084892-3134-46A4-B6B2-ADAD5EB439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C531D20-73C7-4CD1-B677-CE549C0432B7}" type="datetime1">
              <a:rPr lang="en-US"/>
              <a:pPr>
                <a:defRPr/>
              </a:pPr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Chapter 4, Slide #</a:t>
            </a:r>
            <a:fld id="{5D925DBF-7D91-49BE-80FF-9FA949A068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Excel_97-2003_Worksheet1.xls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countingtools.com/interest-rate-definition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ccountingtools.com/foreign-exchange-definition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Microsoft_Office_Excel_97-2003_Worksheet2.xls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Microsoft_Office_Excel_97-2003_Worksheet3.xls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Microsoft_Office_Excel_97-2003_Worksheet4.xls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04800" y="1752600"/>
          <a:ext cx="8534400" cy="3852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1645"/>
                <a:gridCol w="6242755"/>
              </a:tblGrid>
              <a:tr h="770572">
                <a:tc>
                  <a:txBody>
                    <a:bodyPr/>
                    <a:lstStyle/>
                    <a:p>
                      <a:r>
                        <a:rPr lang="en-MY" dirty="0" smtClean="0"/>
                        <a:t>Course Title:            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>
                          <a:effectLst/>
                        </a:rPr>
                        <a:t>Financial</a:t>
                      </a:r>
                      <a:r>
                        <a:rPr lang="en-MY" sz="2400" baseline="0" dirty="0" smtClean="0">
                          <a:effectLst/>
                        </a:rPr>
                        <a:t> </a:t>
                      </a:r>
                      <a:r>
                        <a:rPr lang="en-MY" sz="2400" dirty="0" smtClean="0">
                          <a:effectLst/>
                        </a:rPr>
                        <a:t>Statement Analysis</a:t>
                      </a:r>
                      <a:endParaRPr lang="en-MY" sz="2400" dirty="0">
                        <a:effectLst/>
                      </a:endParaRPr>
                    </a:p>
                  </a:txBody>
                  <a:tcPr/>
                </a:tc>
              </a:tr>
              <a:tr h="770572">
                <a:tc>
                  <a:txBody>
                    <a:bodyPr/>
                    <a:lstStyle/>
                    <a:p>
                      <a:r>
                        <a:rPr lang="en-MY" dirty="0" smtClean="0"/>
                        <a:t>Course Code: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MGT-537</a:t>
                      </a:r>
                      <a:endParaRPr lang="en-MY" sz="2400" dirty="0"/>
                    </a:p>
                  </a:txBody>
                  <a:tcPr/>
                </a:tc>
              </a:tr>
              <a:tr h="770572">
                <a:tc>
                  <a:txBody>
                    <a:bodyPr/>
                    <a:lstStyle/>
                    <a:p>
                      <a:r>
                        <a:rPr lang="en-MY" dirty="0" smtClean="0"/>
                        <a:t>Course Instructor: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err="1" smtClean="0"/>
                        <a:t>Dr.</a:t>
                      </a:r>
                      <a:r>
                        <a:rPr lang="en-MY" sz="2400" dirty="0" smtClean="0"/>
                        <a:t> Hafiz Muhammad </a:t>
                      </a:r>
                      <a:r>
                        <a:rPr lang="en-MY" sz="2400" dirty="0" err="1" smtClean="0"/>
                        <a:t>Ishaq</a:t>
                      </a:r>
                      <a:endParaRPr lang="en-MY" sz="2400" dirty="0"/>
                    </a:p>
                  </a:txBody>
                  <a:tcPr/>
                </a:tc>
              </a:tr>
              <a:tr h="770572">
                <a:tc>
                  <a:txBody>
                    <a:bodyPr/>
                    <a:lstStyle/>
                    <a:p>
                      <a:r>
                        <a:rPr lang="en-MY" dirty="0" smtClean="0"/>
                        <a:t>Total Lectures: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32</a:t>
                      </a:r>
                      <a:endParaRPr lang="en-MY" sz="2400" dirty="0"/>
                    </a:p>
                  </a:txBody>
                  <a:tcPr/>
                </a:tc>
              </a:tr>
              <a:tr h="770572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Previous Lecture Summary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838200" y="1295400"/>
            <a:ext cx="7620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MY" dirty="0" smtClean="0"/>
              <a:t>Basic Elements of the Income Statement: </a:t>
            </a:r>
          </a:p>
          <a:p>
            <a:pPr algn="just">
              <a:buFont typeface="Arial" pitchFamily="34" charset="0"/>
              <a:buChar char="•"/>
            </a:pPr>
            <a:r>
              <a:rPr lang="en-MY" dirty="0" smtClean="0"/>
              <a:t> Net Sales </a:t>
            </a:r>
          </a:p>
          <a:p>
            <a:pPr algn="just">
              <a:buFont typeface="Arial" pitchFamily="34" charset="0"/>
              <a:buChar char="•"/>
            </a:pPr>
            <a:r>
              <a:rPr lang="en-MY" dirty="0" smtClean="0"/>
              <a:t> Cost of goods sold </a:t>
            </a:r>
          </a:p>
          <a:p>
            <a:pPr algn="just">
              <a:buFont typeface="Arial" pitchFamily="34" charset="0"/>
              <a:buChar char="•"/>
            </a:pPr>
            <a:r>
              <a:rPr lang="en-MY" dirty="0" smtClean="0"/>
              <a:t> Operating revenue, </a:t>
            </a:r>
          </a:p>
          <a:p>
            <a:pPr algn="just">
              <a:buFont typeface="Arial" pitchFamily="34" charset="0"/>
              <a:buChar char="•"/>
            </a:pPr>
            <a:r>
              <a:rPr lang="en-MY" dirty="0" smtClean="0"/>
              <a:t> Operating expenses, </a:t>
            </a:r>
          </a:p>
          <a:p>
            <a:pPr algn="just">
              <a:buFont typeface="Arial" pitchFamily="34" charset="0"/>
              <a:buChar char="•"/>
            </a:pPr>
            <a:r>
              <a:rPr lang="en-MY" dirty="0" smtClean="0"/>
              <a:t> Other Income and expenses.</a:t>
            </a:r>
          </a:p>
          <a:p>
            <a:pPr lvl="0" algn="just">
              <a:buFont typeface="Wingdings" pitchFamily="2" charset="2"/>
              <a:buChar char="Ø"/>
            </a:pPr>
            <a:r>
              <a:rPr lang="en-MY" dirty="0" smtClean="0"/>
              <a:t>Single – step income statement</a:t>
            </a:r>
          </a:p>
          <a:p>
            <a:pPr algn="just">
              <a:buFont typeface="Wingdings" pitchFamily="2" charset="2"/>
              <a:buChar char="Ø"/>
            </a:pPr>
            <a:r>
              <a:rPr lang="en-MY" dirty="0" smtClean="0"/>
              <a:t>Multiple-step income statement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Today's Lecture Topics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04800" y="1600200"/>
            <a:ext cx="80772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MY" dirty="0" smtClean="0"/>
              <a:t>Special Income Statement Items: </a:t>
            </a:r>
          </a:p>
          <a:p>
            <a:pPr>
              <a:buFont typeface="Arial" pitchFamily="34" charset="0"/>
              <a:buChar char="•"/>
            </a:pPr>
            <a:r>
              <a:rPr lang="en-MY" dirty="0" smtClean="0"/>
              <a:t>  Unusual item disclosed separately </a:t>
            </a:r>
          </a:p>
          <a:p>
            <a:pPr>
              <a:buFont typeface="Arial" pitchFamily="34" charset="0"/>
              <a:buChar char="•"/>
            </a:pPr>
            <a:r>
              <a:rPr lang="en-MY" dirty="0" smtClean="0"/>
              <a:t>  Discontinued operations </a:t>
            </a:r>
          </a:p>
          <a:p>
            <a:pPr>
              <a:buFont typeface="Arial" pitchFamily="34" charset="0"/>
              <a:buChar char="•"/>
            </a:pPr>
            <a:r>
              <a:rPr lang="en-MY" dirty="0" smtClean="0"/>
              <a:t>  Extraordinary items </a:t>
            </a:r>
          </a:p>
          <a:p>
            <a:pPr>
              <a:buFont typeface="Arial" pitchFamily="34" charset="0"/>
              <a:buChar char="•"/>
            </a:pPr>
            <a:r>
              <a:rPr lang="en-MY" dirty="0" smtClean="0"/>
              <a:t>  Minority share of earnings</a:t>
            </a:r>
          </a:p>
          <a:p>
            <a:pPr>
              <a:buFont typeface="Arial" pitchFamily="34" charset="0"/>
              <a:buChar char="•"/>
            </a:pPr>
            <a:r>
              <a:rPr lang="en-MY" dirty="0" smtClean="0"/>
              <a:t>  Earnings per share </a:t>
            </a:r>
          </a:p>
          <a:p>
            <a:pPr>
              <a:buFont typeface="Arial" pitchFamily="34" charset="0"/>
              <a:buChar char="•"/>
            </a:pPr>
            <a:r>
              <a:rPr lang="en-MY" dirty="0" smtClean="0"/>
              <a:t>  Retained Earnings </a:t>
            </a:r>
          </a:p>
          <a:p>
            <a:pPr>
              <a:buFont typeface="Arial" pitchFamily="34" charset="0"/>
              <a:buChar char="•"/>
            </a:pPr>
            <a:r>
              <a:rPr lang="en-MY" dirty="0" smtClean="0"/>
              <a:t>  Dividends and stock splits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latin typeface="Arial" charset="0"/>
              </a:rPr>
              <a:t>Reconciliation of Retained Earnings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2362200"/>
            <a:ext cx="7864475" cy="3505200"/>
          </a:xfrm>
        </p:spPr>
        <p:txBody>
          <a:bodyPr rtlCol="0">
            <a:normAutofit fontScale="92500"/>
          </a:bodyPr>
          <a:lstStyle/>
          <a:p>
            <a:pPr marL="452438" indent="-452438" algn="just" fontAlgn="auto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FontTx/>
              <a:buNone/>
              <a:tabLst>
                <a:tab pos="452438" algn="l"/>
              </a:tabLst>
              <a:defRPr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	Beginning of year balance of retained earnings</a:t>
            </a:r>
          </a:p>
          <a:p>
            <a:pPr marL="452438" indent="-452438" algn="just" fontAlgn="auto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FontTx/>
              <a:buNone/>
              <a:tabLst>
                <a:tab pos="452438" algn="l"/>
              </a:tabLst>
              <a:defRPr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+	Prior period adjustments</a:t>
            </a:r>
          </a:p>
          <a:p>
            <a:pPr marL="452438" indent="-452438" algn="just" fontAlgn="auto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FontTx/>
              <a:buNone/>
              <a:tabLst>
                <a:tab pos="452438" algn="l"/>
              </a:tabLst>
              <a:defRPr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±	Cumulative effect of a change in accounting principle</a:t>
            </a:r>
          </a:p>
          <a:p>
            <a:pPr marL="452438" indent="-452438" algn="just" fontAlgn="auto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FontTx/>
              <a:buNone/>
              <a:tabLst>
                <a:tab pos="452438" algn="l"/>
              </a:tabLst>
              <a:defRPr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=	Beginning balance as adjusted</a:t>
            </a:r>
          </a:p>
          <a:p>
            <a:pPr marL="452438" indent="-452438" algn="just" fontAlgn="auto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FontTx/>
              <a:buNone/>
              <a:tabLst>
                <a:tab pos="452438" algn="l"/>
              </a:tabLst>
              <a:defRPr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+	Net income</a:t>
            </a:r>
          </a:p>
          <a:p>
            <a:pPr marL="452438" indent="-452438" algn="just" fontAlgn="auto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FontTx/>
              <a:buNone/>
              <a:tabLst>
                <a:tab pos="452438" algn="l"/>
              </a:tabLst>
              <a:defRPr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–	</a:t>
            </a:r>
            <a:r>
              <a:rPr lang="en-US" sz="2600" u="sng" dirty="0" smtClean="0">
                <a:latin typeface="Arial" pitchFamily="34" charset="0"/>
                <a:cs typeface="Arial" pitchFamily="34" charset="0"/>
              </a:rPr>
              <a:t>Dividends</a:t>
            </a:r>
          </a:p>
          <a:p>
            <a:pPr marL="452438" indent="-452438" algn="just" fontAlgn="auto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FontTx/>
              <a:buNone/>
              <a:tabLst>
                <a:tab pos="452438" algn="l"/>
              </a:tabLst>
              <a:defRPr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=	End-of-year balance of retained earnings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609600" y="1447800"/>
            <a:ext cx="7924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400"/>
              <a:t>Reported as part of the Statement of Stockholders’ Equity or combined with the Income Statement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atin typeface="Arial" charset="0"/>
              </a:rPr>
              <a:t>Retained Earnings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598613"/>
            <a:ext cx="7940675" cy="4114800"/>
          </a:xfrm>
        </p:spPr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 accumulated undistributed earnings of the corporation reported on the balance sheet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Appropriated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Restricted by law, contract, or management decision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Sometimes a portion of retained earnings may be unavailable for dividends because it has been appropriated (restricted).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Appropriate retained earnings remain part of retained earnings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Not available for dividends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Unappropriated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Available for dividends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Does not represent cash or any other asset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atin typeface="Arial" charset="0"/>
              </a:rPr>
              <a:t>Stock Dividends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295400"/>
            <a:ext cx="7940675" cy="4724400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Cash dividends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Date of declaration: create liability and reduce retained earnings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Date of payment: reduce liability and cash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Stock dividends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Small (less than 25%): capitalize the market value of the stock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Material: capitalize the par value of the stock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Total equity is unaffected by a stock dividend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Analysis issues: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Restate share quantities to reflect stock dividend activity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atin typeface="Arial" charset="0"/>
              </a:rPr>
              <a:t>Stock Dividend Example</a:t>
            </a:r>
          </a:p>
        </p:txBody>
      </p:sp>
      <p:sp>
        <p:nvSpPr>
          <p:cNvPr id="134148" name="Rectangle 4"/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7772400" cy="609600"/>
          </a:xfrm>
        </p:spPr>
        <p:txBody>
          <a:bodyPr rtlCol="0">
            <a:normAutofit fontScale="85000" lnSpcReduction="10000"/>
          </a:bodyPr>
          <a:lstStyle/>
          <a:p>
            <a:pPr marL="0" indent="0" fontAlgn="auto">
              <a:spcAft>
                <a:spcPts val="0"/>
              </a:spcAft>
              <a:buFontTx/>
              <a:buNone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100,000 shares outstanding; $1 par; $5 market</a:t>
            </a:r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152400" y="2133600"/>
          <a:ext cx="8763000" cy="2128838"/>
        </p:xfrm>
        <a:graphic>
          <a:graphicData uri="http://schemas.openxmlformats.org/presentationml/2006/ole">
            <p:oleObj spid="_x0000_s2066" name="Worksheet" r:id="rId4" imgW="5580000" imgH="1375200" progId="Excel.Sheet.8">
              <p:embed/>
            </p:oleObj>
          </a:graphicData>
        </a:graphic>
      </p:graphicFrame>
      <p:sp>
        <p:nvSpPr>
          <p:cNvPr id="2053" name="Text Box 6"/>
          <p:cNvSpPr txBox="1">
            <a:spLocks noChangeArrowheads="1"/>
          </p:cNvSpPr>
          <p:nvPr/>
        </p:nvSpPr>
        <p:spPr bwMode="auto">
          <a:xfrm>
            <a:off x="3505200" y="4495800"/>
            <a:ext cx="26670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5% stock dividend on 100,000 shares: issue 5,000 additional shares recorded at $5 per share</a:t>
            </a:r>
          </a:p>
        </p:txBody>
      </p:sp>
      <p:sp>
        <p:nvSpPr>
          <p:cNvPr id="2054" name="Text Box 7"/>
          <p:cNvSpPr txBox="1">
            <a:spLocks noChangeArrowheads="1"/>
          </p:cNvSpPr>
          <p:nvPr/>
        </p:nvSpPr>
        <p:spPr bwMode="auto">
          <a:xfrm>
            <a:off x="6324600" y="4495800"/>
            <a:ext cx="26670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30% stock dividend on 100,000 shares: issue 30,000 additional shares recorded at $1 per share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atin typeface="Arial" charset="0"/>
              </a:rPr>
              <a:t>Stock Splits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598613"/>
            <a:ext cx="7940675" cy="4114800"/>
          </a:xfrm>
        </p:spPr>
        <p:txBody>
          <a:bodyPr rtlCol="0">
            <a:normAutofit lnSpcReduction="1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2-for-1 split</a:t>
            </a:r>
          </a:p>
          <a:p>
            <a:pPr lvl="1" algn="just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Doubles the quantity of stock</a:t>
            </a:r>
          </a:p>
          <a:p>
            <a:pPr lvl="1" algn="just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Par or stated value is halved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No effect on retained earnings, additional paid-in capital, or capital stock accounts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Analysis issues:</a:t>
            </a:r>
          </a:p>
          <a:p>
            <a:pPr lvl="1" algn="just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Restate share quantities to reflect split activity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>
                <a:latin typeface="Arial" charset="0"/>
              </a:rPr>
              <a:t>Legality of Distributions to Shareholders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598613"/>
            <a:ext cx="7940675" cy="4954587"/>
          </a:xfrm>
        </p:spPr>
        <p:txBody>
          <a:bodyPr/>
          <a:lstStyle/>
          <a:p>
            <a:pPr lvl="1" algn="just">
              <a:spcBef>
                <a:spcPct val="35000"/>
              </a:spcBef>
            </a:pPr>
            <a:r>
              <a:rPr lang="en-US" dirty="0" smtClean="0">
                <a:latin typeface="Arial" charset="0"/>
                <a:cs typeface="Arial" charset="0"/>
              </a:rPr>
              <a:t>Distributions are acceptable as long as the firm has the ability to pay debts as they come due in the normal course of business</a:t>
            </a:r>
          </a:p>
          <a:p>
            <a:pPr lvl="1" algn="just">
              <a:spcBef>
                <a:spcPct val="35000"/>
              </a:spcBef>
            </a:pPr>
            <a:r>
              <a:rPr lang="en-US" dirty="0" smtClean="0">
                <a:latin typeface="Arial" charset="0"/>
                <a:cs typeface="Arial" charset="0"/>
              </a:rPr>
              <a:t>Distributions to stockholders are acceptable as long as the firm is solvent and the distributions do not exceed the fair value of the assets</a:t>
            </a:r>
          </a:p>
          <a:p>
            <a:pPr lvl="1" algn="just">
              <a:spcBef>
                <a:spcPct val="35000"/>
              </a:spcBef>
            </a:pPr>
            <a:r>
              <a:rPr lang="en-US" dirty="0" smtClean="0">
                <a:latin typeface="Arial" charset="0"/>
                <a:cs typeface="Arial" charset="0"/>
              </a:rPr>
              <a:t>Distributions consist of solvency and balance sheet test of liquidity and risk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charset="0"/>
              </a:rPr>
              <a:t>Comprehensive Income</a:t>
            </a:r>
          </a:p>
        </p:txBody>
      </p:sp>
      <p:sp>
        <p:nvSpPr>
          <p:cNvPr id="25603" name="Text Box 5"/>
          <p:cNvSpPr txBox="1">
            <a:spLocks noChangeArrowheads="1"/>
          </p:cNvSpPr>
          <p:nvPr/>
        </p:nvSpPr>
        <p:spPr bwMode="auto">
          <a:xfrm>
            <a:off x="533400" y="1219200"/>
            <a:ext cx="8077200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 dirty="0"/>
              <a:t>	</a:t>
            </a:r>
            <a:r>
              <a:rPr lang="en-US" sz="2000" dirty="0"/>
              <a:t>Net income</a:t>
            </a:r>
          </a:p>
          <a:p>
            <a:pPr marL="342900" indent="-342900">
              <a:spcBef>
                <a:spcPct val="20000"/>
              </a:spcBef>
            </a:pPr>
            <a:r>
              <a:rPr lang="en-US" sz="2000" dirty="0"/>
              <a:t>+	</a:t>
            </a:r>
            <a:r>
              <a:rPr lang="en-US" sz="2000" u="sng" dirty="0"/>
              <a:t>The period’s change in accumulated other comprehensive income</a:t>
            </a:r>
          </a:p>
          <a:p>
            <a:pPr marL="342900" indent="-342900">
              <a:spcBef>
                <a:spcPct val="20000"/>
              </a:spcBef>
            </a:pPr>
            <a:r>
              <a:rPr lang="en-US" sz="2000" dirty="0"/>
              <a:t>=	Comprehensive </a:t>
            </a:r>
            <a:r>
              <a:rPr lang="en-US" sz="2000" dirty="0" smtClean="0"/>
              <a:t>income</a:t>
            </a:r>
            <a:endParaRPr lang="en-US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/>
              <a:t>Foreign currency translation adjustments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/>
              <a:t>Unrealized holding gains and losses on available-for-sale marketable securities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/>
              <a:t>Changes to stockholders’ equity resulting from additional minimum pension liability adjustments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/>
              <a:t>Unrealized gains and losses from derivative </a:t>
            </a:r>
            <a:r>
              <a:rPr lang="en-US" sz="2400" dirty="0" smtClean="0"/>
              <a:t>instruments. </a:t>
            </a:r>
            <a:r>
              <a:rPr lang="en-MY" sz="2400" dirty="0"/>
              <a:t>A </a:t>
            </a:r>
            <a:r>
              <a:rPr lang="en-MY" sz="2400" i="1" dirty="0"/>
              <a:t>derivative</a:t>
            </a:r>
            <a:r>
              <a:rPr lang="en-MY" sz="2400" dirty="0"/>
              <a:t> is a financial instrument whose value changes in relation to changes in a variable, such as an </a:t>
            </a:r>
            <a:r>
              <a:rPr lang="en-MY" sz="2400" dirty="0">
                <a:hlinkClick r:id="rId3"/>
              </a:rPr>
              <a:t>interest rate</a:t>
            </a:r>
            <a:r>
              <a:rPr lang="en-MY" sz="2400" dirty="0"/>
              <a:t>, commodity price, credit rating</a:t>
            </a:r>
            <a:r>
              <a:rPr lang="en-MY" sz="2400" dirty="0" smtClean="0"/>
              <a:t>, or</a:t>
            </a:r>
            <a:r>
              <a:rPr lang="en-MY" sz="2400" dirty="0"/>
              <a:t> </a:t>
            </a:r>
            <a:r>
              <a:rPr lang="en-MY" sz="2400" dirty="0" smtClean="0"/>
              <a:t> </a:t>
            </a:r>
            <a:r>
              <a:rPr lang="en-MY" sz="2400" dirty="0" smtClean="0">
                <a:hlinkClick r:id="rId4"/>
              </a:rPr>
              <a:t>foreign </a:t>
            </a:r>
            <a:r>
              <a:rPr lang="en-MY" sz="2400" dirty="0">
                <a:hlinkClick r:id="rId4"/>
              </a:rPr>
              <a:t>exchange</a:t>
            </a:r>
            <a:r>
              <a:rPr lang="en-MY" sz="2400" dirty="0"/>
              <a:t> rate.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>
                <a:latin typeface="Arial" charset="0"/>
              </a:rPr>
              <a:t>Comprehensive Income (cont’d)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953000"/>
          </a:xfrm>
        </p:spPr>
        <p:txBody>
          <a:bodyPr/>
          <a:lstStyle/>
          <a:p>
            <a:pPr algn="just"/>
            <a:r>
              <a:rPr lang="en-US" sz="2800" smtClean="0">
                <a:latin typeface="Arial" charset="0"/>
                <a:cs typeface="Arial" charset="0"/>
              </a:rPr>
              <a:t>Required disclosures</a:t>
            </a:r>
          </a:p>
          <a:p>
            <a:pPr lvl="1" algn="just"/>
            <a:r>
              <a:rPr lang="en-US" smtClean="0">
                <a:latin typeface="Arial" charset="0"/>
                <a:cs typeface="Arial" charset="0"/>
              </a:rPr>
              <a:t>Comprehensive income</a:t>
            </a:r>
          </a:p>
          <a:p>
            <a:pPr lvl="1" algn="just"/>
            <a:r>
              <a:rPr lang="en-US" smtClean="0">
                <a:latin typeface="Arial" charset="0"/>
                <a:cs typeface="Arial" charset="0"/>
              </a:rPr>
              <a:t>Other comprehensive income from each category</a:t>
            </a:r>
          </a:p>
          <a:p>
            <a:pPr lvl="1" algn="just"/>
            <a:r>
              <a:rPr lang="en-US" smtClean="0">
                <a:latin typeface="Arial" charset="0"/>
                <a:cs typeface="Arial" charset="0"/>
              </a:rPr>
              <a:t>Reclassification adjustments for each category of other comprehensive income</a:t>
            </a:r>
          </a:p>
          <a:p>
            <a:pPr lvl="1" algn="just"/>
            <a:r>
              <a:rPr lang="en-US" smtClean="0">
                <a:latin typeface="Arial" charset="0"/>
                <a:cs typeface="Arial" charset="0"/>
              </a:rPr>
              <a:t>Tax effects for each category of other comprehensive income</a:t>
            </a:r>
          </a:p>
          <a:p>
            <a:pPr lvl="1" algn="just"/>
            <a:r>
              <a:rPr lang="en-US" smtClean="0">
                <a:latin typeface="Arial" charset="0"/>
                <a:cs typeface="Arial" charset="0"/>
              </a:rPr>
              <a:t>Balances for each category of other comprehensive income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latin typeface="Arial" charset="0"/>
              </a:rPr>
              <a:t>Comprehensive Income (cont’d)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598613"/>
            <a:ext cx="8016875" cy="4114800"/>
          </a:xfrm>
        </p:spPr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Presentation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In a separate financial statement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Combined with the income statement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As part of the schedule of changes in stockholders’ equity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latin typeface="Arial" charset="0"/>
              </a:rPr>
              <a:t>Comprehensive Income </a:t>
            </a:r>
            <a:r>
              <a:rPr lang="en-US" b="1" dirty="0" smtClean="0">
                <a:latin typeface="Arial" charset="0"/>
                <a:cs typeface="Arial" charset="0"/>
              </a:rPr>
              <a:t>– </a:t>
            </a:r>
            <a:br>
              <a:rPr lang="en-US" b="1" dirty="0" smtClean="0">
                <a:latin typeface="Arial" charset="0"/>
                <a:cs typeface="Arial" charset="0"/>
              </a:rPr>
            </a:br>
            <a:r>
              <a:rPr lang="en-US" b="1" dirty="0" smtClean="0">
                <a:latin typeface="Arial" charset="0"/>
              </a:rPr>
              <a:t>Separate Statement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990600" y="1752600"/>
          <a:ext cx="7391400" cy="3886200"/>
        </p:xfrm>
        <a:graphic>
          <a:graphicData uri="http://schemas.openxmlformats.org/presentationml/2006/ole">
            <p:oleObj spid="_x0000_s3090" name="Worksheet" r:id="rId4" imgW="4343400" imgH="1876425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smtClean="0">
                <a:latin typeface="Arial" charset="0"/>
              </a:rPr>
              <a:t>Comprehensive Income </a:t>
            </a:r>
            <a:r>
              <a:rPr lang="en-US" sz="3600" b="1" smtClean="0">
                <a:latin typeface="Arial" charset="0"/>
                <a:cs typeface="Arial" charset="0"/>
              </a:rPr>
              <a:t>–</a:t>
            </a:r>
            <a:r>
              <a:rPr lang="en-US" sz="3600" b="1" smtClean="0">
                <a:latin typeface="Arial" charset="0"/>
              </a:rPr>
              <a:t/>
            </a:r>
            <a:br>
              <a:rPr lang="en-US" sz="3600" b="1" smtClean="0">
                <a:latin typeface="Arial" charset="0"/>
              </a:rPr>
            </a:br>
            <a:r>
              <a:rPr lang="en-US" sz="3600" b="1" smtClean="0">
                <a:latin typeface="Arial" charset="0"/>
              </a:rPr>
              <a:t>Combined with Income Statement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914400" y="1524000"/>
          <a:ext cx="7239000" cy="5334000"/>
        </p:xfrm>
        <a:graphic>
          <a:graphicData uri="http://schemas.openxmlformats.org/presentationml/2006/ole">
            <p:oleObj spid="_x0000_s4114" name="Worksheet" r:id="rId4" imgW="3867150" imgH="386715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latin typeface="Arial" charset="0"/>
              </a:rPr>
              <a:t>Comprehensive Income </a:t>
            </a:r>
            <a:r>
              <a:rPr lang="en-US" b="1" dirty="0" smtClean="0">
                <a:latin typeface="Arial" charset="0"/>
                <a:cs typeface="Arial" charset="0"/>
              </a:rPr>
              <a:t>– </a:t>
            </a:r>
            <a:r>
              <a:rPr lang="en-US" b="1" dirty="0" smtClean="0">
                <a:latin typeface="Arial" charset="0"/>
              </a:rPr>
              <a:t>As Part of the Statement of Stockholders’ Equity</a:t>
            </a: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1066800" y="1752600"/>
          <a:ext cx="7508875" cy="4887913"/>
        </p:xfrm>
        <a:graphic>
          <a:graphicData uri="http://schemas.openxmlformats.org/presentationml/2006/ole">
            <p:oleObj spid="_x0000_s5138" name="Worksheet" r:id="rId4" imgW="5436000" imgH="3189240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>
                <a:latin typeface="Arial" charset="0"/>
              </a:rPr>
              <a:t>Comprehensive Income (cont’d)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598613"/>
            <a:ext cx="7864475" cy="4114800"/>
          </a:xfrm>
        </p:spPr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Analysis issues: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Typically more volatile than net income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A better indication of long-run profitability</a:t>
            </a:r>
          </a:p>
          <a:p>
            <a:pPr lvl="1"/>
            <a:endParaRPr lang="en-US" dirty="0" smtClean="0">
              <a:latin typeface="Arial" charset="0"/>
              <a:cs typeface="Arial" charset="0"/>
            </a:endParaRPr>
          </a:p>
          <a:p>
            <a:pPr>
              <a:buFontTx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endParaRPr lang="en-US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77217069"/>
              </p:ext>
            </p:extLst>
          </p:nvPr>
        </p:nvGraphicFramePr>
        <p:xfrm>
          <a:off x="533400" y="2057400"/>
          <a:ext cx="8001000" cy="2971800"/>
        </p:xfrm>
        <a:graphic>
          <a:graphicData uri="http://schemas.openxmlformats.org/drawingml/2006/table">
            <a:tbl>
              <a:tblPr/>
              <a:tblGrid>
                <a:gridCol w="6432685"/>
                <a:gridCol w="1568315"/>
              </a:tblGrid>
              <a:tr h="2971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Current 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Assets---------------------------------------------------------------------------------------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$900,000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Current 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Liabilities-----------------------------------------------------------------------------------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400,000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Fixed Assets, 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Net-----------------------------------------------------------------------------------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600,000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Investments------------------------------------------------------------------------------------------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100,000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Long-Term 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Debt-------------------------------------------------------------------------------------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500,000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Dividends Declared on Common Stock during the 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Year-----------------------------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50,000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Income Summary (income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)--------------------------------------------------------------------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225,000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Retained Earnings, January 1, Year 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4----------------------------------------------------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?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Common 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Stock----------------------------------------------------------------------------------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150,000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1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Premium on Common 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Stock-------------------------------------------------------------------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250,000</a:t>
                      </a:r>
                      <a:endParaRPr lang="en-US" sz="14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304800" y="5029200"/>
            <a:ext cx="8157105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Required:</a:t>
            </a:r>
          </a:p>
          <a:p>
            <a:pPr algn="just"/>
            <a:r>
              <a:rPr lang="en-US" sz="1800" b="1" dirty="0" smtClean="0"/>
              <a:t>Find the ending balance in Retained Earnings as of December 31, Year 4.</a:t>
            </a:r>
          </a:p>
          <a:p>
            <a:pPr algn="just"/>
            <a:r>
              <a:rPr lang="en-US" sz="1800" b="1" dirty="0" smtClean="0"/>
              <a:t>Find the beginning balance in Retained Earnings as of January 1, Year 4.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381000" y="1600200"/>
            <a:ext cx="8382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114300" algn="r"/>
                <a:tab pos="0" algn="l"/>
              </a:tabLst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Information for Scandinavian Products at the end of Year 4 follows.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81648305"/>
              </p:ext>
            </p:extLst>
          </p:nvPr>
        </p:nvGraphicFramePr>
        <p:xfrm>
          <a:off x="304800" y="1676400"/>
          <a:ext cx="8382000" cy="336499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6888529"/>
                <a:gridCol w="1493471"/>
              </a:tblGrid>
              <a:tr h="2008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itchFamily="34" charset="0"/>
                          <a:cs typeface="Arial" pitchFamily="34" charset="0"/>
                        </a:rPr>
                        <a:t>Sales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itchFamily="34" charset="0"/>
                          <a:cs typeface="Arial" pitchFamily="34" charset="0"/>
                        </a:rPr>
                        <a:t>$1,800,000 </a:t>
                      </a:r>
                      <a:endParaRPr lang="en-US" sz="16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</a:tr>
              <a:tr h="27709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itchFamily="34" charset="0"/>
                          <a:cs typeface="Arial" pitchFamily="34" charset="0"/>
                        </a:rPr>
                        <a:t>Cost of goods sold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sng">
                          <a:latin typeface="Arial" pitchFamily="34" charset="0"/>
                          <a:cs typeface="Arial" pitchFamily="34" charset="0"/>
                        </a:rPr>
                        <a:t> 1,200,000</a:t>
                      </a:r>
                      <a:r>
                        <a:rPr lang="en-US" sz="1600" b="1"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6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</a:tr>
              <a:tr h="27709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itchFamily="34" charset="0"/>
                          <a:cs typeface="Arial" pitchFamily="34" charset="0"/>
                        </a:rPr>
                        <a:t>Gross profit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itchFamily="34" charset="0"/>
                          <a:cs typeface="Arial" pitchFamily="34" charset="0"/>
                        </a:rPr>
                        <a:t> $  600,000 </a:t>
                      </a:r>
                      <a:endParaRPr lang="en-US" sz="16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</a:tr>
              <a:tr h="27709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itchFamily="34" charset="0"/>
                          <a:cs typeface="Arial" pitchFamily="34" charset="0"/>
                        </a:rPr>
                        <a:t>Operating expenses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itchFamily="34" charset="0"/>
                          <a:cs typeface="Arial" pitchFamily="34" charset="0"/>
                        </a:rPr>
                        <a:t>  (200,000)</a:t>
                      </a:r>
                      <a:endParaRPr lang="en-US" sz="16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</a:tr>
              <a:tr h="27709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itchFamily="34" charset="0"/>
                          <a:cs typeface="Arial" pitchFamily="34" charset="0"/>
                        </a:rPr>
                        <a:t>Equity earnings of nonconsolidated subsidiaries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sng">
                          <a:latin typeface="Arial" pitchFamily="34" charset="0"/>
                          <a:cs typeface="Arial" pitchFamily="34" charset="0"/>
                        </a:rPr>
                        <a:t>    30,000</a:t>
                      </a:r>
                      <a:r>
                        <a:rPr lang="en-US" sz="1600" b="1"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6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</a:tr>
              <a:tr h="27709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itchFamily="34" charset="0"/>
                          <a:cs typeface="Arial" pitchFamily="34" charset="0"/>
                        </a:rPr>
                        <a:t>Operating income before income taxes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itchFamily="34" charset="0"/>
                          <a:cs typeface="Arial" pitchFamily="34" charset="0"/>
                        </a:rPr>
                        <a:t> $  430,000 </a:t>
                      </a:r>
                      <a:endParaRPr lang="en-US" sz="16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</a:tr>
              <a:tr h="27709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itchFamily="34" charset="0"/>
                          <a:cs typeface="Arial" pitchFamily="34" charset="0"/>
                        </a:rPr>
                        <a:t>Taxes related to operations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sng">
                          <a:latin typeface="Arial" pitchFamily="34" charset="0"/>
                          <a:cs typeface="Arial" pitchFamily="34" charset="0"/>
                        </a:rPr>
                        <a:t>  (130,000</a:t>
                      </a:r>
                      <a:r>
                        <a:rPr lang="en-US" sz="1600" b="1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n-US" sz="16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</a:tr>
              <a:tr h="27709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14300" algn="l"/>
                        </a:tabLst>
                      </a:pPr>
                      <a:r>
                        <a:rPr lang="en-US" sz="1600" b="1" dirty="0">
                          <a:latin typeface="Arial" pitchFamily="34" charset="0"/>
                          <a:cs typeface="Arial" pitchFamily="34" charset="0"/>
                        </a:rPr>
                        <a:t>Net income from operations before cumulative effect of change in accounting </a:t>
                      </a:r>
                      <a:r>
                        <a:rPr lang="en-US" sz="1600" b="1" dirty="0" smtClean="0">
                          <a:latin typeface="Arial" pitchFamily="34" charset="0"/>
                          <a:cs typeface="Arial" pitchFamily="34" charset="0"/>
                        </a:rPr>
                        <a:t>principle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itchFamily="34" charset="0"/>
                          <a:cs typeface="Arial" pitchFamily="34" charset="0"/>
                        </a:rPr>
                        <a:t> $  300,000 </a:t>
                      </a:r>
                      <a:endParaRPr lang="en-US" sz="16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</a:tr>
              <a:tr h="55418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itchFamily="34" charset="0"/>
                          <a:cs typeface="Arial" pitchFamily="34" charset="0"/>
                        </a:rPr>
                        <a:t>Cumulative effect of change in accounting principle (less applicable </a:t>
                      </a:r>
                      <a:r>
                        <a:rPr lang="en-US" sz="1600" b="1" dirty="0" smtClean="0">
                          <a:latin typeface="Arial" pitchFamily="34" charset="0"/>
                          <a:cs typeface="Arial" pitchFamily="34" charset="0"/>
                        </a:rPr>
                        <a:t>income</a:t>
                      </a:r>
                      <a:r>
                        <a:rPr lang="en-US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600" b="1" dirty="0" smtClean="0">
                          <a:latin typeface="Arial" pitchFamily="34" charset="0"/>
                          <a:cs typeface="Arial" pitchFamily="34" charset="0"/>
                        </a:rPr>
                        <a:t>taxes </a:t>
                      </a:r>
                      <a:r>
                        <a:rPr lang="en-US" sz="1600" b="1" dirty="0">
                          <a:latin typeface="Arial" pitchFamily="34" charset="0"/>
                          <a:cs typeface="Arial" pitchFamily="34" charset="0"/>
                        </a:rPr>
                        <a:t>of $30,000)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sng" dirty="0">
                          <a:latin typeface="Arial" pitchFamily="34" charset="0"/>
                          <a:cs typeface="Arial" pitchFamily="34" charset="0"/>
                        </a:rPr>
                        <a:t>    60,000</a:t>
                      </a:r>
                      <a:r>
                        <a:rPr lang="en-US" sz="1600" b="1" dirty="0"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</a:tr>
              <a:tr h="27709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itchFamily="34" charset="0"/>
                          <a:cs typeface="Arial" pitchFamily="34" charset="0"/>
                        </a:rPr>
                        <a:t>Net income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dbl" dirty="0">
                          <a:latin typeface="Arial" pitchFamily="34" charset="0"/>
                          <a:cs typeface="Arial" pitchFamily="34" charset="0"/>
                        </a:rPr>
                        <a:t>$  360,000</a:t>
                      </a:r>
                      <a:r>
                        <a:rPr lang="en-US" sz="1600" b="1" dirty="0"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457200" y="1447800"/>
            <a:ext cx="83058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" algn="l"/>
              </a:tabLs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The income statement of Jones Company for the year ended December 31, 2010, shows: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" algn="l"/>
              </a:tabLs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5486400"/>
          <a:ext cx="8382000" cy="1143000"/>
        </p:xfrm>
        <a:graphic>
          <a:graphicData uri="http://schemas.openxmlformats.org/drawingml/2006/table">
            <a:tbl>
              <a:tblPr/>
              <a:tblGrid>
                <a:gridCol w="381000"/>
                <a:gridCol w="8001000"/>
              </a:tblGrid>
              <a:tr h="3810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a.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Compute the net earnings after removing nonrecurring items.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b.</a:t>
                      </a:r>
                      <a:endParaRPr lang="en-US" sz="16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Determine the earnings from the nonconsolidated subsidiary.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c.</a:t>
                      </a:r>
                      <a:endParaRPr lang="en-US" sz="16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Determine the total tax amount.</a:t>
                      </a:r>
                      <a:endParaRPr lang="en-US" sz="16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381000" y="4997679"/>
            <a:ext cx="8001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Require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d: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Chapter End Problem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57200" y="1524000"/>
            <a:ext cx="830580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 smtClean="0">
                <a:latin typeface="Arial" pitchFamily="34" charset="0"/>
                <a:cs typeface="Arial" pitchFamily="34" charset="0"/>
              </a:rPr>
              <a:t>The following information applies to Bowling Green Metals Corporation for the year ended December 31, 1997.</a:t>
            </a:r>
          </a:p>
          <a:p>
            <a:pPr algn="just"/>
            <a:r>
              <a:rPr lang="en-US" sz="2200" dirty="0" smtClean="0">
                <a:latin typeface="Arial" pitchFamily="34" charset="0"/>
                <a:cs typeface="Arial" pitchFamily="34" charset="0"/>
              </a:rPr>
              <a:t>Total revenues from regular operations		$832,000</a:t>
            </a:r>
          </a:p>
          <a:p>
            <a:pPr algn="just"/>
            <a:r>
              <a:rPr lang="en-US" sz="2200" dirty="0" smtClean="0">
                <a:latin typeface="Arial" pitchFamily="34" charset="0"/>
                <a:cs typeface="Arial" pitchFamily="34" charset="0"/>
              </a:rPr>
              <a:t>Total expenses from regular operations 		 776,000</a:t>
            </a:r>
          </a:p>
          <a:p>
            <a:pPr algn="just"/>
            <a:r>
              <a:rPr lang="en-US" sz="2200" dirty="0" smtClean="0">
                <a:latin typeface="Arial" pitchFamily="34" charset="0"/>
                <a:cs typeface="Arial" pitchFamily="34" charset="0"/>
              </a:rPr>
              <a:t>Extraordinary gain, net of applicable income taxes	   30,000</a:t>
            </a:r>
          </a:p>
          <a:p>
            <a:pPr algn="just"/>
            <a:r>
              <a:rPr lang="en-US" sz="2200" dirty="0" smtClean="0">
                <a:latin typeface="Arial" pitchFamily="34" charset="0"/>
                <a:cs typeface="Arial" pitchFamily="34" charset="0"/>
              </a:rPr>
              <a:t>Dividends paid					   20,000</a:t>
            </a:r>
          </a:p>
          <a:p>
            <a:pPr algn="just"/>
            <a:r>
              <a:rPr lang="en-US" sz="2200" dirty="0" smtClean="0">
                <a:latin typeface="Arial" pitchFamily="34" charset="0"/>
                <a:cs typeface="Arial" pitchFamily="34" charset="0"/>
              </a:rPr>
              <a:t>Number of shares of common stock outstanding</a:t>
            </a:r>
          </a:p>
          <a:p>
            <a:pPr algn="just"/>
            <a:r>
              <a:rPr lang="en-US" sz="2200" dirty="0" smtClean="0">
                <a:latin typeface="Arial" pitchFamily="34" charset="0"/>
                <a:cs typeface="Arial" pitchFamily="34" charset="0"/>
              </a:rPr>
              <a:t>During the year					  10,000</a:t>
            </a:r>
          </a:p>
          <a:p>
            <a:pPr algn="just"/>
            <a:r>
              <a:rPr lang="en-US" sz="2200" dirty="0" smtClean="0">
                <a:latin typeface="Arial" pitchFamily="34" charset="0"/>
                <a:cs typeface="Arial" pitchFamily="34" charset="0"/>
              </a:rPr>
              <a:t>Required: Compute earnings per share before extraordinary items and net earnings. Show how this might be presented in the financial statement</a:t>
            </a:r>
            <a:endParaRPr lang="en-US" sz="2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</a:t>
            </a:r>
            <a:endParaRPr lang="en-US" dirty="0"/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381000" y="1219200"/>
            <a:ext cx="8763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The DeWitt Company’s shareholders’ equity account (book value) as of December 31,20X1, is as follows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9" name="Picture 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905000"/>
            <a:ext cx="8001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533400" y="3200400"/>
            <a:ext cx="80772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Currently, DeWitt is under pressure from shareholders to pay some dividends. DeWitt’s cash balance is $500,000, all of which is needed for transactions purposes. The stock is trading for $7 a share.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a. Reformulate the shareholders’ equity account if the company pays a 15 percent stock dividend.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b. Reformulate the shareholders’ equity account if the company pays a 25 percent stock dividend.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c. Reformulate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 the shareholders’ equity account if the company declares a 5-for-4 stock split.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</a:t>
            </a:r>
            <a:endParaRPr lang="en-US" dirty="0"/>
          </a:p>
        </p:txBody>
      </p:sp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457200" y="1967299"/>
            <a:ext cx="8382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The Chris Clapper Copper Company declared a 25 percent stock dividend on March 10 to shareholders of record on April 1. The market price of the stock is $50 per share. You own 160 shares of the stock.</a:t>
            </a:r>
          </a:p>
          <a:p>
            <a:pPr algn="just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a. If you sold your stock on March 20, what would be the price per share, all other things the same (no signaling effect)?</a:t>
            </a:r>
          </a:p>
          <a:p>
            <a:pPr algn="just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b. After the stock dividend is paid, how many shares of stock will you own?</a:t>
            </a:r>
          </a:p>
          <a:p>
            <a:pPr algn="just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c. At what price would you expect the stock to sell on April 2, all other things the same (no signaling effect)?</a:t>
            </a:r>
          </a:p>
          <a:p>
            <a:pPr algn="just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d. What will be the total value of your holdings before and after the stock dividend, all other things the same?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Lecture Summary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762000" y="1524000"/>
            <a:ext cx="7848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MY" dirty="0" smtClean="0"/>
              <a:t>Special Income Statement Items: </a:t>
            </a:r>
          </a:p>
          <a:p>
            <a:pPr>
              <a:buFont typeface="Arial" pitchFamily="34" charset="0"/>
              <a:buChar char="•"/>
            </a:pPr>
            <a:r>
              <a:rPr lang="en-MY" dirty="0" smtClean="0"/>
              <a:t>  Unusual item disclosed separately, </a:t>
            </a:r>
          </a:p>
          <a:p>
            <a:pPr>
              <a:buFont typeface="Arial" pitchFamily="34" charset="0"/>
              <a:buChar char="•"/>
            </a:pPr>
            <a:r>
              <a:rPr lang="en-MY" dirty="0" smtClean="0"/>
              <a:t>  Discontinued operations, </a:t>
            </a:r>
          </a:p>
          <a:p>
            <a:pPr>
              <a:buFont typeface="Arial" pitchFamily="34" charset="0"/>
              <a:buChar char="•"/>
            </a:pPr>
            <a:r>
              <a:rPr lang="en-MY" dirty="0" smtClean="0"/>
              <a:t>  Extraordinary items, </a:t>
            </a:r>
          </a:p>
          <a:p>
            <a:pPr>
              <a:buFont typeface="Arial" pitchFamily="34" charset="0"/>
              <a:buChar char="•"/>
            </a:pPr>
            <a:r>
              <a:rPr lang="en-MY" dirty="0" smtClean="0"/>
              <a:t>  Minority share of earnings</a:t>
            </a:r>
          </a:p>
          <a:p>
            <a:pPr>
              <a:buFont typeface="Arial" pitchFamily="34" charset="0"/>
              <a:buChar char="•"/>
            </a:pPr>
            <a:r>
              <a:rPr lang="en-MY" dirty="0" smtClean="0"/>
              <a:t>  Earnings per share ,</a:t>
            </a:r>
          </a:p>
          <a:p>
            <a:pPr>
              <a:buFont typeface="Arial" pitchFamily="34" charset="0"/>
              <a:buChar char="•"/>
            </a:pPr>
            <a:r>
              <a:rPr lang="en-MY" dirty="0" smtClean="0"/>
              <a:t>  Retained Earnings, </a:t>
            </a:r>
          </a:p>
          <a:p>
            <a:pPr>
              <a:buFont typeface="Arial" pitchFamily="34" charset="0"/>
              <a:buChar char="•"/>
            </a:pPr>
            <a:r>
              <a:rPr lang="en-MY" dirty="0" smtClean="0"/>
              <a:t>  Dividends and stock splits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10720</TotalTime>
  <Words>1081</Words>
  <Application>Microsoft Office PowerPoint</Application>
  <PresentationFormat>On-screen Show (4:3)</PresentationFormat>
  <Paragraphs>197</Paragraphs>
  <Slides>34</Slides>
  <Notes>14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Office Theme</vt:lpstr>
      <vt:lpstr>Worksheet</vt:lpstr>
      <vt:lpstr>Slide 1</vt:lpstr>
      <vt:lpstr>Previous Lecture Summary</vt:lpstr>
      <vt:lpstr>Today's Lecture Topics</vt:lpstr>
      <vt:lpstr>Reconciliation of Retained Earnings</vt:lpstr>
      <vt:lpstr>Retained Earnings</vt:lpstr>
      <vt:lpstr>Stock Dividends</vt:lpstr>
      <vt:lpstr>Stock Dividend Example</vt:lpstr>
      <vt:lpstr>Slide 8</vt:lpstr>
      <vt:lpstr>Stock Splits</vt:lpstr>
      <vt:lpstr>Legality of Distributions to Shareholders</vt:lpstr>
      <vt:lpstr>Comprehensive Income</vt:lpstr>
      <vt:lpstr>Comprehensive Income (cont’d)</vt:lpstr>
      <vt:lpstr>Comprehensive Income (cont’d)</vt:lpstr>
      <vt:lpstr>Comprehensive Income –  Separate Statement</vt:lpstr>
      <vt:lpstr>Comprehensive Income – Combined with Income Statement</vt:lpstr>
      <vt:lpstr>Comprehensive Income – As Part of the Statement of Stockholders’ Equity</vt:lpstr>
      <vt:lpstr>Comprehensive Income (cont’d)</vt:lpstr>
      <vt:lpstr>Practical Exercise</vt:lpstr>
      <vt:lpstr>Slide 19</vt:lpstr>
      <vt:lpstr>Slide 20</vt:lpstr>
      <vt:lpstr>Practical Exercise</vt:lpstr>
      <vt:lpstr>Slide 22</vt:lpstr>
      <vt:lpstr>Slide 23</vt:lpstr>
      <vt:lpstr>Chapter End Problem</vt:lpstr>
      <vt:lpstr>Slide 25</vt:lpstr>
      <vt:lpstr>Slide 26</vt:lpstr>
      <vt:lpstr>Practical Exercise</vt:lpstr>
      <vt:lpstr>Slide 28</vt:lpstr>
      <vt:lpstr>Slide 29</vt:lpstr>
      <vt:lpstr>Slide 30</vt:lpstr>
      <vt:lpstr>Slide 31</vt:lpstr>
      <vt:lpstr>Practical Exercise</vt:lpstr>
      <vt:lpstr>Slide 33</vt:lpstr>
      <vt:lpstr>Lecture Summary</vt:lpstr>
    </vt:vector>
  </TitlesOfParts>
  <Company>Lifetouch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</dc:title>
  <dc:creator>Anne Oppegard</dc:creator>
  <cp:lastModifiedBy>NTS</cp:lastModifiedBy>
  <cp:revision>75</cp:revision>
  <dcterms:created xsi:type="dcterms:W3CDTF">2005-11-16T22:01:55Z</dcterms:created>
  <dcterms:modified xsi:type="dcterms:W3CDTF">2014-05-27T05:44:57Z</dcterms:modified>
</cp:coreProperties>
</file>