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3"/>
  </p:notesMasterIdLst>
  <p:handoutMasterIdLst>
    <p:handoutMasterId r:id="rId34"/>
  </p:handoutMasterIdLst>
  <p:sldIdLst>
    <p:sldId id="295" r:id="rId2"/>
    <p:sldId id="296" r:id="rId3"/>
    <p:sldId id="297" r:id="rId4"/>
    <p:sldId id="287" r:id="rId5"/>
    <p:sldId id="263" r:id="rId6"/>
    <p:sldId id="258" r:id="rId7"/>
    <p:sldId id="259" r:id="rId8"/>
    <p:sldId id="260" r:id="rId9"/>
    <p:sldId id="261" r:id="rId10"/>
    <p:sldId id="286" r:id="rId11"/>
    <p:sldId id="264" r:id="rId12"/>
    <p:sldId id="265" r:id="rId13"/>
    <p:sldId id="266" r:id="rId14"/>
    <p:sldId id="267" r:id="rId15"/>
    <p:sldId id="268" r:id="rId16"/>
    <p:sldId id="293" r:id="rId17"/>
    <p:sldId id="300" r:id="rId18"/>
    <p:sldId id="301" r:id="rId19"/>
    <p:sldId id="302" r:id="rId20"/>
    <p:sldId id="303" r:id="rId21"/>
    <p:sldId id="304" r:id="rId22"/>
    <p:sldId id="305" r:id="rId23"/>
    <p:sldId id="294" r:id="rId24"/>
    <p:sldId id="306" r:id="rId25"/>
    <p:sldId id="307" r:id="rId26"/>
    <p:sldId id="298" r:id="rId27"/>
    <p:sldId id="308" r:id="rId28"/>
    <p:sldId id="309" r:id="rId29"/>
    <p:sldId id="310" r:id="rId30"/>
    <p:sldId id="311" r:id="rId31"/>
    <p:sldId id="299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2416" autoAdjust="0"/>
  </p:normalViewPr>
  <p:slideViewPr>
    <p:cSldViewPr>
      <p:cViewPr>
        <p:scale>
          <a:sx n="75" d="100"/>
          <a:sy n="75" d="100"/>
        </p:scale>
        <p:origin x="-11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68BF54AA-BDC0-42CB-87F5-E84939BEE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47090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019B5FC-6215-4A7F-85E2-69678E2C9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80829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1367F-A60F-4700-A016-26316D793931}" type="slidenum">
              <a:rPr lang="en-US"/>
              <a:pPr/>
              <a:t>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3D1C53-7631-4D48-9014-8B84E8FC5B03}" type="slidenum">
              <a:rPr lang="en-US"/>
              <a:pPr/>
              <a:t>6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EF4F8-E3BB-4BBC-92CD-DA7D6079E399}" type="slidenum">
              <a:rPr lang="en-US"/>
              <a:pPr/>
              <a:t>7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A17286-6314-4A76-94B3-A7CA3B4F6658}" type="slidenum">
              <a:rPr lang="en-US"/>
              <a:pPr/>
              <a:t>8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3241FD-F3F2-4ECC-B50F-419C65841DAA}" type="slidenum">
              <a:rPr lang="en-US"/>
              <a:pPr/>
              <a:t>9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020ADD-D024-4D90-9BD3-8687D4002F99}" type="slidenum">
              <a:rPr lang="en-US"/>
              <a:pPr/>
              <a:t>10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B3CB1C-5BF0-472C-A5B0-725B2FB75DC3}" type="slidenum">
              <a:rPr lang="en-US"/>
              <a:pPr/>
              <a:t>11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227683-7CB1-4613-9F7C-DD2663CC501C}" type="slidenum">
              <a:rPr lang="en-US"/>
              <a:pPr/>
              <a:t>12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32EA4E-4116-4CC0-8D7F-C770615B09B1}" type="slidenum">
              <a:rPr lang="en-US"/>
              <a:pPr/>
              <a:t>13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51BFAF-E697-44DD-B0E6-41E2227AFC44}" type="slidenum">
              <a:rPr lang="en-US"/>
              <a:pPr/>
              <a:t>14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624D39-C44D-4CB7-B20B-433BD34BB060}" type="slidenum">
              <a:rPr lang="en-US"/>
              <a:pPr/>
              <a:t>15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42E76-47DC-4443-9DA6-6DAC122699B9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4BB25509-EE94-4326-BB9C-9BABC3831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1C671-F62A-448D-A511-F58DAC890D74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A0AE7C49-D3A5-4165-87A7-0835BF410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B6BFE-56F8-425F-B95A-29FF3CD10A9D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19E87220-BE4A-4EDA-8606-6F49F240F8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0AD18-8DAD-4FB7-A817-DC9CD64FA370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2850B062-99D8-4E25-8291-77ACC3FAA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B0192B-01D6-41F9-9EF9-71DAED19FDC6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99F1B2EB-7F84-4973-BF5B-BB124B8AD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D2E3F-6C5C-40F2-AE3E-60C40A434D34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A5692F15-122F-488C-AEBC-713B76BAC2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298CE-89B0-47B7-9C8E-EC7B99DAD4A1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084DA25E-E8EE-42CD-A8EB-600D6E9B54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12B48-CA0C-4CD2-B62B-875D9587417D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25350425-AFB7-49B0-992C-C5A990F80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E30ED0-7202-4710-8E2F-E09A28FC6DD0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88F2DD71-4513-47AD-B886-F0D3996A57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AB14B-E5C8-4A5D-9BC6-5750C41FBD2D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75A56568-D815-4672-989D-9FC1F24D6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3EF12-C5B6-43BD-AAEC-961E84B87B54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4, Slide #</a:t>
            </a:r>
            <a:fld id="{910EFCC8-ABBE-43E1-BE9C-7ABAB91B6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9E73AF3-175D-4A50-8E1A-BDA9F763A97E}" type="datetime1">
              <a:rPr lang="en-US"/>
              <a:pPr>
                <a:defRPr/>
              </a:pPr>
              <a:t>26/05/2014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Chapter 4, Slide #</a:t>
            </a:r>
            <a:fld id="{A8019AA8-A489-4795-B1DD-5769F64D12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Worksheet2.xls"/><Relationship Id="rId4" Type="http://schemas.openxmlformats.org/officeDocument/2006/relationships/oleObject" Target="../embeddings/Microsoft_Office_Excel_97-2003_Worksheet1.xls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" y="1752600"/>
          <a:ext cx="8763000" cy="3852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3028"/>
                <a:gridCol w="6409972"/>
              </a:tblGrid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           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70572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62000" y="1228398"/>
            <a:ext cx="7696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Quasi Reorganization,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Foreign Currency Translation,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Unrealized holding gains and losses,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Equity-Oriented Deferred Compensation,  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Employee Stock ownership Plans, </a:t>
            </a:r>
          </a:p>
          <a:p>
            <a:pPr>
              <a:buFont typeface="Arial" pitchFamily="34" charset="0"/>
              <a:buChar char="•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Treasury Stock  , Practical Exercise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Today's Lecture Topics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800" y="1659285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Ø"/>
            </a:pPr>
            <a:r>
              <a:rPr lang="en-MY" sz="3200" dirty="0" smtClean="0"/>
              <a:t>Single – step income statement</a:t>
            </a:r>
            <a:endParaRPr lang="en-US" sz="3200" dirty="0" smtClean="0"/>
          </a:p>
          <a:p>
            <a:pPr algn="just">
              <a:buFont typeface="Wingdings" pitchFamily="2" charset="2"/>
              <a:buChar char="Ø"/>
            </a:pPr>
            <a:r>
              <a:rPr lang="en-MY" sz="3200" dirty="0" smtClean="0"/>
              <a:t>Basic Elements of the Income Statement: Net Sales, Cost of goods sold Other operating revenue, Operating expenses, other income and expenses.</a:t>
            </a:r>
          </a:p>
          <a:p>
            <a:pPr algn="just">
              <a:buFont typeface="Wingdings" pitchFamily="2" charset="2"/>
              <a:buChar char="Ø"/>
            </a:pPr>
            <a:r>
              <a:rPr lang="en-MY" sz="3200" dirty="0" smtClean="0"/>
              <a:t>Income Statement, Multiple-step income statement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charset="0"/>
              </a:rPr>
              <a:t>The Income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8229600" cy="5334000"/>
          </a:xfrm>
        </p:spPr>
        <p:txBody>
          <a:bodyPr/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Dated for a period of time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For the Year Ended...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Multiple-step format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Gross profit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Operating income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Income before taxes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Net income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Single-step format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Total of all revenues and gains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Less the total of all expenses and losses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tabLst>
                <a:tab pos="1309688" algn="ctr"/>
                <a:tab pos="3489325" algn="ctr"/>
                <a:tab pos="5881688" algn="ctr"/>
              </a:tabLst>
              <a:defRPr/>
            </a:pPr>
            <a:r>
              <a:rPr lang="en-US" b="1" dirty="0" smtClean="0">
                <a:latin typeface="Arial" charset="0"/>
              </a:rPr>
              <a:t>	Multiple-Step		Single Step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28600" y="1371600"/>
          <a:ext cx="4214813" cy="4308475"/>
        </p:xfrm>
        <a:graphic>
          <a:graphicData uri="http://schemas.openxmlformats.org/presentationml/2006/ole">
            <p:oleObj spid="_x0000_s1052" name="Worksheet" r:id="rId4" imgW="2943225" imgH="2943225" progId="Excel.Sheet.8">
              <p:embed/>
            </p:oleObj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4724400" y="1524000"/>
          <a:ext cx="4060825" cy="4121150"/>
        </p:xfrm>
        <a:graphic>
          <a:graphicData uri="http://schemas.openxmlformats.org/presentationml/2006/ole">
            <p:oleObj spid="_x0000_s1053" name="Worksheet" r:id="rId5" imgW="2943225" imgH="271462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Basic Elements of the Income Statement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Net Sales (Revenues) (Sales-Sales Return-Sales Allowance-Sales Discount)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Discount (Trade Discount and Cash Discount-2/10, N/30)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Cost of Goods Sold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Other Operating Revenue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Operating Expenses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Other Income or Expense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Net Sales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Revenue from the sale of principal goods or services sold to customers</a:t>
            </a:r>
          </a:p>
          <a:p>
            <a:r>
              <a:rPr lang="en-US" smtClean="0">
                <a:latin typeface="Arial" charset="0"/>
                <a:cs typeface="Arial" charset="0"/>
              </a:rPr>
              <a:t>Shown net of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Discounts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Returns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Allowances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Cost of Goods Sold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1144587"/>
          </a:xfrm>
        </p:spPr>
        <p:txBody>
          <a:bodyPr/>
          <a:lstStyle/>
          <a:p>
            <a:pPr algn="just"/>
            <a:r>
              <a:rPr lang="en-US" smtClean="0">
                <a:latin typeface="Arial" charset="0"/>
                <a:cs typeface="Arial" charset="0"/>
              </a:rPr>
              <a:t>The cost of goods that were sold to produce revenue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533400" y="3048000"/>
            <a:ext cx="403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4648200" y="2971800"/>
            <a:ext cx="4038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1050925" y="15906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10247" name="Text Box 8"/>
          <p:cNvSpPr txBox="1">
            <a:spLocks noChangeArrowheads="1"/>
          </p:cNvSpPr>
          <p:nvPr/>
        </p:nvSpPr>
        <p:spPr bwMode="auto">
          <a:xfrm>
            <a:off x="838200" y="2819400"/>
            <a:ext cx="35814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tabLst>
                <a:tab pos="452438" algn="l"/>
              </a:tabLst>
            </a:pPr>
            <a:r>
              <a:rPr lang="en-US" sz="2400" b="1" i="1" u="sng"/>
              <a:t>Retailer</a:t>
            </a:r>
          </a:p>
          <a:p>
            <a:pPr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	Beginning Inventory</a:t>
            </a:r>
          </a:p>
          <a:p>
            <a:pPr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+	Purchases</a:t>
            </a:r>
          </a:p>
          <a:p>
            <a:pPr>
              <a:spcBef>
                <a:spcPct val="50000"/>
              </a:spcBef>
              <a:tabLst>
                <a:tab pos="452438" algn="l"/>
              </a:tabLst>
            </a:pPr>
            <a:r>
              <a:rPr lang="en-US" sz="2400">
                <a:cs typeface="Arial" charset="0"/>
              </a:rPr>
              <a:t>–	</a:t>
            </a:r>
            <a:r>
              <a:rPr lang="en-US" sz="2400" u="sng"/>
              <a:t>Ending Inventory</a:t>
            </a:r>
          </a:p>
          <a:p>
            <a:pPr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=	Cost of Goods Sold</a:t>
            </a:r>
          </a:p>
        </p:txBody>
      </p:sp>
      <p:sp>
        <p:nvSpPr>
          <p:cNvPr id="10248" name="Text Box 9"/>
          <p:cNvSpPr txBox="1">
            <a:spLocks noChangeArrowheads="1"/>
          </p:cNvSpPr>
          <p:nvPr/>
        </p:nvSpPr>
        <p:spPr bwMode="auto">
          <a:xfrm>
            <a:off x="4724400" y="2743200"/>
            <a:ext cx="3581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2438" indent="-452438" algn="ctr">
              <a:spcBef>
                <a:spcPct val="50000"/>
              </a:spcBef>
              <a:tabLst>
                <a:tab pos="452438" algn="l"/>
              </a:tabLst>
            </a:pPr>
            <a:r>
              <a:rPr lang="en-US" sz="2400" b="1" i="1" u="sng"/>
              <a:t>Manufacturer</a:t>
            </a:r>
          </a:p>
          <a:p>
            <a:pPr marL="452438" indent="-452438"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	Beginning Inventory</a:t>
            </a:r>
          </a:p>
          <a:p>
            <a:pPr marL="452438" indent="-452438"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+	Cost of Goods Manufactured</a:t>
            </a:r>
          </a:p>
          <a:p>
            <a:pPr marL="452438" indent="-452438">
              <a:spcBef>
                <a:spcPct val="50000"/>
              </a:spcBef>
              <a:tabLst>
                <a:tab pos="452438" algn="l"/>
              </a:tabLst>
            </a:pPr>
            <a:r>
              <a:rPr lang="en-US" sz="2400">
                <a:cs typeface="Arial" charset="0"/>
              </a:rPr>
              <a:t>–	</a:t>
            </a:r>
            <a:r>
              <a:rPr lang="en-US" sz="2400" u="sng"/>
              <a:t>Ending Inventory</a:t>
            </a:r>
          </a:p>
          <a:p>
            <a:pPr marL="452438" indent="-452438">
              <a:spcBef>
                <a:spcPct val="50000"/>
              </a:spcBef>
              <a:tabLst>
                <a:tab pos="452438" algn="l"/>
              </a:tabLst>
            </a:pPr>
            <a:r>
              <a:rPr lang="en-US" sz="2400"/>
              <a:t>=	Cost of Goods Sold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Other Operating Revenue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Reflects the nature of the business</a:t>
            </a:r>
          </a:p>
          <a:p>
            <a:r>
              <a:rPr lang="en-US" smtClean="0">
                <a:latin typeface="Arial" charset="0"/>
                <a:cs typeface="Arial" charset="0"/>
              </a:rPr>
              <a:t>Examples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Lease revenue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Royalty revenue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Finance charges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Commission 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Operating Expenses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7772400" cy="4648200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Selling expenses</a:t>
            </a:r>
          </a:p>
          <a:p>
            <a:pPr lvl="1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Result from the company’s effort to create sales</a:t>
            </a:r>
          </a:p>
          <a:p>
            <a:pPr lvl="1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Advertising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Sales commissions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Sales supplies used</a:t>
            </a:r>
          </a:p>
          <a:p>
            <a:pPr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Administrative expenses</a:t>
            </a:r>
          </a:p>
          <a:p>
            <a:pPr lvl="1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Relate to the general administration of the company’s operation</a:t>
            </a:r>
          </a:p>
          <a:p>
            <a:pPr lvl="1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Examples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Salaries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Insurance</a:t>
            </a:r>
          </a:p>
          <a:p>
            <a:pPr lvl="2" algn="just"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Bad debt expense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charset="0"/>
              </a:rPr>
              <a:t>Other Income or Expense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/>
          <a:lstStyle/>
          <a:p>
            <a:pPr algn="just"/>
            <a:r>
              <a:rPr lang="en-US" smtClean="0">
                <a:latin typeface="Arial" charset="0"/>
                <a:cs typeface="Arial" charset="0"/>
              </a:rPr>
              <a:t>Secondary activities not directly related to operations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Dividend income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Interest income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Gains (losses) from sale of assets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Interest expense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Special Income Statement Items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864475" cy="4114800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Unusual or Infrequent Items Disclosed Separately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Included with normal recurring revenues and expenses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If material, disclosed separately, before income taxes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Relate to operations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Treatment for analysis</a:t>
            </a:r>
          </a:p>
          <a:p>
            <a:pPr lvl="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Primary analysis: include</a:t>
            </a:r>
          </a:p>
          <a:p>
            <a:pPr lvl="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Supplementary analysis: exclude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Special Income Statement Items (cont’d)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fontScale="77500" lnSpcReduction="20000"/>
          </a:bodyPr>
          <a:lstStyle/>
          <a:p>
            <a:pPr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Equity in Earnings of Nonconsolidated Subsidiaries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If the investor owns 20% of the stock of the investee, and investee reports income of $100,000 then investor report $20,000 on its income statement and term will be used equity earnings</a:t>
            </a:r>
          </a:p>
          <a:p>
            <a:pPr lvl="1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investor’s proportional share of the investee’s net income</a:t>
            </a:r>
          </a:p>
          <a:p>
            <a:pPr lvl="1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Does not represent cash flow to the investor</a:t>
            </a:r>
          </a:p>
          <a:p>
            <a:pPr lvl="2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Cash dividends received represent cash flow</a:t>
            </a:r>
          </a:p>
          <a:p>
            <a:pPr lvl="1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Analysis issues:</a:t>
            </a:r>
          </a:p>
          <a:p>
            <a:pPr lvl="2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Investor’s net income includes revenue of other entity</a:t>
            </a:r>
          </a:p>
          <a:p>
            <a:pPr lvl="2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May misrepresent ratios</a:t>
            </a:r>
          </a:p>
          <a:p>
            <a:pPr lvl="2" algn="just" fontAlgn="auto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Presented before tax; tax consequences typically immaterial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latin typeface="Arial" charset="0"/>
              </a:rPr>
              <a:t>Special Income Statement Items (cont’d)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>
          <a:xfrm>
            <a:off x="593725" y="1598613"/>
            <a:ext cx="7940675" cy="411480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Income Taxes Related to Operations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Federal, state, and local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Includes both paid and deferred taxes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Discontinued Operations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Reported net of income tax</a:t>
            </a:r>
          </a:p>
          <a:p>
            <a:pPr lvl="1" algn="just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Analysis issues:</a:t>
            </a:r>
          </a:p>
          <a:p>
            <a:pPr lvl="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Inadequate disclosure of associated assets</a:t>
            </a:r>
          </a:p>
          <a:p>
            <a:pPr lvl="2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Lack of historical profit and loss information on the discontinued operations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 descr="gibson-graphic (2)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Arial" charset="0"/>
              </a:rPr>
              <a:t>Special Income Statement Items (cont’d)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7940675" cy="4114800"/>
          </a:xfrm>
        </p:spPr>
        <p:txBody>
          <a:bodyPr/>
          <a:lstStyle/>
          <a:p>
            <a:pPr algn="just"/>
            <a:r>
              <a:rPr lang="en-US" smtClean="0">
                <a:latin typeface="Arial" charset="0"/>
                <a:cs typeface="Arial" charset="0"/>
              </a:rPr>
              <a:t>Extraordinary Items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Unusual </a:t>
            </a:r>
            <a:r>
              <a:rPr lang="en-US" i="1" smtClean="0">
                <a:latin typeface="Arial" charset="0"/>
                <a:cs typeface="Arial" charset="0"/>
              </a:rPr>
              <a:t>and</a:t>
            </a:r>
            <a:r>
              <a:rPr lang="en-US" smtClean="0">
                <a:latin typeface="Arial" charset="0"/>
                <a:cs typeface="Arial" charset="0"/>
              </a:rPr>
              <a:t> infrequent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Reported net of income tax</a:t>
            </a:r>
          </a:p>
          <a:p>
            <a:pPr lvl="1" algn="just"/>
            <a:r>
              <a:rPr lang="en-US" smtClean="0">
                <a:latin typeface="Arial" charset="0"/>
                <a:cs typeface="Arial" charset="0"/>
              </a:rPr>
              <a:t>Analysis issues:</a:t>
            </a:r>
          </a:p>
          <a:p>
            <a:pPr lvl="2" algn="just"/>
            <a:r>
              <a:rPr lang="en-US" smtClean="0">
                <a:latin typeface="Arial" charset="0"/>
                <a:cs typeface="Arial" charset="0"/>
              </a:rPr>
              <a:t>Exclude from primary analysis</a:t>
            </a:r>
          </a:p>
          <a:p>
            <a:pPr lvl="2" algn="just"/>
            <a:r>
              <a:rPr lang="en-US" smtClean="0">
                <a:latin typeface="Arial" charset="0"/>
                <a:cs typeface="Arial" charset="0"/>
              </a:rPr>
              <a:t>Include for supplementary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5105400"/>
          </a:xfrm>
        </p:spPr>
        <p:txBody>
          <a:bodyPr/>
          <a:lstStyle/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Uranium Mining Company founded in 1990 to mine and market uranium purchased a mine in 1991 for $900 million. It estimated that the uranium had a market value of $150 per ounce. By 1997 the market value had increased to $300 per ounce. Record for 1997 indicates the following: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Production			200,000 ounces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Sales				230,000 ounces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Deliveries				190,000 ounces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Cash collection			210,000 ounces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Cost of production including depletion	$50,000,000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Selling expense			$2,000,000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Administrative expenses		1,250,000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Tax rate					50%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Production cost per ounce has remained constant over the last few years, and the company </a:t>
            </a:r>
          </a:p>
          <a:p>
            <a:pPr algn="just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has maintained the same production level.</a:t>
            </a:r>
          </a:p>
          <a:p>
            <a:pPr algn="just">
              <a:buNone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Required: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Compute the income for 1997, using each of the following bases:</a:t>
            </a:r>
          </a:p>
          <a:p>
            <a:pPr lvl="0" algn="just">
              <a:buFont typeface="+mj-lt"/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Receipt of cash (2)  Point of sale  (3)  End of production  (3)  Based on delivery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381000" y="1371600"/>
            <a:ext cx="84582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At the end of 2000, vandals destroyed your financial records. Fortunately, the controller had kept certain statistical data related to the income statement, as follows: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a. Cost of goods sold was $2,000,000.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b. Administrative expenses were 20% of the cost of sales but only 10% of sales.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c. Selling expenses were 150% of administrative expenses.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d. Bonds payable were $1,000,000, with an average interest rate of 11%.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e. The tax rate was 48%.</a:t>
            </a:r>
            <a:endParaRPr kumimoji="0" lang="en-US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f.50, 000 shares of common stock were outstanding for the entire year.</a:t>
            </a:r>
            <a:endParaRPr kumimoji="0" lang="en-US" sz="2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Minion-Regular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Required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Minion-Regular" charset="0"/>
              </a:rPr>
              <a:t>: From the information given, reconstruct a multiple-step income statement for the year. Include earnings per share.</a:t>
            </a:r>
            <a:r>
              <a:rPr kumimoji="0" lang="en-US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Chapter End Problem</a:t>
            </a:r>
            <a:endParaRPr lang="en-US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81000" y="1524001"/>
            <a:ext cx="81534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information for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Decher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Automotives covers the year ended </a:t>
            </a:r>
            <a:r>
              <a:rPr lang="en-US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2003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Administrative expenses		62,000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Dividend income			10,000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Income taxes				100,000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expense			20,000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Merchandise inventory, 1/1		650,000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Merchandise inventory, 12/31		440,000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Flood loss (net of tax)			30,000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Purchases				460,000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Sales					1,000,000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Selling expenses			43,000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Required: a. Prepare a single step income statement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b. Prepare a multiple- step income statement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C. Assuming that 100,000 shares of common stock are outstanding, calculate the earnings per share before extraordinary items and the net earnings per share.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1143000"/>
            <a:ext cx="76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MY" dirty="0" smtClean="0"/>
              <a:t> Basic Elements of the Income Statement: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Net Sales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Cost of goods sold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Operating revenue,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Operating expenses, </a:t>
            </a:r>
          </a:p>
          <a:p>
            <a:pPr algn="just">
              <a:buFont typeface="Arial" pitchFamily="34" charset="0"/>
              <a:buChar char="•"/>
            </a:pPr>
            <a:r>
              <a:rPr lang="en-MY" dirty="0" smtClean="0"/>
              <a:t> Income and expenses.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MY" dirty="0" smtClean="0"/>
              <a:t> Single – step income statement</a:t>
            </a:r>
          </a:p>
          <a:p>
            <a:pPr algn="just">
              <a:buFont typeface="Wingdings" pitchFamily="2" charset="2"/>
              <a:buChar char="Ø"/>
            </a:pPr>
            <a:r>
              <a:rPr lang="en-MY" dirty="0" smtClean="0"/>
              <a:t> Income Statement, Multiple-step income statement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10599</TotalTime>
  <Words>769</Words>
  <Application>Microsoft Office PowerPoint</Application>
  <PresentationFormat>On-screen Show (4:3)</PresentationFormat>
  <Paragraphs>174</Paragraphs>
  <Slides>31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Worksheet</vt:lpstr>
      <vt:lpstr>Slide 1</vt:lpstr>
      <vt:lpstr>Previous Lecture Summary</vt:lpstr>
      <vt:lpstr>Today's Lecture Topics</vt:lpstr>
      <vt:lpstr>The Income Statement</vt:lpstr>
      <vt:lpstr> Multiple-Step  Single Step</vt:lpstr>
      <vt:lpstr>Basic Elements of the Income Statement</vt:lpstr>
      <vt:lpstr>Net Sales</vt:lpstr>
      <vt:lpstr>Cost of Goods Sold</vt:lpstr>
      <vt:lpstr>Other Operating Revenue</vt:lpstr>
      <vt:lpstr>Operating Expenses</vt:lpstr>
      <vt:lpstr>Other Income or Expense</vt:lpstr>
      <vt:lpstr>Special Income Statement Items</vt:lpstr>
      <vt:lpstr>Special Income Statement Items (cont’d)</vt:lpstr>
      <vt:lpstr>Special Income Statement Items (cont’d)</vt:lpstr>
      <vt:lpstr>Special Income Statement Items (cont’d)</vt:lpstr>
      <vt:lpstr>Chapter End Problem</vt:lpstr>
      <vt:lpstr>Slide 17</vt:lpstr>
      <vt:lpstr>Slide 18</vt:lpstr>
      <vt:lpstr>Slide 19</vt:lpstr>
      <vt:lpstr>Slide 20</vt:lpstr>
      <vt:lpstr>Slide 21</vt:lpstr>
      <vt:lpstr>Slide 22</vt:lpstr>
      <vt:lpstr>Chapter End Problem</vt:lpstr>
      <vt:lpstr>Slide 24</vt:lpstr>
      <vt:lpstr>Slide 25</vt:lpstr>
      <vt:lpstr>Chapter End Problem</vt:lpstr>
      <vt:lpstr>Slide 27</vt:lpstr>
      <vt:lpstr>Slide 28</vt:lpstr>
      <vt:lpstr>Slide 29</vt:lpstr>
      <vt:lpstr>Slide 30</vt:lpstr>
      <vt:lpstr>Lecture Summary</vt:lpstr>
    </vt:vector>
  </TitlesOfParts>
  <Company>Lifetouch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Anne Oppegard</dc:creator>
  <cp:lastModifiedBy>NTS</cp:lastModifiedBy>
  <cp:revision>72</cp:revision>
  <dcterms:created xsi:type="dcterms:W3CDTF">2005-11-16T22:01:55Z</dcterms:created>
  <dcterms:modified xsi:type="dcterms:W3CDTF">2014-05-26T05:38:37Z</dcterms:modified>
</cp:coreProperties>
</file>