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1"/>
  </p:notesMasterIdLst>
  <p:handoutMasterIdLst>
    <p:handoutMasterId r:id="rId32"/>
  </p:handoutMasterIdLst>
  <p:sldIdLst>
    <p:sldId id="313" r:id="rId2"/>
    <p:sldId id="314" r:id="rId3"/>
    <p:sldId id="315" r:id="rId4"/>
    <p:sldId id="281" r:id="rId5"/>
    <p:sldId id="282" r:id="rId6"/>
    <p:sldId id="285" r:id="rId7"/>
    <p:sldId id="310" r:id="rId8"/>
    <p:sldId id="286" r:id="rId9"/>
    <p:sldId id="319" r:id="rId10"/>
    <p:sldId id="288" r:id="rId11"/>
    <p:sldId id="263" r:id="rId12"/>
    <p:sldId id="289" r:id="rId13"/>
    <p:sldId id="298" r:id="rId14"/>
    <p:sldId id="290" r:id="rId15"/>
    <p:sldId id="299" r:id="rId16"/>
    <p:sldId id="294" r:id="rId17"/>
    <p:sldId id="295" r:id="rId18"/>
    <p:sldId id="301" r:id="rId19"/>
    <p:sldId id="264" r:id="rId20"/>
    <p:sldId id="265" r:id="rId21"/>
    <p:sldId id="316" r:id="rId22"/>
    <p:sldId id="320" r:id="rId23"/>
    <p:sldId id="321" r:id="rId24"/>
    <p:sldId id="322" r:id="rId25"/>
    <p:sldId id="317" r:id="rId26"/>
    <p:sldId id="323" r:id="rId27"/>
    <p:sldId id="324" r:id="rId28"/>
    <p:sldId id="325" r:id="rId29"/>
    <p:sldId id="318" r:id="rId3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0B5DA"/>
    <a:srgbClr val="B7CFE7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2" autoAdjust="0"/>
    <p:restoredTop sz="94709" autoAdjust="0"/>
  </p:normalViewPr>
  <p:slideViewPr>
    <p:cSldViewPr>
      <p:cViewPr>
        <p:scale>
          <a:sx n="77" d="100"/>
          <a:sy n="77" d="100"/>
        </p:scale>
        <p:origin x="-858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46E07F-4605-4D66-A96C-660432A202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611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0262DF3-431F-4319-A4DB-AC00339561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69889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779F47-0996-438D-BC0B-ADB1A65CFC5B}" type="slidenum">
              <a:rPr lang="en-US"/>
              <a:pPr/>
              <a:t>4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89F84-3CB6-4A4D-9203-1BAD27E98E98}" type="slidenum">
              <a:rPr lang="en-US"/>
              <a:pPr/>
              <a:t>5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C3B249-42AA-4072-A17E-4A14CFC28B84}" type="slidenum">
              <a:rPr lang="en-US"/>
              <a:pPr/>
              <a:t>6</a:t>
            </a:fld>
            <a:endParaRPr lang="en-US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CD822E-2DBC-426E-B93C-34EB7E4B32BD}" type="slidenum">
              <a:rPr lang="en-US"/>
              <a:pPr/>
              <a:t>7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91945-5EBF-449A-ABA6-D6C2E13E1945}" type="slidenum">
              <a:rPr lang="en-US"/>
              <a:pPr/>
              <a:t>8</a:t>
            </a:fld>
            <a:endParaRPr 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6479EB-959B-4779-BDE7-58B95E120BBC}" type="slidenum">
              <a:rPr lang="en-US"/>
              <a:pPr/>
              <a:t>10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2AC84E-C424-4BC5-8A84-70FB0EBDC931}" type="slidenum">
              <a:rPr lang="en-US"/>
              <a:pPr/>
              <a:t>11</a:t>
            </a:fld>
            <a:endParaRPr 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327F32-83EE-4DC3-879E-5C508A08E5B9}" type="slidenum">
              <a:rPr lang="en-US"/>
              <a:pPr/>
              <a:t>12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6BE57-2A3B-4F7A-8658-6A1F9CC05477}" type="slidenum">
              <a:rPr lang="en-US"/>
              <a:pPr/>
              <a:t>13</a:t>
            </a:fld>
            <a:endParaRPr 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12094B-0F5B-4BE7-8D0D-BFF67FD45974}" type="slidenum">
              <a:rPr lang="en-US"/>
              <a:pPr/>
              <a:t>14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D5A971-5436-4D9A-8C9C-3E515AC61746}" type="slidenum">
              <a:rPr lang="en-US"/>
              <a:pPr/>
              <a:t>15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B57AED-7105-4318-9B5D-7977A5F4631D}" type="slidenum">
              <a:rPr lang="en-US"/>
              <a:pPr/>
              <a:t>16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6951EB-D57C-4DFC-9911-BEA62B87DCD7}" type="slidenum">
              <a:rPr lang="en-US"/>
              <a:pPr/>
              <a:t>17</a:t>
            </a:fld>
            <a:endParaRPr 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14C28-D9B1-4554-94C6-D5269B51A68A}" type="slidenum">
              <a:rPr lang="en-US"/>
              <a:pPr/>
              <a:t>18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5DCA9-DA62-486D-BA67-88355380CDB9}" type="slidenum">
              <a:rPr lang="en-US"/>
              <a:pPr/>
              <a:t>19</a:t>
            </a:fld>
            <a:endParaRPr lang="en-US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D1326C-A3E6-43BF-B3ED-599C057F8459}" type="slidenum">
              <a:rPr lang="en-US"/>
              <a:pPr/>
              <a:t>20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66DA-8C29-4011-9484-D7CB901084D1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38056158-056D-42C8-9CDC-EAD5F6892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784C-740E-40A4-845C-0CD5E640EB1A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2C00441C-85B4-4303-BC5D-3E6D65EDFA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32AB-A65E-471E-B4BB-F1C03F1217C4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276E2065-0A3D-4CCE-A403-E01D12EA59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39CC-A18F-418E-B6A6-5CC8E7CC0182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87C38AA0-5FF1-405A-A6AF-D647972DF9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87A3-02E7-45FF-B74F-05C102003AA4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7830529A-4BB2-45F4-8D13-772263973A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6B86-2B0C-4B2D-9E78-92638039BB22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805A564B-FC99-4802-B821-EF2CD9C86D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DE6D3-5A86-4E68-B580-C272E230B0C8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DDC9A943-8E9C-41C4-983E-A57620EAF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D2AEF-66FF-4BE1-B632-061131370316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D8C5395F-0749-4C54-A452-D11377D10A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46B6D-7F4F-4DBF-BA4A-5CEE524B8455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759D5C76-8C1D-456D-8029-5C272DE10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56E34-DBB2-421B-B638-A1EB122887FA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E87B1A8E-1CA1-4786-B072-942B3345E2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C5B78-CC72-4544-B372-8AED26E111D9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3, Slide #</a:t>
            </a:r>
            <a:fld id="{CD6F8FD3-5EDA-4759-80C6-73F2F8FA90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3A86C-2AE6-400B-9FA4-2C6BE54FB4A0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3, Slide #</a:t>
            </a:r>
            <a:fld id="{F7C8C10D-9F95-4D36-93FC-C5D6712B3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600200"/>
          <a:ext cx="8305800" cy="385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261"/>
                <a:gridCol w="6075539"/>
              </a:tblGrid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1676401"/>
            <a:ext cx="8229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Basic Elements of the Balance Sheet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Assets, Current and Fixed Assets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Tangible Assets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Intangible Assets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Different methods for calculation of depreciation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Current liabilities.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Today's Lecture Topics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609600" y="16764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>
                <a:latin typeface="Arial" pitchFamily="34" charset="0"/>
                <a:cs typeface="Arial" pitchFamily="34" charset="0"/>
              </a:rPr>
              <a:t>Quasi </a:t>
            </a:r>
            <a:r>
              <a:rPr lang="en-MY" sz="3600" dirty="0" smtClean="0">
                <a:latin typeface="Arial" pitchFamily="34" charset="0"/>
                <a:cs typeface="Arial" pitchFamily="34" charset="0"/>
              </a:rPr>
              <a:t>Reorganization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 smtClean="0">
                <a:latin typeface="Arial" pitchFamily="34" charset="0"/>
                <a:cs typeface="Arial" pitchFamily="34" charset="0"/>
              </a:rPr>
              <a:t>Foreign </a:t>
            </a:r>
            <a:r>
              <a:rPr lang="en-MY" sz="3600" dirty="0">
                <a:latin typeface="Arial" pitchFamily="34" charset="0"/>
                <a:cs typeface="Arial" pitchFamily="34" charset="0"/>
              </a:rPr>
              <a:t>Currency </a:t>
            </a:r>
            <a:r>
              <a:rPr lang="en-MY" sz="3600" dirty="0" smtClean="0">
                <a:latin typeface="Arial" pitchFamily="34" charset="0"/>
                <a:cs typeface="Arial" pitchFamily="34" charset="0"/>
              </a:rPr>
              <a:t>Translation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 smtClean="0">
                <a:latin typeface="Arial" pitchFamily="34" charset="0"/>
                <a:cs typeface="Arial" pitchFamily="34" charset="0"/>
              </a:rPr>
              <a:t>Unrealized </a:t>
            </a:r>
            <a:r>
              <a:rPr lang="en-MY" sz="3600" dirty="0">
                <a:latin typeface="Arial" pitchFamily="34" charset="0"/>
                <a:cs typeface="Arial" pitchFamily="34" charset="0"/>
              </a:rPr>
              <a:t>holding gains and </a:t>
            </a:r>
            <a:r>
              <a:rPr lang="en-MY" sz="3600" dirty="0" smtClean="0">
                <a:latin typeface="Arial" pitchFamily="34" charset="0"/>
                <a:cs typeface="Arial" pitchFamily="34" charset="0"/>
              </a:rPr>
              <a:t>losses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 smtClean="0">
                <a:latin typeface="Arial" pitchFamily="34" charset="0"/>
                <a:cs typeface="Arial" pitchFamily="34" charset="0"/>
              </a:rPr>
              <a:t>Equity-Oriented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 smtClean="0">
                <a:latin typeface="Arial" pitchFamily="34" charset="0"/>
                <a:cs typeface="Arial" pitchFamily="34" charset="0"/>
              </a:rPr>
              <a:t>Deferred Compensation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 smtClean="0">
                <a:latin typeface="Arial" pitchFamily="34" charset="0"/>
                <a:cs typeface="Arial" pitchFamily="34" charset="0"/>
              </a:rPr>
              <a:t>Employee </a:t>
            </a:r>
            <a:r>
              <a:rPr lang="en-MY" sz="3600" dirty="0">
                <a:latin typeface="Arial" pitchFamily="34" charset="0"/>
                <a:cs typeface="Arial" pitchFamily="34" charset="0"/>
              </a:rPr>
              <a:t>Stock ownership Plans, Treasury Stock  </a:t>
            </a:r>
            <a:r>
              <a:rPr lang="en-MY" sz="3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MY" sz="3600" dirty="0" smtClean="0">
                <a:latin typeface="Arial" pitchFamily="34" charset="0"/>
                <a:cs typeface="Arial" pitchFamily="34" charset="0"/>
              </a:rPr>
              <a:t>Practical </a:t>
            </a:r>
            <a:r>
              <a:rPr lang="en-MY" sz="3600" dirty="0">
                <a:latin typeface="Arial" pitchFamily="34" charset="0"/>
                <a:cs typeface="Arial" pitchFamily="34" charset="0"/>
              </a:rPr>
              <a:t>Exercise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charset="0"/>
              </a:rPr>
              <a:t>Long-Term Liabilities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864475" cy="4114800"/>
          </a:xfrm>
        </p:spPr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Due in a period beyond one year or operating cycle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Related to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Financing arrangements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Operational obligations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Long-Term Liabilities: Financing Arrangements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7864475" cy="4114800"/>
          </a:xfrm>
        </p:spPr>
        <p:txBody>
          <a:bodyPr/>
          <a:lstStyle/>
          <a:p>
            <a:r>
              <a:rPr lang="en-US" dirty="0"/>
              <a:t>Notes </a:t>
            </a:r>
            <a:r>
              <a:rPr lang="en-US" dirty="0" smtClean="0"/>
              <a:t>Payable &amp; Bonds Payable</a:t>
            </a:r>
            <a:endParaRPr lang="en-US" dirty="0"/>
          </a:p>
          <a:p>
            <a:pPr lvl="1"/>
            <a:r>
              <a:rPr lang="en-US" dirty="0"/>
              <a:t>Secured by property: Mortgage notes</a:t>
            </a:r>
          </a:p>
          <a:p>
            <a:r>
              <a:rPr lang="en-US" dirty="0"/>
              <a:t>Credit Agreements</a:t>
            </a:r>
          </a:p>
          <a:p>
            <a:pPr lvl="1"/>
            <a:r>
              <a:rPr lang="en-US" dirty="0"/>
              <a:t>Ready lines of credit that may require a compensating balance</a:t>
            </a:r>
          </a:p>
          <a:p>
            <a:pPr lvl="1"/>
            <a:r>
              <a:rPr lang="en-US" dirty="0"/>
              <a:t>Not a liability until funds are drawn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Long-Term Liabilities: Financing Arrangements (cont’d)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7940675" cy="4114800"/>
          </a:xfrm>
        </p:spPr>
        <p:txBody>
          <a:bodyPr/>
          <a:lstStyle/>
          <a:p>
            <a:r>
              <a:rPr lang="en-US"/>
              <a:t>Bonds Payable</a:t>
            </a:r>
          </a:p>
          <a:p>
            <a:pPr lvl="1"/>
            <a:r>
              <a:rPr lang="en-US"/>
              <a:t>Sold at par, premium, or discount</a:t>
            </a:r>
          </a:p>
          <a:p>
            <a:pPr lvl="1"/>
            <a:r>
              <a:rPr lang="en-US"/>
              <a:t>Premium or discount is amortized into interest expense</a:t>
            </a:r>
          </a:p>
          <a:p>
            <a:pPr lvl="1"/>
            <a:r>
              <a:rPr lang="en-US"/>
              <a:t>Bond carrying value is amortized to par value</a:t>
            </a:r>
          </a:p>
          <a:p>
            <a:pPr lvl="1"/>
            <a:r>
              <a:rPr lang="en-US"/>
              <a:t>Convertible bonds can be converted into common stock</a:t>
            </a:r>
          </a:p>
          <a:p>
            <a:pPr lvl="1"/>
            <a:r>
              <a:rPr lang="en-US"/>
              <a:t>Conversion feature enhances bond selling price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charset="0"/>
              </a:rPr>
              <a:t>Bonds at Par, Premium, or Discount</a:t>
            </a:r>
          </a:p>
        </p:txBody>
      </p:sp>
      <p:sp>
        <p:nvSpPr>
          <p:cNvPr id="106500" name="AutoShape 4"/>
          <p:cNvSpPr>
            <a:spLocks noChangeArrowheads="1"/>
          </p:cNvSpPr>
          <p:nvPr/>
        </p:nvSpPr>
        <p:spPr bwMode="auto">
          <a:xfrm>
            <a:off x="152400" y="3695700"/>
            <a:ext cx="2209800" cy="1143000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 dirty="0">
                <a:latin typeface="Arial" charset="0"/>
              </a:rPr>
              <a:t>Bond</a:t>
            </a:r>
            <a:br>
              <a:rPr lang="en-US" sz="1900" b="1" dirty="0">
                <a:latin typeface="Arial" charset="0"/>
              </a:rPr>
            </a:br>
            <a:r>
              <a:rPr lang="en-US" sz="1900" b="1" dirty="0">
                <a:latin typeface="Arial" charset="0"/>
              </a:rPr>
              <a:t>Contractual Interest Rate 8%</a:t>
            </a:r>
          </a:p>
        </p:txBody>
      </p:sp>
      <p:sp>
        <p:nvSpPr>
          <p:cNvPr id="106501" name="AutoShape 5"/>
          <p:cNvSpPr>
            <a:spLocks noChangeArrowheads="1"/>
          </p:cNvSpPr>
          <p:nvPr/>
        </p:nvSpPr>
        <p:spPr bwMode="auto">
          <a:xfrm>
            <a:off x="2971800" y="2133600"/>
            <a:ext cx="2286000" cy="838200"/>
          </a:xfrm>
          <a:prstGeom prst="flowChartProcess">
            <a:avLst/>
          </a:prstGeom>
          <a:gradFill rotWithShape="0">
            <a:gsLst>
              <a:gs pos="0">
                <a:srgbClr val="FFFFFF"/>
              </a:gs>
              <a:gs pos="100000">
                <a:srgbClr val="336699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 dirty="0">
                <a:latin typeface="Arial" charset="0"/>
              </a:rPr>
              <a:t>6%</a:t>
            </a:r>
          </a:p>
        </p:txBody>
      </p:sp>
      <p:sp>
        <p:nvSpPr>
          <p:cNvPr id="106502" name="AutoShape 6"/>
          <p:cNvSpPr>
            <a:spLocks noChangeArrowheads="1"/>
          </p:cNvSpPr>
          <p:nvPr/>
        </p:nvSpPr>
        <p:spPr bwMode="auto">
          <a:xfrm>
            <a:off x="2971800" y="3848100"/>
            <a:ext cx="2286000" cy="838200"/>
          </a:xfrm>
          <a:prstGeom prst="flowChartProcess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 dirty="0">
                <a:solidFill>
                  <a:schemeClr val="bg1"/>
                </a:solidFill>
                <a:latin typeface="Arial" charset="0"/>
              </a:rPr>
              <a:t>8%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6503" name="AutoShape 7"/>
          <p:cNvSpPr>
            <a:spLocks noChangeArrowheads="1"/>
          </p:cNvSpPr>
          <p:nvPr/>
        </p:nvSpPr>
        <p:spPr bwMode="auto">
          <a:xfrm>
            <a:off x="2971800" y="5562600"/>
            <a:ext cx="2286000" cy="838200"/>
          </a:xfrm>
          <a:prstGeom prst="flowChartProcess">
            <a:avLst/>
          </a:prstGeom>
          <a:gradFill rotWithShape="0">
            <a:gsLst>
              <a:gs pos="0">
                <a:srgbClr val="336699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>
                <a:solidFill>
                  <a:srgbClr val="336699"/>
                </a:solidFill>
                <a:latin typeface="Arial" charset="0"/>
              </a:rPr>
              <a:t>10%</a:t>
            </a:r>
            <a:endParaRPr lang="en-US" b="1"/>
          </a:p>
        </p:txBody>
      </p:sp>
      <p:sp>
        <p:nvSpPr>
          <p:cNvPr id="106504" name="AutoShape 8"/>
          <p:cNvSpPr>
            <a:spLocks noChangeArrowheads="1"/>
          </p:cNvSpPr>
          <p:nvPr/>
        </p:nvSpPr>
        <p:spPr bwMode="auto">
          <a:xfrm>
            <a:off x="6096000" y="2133600"/>
            <a:ext cx="2286000" cy="838200"/>
          </a:xfrm>
          <a:prstGeom prst="flowChartProcess">
            <a:avLst/>
          </a:prstGeom>
          <a:gradFill rotWithShape="0">
            <a:gsLst>
              <a:gs pos="0">
                <a:srgbClr val="FFFFFF"/>
              </a:gs>
              <a:gs pos="100000">
                <a:srgbClr val="336699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>
                <a:solidFill>
                  <a:srgbClr val="336699"/>
                </a:solidFill>
                <a:latin typeface="Arial" charset="0"/>
              </a:rPr>
              <a:t>Premium</a:t>
            </a:r>
          </a:p>
        </p:txBody>
      </p:sp>
      <p:sp>
        <p:nvSpPr>
          <p:cNvPr id="106505" name="AutoShape 9"/>
          <p:cNvSpPr>
            <a:spLocks noChangeArrowheads="1"/>
          </p:cNvSpPr>
          <p:nvPr/>
        </p:nvSpPr>
        <p:spPr bwMode="auto">
          <a:xfrm>
            <a:off x="6096000" y="3848100"/>
            <a:ext cx="2286000" cy="838200"/>
          </a:xfrm>
          <a:prstGeom prst="flowChartProcess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>
                <a:solidFill>
                  <a:schemeClr val="bg1"/>
                </a:solidFill>
                <a:latin typeface="Arial" charset="0"/>
              </a:rPr>
              <a:t>Par</a:t>
            </a:r>
            <a:br>
              <a:rPr lang="en-US" sz="1900" b="1">
                <a:solidFill>
                  <a:schemeClr val="bg1"/>
                </a:solidFill>
                <a:latin typeface="Arial" charset="0"/>
              </a:rPr>
            </a:br>
            <a:r>
              <a:rPr lang="en-US" sz="1900" b="1">
                <a:solidFill>
                  <a:schemeClr val="bg1"/>
                </a:solidFill>
                <a:latin typeface="Arial" charset="0"/>
              </a:rPr>
              <a:t>(Face Value)</a:t>
            </a:r>
          </a:p>
        </p:txBody>
      </p:sp>
      <p:sp>
        <p:nvSpPr>
          <p:cNvPr id="106506" name="AutoShape 10"/>
          <p:cNvSpPr>
            <a:spLocks noChangeArrowheads="1"/>
          </p:cNvSpPr>
          <p:nvPr/>
        </p:nvSpPr>
        <p:spPr bwMode="auto">
          <a:xfrm>
            <a:off x="6096000" y="5562600"/>
            <a:ext cx="2286000" cy="838200"/>
          </a:xfrm>
          <a:prstGeom prst="flowChartProcess">
            <a:avLst/>
          </a:prstGeom>
          <a:gradFill rotWithShape="0">
            <a:gsLst>
              <a:gs pos="0">
                <a:srgbClr val="336699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900" b="1">
                <a:solidFill>
                  <a:srgbClr val="336699"/>
                </a:solidFill>
                <a:latin typeface="Arial" charset="0"/>
              </a:rPr>
              <a:t>Discount</a:t>
            </a:r>
          </a:p>
        </p:txBody>
      </p:sp>
      <p:cxnSp>
        <p:nvCxnSpPr>
          <p:cNvPr id="106507" name="AutoShape 11"/>
          <p:cNvCxnSpPr>
            <a:cxnSpLocks noChangeShapeType="1"/>
            <a:stCxn id="106500" idx="0"/>
            <a:endCxn id="106501" idx="1"/>
          </p:cNvCxnSpPr>
          <p:nvPr/>
        </p:nvCxnSpPr>
        <p:spPr bwMode="auto">
          <a:xfrm rot="16200000">
            <a:off x="1543050" y="2266950"/>
            <a:ext cx="1143000" cy="1714500"/>
          </a:xfrm>
          <a:prstGeom prst="bentConnector2">
            <a:avLst/>
          </a:prstGeom>
          <a:noFill/>
          <a:ln w="38100">
            <a:solidFill>
              <a:srgbClr val="336699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06509" name="AutoShape 13"/>
          <p:cNvCxnSpPr>
            <a:cxnSpLocks noChangeShapeType="1"/>
            <a:stCxn id="106500" idx="3"/>
            <a:endCxn id="106502" idx="1"/>
          </p:cNvCxnSpPr>
          <p:nvPr/>
        </p:nvCxnSpPr>
        <p:spPr bwMode="auto">
          <a:xfrm>
            <a:off x="2362200" y="4267200"/>
            <a:ext cx="609600" cy="0"/>
          </a:xfrm>
          <a:prstGeom prst="straightConnector1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  <a:effectLst/>
        </p:spPr>
      </p:cxnSp>
      <p:cxnSp>
        <p:nvCxnSpPr>
          <p:cNvPr id="106510" name="AutoShape 14"/>
          <p:cNvCxnSpPr>
            <a:cxnSpLocks noChangeShapeType="1"/>
            <a:stCxn id="106501" idx="3"/>
            <a:endCxn id="106504" idx="1"/>
          </p:cNvCxnSpPr>
          <p:nvPr/>
        </p:nvCxnSpPr>
        <p:spPr bwMode="auto">
          <a:xfrm>
            <a:off x="5257800" y="2552700"/>
            <a:ext cx="838200" cy="0"/>
          </a:xfrm>
          <a:prstGeom prst="straightConnector1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  <a:effectLst/>
        </p:spPr>
      </p:cxnSp>
      <p:cxnSp>
        <p:nvCxnSpPr>
          <p:cNvPr id="106512" name="AutoShape 16"/>
          <p:cNvCxnSpPr>
            <a:cxnSpLocks noChangeShapeType="1"/>
            <a:stCxn id="106502" idx="3"/>
            <a:endCxn id="106505" idx="1"/>
          </p:cNvCxnSpPr>
          <p:nvPr/>
        </p:nvCxnSpPr>
        <p:spPr bwMode="auto">
          <a:xfrm>
            <a:off x="5257800" y="4267200"/>
            <a:ext cx="838200" cy="0"/>
          </a:xfrm>
          <a:prstGeom prst="straightConnector1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  <a:effectLst/>
        </p:spPr>
      </p:cxnSp>
      <p:cxnSp>
        <p:nvCxnSpPr>
          <p:cNvPr id="106513" name="AutoShape 17"/>
          <p:cNvCxnSpPr>
            <a:cxnSpLocks noChangeShapeType="1"/>
            <a:stCxn id="106503" idx="3"/>
            <a:endCxn id="106506" idx="1"/>
          </p:cNvCxnSpPr>
          <p:nvPr/>
        </p:nvCxnSpPr>
        <p:spPr bwMode="auto">
          <a:xfrm>
            <a:off x="5257800" y="5981700"/>
            <a:ext cx="838200" cy="0"/>
          </a:xfrm>
          <a:prstGeom prst="straightConnector1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  <a:effectLst/>
        </p:spPr>
      </p:cxnSp>
      <p:cxnSp>
        <p:nvCxnSpPr>
          <p:cNvPr id="106515" name="AutoShape 19"/>
          <p:cNvCxnSpPr>
            <a:cxnSpLocks noChangeShapeType="1"/>
            <a:stCxn id="106500" idx="2"/>
            <a:endCxn id="106503" idx="1"/>
          </p:cNvCxnSpPr>
          <p:nvPr/>
        </p:nvCxnSpPr>
        <p:spPr bwMode="auto">
          <a:xfrm rot="16200000" flipH="1">
            <a:off x="1543050" y="4552950"/>
            <a:ext cx="1143000" cy="1714500"/>
          </a:xfrm>
          <a:prstGeom prst="bentConnector2">
            <a:avLst/>
          </a:prstGeom>
          <a:noFill/>
          <a:ln w="38100">
            <a:solidFill>
              <a:srgbClr val="336699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06516" name="Text Box 20"/>
          <p:cNvSpPr txBox="1">
            <a:spLocks noChangeArrowheads="1"/>
          </p:cNvSpPr>
          <p:nvPr/>
        </p:nvSpPr>
        <p:spPr bwMode="auto">
          <a:xfrm>
            <a:off x="2971800" y="1311275"/>
            <a:ext cx="2209800" cy="669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100" dirty="0">
                <a:latin typeface="Arial" charset="0"/>
              </a:rPr>
              <a:t>Market Interest Rate</a:t>
            </a:r>
          </a:p>
        </p:txBody>
      </p:sp>
      <p:sp>
        <p:nvSpPr>
          <p:cNvPr id="106517" name="Text Box 21"/>
          <p:cNvSpPr txBox="1">
            <a:spLocks noChangeArrowheads="1"/>
          </p:cNvSpPr>
          <p:nvPr/>
        </p:nvSpPr>
        <p:spPr bwMode="auto">
          <a:xfrm>
            <a:off x="6172200" y="1311275"/>
            <a:ext cx="2209800" cy="669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100" dirty="0">
                <a:latin typeface="Arial" charset="0"/>
              </a:rPr>
              <a:t>Bonds</a:t>
            </a:r>
            <a:br>
              <a:rPr lang="en-US" sz="2100" dirty="0">
                <a:latin typeface="Arial" charset="0"/>
              </a:rPr>
            </a:br>
            <a:r>
              <a:rPr lang="en-US" sz="2100" dirty="0">
                <a:latin typeface="Arial" charset="0"/>
              </a:rPr>
              <a:t>Sold 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charset="0"/>
              </a:rPr>
              <a:t>Long-Term Liabilities: Operational Obligations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8245475" cy="5181600"/>
          </a:xfrm>
        </p:spPr>
        <p:txBody>
          <a:bodyPr>
            <a:no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Deferred Taxes</a:t>
            </a:r>
          </a:p>
          <a:p>
            <a:pPr lvl="1"/>
            <a:r>
              <a:rPr lang="en-US" sz="2600" b="1" dirty="0">
                <a:latin typeface="Arial" pitchFamily="34" charset="0"/>
                <a:cs typeface="Arial" pitchFamily="34" charset="0"/>
              </a:rPr>
              <a:t>Difference between accounting and tax methods</a:t>
            </a:r>
          </a:p>
          <a:p>
            <a:pPr lvl="1"/>
            <a:r>
              <a:rPr lang="en-US" sz="2600" b="1" dirty="0">
                <a:latin typeface="Arial" pitchFamily="34" charset="0"/>
                <a:cs typeface="Arial" pitchFamily="34" charset="0"/>
              </a:rPr>
              <a:t>Difference in the 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timing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of recognizing revenue and expense for accounting and tax purposes</a:t>
            </a:r>
          </a:p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Warranty Obligations</a:t>
            </a:r>
          </a:p>
          <a:p>
            <a:pPr lvl="1"/>
            <a:r>
              <a:rPr lang="en-US" sz="2600" b="1" dirty="0">
                <a:latin typeface="Arial" pitchFamily="34" charset="0"/>
                <a:cs typeface="Arial" pitchFamily="34" charset="0"/>
              </a:rPr>
              <a:t>Estimated; arise from offering product warranties</a:t>
            </a:r>
          </a:p>
          <a:p>
            <a:pPr lvl="1"/>
            <a:r>
              <a:rPr lang="en-US" sz="2600" b="1" dirty="0">
                <a:latin typeface="Arial" pitchFamily="34" charset="0"/>
                <a:cs typeface="Arial" pitchFamily="34" charset="0"/>
              </a:rPr>
              <a:t>Estimated to achieve matching of sales revenue and associated expense of warranty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charset="0"/>
              </a:rPr>
              <a:t>Long-Term Liabilities: </a:t>
            </a:r>
            <a:r>
              <a:rPr lang="en-US" b="1" dirty="0" smtClean="0">
                <a:latin typeface="Arial" charset="0"/>
              </a:rPr>
              <a:t/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Warranty Obligations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warranties require the seller to correct any deficiencies in quantity, quality or performance for a specific period of time</a:t>
            </a:r>
          </a:p>
          <a:p>
            <a:pPr algn="just"/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Warranty obligations are estimated in order to recognize the obligation at the balance sheet date</a:t>
            </a:r>
          </a:p>
          <a:p>
            <a:pPr algn="just"/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Charge the expense to the period of sale </a:t>
            </a:r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854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charset="0"/>
              </a:rPr>
              <a:t>Long-Term Liabilities: Operational Obligations (cont’d)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001000" cy="50292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Minority Interest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Reported on consolidated financial statements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Represents the interest in the equity of a partially-held subsidiary by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non majority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owners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Not a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liability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but for purposes of analysis treat as a liability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Other Noncurrent Liabilities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As circumstances warrant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Redeemable Preferred Stock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Excluded from stockholders’ equity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For analysis, treat as a liability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 descr="gibson-graphic (2)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b="1">
                <a:latin typeface="Arial" charset="0"/>
              </a:rPr>
              <a:t>Stockholders’ Equity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533400" y="1676400"/>
            <a:ext cx="80010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1313" indent="-341313" algn="l">
              <a:spcBef>
                <a:spcPct val="50000"/>
              </a:spcBef>
              <a:buFontTx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The residual ownership interest in the assets of an entity that remains after deducting its liabilities</a:t>
            </a:r>
          </a:p>
          <a:p>
            <a:pPr marL="735013" lvl="1" indent="-227013" algn="l">
              <a:spcBef>
                <a:spcPct val="50000"/>
              </a:spcBef>
              <a:buFont typeface="Arial" charset="0"/>
              <a:buChar char="–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Paid-in Capital</a:t>
            </a:r>
          </a:p>
          <a:p>
            <a:pPr marL="735013" lvl="1" indent="-227013" algn="l">
              <a:spcBef>
                <a:spcPct val="50000"/>
              </a:spcBef>
              <a:buFont typeface="Arial" charset="0"/>
              <a:buChar char="–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Retained Earnings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914400" y="3733800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endParaRPr lang="en-US">
              <a:solidFill>
                <a:srgbClr val="33669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Stockholders’ Equity: Paid-in Capital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Par value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In some states, referred to as “stated value”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Considered “legal capital” by many states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Established by the articles of incorporation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Usually a minimal value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No-par stock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Stockholders’ Equity: Paid-in Capital (cont’d)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Additional paid-in capital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Issue price in excess of par (stated) value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Other sources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Treasury stock transactions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Stock dividend transactions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Donated capital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Stockholders’ Equity: Paid-in Capital (cont’d)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Common Stock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Shareholder ownership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Voting rights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Election of board of directors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Major corporate decisions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Liquidation rights secondary to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Creditors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Preferred stock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Stockholders’ Equity: Paid-in Capital (cont’d)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940675" cy="5181600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Preferred Stock</a:t>
            </a:r>
          </a:p>
          <a:p>
            <a:pPr lvl="1"/>
            <a:r>
              <a:rPr lang="en-US" sz="2000" b="1" dirty="0">
                <a:latin typeface="Arial" pitchFamily="34" charset="0"/>
                <a:cs typeface="Arial" pitchFamily="34" charset="0"/>
              </a:rPr>
              <a:t>Does not normally convey voting rights</a:t>
            </a:r>
          </a:p>
          <a:p>
            <a:pPr lvl="1"/>
            <a:r>
              <a:rPr lang="en-US" sz="2000" b="1" dirty="0">
                <a:latin typeface="Arial" pitchFamily="34" charset="0"/>
                <a:cs typeface="Arial" pitchFamily="34" charset="0"/>
              </a:rPr>
              <a:t>May carry any or all of these features: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Preference as to dividends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Accumulation of dividends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Participation in dividend beyond stated dividend rate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Convertibility into common stock at holder’s discretion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Preference in liquidation secondary to creditors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Callable at issuer discretion</a:t>
            </a:r>
          </a:p>
          <a:p>
            <a:pPr lvl="2"/>
            <a:r>
              <a:rPr lang="en-US" sz="2000" b="1" dirty="0">
                <a:latin typeface="Arial" pitchFamily="34" charset="0"/>
                <a:cs typeface="Arial" pitchFamily="34" charset="0"/>
              </a:rPr>
              <a:t>Redemption at future maturity value</a:t>
            </a: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Donated Capital</a:t>
            </a:r>
          </a:p>
          <a:p>
            <a:pPr lvl="1"/>
            <a:r>
              <a:rPr lang="en-US" sz="2000" b="1" dirty="0">
                <a:latin typeface="Arial" pitchFamily="34" charset="0"/>
                <a:cs typeface="Arial" pitchFamily="34" charset="0"/>
              </a:rPr>
              <a:t>Donated by outside entities</a:t>
            </a:r>
          </a:p>
          <a:p>
            <a:pPr lvl="1"/>
            <a:r>
              <a:rPr lang="en-US" sz="2000" b="1" dirty="0">
                <a:latin typeface="Arial" pitchFamily="34" charset="0"/>
                <a:cs typeface="Arial" pitchFamily="34" charset="0"/>
              </a:rPr>
              <a:t>Shareholder surrender of stock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Stockholders’ Equity: Retained Earnings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Undistributed earnings of the corporation</a:t>
            </a:r>
          </a:p>
          <a:p>
            <a:pPr lvl="1"/>
            <a:r>
              <a:rPr lang="en-US" sz="3200" dirty="0">
                <a:latin typeface="Arial" pitchFamily="34" charset="0"/>
                <a:cs typeface="Arial" pitchFamily="34" charset="0"/>
              </a:rPr>
              <a:t>Net income for all prior periods</a:t>
            </a:r>
          </a:p>
          <a:p>
            <a:pPr lvl="1"/>
            <a:r>
              <a:rPr lang="en-US" sz="3200" dirty="0">
                <a:latin typeface="Arial" pitchFamily="34" charset="0"/>
                <a:cs typeface="Arial" pitchFamily="34" charset="0"/>
              </a:rPr>
              <a:t>Less dividends declared to shareholders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charset="0"/>
              </a:rPr>
              <a:t>Stockholders’ Equity: Other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Quasi-Reorganization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Eliminates a deficit balance of retained earnings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Retained earnings are dated for 5-10 years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Equity-Oriented Deferred Compensation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A reduction to stockholders’ equity that is amortized (expensed) to future periods of employee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Stockholders’ Equity: Other (cont’d)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848599" cy="54864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Employee Stock Ownership Plans (ESOPs)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A qualified pension plan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Tax benefits for the employer and employee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Unearned compensation reduces stockholders’ equity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Treasury Stock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Stock purchased and held by the issuing corporation</a:t>
            </a:r>
          </a:p>
          <a:p>
            <a:pPr lvl="1"/>
            <a:r>
              <a:rPr lang="en-US" sz="2400" b="1" dirty="0">
                <a:latin typeface="Arial" pitchFamily="34" charset="0"/>
                <a:cs typeface="Arial" pitchFamily="34" charset="0"/>
              </a:rPr>
              <a:t>Recording and disclosure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Record at par value; deduct from paid-in capital</a:t>
            </a:r>
          </a:p>
          <a:p>
            <a:pPr lvl="2"/>
            <a:r>
              <a:rPr lang="en-US" b="1" dirty="0">
                <a:latin typeface="Arial" pitchFamily="34" charset="0"/>
                <a:cs typeface="Arial" pitchFamily="34" charset="0"/>
              </a:rPr>
              <a:t>Record at cost; deduct from total stockholders’ 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 descr="gibson-graphic (2)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b="1">
                <a:latin typeface="Arial" charset="0"/>
              </a:rPr>
              <a:t>Statement of Stockholders’ Equity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2"/>
            <a:ext cx="7940675" cy="4649787"/>
          </a:xfrm>
          <a:noFill/>
          <a:ln/>
        </p:spPr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Reconciles the beginning and ending balances of all components of stockholders’ equity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Account changes indicate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Issuance of stock: paid-in capital increase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Acquisition of treasury stock: treasury stock increase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Net income: retained earnings increase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Dividends: retained earnings decrease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gibson-graphic (2)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charset="0"/>
              </a:rPr>
              <a:t>Balance Sheet Presentation Issues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2"/>
            <a:ext cx="8016875" cy="4878387"/>
          </a:xfrm>
          <a:noFill/>
          <a:ln/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Financial analysis is complicated by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Many assets recorded at cost rather than fair (replacement) value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Varying valuation methods</a:t>
            </a:r>
          </a:p>
          <a:p>
            <a:pPr lvl="2"/>
            <a:r>
              <a:rPr lang="en-US" sz="2800" b="1" dirty="0">
                <a:latin typeface="Arial" pitchFamily="34" charset="0"/>
                <a:cs typeface="Arial" pitchFamily="34" charset="0"/>
              </a:rPr>
              <a:t>Within a firm from item to item</a:t>
            </a:r>
          </a:p>
          <a:p>
            <a:pPr lvl="2"/>
            <a:r>
              <a:rPr lang="en-US" sz="2800" b="1" dirty="0">
                <a:latin typeface="Arial" pitchFamily="34" charset="0"/>
                <a:cs typeface="Arial" pitchFamily="34" charset="0"/>
              </a:rPr>
              <a:t>Within an industry from company to company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Not all items of value are listed as assets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Certain contingent liabilities may be excluded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Aggarwal</a:t>
            </a:r>
            <a:r>
              <a:rPr lang="en-US" dirty="0">
                <a:latin typeface="Arial" pitchFamily="34" charset="0"/>
                <a:cs typeface="Arial" pitchFamily="34" charset="0"/>
              </a:rPr>
              <a:t> Company has had 10,000 shares of 10%, $100 par value preferred stock and 80,000 shares of $5 stated-value common stock outstanding for the last three years. During that period, dividends paid totaled $0, $200,000, and $220,000 for each year respectively.</a:t>
            </a:r>
          </a:p>
          <a:p>
            <a:pPr algn="just"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Required: </a:t>
            </a:r>
            <a:r>
              <a:rPr lang="en-US" dirty="0">
                <a:latin typeface="Arial" pitchFamily="34" charset="0"/>
                <a:cs typeface="Arial" pitchFamily="34" charset="0"/>
              </a:rPr>
              <a:t>Compute the amount of dividends that must have been paid to preferred stockholders and common stockholders in each of the three years given the following four independent assumptions: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Preferred stock is nonparticipating and cumulative.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Preferred stock participates up to 12% of its par value and is cumulative.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Preferred stock is fully participating and cumulative.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Preferred stock is nonparticipating and noncumulative.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The Roswell Company has had 5,000 shares of 9%, $100 par-value preferred stock and 10,000 shares of $10 par-value common stock outstanding for the last two years. During the most recent year, dividends paid totaled $65,000; in the prior year, dividends paid totaled $40,000.</a:t>
            </a:r>
          </a:p>
          <a:p>
            <a:pPr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Required</a:t>
            </a:r>
            <a:r>
              <a:rPr lang="en-US" dirty="0">
                <a:latin typeface="Arial" pitchFamily="34" charset="0"/>
                <a:cs typeface="Arial" pitchFamily="34" charset="0"/>
              </a:rPr>
              <a:t>: Compute the amount of dividends that must have been paid to preferred stockholders and common stockholders in each year, given the following independent assumptions:</a:t>
            </a: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a. Preferred stock is fully participating and cumulative.</a:t>
            </a: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b. Preferred stock is nonparticipating and noncumulative.</a:t>
            </a: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c. Preferred stock participates up to 10% of its par value and is cumulative.</a:t>
            </a:r>
          </a:p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d. Preferred stock is nonparticipating and cumulative.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smtClean="0">
                <a:latin typeface="Arial" pitchFamily="34" charset="0"/>
                <a:cs typeface="Arial" pitchFamily="34" charset="0"/>
              </a:rPr>
              <a:t>Quasi Reorganization </a:t>
            </a:r>
          </a:p>
          <a:p>
            <a:r>
              <a:rPr lang="en-MY" dirty="0" smtClean="0">
                <a:latin typeface="Arial" pitchFamily="34" charset="0"/>
                <a:cs typeface="Arial" pitchFamily="34" charset="0"/>
              </a:rPr>
              <a:t>Foreign Currency Translation </a:t>
            </a:r>
          </a:p>
          <a:p>
            <a:r>
              <a:rPr lang="en-MY" dirty="0" smtClean="0">
                <a:latin typeface="Arial" pitchFamily="34" charset="0"/>
                <a:cs typeface="Arial" pitchFamily="34" charset="0"/>
              </a:rPr>
              <a:t>Unrealized holding gains and losses</a:t>
            </a:r>
          </a:p>
          <a:p>
            <a:r>
              <a:rPr lang="en-MY" dirty="0" smtClean="0">
                <a:latin typeface="Arial" pitchFamily="34" charset="0"/>
                <a:cs typeface="Arial" pitchFamily="34" charset="0"/>
              </a:rPr>
              <a:t>Equity-Oriented Deferred Compensation</a:t>
            </a:r>
          </a:p>
          <a:p>
            <a:r>
              <a:rPr lang="en-MY" dirty="0" smtClean="0">
                <a:latin typeface="Arial" pitchFamily="34" charset="0"/>
                <a:cs typeface="Arial" pitchFamily="34" charset="0"/>
              </a:rPr>
              <a:t>Employee Stock ownership Plans</a:t>
            </a:r>
          </a:p>
          <a:p>
            <a:r>
              <a:rPr lang="en-MY" dirty="0" smtClean="0">
                <a:latin typeface="Arial" pitchFamily="34" charset="0"/>
                <a:cs typeface="Arial" pitchFamily="34" charset="0"/>
              </a:rPr>
              <a:t>Treasury Stock </a:t>
            </a:r>
          </a:p>
          <a:p>
            <a:r>
              <a:rPr lang="en-MY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4643</TotalTime>
  <Words>1072</Words>
  <Application>Microsoft Office PowerPoint</Application>
  <PresentationFormat>On-screen Show (4:3)</PresentationFormat>
  <Paragraphs>186</Paragraphs>
  <Slides>29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Previous Lecture Summary</vt:lpstr>
      <vt:lpstr>Today's Lecture Topics</vt:lpstr>
      <vt:lpstr>Long-Term Liabilities</vt:lpstr>
      <vt:lpstr>Long-Term Liabilities: Financing Arrangements</vt:lpstr>
      <vt:lpstr>Long-Term Liabilities: Financing Arrangements (cont’d)</vt:lpstr>
      <vt:lpstr>Bonds at Par, Premium, or Discount</vt:lpstr>
      <vt:lpstr>Long-Term Liabilities: Operational Obligations</vt:lpstr>
      <vt:lpstr>Long-Term Liabilities:  Warranty Obligations</vt:lpstr>
      <vt:lpstr>Long-Term Liabilities: Operational Obligations (cont’d)</vt:lpstr>
      <vt:lpstr>Stockholders’ Equity</vt:lpstr>
      <vt:lpstr>Stockholders’ Equity: Paid-in Capital</vt:lpstr>
      <vt:lpstr>Stockholders’ Equity: Paid-in Capital (cont’d)</vt:lpstr>
      <vt:lpstr>Stockholders’ Equity: Paid-in Capital (cont’d)</vt:lpstr>
      <vt:lpstr>Stockholders’ Equity: Paid-in Capital (cont’d)</vt:lpstr>
      <vt:lpstr>Stockholders’ Equity: Retained Earnings</vt:lpstr>
      <vt:lpstr>Stockholders’ Equity: Other</vt:lpstr>
      <vt:lpstr>Stockholders’ Equity: Other (cont’d)</vt:lpstr>
      <vt:lpstr>Statement of Stockholders’ Equity</vt:lpstr>
      <vt:lpstr>Balance Sheet Presentation Issues</vt:lpstr>
      <vt:lpstr>Chapter End Problem</vt:lpstr>
      <vt:lpstr>Slide 22</vt:lpstr>
      <vt:lpstr>Slide 23</vt:lpstr>
      <vt:lpstr>Slide 24</vt:lpstr>
      <vt:lpstr>Chapter End Problem</vt:lpstr>
      <vt:lpstr>Slide 26</vt:lpstr>
      <vt:lpstr>Slide 27</vt:lpstr>
      <vt:lpstr>Slide 28</vt:lpstr>
      <vt:lpstr>Lecture Summary</vt:lpstr>
    </vt:vector>
  </TitlesOfParts>
  <Company>Lifetouch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Anne Oppegard</dc:creator>
  <cp:lastModifiedBy>Administrator</cp:lastModifiedBy>
  <cp:revision>69</cp:revision>
  <dcterms:created xsi:type="dcterms:W3CDTF">2005-11-16T22:01:55Z</dcterms:created>
  <dcterms:modified xsi:type="dcterms:W3CDTF">2014-05-25T11:45:52Z</dcterms:modified>
</cp:coreProperties>
</file>