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28"/>
  </p:notesMasterIdLst>
  <p:handoutMasterIdLst>
    <p:handoutMasterId r:id="rId29"/>
  </p:handoutMasterIdLst>
  <p:sldIdLst>
    <p:sldId id="313" r:id="rId2"/>
    <p:sldId id="314" r:id="rId3"/>
    <p:sldId id="318" r:id="rId4"/>
    <p:sldId id="270" r:id="rId5"/>
    <p:sldId id="272" r:id="rId6"/>
    <p:sldId id="273" r:id="rId7"/>
    <p:sldId id="274" r:id="rId8"/>
    <p:sldId id="306" r:id="rId9"/>
    <p:sldId id="307" r:id="rId10"/>
    <p:sldId id="308" r:id="rId11"/>
    <p:sldId id="309" r:id="rId12"/>
    <p:sldId id="315" r:id="rId13"/>
    <p:sldId id="324" r:id="rId14"/>
    <p:sldId id="325" r:id="rId15"/>
    <p:sldId id="316" r:id="rId16"/>
    <p:sldId id="322" r:id="rId17"/>
    <p:sldId id="323" r:id="rId18"/>
    <p:sldId id="305" r:id="rId19"/>
    <p:sldId id="275" r:id="rId20"/>
    <p:sldId id="312" r:id="rId21"/>
    <p:sldId id="277" r:id="rId22"/>
    <p:sldId id="278" r:id="rId23"/>
    <p:sldId id="262" r:id="rId24"/>
    <p:sldId id="279" r:id="rId25"/>
    <p:sldId id="280" r:id="rId26"/>
    <p:sldId id="317" r:id="rId27"/>
  </p:sldIdLst>
  <p:sldSz cx="9144000" cy="6858000" type="screen4x3"/>
  <p:notesSz cx="6858000" cy="9144000"/>
  <p:defaultTextStyle>
    <a:defPPr>
      <a:defRPr lang="en-US"/>
    </a:defPPr>
    <a:lvl1pPr algn="ctr" rtl="0" fontAlgn="base">
      <a:spcBef>
        <a:spcPct val="0"/>
      </a:spcBef>
      <a:spcAft>
        <a:spcPct val="0"/>
      </a:spcAft>
      <a:defRPr sz="2800" kern="1200">
        <a:solidFill>
          <a:schemeClr val="tx1"/>
        </a:solidFill>
        <a:latin typeface="Times New Roman" pitchFamily="18" charset="0"/>
        <a:ea typeface="+mn-ea"/>
        <a:cs typeface="+mn-cs"/>
      </a:defRPr>
    </a:lvl1pPr>
    <a:lvl2pPr marL="457200" algn="ctr" rtl="0" fontAlgn="base">
      <a:spcBef>
        <a:spcPct val="0"/>
      </a:spcBef>
      <a:spcAft>
        <a:spcPct val="0"/>
      </a:spcAft>
      <a:defRPr sz="2800" kern="1200">
        <a:solidFill>
          <a:schemeClr val="tx1"/>
        </a:solidFill>
        <a:latin typeface="Times New Roman" pitchFamily="18" charset="0"/>
        <a:ea typeface="+mn-ea"/>
        <a:cs typeface="+mn-cs"/>
      </a:defRPr>
    </a:lvl2pPr>
    <a:lvl3pPr marL="914400" algn="ctr" rtl="0" fontAlgn="base">
      <a:spcBef>
        <a:spcPct val="0"/>
      </a:spcBef>
      <a:spcAft>
        <a:spcPct val="0"/>
      </a:spcAft>
      <a:defRPr sz="2800" kern="1200">
        <a:solidFill>
          <a:schemeClr val="tx1"/>
        </a:solidFill>
        <a:latin typeface="Times New Roman" pitchFamily="18" charset="0"/>
        <a:ea typeface="+mn-ea"/>
        <a:cs typeface="+mn-cs"/>
      </a:defRPr>
    </a:lvl3pPr>
    <a:lvl4pPr marL="1371600" algn="ctr" rtl="0" fontAlgn="base">
      <a:spcBef>
        <a:spcPct val="0"/>
      </a:spcBef>
      <a:spcAft>
        <a:spcPct val="0"/>
      </a:spcAft>
      <a:defRPr sz="2800" kern="1200">
        <a:solidFill>
          <a:schemeClr val="tx1"/>
        </a:solidFill>
        <a:latin typeface="Times New Roman" pitchFamily="18" charset="0"/>
        <a:ea typeface="+mn-ea"/>
        <a:cs typeface="+mn-cs"/>
      </a:defRPr>
    </a:lvl4pPr>
    <a:lvl5pPr marL="1828800" algn="ctr" rtl="0" fontAlgn="base">
      <a:spcBef>
        <a:spcPct val="0"/>
      </a:spcBef>
      <a:spcAft>
        <a:spcPct val="0"/>
      </a:spcAft>
      <a:defRPr sz="2800" kern="1200">
        <a:solidFill>
          <a:schemeClr val="tx1"/>
        </a:solidFill>
        <a:latin typeface="Times New Roman" pitchFamily="18" charset="0"/>
        <a:ea typeface="+mn-ea"/>
        <a:cs typeface="+mn-cs"/>
      </a:defRPr>
    </a:lvl5pPr>
    <a:lvl6pPr marL="2286000" algn="l" defTabSz="914400" rtl="0" eaLnBrk="1" latinLnBrk="0" hangingPunct="1">
      <a:defRPr sz="2800" kern="1200">
        <a:solidFill>
          <a:schemeClr val="tx1"/>
        </a:solidFill>
        <a:latin typeface="Times New Roman" pitchFamily="18" charset="0"/>
        <a:ea typeface="+mn-ea"/>
        <a:cs typeface="+mn-cs"/>
      </a:defRPr>
    </a:lvl6pPr>
    <a:lvl7pPr marL="2743200" algn="l" defTabSz="914400" rtl="0" eaLnBrk="1" latinLnBrk="0" hangingPunct="1">
      <a:defRPr sz="2800" kern="1200">
        <a:solidFill>
          <a:schemeClr val="tx1"/>
        </a:solidFill>
        <a:latin typeface="Times New Roman" pitchFamily="18" charset="0"/>
        <a:ea typeface="+mn-ea"/>
        <a:cs typeface="+mn-cs"/>
      </a:defRPr>
    </a:lvl7pPr>
    <a:lvl8pPr marL="3200400" algn="l" defTabSz="914400" rtl="0" eaLnBrk="1" latinLnBrk="0" hangingPunct="1">
      <a:defRPr sz="2800" kern="1200">
        <a:solidFill>
          <a:schemeClr val="tx1"/>
        </a:solidFill>
        <a:latin typeface="Times New Roman" pitchFamily="18" charset="0"/>
        <a:ea typeface="+mn-ea"/>
        <a:cs typeface="+mn-cs"/>
      </a:defRPr>
    </a:lvl8pPr>
    <a:lvl9pPr marL="3657600" algn="l" defTabSz="914400" rtl="0" eaLnBrk="1" latinLnBrk="0" hangingPunct="1">
      <a:defRPr sz="28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0B5DA"/>
    <a:srgbClr val="B7CFE7"/>
    <a:srgbClr val="3366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2" autoAdjust="0"/>
    <p:restoredTop sz="94709" autoAdjust="0"/>
  </p:normalViewPr>
  <p:slideViewPr>
    <p:cSldViewPr>
      <p:cViewPr>
        <p:scale>
          <a:sx n="77" d="100"/>
          <a:sy n="77" d="100"/>
        </p:scale>
        <p:origin x="-858"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6758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758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6758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546E07F-4605-4D66-A96C-660432A2029C}" type="slidenum">
              <a:rPr lang="en-US"/>
              <a:pPr/>
              <a:t>‹#›</a:t>
            </a:fld>
            <a:endParaRPr lang="en-US"/>
          </a:p>
        </p:txBody>
      </p:sp>
    </p:spTree>
    <p:extLst>
      <p:ext uri="{BB962C8B-B14F-4D97-AF65-F5344CB8AC3E}">
        <p14:creationId xmlns:p14="http://schemas.microsoft.com/office/powerpoint/2010/main" xmlns="" val="4031177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614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14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4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614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0262DF3-431F-4319-A4DB-AC00339561B4}" type="slidenum">
              <a:rPr lang="en-US"/>
              <a:pPr/>
              <a:t>‹#›</a:t>
            </a:fld>
            <a:endParaRPr lang="en-US"/>
          </a:p>
        </p:txBody>
      </p:sp>
    </p:spTree>
    <p:extLst>
      <p:ext uri="{BB962C8B-B14F-4D97-AF65-F5344CB8AC3E}">
        <p14:creationId xmlns:p14="http://schemas.microsoft.com/office/powerpoint/2010/main" xmlns="" val="54681911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9F4EA8-5FD1-4C79-9EC8-6A34B117AA6F}" type="slidenum">
              <a:rPr lang="en-US"/>
              <a:pPr/>
              <a:t>4</a:t>
            </a:fld>
            <a:endParaRPr lang="en-US"/>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CC42B1-D173-4B52-9CA6-4A7BA8A784CC}" type="slidenum">
              <a:rPr lang="en-US"/>
              <a:pPr/>
              <a:t>5</a:t>
            </a:fld>
            <a:endParaRPr lang="en-US"/>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BC3600-D33C-433C-A4AA-FA9C8D8F5A61}" type="slidenum">
              <a:rPr lang="en-US"/>
              <a:pPr/>
              <a:t>6</a:t>
            </a:fld>
            <a:endParaRPr lang="en-US"/>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3AEFC4-DE75-4E49-A32B-801EA0E7E507}" type="slidenum">
              <a:rPr lang="en-US"/>
              <a:pPr/>
              <a:t>7</a:t>
            </a:fld>
            <a:endParaRPr lang="en-US"/>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182599-C0B3-48F8-9861-07C229D8B6F5}" type="slidenum">
              <a:rPr lang="en-US"/>
              <a:pPr/>
              <a:t>8</a:t>
            </a:fld>
            <a:endParaRPr lang="en-US"/>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BCBFF1-E275-4CAB-BFD7-5D901F156B5B}" type="slidenum">
              <a:rPr lang="en-US"/>
              <a:pPr/>
              <a:t>9</a:t>
            </a:fld>
            <a:endParaRPr lang="en-US"/>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C520C1-6189-45B7-91AB-8366F1FD8095}" type="slidenum">
              <a:rPr lang="en-US"/>
              <a:pPr/>
              <a:t>10</a:t>
            </a:fld>
            <a:endParaRPr lang="en-US"/>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0F7985-888E-4EA2-B346-2ED531B06D7C}" type="slidenum">
              <a:rPr lang="en-US"/>
              <a:pPr/>
              <a:t>11</a:t>
            </a:fld>
            <a:endParaRPr 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85B32A-EBA9-4255-A002-A73FA469139E}" type="slidenum">
              <a:rPr lang="en-US"/>
              <a:pPr/>
              <a:t>18</a:t>
            </a:fld>
            <a:endParaRPr lang="en-US"/>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A97CA-5400-45F4-8730-AAB98B03B73C}" type="slidenum">
              <a:rPr lang="en-US"/>
              <a:pPr/>
              <a:t>19</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EDDF87-F6DE-4124-848E-A3E69372B245}" type="slidenum">
              <a:rPr lang="en-US"/>
              <a:pPr/>
              <a:t>20</a:t>
            </a:fld>
            <a:endParaRPr lang="en-US"/>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0D2777-DBBC-4518-B529-9ABCB7EEE35C}" type="slidenum">
              <a:rPr lang="en-US"/>
              <a:pPr/>
              <a:t>21</a:t>
            </a:fld>
            <a:endParaRPr lang="en-US"/>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D36EE4-1D25-420E-B514-21DEDA7DE3A7}" type="slidenum">
              <a:rPr lang="en-US"/>
              <a:pPr/>
              <a:t>22</a:t>
            </a:fld>
            <a:endParaRPr lang="en-US"/>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E48B99-A32E-4835-BBB9-C04331EF1988}" type="slidenum">
              <a:rPr lang="en-US"/>
              <a:pPr/>
              <a:t>23</a:t>
            </a:fld>
            <a:endParaRPr lang="en-US"/>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2AEF59-29BC-490F-9CA8-CFAFBC238E62}" type="slidenum">
              <a:rPr lang="en-US"/>
              <a:pPr/>
              <a:t>24</a:t>
            </a:fld>
            <a:endParaRPr lang="en-US"/>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25DA19-E2FD-4D81-BCEF-12300CE6FB69}" type="slidenum">
              <a:rPr lang="en-US"/>
              <a:pPr/>
              <a:t>25</a:t>
            </a:fld>
            <a:endParaRPr lang="en-US"/>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1F66DA-8C29-4011-9484-D7CB901084D1}" type="datetime1">
              <a:rPr lang="en-US" smtClean="0"/>
              <a:pPr/>
              <a:t>5/25/2014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Chapter 3, Slide #</a:t>
            </a:r>
            <a:fld id="{38056158-056D-42C8-9CDC-EAD5F689208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5B784C-740E-40A4-845C-0CD5E640EB1A}" type="datetime1">
              <a:rPr lang="en-US" smtClean="0"/>
              <a:pPr/>
              <a:t>5/25/2014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Chapter 3, Slide #</a:t>
            </a:r>
            <a:fld id="{2C00441C-85B4-4303-BC5D-3E6D65EDFA8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CE32AB-A65E-471E-B4BB-F1C03F1217C4}" type="datetime1">
              <a:rPr lang="en-US" smtClean="0"/>
              <a:pPr/>
              <a:t>5/25/2014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Chapter 3, Slide #</a:t>
            </a:r>
            <a:fld id="{276E2065-0A3D-4CCE-A403-E01D12EA596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FBF39CC-A18F-418E-B6A6-5CC8E7CC0182}" type="datetime1">
              <a:rPr lang="en-US" smtClean="0"/>
              <a:pPr/>
              <a:t>5/25/2014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Chapter 3, Slide #</a:t>
            </a:r>
            <a:fld id="{87C38AA0-5FF1-405A-A6AF-D647972DF9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2F87A3-02E7-45FF-B74F-05C102003AA4}" type="datetime1">
              <a:rPr lang="en-US" smtClean="0"/>
              <a:pPr/>
              <a:t>5/25/2014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smtClean="0"/>
              <a:t>Chapter 3, Slide #</a:t>
            </a:r>
            <a:fld id="{7830529A-4BB2-45F4-8D13-772263973A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986B86-2B0C-4B2D-9E78-92638039BB22}" type="datetime1">
              <a:rPr lang="en-US" smtClean="0"/>
              <a:pPr/>
              <a:t>5/25/2014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smtClean="0"/>
              <a:t>Chapter 3, Slide #</a:t>
            </a:r>
            <a:fld id="{805A564B-FC99-4802-B821-EF2CD9C86D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DE6D3-5A86-4E68-B580-C272E230B0C8}" type="datetime1">
              <a:rPr lang="en-US" smtClean="0"/>
              <a:pPr/>
              <a:t>5/25/2014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smtClean="0"/>
              <a:t>Chapter 3, Slide #</a:t>
            </a:r>
            <a:fld id="{DDC9A943-8E9C-41C4-983E-A57620EAF7A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8D2AEF-66FF-4BE1-B632-061131370316}" type="datetime1">
              <a:rPr lang="en-US" smtClean="0"/>
              <a:pPr/>
              <a:t>5/25/2014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Chapter 3, Slide #</a:t>
            </a:r>
            <a:fld id="{D8C5395F-0749-4C54-A452-D11377D10A7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D46B6D-7F4F-4DBF-BA4A-5CEE524B8455}" type="datetime1">
              <a:rPr lang="en-US" smtClean="0"/>
              <a:pPr/>
              <a:t>5/25/2014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Chapter 3, Slide #</a:t>
            </a:r>
            <a:fld id="{759D5C76-8C1D-456D-8029-5C272DE10CF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756E34-DBB2-421B-B638-A1EB122887FA}" type="datetime1">
              <a:rPr lang="en-US" smtClean="0"/>
              <a:pPr/>
              <a:t>5/25/2014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Chapter 3, Slide #</a:t>
            </a:r>
            <a:fld id="{E87B1A8E-1CA1-4786-B072-942B3345E20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DC5B78-CC72-4544-B372-8AED26E111D9}" type="datetime1">
              <a:rPr lang="en-US" smtClean="0"/>
              <a:pPr/>
              <a:t>5/25/2014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Chapter 3, Slide #</a:t>
            </a:r>
            <a:fld id="{CD6F8FD3-5EDA-4759-80C6-73F2F8FA90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23A86C-2AE6-400B-9FA4-2C6BE54FB4A0}" type="datetime1">
              <a:rPr lang="en-US" smtClean="0"/>
              <a:pPr/>
              <a:t>5/25/2014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Chapter 3, Slide #</a:t>
            </a:r>
            <a:fld id="{F7C8C10D-9F95-4D36-93FC-C5D6712B3B7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Microsoft_Office_Excel_97-2003_Worksheet1.xls"/><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oleObject" Target="../embeddings/Microsoft_Office_Excel_97-2003_Worksheet2.xls"/><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oleObject" Target="../embeddings/Microsoft_Office_Excel_97-2003_Worksheet3.xls"/><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381000" y="1600200"/>
          <a:ext cx="8305800" cy="3852860"/>
        </p:xfrm>
        <a:graphic>
          <a:graphicData uri="http://schemas.openxmlformats.org/drawingml/2006/table">
            <a:tbl>
              <a:tblPr firstRow="1" bandRow="1">
                <a:tableStyleId>{5C22544A-7EE6-4342-B048-85BDC9FD1C3A}</a:tableStyleId>
              </a:tblPr>
              <a:tblGrid>
                <a:gridCol w="2230261"/>
                <a:gridCol w="6075539"/>
              </a:tblGrid>
              <a:tr h="770572">
                <a:tc>
                  <a:txBody>
                    <a:bodyPr/>
                    <a:lstStyle/>
                    <a:p>
                      <a:r>
                        <a:rPr lang="en-MY" dirty="0" smtClean="0"/>
                        <a:t>Course Title:</a:t>
                      </a:r>
                      <a:endParaRPr lang="en-MY" dirty="0"/>
                    </a:p>
                  </a:txBody>
                  <a:tcPr/>
                </a:tc>
                <a:tc>
                  <a:txBody>
                    <a:bodyPr/>
                    <a:lstStyle/>
                    <a:p>
                      <a:r>
                        <a:rPr lang="en-MY" sz="2400" dirty="0" smtClean="0">
                          <a:effectLst/>
                        </a:rPr>
                        <a:t>Financial</a:t>
                      </a:r>
                      <a:r>
                        <a:rPr lang="en-MY" sz="2400" baseline="0" dirty="0" smtClean="0">
                          <a:effectLst/>
                        </a:rPr>
                        <a:t> </a:t>
                      </a:r>
                      <a:r>
                        <a:rPr lang="en-MY" sz="2400" dirty="0" smtClean="0">
                          <a:effectLst/>
                        </a:rPr>
                        <a:t>Statement Analysis</a:t>
                      </a:r>
                      <a:endParaRPr lang="en-MY" sz="2400" dirty="0">
                        <a:effectLst/>
                      </a:endParaRPr>
                    </a:p>
                  </a:txBody>
                  <a:tcPr/>
                </a:tc>
              </a:tr>
              <a:tr h="770572">
                <a:tc>
                  <a:txBody>
                    <a:bodyPr/>
                    <a:lstStyle/>
                    <a:p>
                      <a:r>
                        <a:rPr lang="en-MY" dirty="0" smtClean="0"/>
                        <a:t>Course Code:</a:t>
                      </a:r>
                      <a:endParaRPr lang="en-MY" dirty="0"/>
                    </a:p>
                  </a:txBody>
                  <a:tcPr/>
                </a:tc>
                <a:tc>
                  <a:txBody>
                    <a:bodyPr/>
                    <a:lstStyle/>
                    <a:p>
                      <a:r>
                        <a:rPr lang="en-MY" sz="2400" dirty="0" smtClean="0"/>
                        <a:t>MGT-537</a:t>
                      </a:r>
                      <a:endParaRPr lang="en-MY" sz="2400" dirty="0"/>
                    </a:p>
                  </a:txBody>
                  <a:tcPr/>
                </a:tc>
              </a:tr>
              <a:tr h="770572">
                <a:tc>
                  <a:txBody>
                    <a:bodyPr/>
                    <a:lstStyle/>
                    <a:p>
                      <a:r>
                        <a:rPr lang="en-MY" dirty="0" smtClean="0"/>
                        <a:t>Course Instructor:</a:t>
                      </a:r>
                      <a:endParaRPr lang="en-MY" dirty="0"/>
                    </a:p>
                  </a:txBody>
                  <a:tcPr/>
                </a:tc>
                <a:tc>
                  <a:txBody>
                    <a:bodyPr/>
                    <a:lstStyle/>
                    <a:p>
                      <a:r>
                        <a:rPr lang="en-MY" sz="2400" dirty="0" err="1" smtClean="0"/>
                        <a:t>Dr.</a:t>
                      </a:r>
                      <a:r>
                        <a:rPr lang="en-MY" sz="2400" dirty="0" smtClean="0"/>
                        <a:t> Hafiz Muhammad </a:t>
                      </a:r>
                      <a:r>
                        <a:rPr lang="en-MY" sz="2400" dirty="0" err="1" smtClean="0"/>
                        <a:t>Ishaq</a:t>
                      </a:r>
                      <a:endParaRPr lang="en-MY" sz="2400" dirty="0"/>
                    </a:p>
                  </a:txBody>
                  <a:tcPr/>
                </a:tc>
              </a:tr>
              <a:tr h="770572">
                <a:tc>
                  <a:txBody>
                    <a:bodyPr/>
                    <a:lstStyle/>
                    <a:p>
                      <a:r>
                        <a:rPr lang="en-MY" dirty="0" smtClean="0"/>
                        <a:t>Total Lectures:</a:t>
                      </a:r>
                      <a:endParaRPr lang="en-MY" dirty="0"/>
                    </a:p>
                  </a:txBody>
                  <a:tcPr/>
                </a:tc>
                <a:tc>
                  <a:txBody>
                    <a:bodyPr/>
                    <a:lstStyle/>
                    <a:p>
                      <a:r>
                        <a:rPr lang="en-MY" sz="2400" dirty="0" smtClean="0"/>
                        <a:t>32</a:t>
                      </a:r>
                      <a:endParaRPr lang="en-MY" sz="2400" dirty="0"/>
                    </a:p>
                  </a:txBody>
                  <a:tcPr/>
                </a:tc>
              </a:tr>
              <a:tr h="770572">
                <a:tc>
                  <a:txBody>
                    <a:bodyPr/>
                    <a:lstStyle/>
                    <a:p>
                      <a:endParaRPr lang="en-MY" dirty="0"/>
                    </a:p>
                  </a:txBody>
                  <a:tcPr/>
                </a:tc>
                <a:tc>
                  <a:txBody>
                    <a:bodyPr/>
                    <a:lstStyle/>
                    <a:p>
                      <a:endParaRPr lang="en-MY" dirty="0"/>
                    </a:p>
                  </a:txBody>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Previous Lecture Summary</a:t>
            </a:r>
            <a:endParaRPr lang="en-US" dirty="0"/>
          </a:p>
        </p:txBody>
      </p:sp>
      <p:sp>
        <p:nvSpPr>
          <p:cNvPr id="3" name="Rectangle 2"/>
          <p:cNvSpPr/>
          <p:nvPr/>
        </p:nvSpPr>
        <p:spPr>
          <a:xfrm>
            <a:off x="533400" y="1676401"/>
            <a:ext cx="8229600" cy="2862322"/>
          </a:xfrm>
          <a:prstGeom prst="rect">
            <a:avLst/>
          </a:prstGeom>
        </p:spPr>
        <p:txBody>
          <a:bodyPr wrap="square">
            <a:spAutoFit/>
          </a:bodyPr>
          <a:lstStyle/>
          <a:p>
            <a:pPr marL="342900" lvl="0" indent="-342900" algn="just" eaLnBrk="0" hangingPunct="0">
              <a:buFont typeface="Arial" panose="020B0604020202020204" pitchFamily="34" charset="0"/>
              <a:buChar char="•"/>
            </a:pPr>
            <a:r>
              <a:rPr lang="en-US" sz="2400" dirty="0" smtClean="0">
                <a:latin typeface="Arial" pitchFamily="34" charset="0"/>
                <a:ea typeface="Times New Roman" pitchFamily="18" charset="0"/>
                <a:cs typeface="Arial" pitchFamily="34" charset="0"/>
              </a:rPr>
              <a:t>Accounting </a:t>
            </a:r>
            <a:r>
              <a:rPr lang="en-US" sz="2400" dirty="0">
                <a:latin typeface="Arial" pitchFamily="34" charset="0"/>
                <a:ea typeface="Times New Roman" pitchFamily="18" charset="0"/>
                <a:cs typeface="Arial" pitchFamily="34" charset="0"/>
              </a:rPr>
              <a:t>Cycle</a:t>
            </a:r>
            <a:r>
              <a:rPr lang="en-US" sz="2400" dirty="0" smtClean="0">
                <a:latin typeface="Arial" pitchFamily="34" charset="0"/>
                <a:ea typeface="Times New Roman" pitchFamily="18" charset="0"/>
                <a:cs typeface="Arial" pitchFamily="34" charset="0"/>
              </a:rPr>
              <a:t>, </a:t>
            </a:r>
          </a:p>
          <a:p>
            <a:pPr marL="342900" lvl="0" indent="-342900" algn="just" eaLnBrk="0" hangingPunct="0">
              <a:buFont typeface="Arial" panose="020B0604020202020204" pitchFamily="34" charset="0"/>
              <a:buChar char="•"/>
            </a:pPr>
            <a:r>
              <a:rPr lang="en-US" sz="2400" dirty="0" smtClean="0">
                <a:latin typeface="Arial" pitchFamily="34" charset="0"/>
                <a:ea typeface="Times New Roman" pitchFamily="18" charset="0"/>
                <a:cs typeface="Arial" pitchFamily="34" charset="0"/>
              </a:rPr>
              <a:t>Auditor’s Opinion and Auditor’s Report </a:t>
            </a:r>
          </a:p>
          <a:p>
            <a:pPr marL="342900" lvl="0" indent="-342900" algn="just" eaLnBrk="0" hangingPunct="0">
              <a:buFont typeface="Arial" panose="020B0604020202020204" pitchFamily="34" charset="0"/>
              <a:buChar char="•"/>
            </a:pPr>
            <a:r>
              <a:rPr lang="en-US" sz="2400" dirty="0" smtClean="0">
                <a:latin typeface="Arial" pitchFamily="34" charset="0"/>
                <a:ea typeface="Times New Roman" pitchFamily="18" charset="0"/>
                <a:cs typeface="Arial" pitchFamily="34" charset="0"/>
              </a:rPr>
              <a:t>Closing of Temporary Accounts</a:t>
            </a:r>
          </a:p>
          <a:p>
            <a:pPr marL="342900" lvl="0" indent="-342900" algn="just" eaLnBrk="0" hangingPunct="0">
              <a:buFont typeface="Arial" panose="020B0604020202020204" pitchFamily="34" charset="0"/>
              <a:buChar char="•"/>
            </a:pPr>
            <a:r>
              <a:rPr lang="en-US" sz="2400" dirty="0" smtClean="0">
                <a:latin typeface="Arial" pitchFamily="34" charset="0"/>
                <a:ea typeface="Times New Roman" pitchFamily="18" charset="0"/>
                <a:cs typeface="Arial" pitchFamily="34" charset="0"/>
              </a:rPr>
              <a:t>T-Accounts</a:t>
            </a:r>
          </a:p>
          <a:p>
            <a:pPr marL="342900" lvl="0" indent="-342900" algn="just" eaLnBrk="0" hangingPunct="0">
              <a:buFont typeface="Arial" panose="020B0604020202020204" pitchFamily="34" charset="0"/>
              <a:buChar char="•"/>
            </a:pPr>
            <a:r>
              <a:rPr lang="en-US" dirty="0" smtClean="0">
                <a:latin typeface="Arial" pitchFamily="34" charset="0"/>
                <a:ea typeface="Times New Roman" pitchFamily="18" charset="0"/>
                <a:cs typeface="Arial" pitchFamily="34" charset="0"/>
              </a:rPr>
              <a:t>Balance Sheet formats </a:t>
            </a:r>
          </a:p>
          <a:p>
            <a:pPr marL="342900" lvl="0" indent="-342900" algn="just" eaLnBrk="0" hangingPunct="0">
              <a:buFont typeface="Arial" panose="020B0604020202020204" pitchFamily="34" charset="0"/>
              <a:buChar char="•"/>
            </a:pPr>
            <a:r>
              <a:rPr lang="en-US" dirty="0" smtClean="0">
                <a:latin typeface="Arial" pitchFamily="34" charset="0"/>
                <a:ea typeface="Times New Roman" pitchFamily="18" charset="0"/>
                <a:cs typeface="Arial" pitchFamily="34" charset="0"/>
              </a:rPr>
              <a:t>Types of Assets </a:t>
            </a:r>
          </a:p>
          <a:p>
            <a:pPr marL="342900" lvl="0" indent="-342900" algn="just" eaLnBrk="0" hangingPunct="0">
              <a:buFont typeface="Arial" panose="020B0604020202020204" pitchFamily="34" charset="0"/>
              <a:buChar char="•"/>
            </a:pPr>
            <a:r>
              <a:rPr lang="en-US" dirty="0" smtClean="0">
                <a:latin typeface="Arial" pitchFamily="34" charset="0"/>
                <a:ea typeface="Times New Roman" pitchFamily="18" charset="0"/>
                <a:cs typeface="Arial" pitchFamily="34" charset="0"/>
              </a:rPr>
              <a:t>Inventory Methods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Today's Lecture Topic</a:t>
            </a:r>
            <a:endParaRPr lang="en-US" b="1" dirty="0">
              <a:latin typeface="Arial" pitchFamily="34" charset="0"/>
              <a:cs typeface="Arial" pitchFamily="34" charset="0"/>
            </a:endParaRPr>
          </a:p>
        </p:txBody>
      </p:sp>
      <p:sp>
        <p:nvSpPr>
          <p:cNvPr id="3" name="Rectangle 2"/>
          <p:cNvSpPr/>
          <p:nvPr/>
        </p:nvSpPr>
        <p:spPr>
          <a:xfrm>
            <a:off x="762000" y="1443841"/>
            <a:ext cx="7315200" cy="2554545"/>
          </a:xfrm>
          <a:prstGeom prst="rect">
            <a:avLst/>
          </a:prstGeom>
        </p:spPr>
        <p:txBody>
          <a:bodyPr wrap="square">
            <a:spAutoFit/>
          </a:bodyPr>
          <a:lstStyle/>
          <a:p>
            <a:pPr algn="just">
              <a:buFont typeface="Arial" pitchFamily="34" charset="0"/>
              <a:buChar char="•"/>
            </a:pPr>
            <a:r>
              <a:rPr lang="en-US" sz="3200" b="1" dirty="0" smtClean="0">
                <a:latin typeface="Arial" pitchFamily="34" charset="0"/>
                <a:ea typeface="Times New Roman" pitchFamily="18" charset="0"/>
                <a:cs typeface="Arial" pitchFamily="34" charset="0"/>
              </a:rPr>
              <a:t> Basic Elements of the Balance Sheet</a:t>
            </a:r>
          </a:p>
          <a:p>
            <a:pPr algn="just">
              <a:buFont typeface="Arial" pitchFamily="34" charset="0"/>
              <a:buChar char="•"/>
            </a:pPr>
            <a:r>
              <a:rPr lang="en-US" sz="3200" b="1" dirty="0" smtClean="0">
                <a:latin typeface="Arial" pitchFamily="34" charset="0"/>
                <a:ea typeface="Times New Roman" pitchFamily="18" charset="0"/>
                <a:cs typeface="Arial" pitchFamily="34" charset="0"/>
              </a:rPr>
              <a:t> Assets, Current and Fixed Assets</a:t>
            </a:r>
          </a:p>
          <a:p>
            <a:pPr algn="just">
              <a:buFont typeface="Arial" pitchFamily="34" charset="0"/>
              <a:buChar char="•"/>
            </a:pPr>
            <a:r>
              <a:rPr lang="en-US" sz="3200" b="1" dirty="0" smtClean="0">
                <a:latin typeface="Arial" pitchFamily="34" charset="0"/>
                <a:ea typeface="Times New Roman" pitchFamily="18" charset="0"/>
                <a:cs typeface="Arial" pitchFamily="34" charset="0"/>
              </a:rPr>
              <a:t> Different methods of depreciation</a:t>
            </a:r>
          </a:p>
          <a:p>
            <a:pPr algn="just">
              <a:buFont typeface="Arial" pitchFamily="34" charset="0"/>
              <a:buChar char="•"/>
            </a:pPr>
            <a:r>
              <a:rPr lang="en-US" sz="3200" b="1" dirty="0" smtClean="0">
                <a:latin typeface="Arial" pitchFamily="34" charset="0"/>
                <a:ea typeface="Times New Roman" pitchFamily="18" charset="0"/>
                <a:cs typeface="Arial" pitchFamily="34" charset="0"/>
              </a:rPr>
              <a:t> Current liabilities</a:t>
            </a:r>
            <a:r>
              <a:rPr lang="en-US" b="1" dirty="0" smtClean="0">
                <a:latin typeface="Arial" pitchFamily="34" charset="0"/>
                <a:ea typeface="Times New Roman" pitchFamily="18" charset="0"/>
                <a:cs typeface="Arial" pitchFamily="34" charset="0"/>
              </a:rPr>
              <a:t>.</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descr="gibson-graphic (2)"/>
          <p:cNvSpPr>
            <a:spLocks noGrp="1" noChangeArrowheads="1"/>
          </p:cNvSpPr>
          <p:nvPr>
            <p:ph type="title"/>
          </p:nvPr>
        </p:nvSpPr>
        <p:spPr>
          <a:ln/>
        </p:spPr>
        <p:txBody>
          <a:bodyPr/>
          <a:lstStyle/>
          <a:p>
            <a:r>
              <a:rPr lang="en-US" b="1" dirty="0">
                <a:latin typeface="Arial" charset="0"/>
              </a:rPr>
              <a:t>Current </a:t>
            </a:r>
            <a:r>
              <a:rPr lang="en-US" b="1" dirty="0" smtClean="0">
                <a:latin typeface="Arial" charset="0"/>
              </a:rPr>
              <a:t>Assets</a:t>
            </a:r>
            <a:endParaRPr lang="en-US" b="1" dirty="0">
              <a:latin typeface="Arial" charset="0"/>
            </a:endParaRPr>
          </a:p>
        </p:txBody>
      </p:sp>
      <p:sp>
        <p:nvSpPr>
          <p:cNvPr id="30723" name="Rectangle 3"/>
          <p:cNvSpPr>
            <a:spLocks noGrp="1" noChangeArrowheads="1"/>
          </p:cNvSpPr>
          <p:nvPr>
            <p:ph idx="1"/>
          </p:nvPr>
        </p:nvSpPr>
        <p:spPr>
          <a:xfrm>
            <a:off x="593725" y="1598613"/>
            <a:ext cx="7940675" cy="4114800"/>
          </a:xfrm>
          <a:noFill/>
          <a:ln/>
        </p:spPr>
        <p:txBody>
          <a:bodyPr/>
          <a:lstStyle/>
          <a:p>
            <a:r>
              <a:rPr lang="en-US" b="1" dirty="0" smtClean="0">
                <a:latin typeface="Arial" pitchFamily="34" charset="0"/>
                <a:cs typeface="Arial" pitchFamily="34" charset="0"/>
              </a:rPr>
              <a:t>Prepaid</a:t>
            </a:r>
            <a:endParaRPr lang="en-US" b="1" dirty="0">
              <a:latin typeface="Arial" pitchFamily="34" charset="0"/>
              <a:cs typeface="Arial" pitchFamily="34" charset="0"/>
            </a:endParaRPr>
          </a:p>
          <a:p>
            <a:pPr lvl="1"/>
            <a:r>
              <a:rPr lang="en-US" b="1" dirty="0">
                <a:latin typeface="Arial" pitchFamily="34" charset="0"/>
                <a:cs typeface="Arial" pitchFamily="34" charset="0"/>
              </a:rPr>
              <a:t>Expenditures made in advance of the use of the service or goods.</a:t>
            </a:r>
          </a:p>
          <a:p>
            <a:pPr lvl="1"/>
            <a:r>
              <a:rPr lang="en-US" b="1" dirty="0">
                <a:latin typeface="Arial" pitchFamily="34" charset="0"/>
                <a:cs typeface="Arial" pitchFamily="34" charset="0"/>
              </a:rPr>
              <a:t>Examples</a:t>
            </a:r>
          </a:p>
          <a:p>
            <a:pPr lvl="2"/>
            <a:r>
              <a:rPr lang="en-US" b="1" dirty="0">
                <a:latin typeface="Arial" pitchFamily="34" charset="0"/>
                <a:cs typeface="Arial" pitchFamily="34" charset="0"/>
              </a:rPr>
              <a:t>Insurance</a:t>
            </a:r>
          </a:p>
          <a:p>
            <a:pPr lvl="2"/>
            <a:r>
              <a:rPr lang="en-US" b="1" dirty="0">
                <a:latin typeface="Arial" pitchFamily="34" charset="0"/>
                <a:cs typeface="Arial" pitchFamily="34" charset="0"/>
              </a:rPr>
              <a:t>Advertising</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descr="gibson-graphic (2)"/>
          <p:cNvSpPr>
            <a:spLocks noGrp="1" noChangeArrowheads="1"/>
          </p:cNvSpPr>
          <p:nvPr>
            <p:ph type="title"/>
          </p:nvPr>
        </p:nvSpPr>
        <p:spPr>
          <a:ln/>
        </p:spPr>
        <p:txBody>
          <a:bodyPr/>
          <a:lstStyle/>
          <a:p>
            <a:r>
              <a:rPr lang="en-US" b="1">
                <a:latin typeface="Arial" charset="0"/>
              </a:rPr>
              <a:t>Long-Term Assets: Tangible</a:t>
            </a:r>
          </a:p>
        </p:txBody>
      </p:sp>
      <p:sp>
        <p:nvSpPr>
          <p:cNvPr id="35843" name="Rectangle 3"/>
          <p:cNvSpPr>
            <a:spLocks noGrp="1" noChangeArrowheads="1"/>
          </p:cNvSpPr>
          <p:nvPr>
            <p:ph idx="1"/>
          </p:nvPr>
        </p:nvSpPr>
        <p:spPr>
          <a:xfrm>
            <a:off x="593725" y="1598613"/>
            <a:ext cx="7940675" cy="4114800"/>
          </a:xfrm>
          <a:noFill/>
          <a:ln/>
        </p:spPr>
        <p:txBody>
          <a:bodyPr/>
          <a:lstStyle/>
          <a:p>
            <a:r>
              <a:rPr lang="en-US" b="1" dirty="0">
                <a:latin typeface="Arial" pitchFamily="34" charset="0"/>
                <a:cs typeface="Arial" pitchFamily="34" charset="0"/>
              </a:rPr>
              <a:t>Land</a:t>
            </a:r>
          </a:p>
          <a:p>
            <a:pPr lvl="1"/>
            <a:r>
              <a:rPr lang="en-US" b="1" dirty="0">
                <a:latin typeface="Arial" pitchFamily="34" charset="0"/>
                <a:cs typeface="Arial" pitchFamily="34" charset="0"/>
              </a:rPr>
              <a:t>Carried at acquisition cost</a:t>
            </a:r>
          </a:p>
          <a:p>
            <a:pPr lvl="1"/>
            <a:r>
              <a:rPr lang="en-US" b="1" dirty="0">
                <a:latin typeface="Arial" pitchFamily="34" charset="0"/>
                <a:cs typeface="Arial" pitchFamily="34" charset="0"/>
              </a:rPr>
              <a:t>Not subject to depreciation</a:t>
            </a:r>
          </a:p>
          <a:p>
            <a:pPr lvl="1"/>
            <a:r>
              <a:rPr lang="en-US" b="1" dirty="0">
                <a:latin typeface="Arial" pitchFamily="34" charset="0"/>
                <a:cs typeface="Arial" pitchFamily="34" charset="0"/>
              </a:rPr>
              <a:t>Natural resources are depleted</a:t>
            </a:r>
          </a:p>
          <a:p>
            <a:r>
              <a:rPr lang="en-US" b="1" dirty="0">
                <a:latin typeface="Arial" pitchFamily="34" charset="0"/>
                <a:cs typeface="Arial" pitchFamily="34" charset="0"/>
              </a:rPr>
              <a:t>Buildings</a:t>
            </a:r>
          </a:p>
          <a:p>
            <a:pPr lvl="1"/>
            <a:r>
              <a:rPr lang="en-US" b="1" dirty="0">
                <a:latin typeface="Arial" pitchFamily="34" charset="0"/>
                <a:cs typeface="Arial" pitchFamily="34" charset="0"/>
              </a:rPr>
              <a:t>Cost plus permanent improvements</a:t>
            </a:r>
          </a:p>
          <a:p>
            <a:pPr lvl="1"/>
            <a:r>
              <a:rPr lang="en-US" b="1" dirty="0">
                <a:latin typeface="Arial" pitchFamily="34" charset="0"/>
                <a:cs typeface="Arial" pitchFamily="34" charset="0"/>
              </a:rPr>
              <a:t>Depreciated over the useful life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descr="gibson-graphic (2)"/>
          <p:cNvSpPr>
            <a:spLocks noGrp="1" noChangeArrowheads="1"/>
          </p:cNvSpPr>
          <p:nvPr>
            <p:ph type="title"/>
          </p:nvPr>
        </p:nvSpPr>
        <p:spPr>
          <a:ln/>
        </p:spPr>
        <p:txBody>
          <a:bodyPr>
            <a:normAutofit fontScale="90000"/>
          </a:bodyPr>
          <a:lstStyle/>
          <a:p>
            <a:r>
              <a:rPr lang="en-US" b="1">
                <a:latin typeface="Arial" charset="0"/>
              </a:rPr>
              <a:t>Long-Term Assets: Tangible (cont’d)</a:t>
            </a:r>
          </a:p>
        </p:txBody>
      </p:sp>
      <p:sp>
        <p:nvSpPr>
          <p:cNvPr id="37891" name="Rectangle 3"/>
          <p:cNvSpPr>
            <a:spLocks noGrp="1" noChangeArrowheads="1"/>
          </p:cNvSpPr>
          <p:nvPr>
            <p:ph idx="1"/>
          </p:nvPr>
        </p:nvSpPr>
        <p:spPr>
          <a:xfrm>
            <a:off x="593725" y="1598613"/>
            <a:ext cx="7940675" cy="4114800"/>
          </a:xfrm>
          <a:noFill/>
          <a:ln/>
        </p:spPr>
        <p:txBody>
          <a:bodyPr>
            <a:normAutofit lnSpcReduction="10000"/>
          </a:bodyPr>
          <a:lstStyle/>
          <a:p>
            <a:r>
              <a:rPr lang="en-US" b="1" dirty="0">
                <a:latin typeface="Arial" pitchFamily="34" charset="0"/>
                <a:cs typeface="Arial" pitchFamily="34" charset="0"/>
              </a:rPr>
              <a:t>Machinery</a:t>
            </a:r>
          </a:p>
          <a:p>
            <a:pPr lvl="1"/>
            <a:r>
              <a:rPr lang="en-US" b="1" dirty="0">
                <a:latin typeface="Arial" pitchFamily="34" charset="0"/>
                <a:cs typeface="Arial" pitchFamily="34" charset="0"/>
              </a:rPr>
              <a:t>Acquisition cost plus costs of delivery, installation, and permanent improvements</a:t>
            </a:r>
          </a:p>
          <a:p>
            <a:pPr lvl="1"/>
            <a:r>
              <a:rPr lang="en-US" b="1" dirty="0">
                <a:latin typeface="Arial" pitchFamily="34" charset="0"/>
                <a:cs typeface="Arial" pitchFamily="34" charset="0"/>
              </a:rPr>
              <a:t>Depreciated over the useful life</a:t>
            </a:r>
          </a:p>
          <a:p>
            <a:r>
              <a:rPr lang="en-US" b="1" dirty="0">
                <a:latin typeface="Arial" pitchFamily="34" charset="0"/>
                <a:cs typeface="Arial" pitchFamily="34" charset="0"/>
              </a:rPr>
              <a:t>Construction in Progress</a:t>
            </a:r>
          </a:p>
          <a:p>
            <a:pPr lvl="1"/>
            <a:r>
              <a:rPr lang="en-US" b="1" dirty="0">
                <a:latin typeface="Arial" pitchFamily="34" charset="0"/>
                <a:cs typeface="Arial" pitchFamily="34" charset="0"/>
              </a:rPr>
              <a:t>Assets under construction</a:t>
            </a:r>
          </a:p>
          <a:p>
            <a:pPr lvl="1"/>
            <a:r>
              <a:rPr lang="en-US" b="1" dirty="0">
                <a:latin typeface="Arial" pitchFamily="34" charset="0"/>
                <a:cs typeface="Arial" pitchFamily="34" charset="0"/>
              </a:rPr>
              <a:t>Transferred to permanent asset account upon completion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descr="gibson-graphic (2)"/>
          <p:cNvSpPr>
            <a:spLocks noGrp="1" noChangeArrowheads="1"/>
          </p:cNvSpPr>
          <p:nvPr>
            <p:ph type="title"/>
          </p:nvPr>
        </p:nvSpPr>
        <p:spPr>
          <a:ln/>
        </p:spPr>
        <p:txBody>
          <a:bodyPr>
            <a:normAutofit fontScale="90000"/>
          </a:bodyPr>
          <a:lstStyle/>
          <a:p>
            <a:r>
              <a:rPr lang="en-US" b="1">
                <a:latin typeface="Arial" charset="0"/>
              </a:rPr>
              <a:t>Long-Term Assets: Tangible (cont’d)</a:t>
            </a:r>
          </a:p>
        </p:txBody>
      </p:sp>
      <p:sp>
        <p:nvSpPr>
          <p:cNvPr id="39939" name="Rectangle 3"/>
          <p:cNvSpPr>
            <a:spLocks noGrp="1" noChangeArrowheads="1"/>
          </p:cNvSpPr>
          <p:nvPr>
            <p:ph idx="1"/>
          </p:nvPr>
        </p:nvSpPr>
        <p:spPr>
          <a:xfrm>
            <a:off x="533400" y="1447800"/>
            <a:ext cx="7940675" cy="4114800"/>
          </a:xfrm>
          <a:noFill/>
          <a:ln/>
        </p:spPr>
        <p:txBody>
          <a:bodyPr>
            <a:normAutofit fontScale="85000" lnSpcReduction="10000"/>
          </a:bodyPr>
          <a:lstStyle/>
          <a:p>
            <a:pPr>
              <a:tabLst>
                <a:tab pos="4398963" algn="l"/>
                <a:tab pos="4625975" algn="l"/>
              </a:tabLst>
            </a:pPr>
            <a:r>
              <a:rPr lang="en-US" b="1" dirty="0">
                <a:latin typeface="Arial" pitchFamily="34" charset="0"/>
                <a:cs typeface="Arial" pitchFamily="34" charset="0"/>
              </a:rPr>
              <a:t>Accumulated Depreciation</a:t>
            </a:r>
          </a:p>
          <a:p>
            <a:pPr lvl="1">
              <a:tabLst>
                <a:tab pos="4398963" algn="l"/>
                <a:tab pos="4625975" algn="l"/>
              </a:tabLst>
            </a:pPr>
            <a:r>
              <a:rPr lang="en-US" b="1" dirty="0">
                <a:latin typeface="Arial" pitchFamily="34" charset="0"/>
                <a:cs typeface="Arial" pitchFamily="34" charset="0"/>
              </a:rPr>
              <a:t>Carries the to-date depreciation of plant assets</a:t>
            </a:r>
          </a:p>
          <a:p>
            <a:pPr lvl="1">
              <a:tabLst>
                <a:tab pos="4398963" algn="l"/>
                <a:tab pos="4625975" algn="l"/>
              </a:tabLst>
            </a:pPr>
            <a:r>
              <a:rPr lang="en-US" b="1" dirty="0">
                <a:latin typeface="Arial" pitchFamily="34" charset="0"/>
                <a:cs typeface="Arial" pitchFamily="34" charset="0"/>
              </a:rPr>
              <a:t>Factors used in depreciation calculation</a:t>
            </a:r>
          </a:p>
          <a:p>
            <a:pPr lvl="2">
              <a:tabLst>
                <a:tab pos="4398963" algn="l"/>
                <a:tab pos="4625975" algn="l"/>
              </a:tabLst>
            </a:pPr>
            <a:r>
              <a:rPr lang="en-US" b="1" dirty="0">
                <a:latin typeface="Arial" pitchFamily="34" charset="0"/>
                <a:cs typeface="Arial" pitchFamily="34" charset="0"/>
              </a:rPr>
              <a:t>Asset cost</a:t>
            </a:r>
          </a:p>
          <a:p>
            <a:pPr lvl="2">
              <a:tabLst>
                <a:tab pos="4398963" algn="l"/>
                <a:tab pos="4625975" algn="l"/>
              </a:tabLst>
            </a:pPr>
            <a:r>
              <a:rPr lang="en-US" b="1" dirty="0">
                <a:latin typeface="Arial" pitchFamily="34" charset="0"/>
                <a:cs typeface="Arial" pitchFamily="34" charset="0"/>
              </a:rPr>
              <a:t>Length of the life of the asset</a:t>
            </a:r>
          </a:p>
          <a:p>
            <a:pPr lvl="2">
              <a:tabLst>
                <a:tab pos="4398963" algn="l"/>
                <a:tab pos="4625975" algn="l"/>
              </a:tabLst>
            </a:pPr>
            <a:r>
              <a:rPr lang="en-US" b="1" dirty="0">
                <a:latin typeface="Arial" pitchFamily="34" charset="0"/>
                <a:cs typeface="Arial" pitchFamily="34" charset="0"/>
              </a:rPr>
              <a:t>Estimated salvage (residual) value of asset when retired</a:t>
            </a:r>
          </a:p>
          <a:p>
            <a:pPr lvl="1">
              <a:tabLst>
                <a:tab pos="4398963" algn="l"/>
                <a:tab pos="4625975" algn="l"/>
              </a:tabLst>
            </a:pPr>
            <a:r>
              <a:rPr lang="en-US" b="1" dirty="0">
                <a:latin typeface="Arial" pitchFamily="34" charset="0"/>
                <a:cs typeface="Arial" pitchFamily="34" charset="0"/>
              </a:rPr>
              <a:t>Depreciation methods</a:t>
            </a:r>
          </a:p>
          <a:p>
            <a:pPr lvl="2">
              <a:buFontTx/>
              <a:buChar char="–"/>
              <a:tabLst>
                <a:tab pos="4398963" algn="l"/>
                <a:tab pos="4625975" algn="l"/>
              </a:tabLst>
            </a:pPr>
            <a:r>
              <a:rPr lang="en-US" b="1" dirty="0">
                <a:latin typeface="Arial" pitchFamily="34" charset="0"/>
                <a:cs typeface="Arial" pitchFamily="34" charset="0"/>
              </a:rPr>
              <a:t>Straight Line	–	</a:t>
            </a:r>
            <a:r>
              <a:rPr lang="en-US" b="1" dirty="0" smtClean="0">
                <a:latin typeface="Arial" pitchFamily="34" charset="0"/>
                <a:cs typeface="Arial" pitchFamily="34" charset="0"/>
              </a:rPr>
              <a:t>Double Declining </a:t>
            </a:r>
            <a:r>
              <a:rPr lang="en-US" b="1" dirty="0">
                <a:latin typeface="Arial" pitchFamily="34" charset="0"/>
                <a:cs typeface="Arial" pitchFamily="34" charset="0"/>
              </a:rPr>
              <a:t>Balance</a:t>
            </a:r>
          </a:p>
          <a:p>
            <a:pPr lvl="2">
              <a:buFontTx/>
              <a:buChar char="–"/>
              <a:tabLst>
                <a:tab pos="4398963" algn="l"/>
                <a:tab pos="4625975" algn="l"/>
              </a:tabLst>
            </a:pPr>
            <a:r>
              <a:rPr lang="en-US" b="1" dirty="0">
                <a:latin typeface="Arial" pitchFamily="34" charset="0"/>
                <a:cs typeface="Arial" pitchFamily="34" charset="0"/>
              </a:rPr>
              <a:t>Sum-of-the-Years’-Digits	– 	Units of Production</a:t>
            </a:r>
          </a:p>
          <a:p>
            <a:pPr>
              <a:tabLst>
                <a:tab pos="4398963" algn="l"/>
                <a:tab pos="4625975" algn="l"/>
              </a:tabLst>
            </a:pPr>
            <a:r>
              <a:rPr lang="en-US" b="1" dirty="0">
                <a:latin typeface="Arial" pitchFamily="34" charset="0"/>
                <a:cs typeface="Arial" pitchFamily="34" charset="0"/>
              </a:rPr>
              <a:t>Balance sheet presentation</a:t>
            </a:r>
          </a:p>
        </p:txBody>
      </p:sp>
      <p:sp>
        <p:nvSpPr>
          <p:cNvPr id="39940" name="Text Box 4"/>
          <p:cNvSpPr txBox="1">
            <a:spLocks noChangeArrowheads="1"/>
          </p:cNvSpPr>
          <p:nvPr/>
        </p:nvSpPr>
        <p:spPr bwMode="auto">
          <a:xfrm>
            <a:off x="1295400" y="5241925"/>
            <a:ext cx="7315200" cy="1015663"/>
          </a:xfrm>
          <a:prstGeom prst="rect">
            <a:avLst/>
          </a:prstGeom>
          <a:noFill/>
          <a:ln w="9525">
            <a:noFill/>
            <a:miter lim="800000"/>
            <a:headEnd/>
            <a:tailEnd/>
          </a:ln>
          <a:effectLst/>
        </p:spPr>
        <p:txBody>
          <a:bodyPr wrap="square">
            <a:spAutoFit/>
          </a:bodyPr>
          <a:lstStyle/>
          <a:p>
            <a:pPr algn="l">
              <a:tabLst>
                <a:tab pos="452438" algn="l"/>
              </a:tabLst>
            </a:pPr>
            <a:r>
              <a:rPr lang="en-US" sz="2000" dirty="0">
                <a:solidFill>
                  <a:srgbClr val="336699"/>
                </a:solidFill>
                <a:latin typeface="Arial" charset="0"/>
              </a:rPr>
              <a:t>	</a:t>
            </a:r>
            <a:endParaRPr lang="en-US" sz="2000" dirty="0" smtClean="0">
              <a:solidFill>
                <a:srgbClr val="336699"/>
              </a:solidFill>
              <a:latin typeface="Arial" charset="0"/>
            </a:endParaRPr>
          </a:p>
          <a:p>
            <a:pPr algn="l">
              <a:tabLst>
                <a:tab pos="452438" algn="l"/>
              </a:tabLst>
            </a:pPr>
            <a:r>
              <a:rPr lang="en-US" sz="2000" b="1" dirty="0" smtClean="0">
                <a:latin typeface="Arial" charset="0"/>
              </a:rPr>
              <a:t>Cost </a:t>
            </a:r>
            <a:r>
              <a:rPr lang="en-US" sz="2000" b="1" dirty="0">
                <a:latin typeface="Arial" charset="0"/>
              </a:rPr>
              <a:t>of the </a:t>
            </a:r>
            <a:r>
              <a:rPr lang="en-US" sz="2000" b="1" dirty="0" smtClean="0">
                <a:latin typeface="Arial" charset="0"/>
              </a:rPr>
              <a:t>asset       </a:t>
            </a:r>
            <a:r>
              <a:rPr lang="en-US" sz="2000" b="1" dirty="0" smtClean="0">
                <a:latin typeface="Arial" charset="0"/>
                <a:cs typeface="Times New Roman" pitchFamily="18" charset="0"/>
              </a:rPr>
              <a:t>–</a:t>
            </a:r>
            <a:r>
              <a:rPr lang="en-US" sz="2000" b="1" dirty="0">
                <a:latin typeface="Arial" charset="0"/>
              </a:rPr>
              <a:t>	Accumulated depreciation</a:t>
            </a:r>
          </a:p>
          <a:p>
            <a:pPr algn="l">
              <a:tabLst>
                <a:tab pos="452438" algn="l"/>
              </a:tabLst>
            </a:pPr>
            <a:r>
              <a:rPr lang="en-US" sz="2000" b="1" dirty="0">
                <a:latin typeface="Arial" charset="0"/>
              </a:rPr>
              <a:t>=	Net book value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descr="gibson-graphic (2)"/>
          <p:cNvSpPr>
            <a:spLocks noGrp="1" noChangeArrowheads="1"/>
          </p:cNvSpPr>
          <p:nvPr>
            <p:ph type="title"/>
          </p:nvPr>
        </p:nvSpPr>
        <p:spPr/>
        <p:txBody>
          <a:bodyPr>
            <a:normAutofit fontScale="90000"/>
          </a:bodyPr>
          <a:lstStyle/>
          <a:p>
            <a:r>
              <a:rPr lang="en-US" b="1">
                <a:latin typeface="Arial" charset="0"/>
              </a:rPr>
              <a:t>Depreciation: Straight-Line Method</a:t>
            </a:r>
          </a:p>
        </p:txBody>
      </p:sp>
      <p:graphicFrame>
        <p:nvGraphicFramePr>
          <p:cNvPr id="98308" name="Object 4"/>
          <p:cNvGraphicFramePr>
            <a:graphicFrameLocks noChangeAspect="1"/>
          </p:cNvGraphicFramePr>
          <p:nvPr/>
        </p:nvGraphicFramePr>
        <p:xfrm>
          <a:off x="4514850" y="3340100"/>
          <a:ext cx="114300" cy="177800"/>
        </p:xfrm>
        <a:graphic>
          <a:graphicData uri="http://schemas.openxmlformats.org/presentationml/2006/ole">
            <p:oleObj spid="_x0000_s98339" name="Equation" r:id="rId4" imgW="114102" imgH="177492" progId="">
              <p:embed/>
            </p:oleObj>
          </a:graphicData>
        </a:graphic>
      </p:graphicFrame>
      <p:graphicFrame>
        <p:nvGraphicFramePr>
          <p:cNvPr id="98309" name="Object 5"/>
          <p:cNvGraphicFramePr>
            <a:graphicFrameLocks noChangeAspect="1"/>
          </p:cNvGraphicFramePr>
          <p:nvPr/>
        </p:nvGraphicFramePr>
        <p:xfrm>
          <a:off x="304800" y="2057400"/>
          <a:ext cx="4876800" cy="1444625"/>
        </p:xfrm>
        <a:graphic>
          <a:graphicData uri="http://schemas.openxmlformats.org/presentationml/2006/ole">
            <p:oleObj spid="_x0000_s98340" name="Equation" r:id="rId5" imgW="3086100" imgH="914400" progId="">
              <p:embed/>
            </p:oleObj>
          </a:graphicData>
        </a:graphic>
      </p:graphicFrame>
      <p:sp>
        <p:nvSpPr>
          <p:cNvPr id="98310" name="Text Box 6"/>
          <p:cNvSpPr txBox="1">
            <a:spLocks noChangeArrowheads="1"/>
          </p:cNvSpPr>
          <p:nvPr/>
        </p:nvSpPr>
        <p:spPr bwMode="auto">
          <a:xfrm>
            <a:off x="228600" y="1295400"/>
            <a:ext cx="8382000" cy="701675"/>
          </a:xfrm>
          <a:prstGeom prst="rect">
            <a:avLst/>
          </a:prstGeom>
          <a:noFill/>
          <a:ln w="9525">
            <a:noFill/>
            <a:miter lim="800000"/>
            <a:headEnd/>
            <a:tailEnd/>
          </a:ln>
          <a:effectLst/>
        </p:spPr>
        <p:txBody>
          <a:bodyPr>
            <a:spAutoFit/>
          </a:bodyPr>
          <a:lstStyle/>
          <a:p>
            <a:pPr algn="l">
              <a:tabLst>
                <a:tab pos="3656013" algn="r"/>
                <a:tab pos="4344988" algn="l"/>
                <a:tab pos="8001000" algn="r"/>
              </a:tabLst>
            </a:pPr>
            <a:r>
              <a:rPr lang="en-US" sz="2000" dirty="0">
                <a:latin typeface="Arial" charset="0"/>
              </a:rPr>
              <a:t>Cost.............................	$10,000	Estimated salvage..........	$2,000</a:t>
            </a:r>
          </a:p>
          <a:p>
            <a:pPr algn="l">
              <a:tabLst>
                <a:tab pos="3656013" algn="r"/>
                <a:tab pos="4344988" algn="l"/>
                <a:tab pos="8001000" algn="r"/>
              </a:tabLst>
            </a:pPr>
            <a:r>
              <a:rPr lang="en-US" sz="2000" dirty="0">
                <a:latin typeface="Arial" charset="0"/>
              </a:rPr>
              <a:t>Estimated life..............	5 years	</a:t>
            </a:r>
          </a:p>
        </p:txBody>
      </p:sp>
      <p:graphicFrame>
        <p:nvGraphicFramePr>
          <p:cNvPr id="98311" name="Object 7"/>
          <p:cNvGraphicFramePr>
            <a:graphicFrameLocks noChangeAspect="1"/>
          </p:cNvGraphicFramePr>
          <p:nvPr/>
        </p:nvGraphicFramePr>
        <p:xfrm>
          <a:off x="387350" y="3727450"/>
          <a:ext cx="5403850" cy="1952625"/>
        </p:xfrm>
        <a:graphic>
          <a:graphicData uri="http://schemas.openxmlformats.org/presentationml/2006/ole">
            <p:oleObj spid="_x0000_s98341" name="Worksheet" r:id="rId6" imgW="3219450" imgH="1304925" progId="Excel.Sheet.8">
              <p:embed/>
            </p:oleObj>
          </a:graphicData>
        </a:graphic>
      </p:graphicFrame>
      <p:sp>
        <p:nvSpPr>
          <p:cNvPr id="98312" name="Text Box 8"/>
          <p:cNvSpPr txBox="1">
            <a:spLocks noChangeArrowheads="1"/>
          </p:cNvSpPr>
          <p:nvPr/>
        </p:nvSpPr>
        <p:spPr bwMode="auto">
          <a:xfrm>
            <a:off x="5791200" y="5105400"/>
            <a:ext cx="2971800" cy="641350"/>
          </a:xfrm>
          <a:prstGeom prst="rect">
            <a:avLst/>
          </a:prstGeom>
          <a:noFill/>
          <a:ln w="9525">
            <a:noFill/>
            <a:miter lim="800000"/>
            <a:headEnd/>
            <a:tailEnd/>
          </a:ln>
          <a:effectLst/>
        </p:spPr>
        <p:txBody>
          <a:bodyPr>
            <a:spAutoFit/>
          </a:bodyPr>
          <a:lstStyle/>
          <a:p>
            <a:pPr algn="l">
              <a:spcBef>
                <a:spcPct val="50000"/>
              </a:spcBef>
            </a:pPr>
            <a:r>
              <a:rPr lang="en-US" sz="1800" dirty="0">
                <a:latin typeface="Arial" charset="0"/>
              </a:rPr>
              <a:t>The salvage value is not depreciated.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descr="gibson-graphic (2)"/>
          <p:cNvSpPr>
            <a:spLocks noGrp="1" noChangeArrowheads="1"/>
          </p:cNvSpPr>
          <p:nvPr>
            <p:ph type="title"/>
          </p:nvPr>
        </p:nvSpPr>
        <p:spPr/>
        <p:txBody>
          <a:bodyPr>
            <a:normAutofit fontScale="90000"/>
          </a:bodyPr>
          <a:lstStyle/>
          <a:p>
            <a:r>
              <a:rPr lang="en-US" b="1">
                <a:latin typeface="Arial" charset="0"/>
              </a:rPr>
              <a:t>Depreciation: Declining-Balance Method</a:t>
            </a:r>
          </a:p>
        </p:txBody>
      </p:sp>
      <p:graphicFrame>
        <p:nvGraphicFramePr>
          <p:cNvPr id="99333" name="Object 5"/>
          <p:cNvGraphicFramePr>
            <a:graphicFrameLocks noChangeAspect="1"/>
          </p:cNvGraphicFramePr>
          <p:nvPr/>
        </p:nvGraphicFramePr>
        <p:xfrm>
          <a:off x="300038" y="2133600"/>
          <a:ext cx="7045325" cy="1404938"/>
        </p:xfrm>
        <a:graphic>
          <a:graphicData uri="http://schemas.openxmlformats.org/presentationml/2006/ole">
            <p:oleObj spid="_x0000_s99353" name="Equation" r:id="rId4" imgW="4457700" imgH="889000" progId="">
              <p:embed/>
            </p:oleObj>
          </a:graphicData>
        </a:graphic>
      </p:graphicFrame>
      <p:graphicFrame>
        <p:nvGraphicFramePr>
          <p:cNvPr id="99334" name="Object 6"/>
          <p:cNvGraphicFramePr>
            <a:graphicFrameLocks noChangeAspect="1"/>
          </p:cNvGraphicFramePr>
          <p:nvPr/>
        </p:nvGraphicFramePr>
        <p:xfrm>
          <a:off x="387350" y="3727450"/>
          <a:ext cx="6318250" cy="1828800"/>
        </p:xfrm>
        <a:graphic>
          <a:graphicData uri="http://schemas.openxmlformats.org/presentationml/2006/ole">
            <p:oleObj spid="_x0000_s99354" name="Worksheet" r:id="rId5" imgW="3829050" imgH="1304925" progId="Excel.Sheet.8">
              <p:embed/>
            </p:oleObj>
          </a:graphicData>
        </a:graphic>
      </p:graphicFrame>
      <p:sp>
        <p:nvSpPr>
          <p:cNvPr id="99335" name="Text Box 7"/>
          <p:cNvSpPr txBox="1">
            <a:spLocks noChangeArrowheads="1"/>
          </p:cNvSpPr>
          <p:nvPr/>
        </p:nvSpPr>
        <p:spPr bwMode="auto">
          <a:xfrm>
            <a:off x="6781800" y="4419600"/>
            <a:ext cx="2362200" cy="2014538"/>
          </a:xfrm>
          <a:prstGeom prst="rect">
            <a:avLst/>
          </a:prstGeom>
          <a:noFill/>
          <a:ln w="9525">
            <a:noFill/>
            <a:miter lim="800000"/>
            <a:headEnd/>
            <a:tailEnd/>
          </a:ln>
          <a:effectLst/>
        </p:spPr>
        <p:txBody>
          <a:bodyPr>
            <a:spAutoFit/>
          </a:bodyPr>
          <a:lstStyle/>
          <a:p>
            <a:pPr algn="l">
              <a:spcBef>
                <a:spcPct val="50000"/>
              </a:spcBef>
            </a:pPr>
            <a:r>
              <a:rPr lang="en-US" sz="1800" dirty="0">
                <a:solidFill>
                  <a:srgbClr val="336699"/>
                </a:solidFill>
                <a:latin typeface="Arial" charset="0"/>
              </a:rPr>
              <a:t>Scrap value is not used in the depreciation formula but depreciation ends when the book value is equal to the salvage value.</a:t>
            </a:r>
          </a:p>
        </p:txBody>
      </p:sp>
      <p:sp>
        <p:nvSpPr>
          <p:cNvPr id="99336" name="Text Box 8"/>
          <p:cNvSpPr txBox="1">
            <a:spLocks noChangeArrowheads="1"/>
          </p:cNvSpPr>
          <p:nvPr/>
        </p:nvSpPr>
        <p:spPr bwMode="auto">
          <a:xfrm>
            <a:off x="228600" y="1295400"/>
            <a:ext cx="8382000" cy="701675"/>
          </a:xfrm>
          <a:prstGeom prst="rect">
            <a:avLst/>
          </a:prstGeom>
          <a:noFill/>
          <a:ln w="9525">
            <a:noFill/>
            <a:miter lim="800000"/>
            <a:headEnd/>
            <a:tailEnd/>
          </a:ln>
          <a:effectLst/>
        </p:spPr>
        <p:txBody>
          <a:bodyPr>
            <a:spAutoFit/>
          </a:bodyPr>
          <a:lstStyle/>
          <a:p>
            <a:pPr algn="l">
              <a:tabLst>
                <a:tab pos="3656013" algn="r"/>
                <a:tab pos="4344988" algn="l"/>
                <a:tab pos="8001000" algn="r"/>
              </a:tabLst>
            </a:pPr>
            <a:r>
              <a:rPr lang="en-US" sz="2000">
                <a:solidFill>
                  <a:srgbClr val="336699"/>
                </a:solidFill>
                <a:latin typeface="Arial" charset="0"/>
              </a:rPr>
              <a:t>Cost.............................	$10,000	Estimated salvage..........	$2,000</a:t>
            </a:r>
          </a:p>
          <a:p>
            <a:pPr algn="l">
              <a:tabLst>
                <a:tab pos="3656013" algn="r"/>
                <a:tab pos="4344988" algn="l"/>
                <a:tab pos="8001000" algn="r"/>
              </a:tabLst>
            </a:pPr>
            <a:r>
              <a:rPr lang="en-US" sz="2000">
                <a:solidFill>
                  <a:srgbClr val="336699"/>
                </a:solidFill>
                <a:latin typeface="Arial" charset="0"/>
              </a:rPr>
              <a:t>Estimated life..............	5 years	</a:t>
            </a:r>
          </a:p>
        </p:txBody>
      </p:sp>
      <p:sp>
        <p:nvSpPr>
          <p:cNvPr id="99337" name="Text Box 9"/>
          <p:cNvSpPr txBox="1">
            <a:spLocks noChangeArrowheads="1"/>
          </p:cNvSpPr>
          <p:nvPr/>
        </p:nvSpPr>
        <p:spPr bwMode="auto">
          <a:xfrm>
            <a:off x="6019800" y="2133600"/>
            <a:ext cx="2743200" cy="641350"/>
          </a:xfrm>
          <a:prstGeom prst="rect">
            <a:avLst/>
          </a:prstGeom>
          <a:noFill/>
          <a:ln w="38100">
            <a:noFill/>
            <a:miter lim="800000"/>
            <a:headEnd/>
            <a:tailEnd/>
          </a:ln>
          <a:effectLst/>
        </p:spPr>
        <p:txBody>
          <a:bodyPr>
            <a:spAutoFit/>
          </a:bodyPr>
          <a:lstStyle/>
          <a:p>
            <a:pPr algn="l">
              <a:spcBef>
                <a:spcPct val="50000"/>
              </a:spcBef>
            </a:pPr>
            <a:r>
              <a:rPr lang="en-US" sz="1800" dirty="0">
                <a:latin typeface="Arial" charset="0"/>
              </a:rPr>
              <a:t>Double the straight-line rate is the maximum rate</a:t>
            </a:r>
            <a:endParaRPr lang="en-US" sz="1800" dirty="0">
              <a:latin typeface="Arial" charset="0"/>
              <a:cs typeface="Times New Roman" pitchFamily="18" charset="0"/>
            </a:endParaRPr>
          </a:p>
        </p:txBody>
      </p:sp>
      <p:sp>
        <p:nvSpPr>
          <p:cNvPr id="99338" name="AutoShape 10"/>
          <p:cNvSpPr>
            <a:spLocks noChangeArrowheads="1"/>
          </p:cNvSpPr>
          <p:nvPr/>
        </p:nvSpPr>
        <p:spPr bwMode="auto">
          <a:xfrm>
            <a:off x="5943600" y="2133600"/>
            <a:ext cx="2819400" cy="685800"/>
          </a:xfrm>
          <a:prstGeom prst="bracketPair">
            <a:avLst>
              <a:gd name="adj" fmla="val 16667"/>
            </a:avLst>
          </a:prstGeom>
          <a:noFill/>
          <a:ln w="12700">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descr="gibson-graphic (2)"/>
          <p:cNvSpPr>
            <a:spLocks noGrp="1" noChangeArrowheads="1"/>
          </p:cNvSpPr>
          <p:nvPr>
            <p:ph type="title"/>
          </p:nvPr>
        </p:nvSpPr>
        <p:spPr/>
        <p:txBody>
          <a:bodyPr>
            <a:normAutofit fontScale="90000"/>
          </a:bodyPr>
          <a:lstStyle/>
          <a:p>
            <a:r>
              <a:rPr lang="en-US" b="1" dirty="0">
                <a:latin typeface="Arial" charset="0"/>
              </a:rPr>
              <a:t>Depreciation: Sum-of-the-Years’-Digits Method</a:t>
            </a:r>
          </a:p>
        </p:txBody>
      </p:sp>
      <p:sp>
        <p:nvSpPr>
          <p:cNvPr id="100356" name="Text Box 4"/>
          <p:cNvSpPr txBox="1">
            <a:spLocks noChangeArrowheads="1"/>
          </p:cNvSpPr>
          <p:nvPr/>
        </p:nvSpPr>
        <p:spPr bwMode="auto">
          <a:xfrm>
            <a:off x="228600" y="1447800"/>
            <a:ext cx="8382000" cy="707886"/>
          </a:xfrm>
          <a:prstGeom prst="rect">
            <a:avLst/>
          </a:prstGeom>
          <a:noFill/>
          <a:ln w="9525">
            <a:noFill/>
            <a:miter lim="800000"/>
            <a:headEnd/>
            <a:tailEnd/>
          </a:ln>
          <a:effectLst/>
        </p:spPr>
        <p:txBody>
          <a:bodyPr wrap="square">
            <a:spAutoFit/>
          </a:bodyPr>
          <a:lstStyle/>
          <a:p>
            <a:pPr algn="l">
              <a:tabLst>
                <a:tab pos="3656013" algn="r"/>
                <a:tab pos="4344988" algn="l"/>
                <a:tab pos="8001000" algn="r"/>
              </a:tabLst>
            </a:pPr>
            <a:r>
              <a:rPr lang="en-US" sz="2000" dirty="0">
                <a:latin typeface="Arial" charset="0"/>
              </a:rPr>
              <a:t>Cost.............................	$10,000	Estimated salvage..........	$2,000</a:t>
            </a:r>
          </a:p>
          <a:p>
            <a:pPr algn="l">
              <a:tabLst>
                <a:tab pos="3656013" algn="r"/>
                <a:tab pos="4344988" algn="l"/>
                <a:tab pos="8001000" algn="r"/>
              </a:tabLst>
            </a:pPr>
            <a:r>
              <a:rPr lang="en-US" sz="2000" dirty="0">
                <a:latin typeface="Arial" charset="0"/>
              </a:rPr>
              <a:t>Estimated life..............	5 years	</a:t>
            </a:r>
          </a:p>
        </p:txBody>
      </p:sp>
      <p:graphicFrame>
        <p:nvGraphicFramePr>
          <p:cNvPr id="100357" name="Object 5"/>
          <p:cNvGraphicFramePr>
            <a:graphicFrameLocks noChangeAspect="1"/>
          </p:cNvGraphicFramePr>
          <p:nvPr/>
        </p:nvGraphicFramePr>
        <p:xfrm>
          <a:off x="239713" y="2057400"/>
          <a:ext cx="8107362" cy="1525588"/>
        </p:xfrm>
        <a:graphic>
          <a:graphicData uri="http://schemas.openxmlformats.org/presentationml/2006/ole">
            <p:oleObj spid="_x0000_s100377" name="Equation" r:id="rId4" imgW="5130800" imgH="965200" progId="">
              <p:embed/>
            </p:oleObj>
          </a:graphicData>
        </a:graphic>
      </p:graphicFrame>
      <p:graphicFrame>
        <p:nvGraphicFramePr>
          <p:cNvPr id="100358" name="Object 6"/>
          <p:cNvGraphicFramePr>
            <a:graphicFrameLocks noChangeAspect="1"/>
          </p:cNvGraphicFramePr>
          <p:nvPr/>
        </p:nvGraphicFramePr>
        <p:xfrm>
          <a:off x="276225" y="3732213"/>
          <a:ext cx="6276975" cy="1905000"/>
        </p:xfrm>
        <a:graphic>
          <a:graphicData uri="http://schemas.openxmlformats.org/presentationml/2006/ole">
            <p:oleObj spid="_x0000_s100378" name="Worksheet" r:id="rId5" imgW="3819525" imgH="1304925" progId="Excel.Sheet.8">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descr="gibson-graphic (2)"/>
          <p:cNvSpPr>
            <a:spLocks noGrp="1" noChangeArrowheads="1"/>
          </p:cNvSpPr>
          <p:nvPr>
            <p:ph type="title"/>
          </p:nvPr>
        </p:nvSpPr>
        <p:spPr/>
        <p:txBody>
          <a:bodyPr>
            <a:normAutofit fontScale="90000"/>
          </a:bodyPr>
          <a:lstStyle/>
          <a:p>
            <a:r>
              <a:rPr lang="en-US" b="1">
                <a:latin typeface="Arial" charset="0"/>
              </a:rPr>
              <a:t>Depreciation: Units-of-Production Method</a:t>
            </a:r>
          </a:p>
        </p:txBody>
      </p:sp>
      <p:graphicFrame>
        <p:nvGraphicFramePr>
          <p:cNvPr id="101380" name="Object 4"/>
          <p:cNvGraphicFramePr>
            <a:graphicFrameLocks noChangeAspect="1"/>
          </p:cNvGraphicFramePr>
          <p:nvPr/>
        </p:nvGraphicFramePr>
        <p:xfrm>
          <a:off x="347663" y="2057400"/>
          <a:ext cx="5519737" cy="1465263"/>
        </p:xfrm>
        <a:graphic>
          <a:graphicData uri="http://schemas.openxmlformats.org/presentationml/2006/ole">
            <p:oleObj spid="_x0000_s101390" name="Equation" r:id="rId4" imgW="3492500" imgH="927100" progId="">
              <p:embed/>
            </p:oleObj>
          </a:graphicData>
        </a:graphic>
      </p:graphicFrame>
      <p:sp>
        <p:nvSpPr>
          <p:cNvPr id="101381" name="Text Box 5"/>
          <p:cNvSpPr txBox="1">
            <a:spLocks noChangeArrowheads="1"/>
          </p:cNvSpPr>
          <p:nvPr/>
        </p:nvSpPr>
        <p:spPr bwMode="auto">
          <a:xfrm>
            <a:off x="228600" y="1295400"/>
            <a:ext cx="8382000" cy="701675"/>
          </a:xfrm>
          <a:prstGeom prst="rect">
            <a:avLst/>
          </a:prstGeom>
          <a:noFill/>
          <a:ln w="9525">
            <a:noFill/>
            <a:miter lim="800000"/>
            <a:headEnd/>
            <a:tailEnd/>
          </a:ln>
          <a:effectLst/>
        </p:spPr>
        <p:txBody>
          <a:bodyPr>
            <a:spAutoFit/>
          </a:bodyPr>
          <a:lstStyle/>
          <a:p>
            <a:pPr algn="l">
              <a:tabLst>
                <a:tab pos="3656013" algn="r"/>
                <a:tab pos="4344988" algn="l"/>
                <a:tab pos="8001000" algn="r"/>
              </a:tabLst>
            </a:pPr>
            <a:r>
              <a:rPr lang="en-US" sz="2000" dirty="0">
                <a:latin typeface="Arial" charset="0"/>
              </a:rPr>
              <a:t>Cost.............................	$10,000	Estimated salvage..........	$2,000</a:t>
            </a:r>
          </a:p>
          <a:p>
            <a:pPr algn="l">
              <a:tabLst>
                <a:tab pos="3656013" algn="r"/>
                <a:tab pos="4344988" algn="l"/>
                <a:tab pos="8001000" algn="r"/>
              </a:tabLst>
            </a:pPr>
            <a:r>
              <a:rPr lang="en-US" sz="2000" dirty="0">
                <a:latin typeface="Arial" charset="0"/>
              </a:rPr>
              <a:t>		Estimated total hours.....	16,000</a:t>
            </a:r>
          </a:p>
        </p:txBody>
      </p:sp>
      <p:sp>
        <p:nvSpPr>
          <p:cNvPr id="101384" name="Text Box 8"/>
          <p:cNvSpPr txBox="1">
            <a:spLocks noChangeArrowheads="1"/>
          </p:cNvSpPr>
          <p:nvPr/>
        </p:nvSpPr>
        <p:spPr bwMode="auto">
          <a:xfrm>
            <a:off x="381000" y="3733800"/>
            <a:ext cx="8305800" cy="1587500"/>
          </a:xfrm>
          <a:prstGeom prst="rect">
            <a:avLst/>
          </a:prstGeom>
          <a:noFill/>
          <a:ln w="9525">
            <a:noFill/>
            <a:miter lim="800000"/>
            <a:headEnd/>
            <a:tailEnd/>
          </a:ln>
          <a:effectLst/>
        </p:spPr>
        <p:txBody>
          <a:bodyPr>
            <a:spAutoFit/>
          </a:bodyPr>
          <a:lstStyle/>
          <a:p>
            <a:pPr marL="227013" indent="-227013" algn="l">
              <a:spcBef>
                <a:spcPct val="50000"/>
              </a:spcBef>
              <a:buFontTx/>
              <a:buChar char="•"/>
            </a:pPr>
            <a:r>
              <a:rPr lang="en-US" dirty="0">
                <a:latin typeface="Arial" charset="0"/>
              </a:rPr>
              <a:t>Hours of Operation </a:t>
            </a:r>
            <a:r>
              <a:rPr lang="en-US" dirty="0">
                <a:latin typeface="Arial" charset="0"/>
                <a:cs typeface="Times New Roman" pitchFamily="18" charset="0"/>
              </a:rPr>
              <a:t>× Rate = D</a:t>
            </a:r>
            <a:r>
              <a:rPr lang="en-US" dirty="0">
                <a:latin typeface="Arial" charset="0"/>
              </a:rPr>
              <a:t>epreciation</a:t>
            </a:r>
          </a:p>
          <a:p>
            <a:pPr marL="227013" indent="-227013" algn="l">
              <a:spcBef>
                <a:spcPct val="50000"/>
              </a:spcBef>
              <a:buFontTx/>
              <a:buChar char="•"/>
            </a:pPr>
            <a:r>
              <a:rPr lang="en-US" dirty="0">
                <a:latin typeface="Arial" charset="0"/>
              </a:rPr>
              <a:t>Asset is depreciated until salvage value is reached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Chapter End Problem</a:t>
            </a:r>
            <a:endParaRPr lang="en-US" dirty="0"/>
          </a:p>
        </p:txBody>
      </p:sp>
      <p:sp>
        <p:nvSpPr>
          <p:cNvPr id="3" name="Rectangle 2"/>
          <p:cNvSpPr/>
          <p:nvPr/>
        </p:nvSpPr>
        <p:spPr>
          <a:xfrm>
            <a:off x="533400" y="1371600"/>
            <a:ext cx="8153400" cy="3539430"/>
          </a:xfrm>
          <a:prstGeom prst="rect">
            <a:avLst/>
          </a:prstGeom>
        </p:spPr>
        <p:txBody>
          <a:bodyPr wrap="square">
            <a:spAutoFit/>
          </a:bodyPr>
          <a:lstStyle/>
          <a:p>
            <a:pPr lvl="0" algn="l"/>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An item of equipment acquired on January 1 at a cost of $100,000 has an estimated life of ten years</a:t>
            </a:r>
            <a:endParaRPr kumimoji="0" lang="en-US" b="0" i="0" u="none" strike="noStrike" cap="none" normalizeH="0" baseline="0" dirty="0" smtClean="0">
              <a:ln>
                <a:noFill/>
              </a:ln>
              <a:solidFill>
                <a:schemeClr val="tx1"/>
              </a:solidFill>
              <a:effectLst/>
              <a:latin typeface="Arial" pitchFamily="34" charset="0"/>
            </a:endParaRPr>
          </a:p>
          <a:p>
            <a:pPr lvl="0" algn="l" eaLnBrk="0" hangingPunct="0"/>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Required: Assuming that the equipment will have a salvage value of $10,000 determine the depreciation for each of the first three years by the </a:t>
            </a:r>
            <a:endParaRPr kumimoji="0" lang="en-US" b="0" i="0" u="none" strike="noStrike" cap="none" normalizeH="0" baseline="0" dirty="0" smtClean="0">
              <a:ln>
                <a:noFill/>
              </a:ln>
              <a:solidFill>
                <a:schemeClr val="tx1"/>
              </a:solidFill>
              <a:effectLst/>
              <a:latin typeface="Arial" pitchFamily="34" charset="0"/>
            </a:endParaRPr>
          </a:p>
          <a:p>
            <a:pPr lvl="0" algn="l" eaLnBrk="0" hangingPunct="0">
              <a:buFontTx/>
              <a:buChar char="•"/>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Straight line method</a:t>
            </a:r>
            <a:endParaRPr kumimoji="0" lang="en-US" b="0" i="0" u="none" strike="noStrike" cap="none" normalizeH="0" baseline="0" dirty="0" smtClean="0">
              <a:ln>
                <a:noFill/>
              </a:ln>
              <a:solidFill>
                <a:schemeClr val="tx1"/>
              </a:solidFill>
              <a:effectLst/>
              <a:latin typeface="Arial" pitchFamily="34" charset="0"/>
            </a:endParaRPr>
          </a:p>
          <a:p>
            <a:pPr lvl="0" algn="l" eaLnBrk="0" hangingPunct="0">
              <a:buFontTx/>
              <a:buChar char="•"/>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Declining balance method</a:t>
            </a:r>
            <a:endParaRPr kumimoji="0" lang="en-US" b="0" i="0" u="none" strike="noStrike" cap="none" normalizeH="0" baseline="0" dirty="0" smtClean="0">
              <a:ln>
                <a:noFill/>
              </a:ln>
              <a:solidFill>
                <a:schemeClr val="tx1"/>
              </a:solidFill>
              <a:effectLst/>
              <a:latin typeface="Arial" pitchFamily="34" charset="0"/>
            </a:endParaRPr>
          </a:p>
          <a:p>
            <a:pPr lvl="0" algn="l" eaLnBrk="0" hangingPunct="0">
              <a:buFontTx/>
              <a:buChar char="•"/>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Sum of the year digit method</a:t>
            </a:r>
            <a:endParaRPr kumimoji="0" lang="en-US"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Chapter End Problem</a:t>
            </a:r>
            <a:endParaRPr lang="en-US" dirty="0"/>
          </a:p>
        </p:txBody>
      </p:sp>
      <p:sp>
        <p:nvSpPr>
          <p:cNvPr id="3" name="Rectangle 2"/>
          <p:cNvSpPr/>
          <p:nvPr/>
        </p:nvSpPr>
        <p:spPr>
          <a:xfrm>
            <a:off x="533400" y="1524000"/>
            <a:ext cx="7924800" cy="3539430"/>
          </a:xfrm>
          <a:prstGeom prst="rect">
            <a:avLst/>
          </a:prstGeom>
        </p:spPr>
        <p:txBody>
          <a:bodyPr wrap="square">
            <a:spAutoFit/>
          </a:bodyPr>
          <a:lstStyle/>
          <a:p>
            <a:pPr lvl="0" algn="just"/>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An item of equipment acquired on January 1 at a cost of $60,000 has an estimated use of 25,000 hours. During the first three years the equipment was used  5,000 ,6000 and 4,000 hours respectively. The estimated salvage value of the equipment is $10,000</a:t>
            </a:r>
            <a:endParaRPr kumimoji="0" lang="en-US" b="0" i="0" u="none" strike="noStrike" cap="none" normalizeH="0" baseline="0" dirty="0" smtClean="0">
              <a:ln>
                <a:noFill/>
              </a:ln>
              <a:solidFill>
                <a:schemeClr val="tx1"/>
              </a:solidFill>
              <a:effectLst/>
              <a:latin typeface="Arial" pitchFamily="34" charset="0"/>
              <a:ea typeface="Calibri" pitchFamily="34" charset="0"/>
            </a:endParaRPr>
          </a:p>
          <a:p>
            <a:pPr lvl="0" algn="just" eaLnBrk="0" hangingPunct="0"/>
            <a:r>
              <a:rPr kumimoji="0" lang="en-US" b="0" i="0" u="none" strike="noStrike" cap="none" normalizeH="0" baseline="0" dirty="0" smtClean="0">
                <a:ln>
                  <a:noFill/>
                </a:ln>
                <a:solidFill>
                  <a:schemeClr val="tx1"/>
                </a:solidFill>
                <a:effectLst/>
                <a:latin typeface="Arial" pitchFamily="34" charset="0"/>
                <a:ea typeface="Calibri" pitchFamily="34" charset="0"/>
              </a:rPr>
              <a:t>Required: Determine the depreciation for each of three years, using the unit of production method</a:t>
            </a:r>
            <a:r>
              <a:rPr kumimoji="0" lang="en-US" b="0" i="0" u="none" strike="noStrike" cap="none" normalizeH="0" baseline="0" dirty="0" smtClean="0">
                <a:ln>
                  <a:noFill/>
                </a:ln>
                <a:solidFill>
                  <a:schemeClr val="tx1"/>
                </a:solidFill>
                <a:effectLst/>
                <a:latin typeface="Arial" pitchFamily="34" charset="0"/>
              </a:rPr>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descr="gibson-graphic (2)"/>
          <p:cNvSpPr>
            <a:spLocks noGrp="1" noChangeArrowheads="1"/>
          </p:cNvSpPr>
          <p:nvPr>
            <p:ph type="title"/>
          </p:nvPr>
        </p:nvSpPr>
        <p:spPr/>
        <p:txBody>
          <a:bodyPr/>
          <a:lstStyle/>
          <a:p>
            <a:r>
              <a:rPr lang="en-US" b="1">
                <a:latin typeface="Arial" charset="0"/>
              </a:rPr>
              <a:t>Long-Term Assets: Leases</a:t>
            </a:r>
          </a:p>
        </p:txBody>
      </p:sp>
      <p:sp>
        <p:nvSpPr>
          <p:cNvPr id="97283" name="Rectangle 3"/>
          <p:cNvSpPr>
            <a:spLocks noGrp="1" noChangeArrowheads="1"/>
          </p:cNvSpPr>
          <p:nvPr>
            <p:ph idx="1"/>
          </p:nvPr>
        </p:nvSpPr>
        <p:spPr>
          <a:xfrm>
            <a:off x="593725" y="1598613"/>
            <a:ext cx="7940675" cy="4114800"/>
          </a:xfrm>
        </p:spPr>
        <p:txBody>
          <a:bodyPr/>
          <a:lstStyle/>
          <a:p>
            <a:r>
              <a:rPr lang="en-US"/>
              <a:t>Capital lease</a:t>
            </a:r>
          </a:p>
          <a:p>
            <a:pPr lvl="1"/>
            <a:r>
              <a:rPr lang="en-US"/>
              <a:t>In-substance ownership</a:t>
            </a:r>
          </a:p>
          <a:p>
            <a:pPr lvl="1"/>
            <a:r>
              <a:rPr lang="en-US"/>
              <a:t>Recorded as an asset net of amortization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descr="gibson-graphic (2)"/>
          <p:cNvSpPr>
            <a:spLocks noGrp="1" noChangeArrowheads="1"/>
          </p:cNvSpPr>
          <p:nvPr>
            <p:ph type="title"/>
          </p:nvPr>
        </p:nvSpPr>
        <p:spPr>
          <a:ln/>
        </p:spPr>
        <p:txBody>
          <a:bodyPr>
            <a:normAutofit fontScale="90000"/>
          </a:bodyPr>
          <a:lstStyle/>
          <a:p>
            <a:r>
              <a:rPr lang="en-US" b="1">
                <a:latin typeface="Arial" charset="0"/>
              </a:rPr>
              <a:t>Long-Term Assets: Investments</a:t>
            </a:r>
          </a:p>
        </p:txBody>
      </p:sp>
      <p:sp>
        <p:nvSpPr>
          <p:cNvPr id="49155" name="Rectangle 3"/>
          <p:cNvSpPr>
            <a:spLocks noGrp="1" noChangeArrowheads="1"/>
          </p:cNvSpPr>
          <p:nvPr>
            <p:ph idx="1"/>
          </p:nvPr>
        </p:nvSpPr>
        <p:spPr>
          <a:xfrm>
            <a:off x="593725" y="1598613"/>
            <a:ext cx="7940675" cy="4114800"/>
          </a:xfrm>
          <a:noFill/>
          <a:ln/>
        </p:spPr>
        <p:txBody>
          <a:bodyPr/>
          <a:lstStyle/>
          <a:p>
            <a:r>
              <a:rPr lang="en-US"/>
              <a:t>Debt or equity securities</a:t>
            </a:r>
          </a:p>
          <a:p>
            <a:pPr lvl="1"/>
            <a:r>
              <a:rPr lang="en-US"/>
              <a:t>Held to maintain business relationship or to exercise control</a:t>
            </a:r>
          </a:p>
          <a:p>
            <a:r>
              <a:rPr lang="en-US"/>
              <a:t>Debt classification</a:t>
            </a:r>
          </a:p>
          <a:p>
            <a:pPr lvl="1"/>
            <a:r>
              <a:rPr lang="en-US"/>
              <a:t>Held-to-maturity carried at amortized cost</a:t>
            </a:r>
          </a:p>
          <a:p>
            <a:pPr lvl="1"/>
            <a:r>
              <a:rPr lang="en-US"/>
              <a:t>Available-for-sale carried at fair value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descr="gibson-graphic (2)"/>
          <p:cNvSpPr>
            <a:spLocks noGrp="1" noChangeArrowheads="1"/>
          </p:cNvSpPr>
          <p:nvPr>
            <p:ph type="title"/>
          </p:nvPr>
        </p:nvSpPr>
        <p:spPr/>
        <p:txBody>
          <a:bodyPr>
            <a:normAutofit fontScale="90000"/>
          </a:bodyPr>
          <a:lstStyle/>
          <a:p>
            <a:r>
              <a:rPr lang="en-US" b="1">
                <a:latin typeface="Arial" charset="0"/>
              </a:rPr>
              <a:t>Long-Term Assets: Investments (cont’d)</a:t>
            </a:r>
          </a:p>
        </p:txBody>
      </p:sp>
      <p:sp>
        <p:nvSpPr>
          <p:cNvPr id="150531" name="Rectangle 3"/>
          <p:cNvSpPr>
            <a:spLocks noGrp="1" noChangeArrowheads="1"/>
          </p:cNvSpPr>
          <p:nvPr>
            <p:ph idx="1"/>
          </p:nvPr>
        </p:nvSpPr>
        <p:spPr/>
        <p:txBody>
          <a:bodyPr/>
          <a:lstStyle/>
          <a:p>
            <a:r>
              <a:rPr lang="en-US"/>
              <a:t>Equity securities</a:t>
            </a:r>
          </a:p>
          <a:p>
            <a:pPr lvl="1"/>
            <a:r>
              <a:rPr lang="en-US"/>
              <a:t>Carried at fair value</a:t>
            </a:r>
          </a:p>
          <a:p>
            <a:pPr lvl="1"/>
            <a:r>
              <a:rPr lang="en-US"/>
              <a:t>Exception: with the ability to exercise significant influence the equity method is used: cost is adjusted for the proportionate share of the rise/fall in the retained profits of the subsidiary (investee)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descr="gibson-graphic (2)"/>
          <p:cNvSpPr>
            <a:spLocks noGrp="1" noChangeArrowheads="1"/>
          </p:cNvSpPr>
          <p:nvPr>
            <p:ph type="title"/>
          </p:nvPr>
        </p:nvSpPr>
        <p:spPr>
          <a:ln/>
        </p:spPr>
        <p:txBody>
          <a:bodyPr>
            <a:normAutofit fontScale="90000"/>
          </a:bodyPr>
          <a:lstStyle/>
          <a:p>
            <a:r>
              <a:rPr lang="en-US" b="1">
                <a:latin typeface="Arial" charset="0"/>
              </a:rPr>
              <a:t>Long-Term Assets: Intangibles</a:t>
            </a:r>
          </a:p>
        </p:txBody>
      </p:sp>
      <p:sp>
        <p:nvSpPr>
          <p:cNvPr id="51203" name="Rectangle 3"/>
          <p:cNvSpPr>
            <a:spLocks noGrp="1" noChangeArrowheads="1"/>
          </p:cNvSpPr>
          <p:nvPr>
            <p:ph idx="1"/>
          </p:nvPr>
        </p:nvSpPr>
        <p:spPr>
          <a:xfrm>
            <a:off x="593725" y="1295400"/>
            <a:ext cx="7940675" cy="4114800"/>
          </a:xfrm>
          <a:noFill/>
          <a:ln/>
        </p:spPr>
        <p:txBody>
          <a:bodyPr>
            <a:normAutofit fontScale="92500" lnSpcReduction="20000"/>
          </a:bodyPr>
          <a:lstStyle/>
          <a:p>
            <a:r>
              <a:rPr lang="en-US" dirty="0"/>
              <a:t>Goodwill</a:t>
            </a:r>
          </a:p>
          <a:p>
            <a:pPr lvl="1"/>
            <a:r>
              <a:rPr lang="en-US" dirty="0"/>
              <a:t>Purchase of a business where price paid exceeds the fair value of net assets</a:t>
            </a:r>
          </a:p>
          <a:p>
            <a:pPr lvl="1"/>
            <a:r>
              <a:rPr lang="en-US" dirty="0" smtClean="0"/>
              <a:t>GAAP</a:t>
            </a:r>
            <a:r>
              <a:rPr lang="en-US" dirty="0"/>
              <a:t>: not amortized; test annually for impairment</a:t>
            </a:r>
          </a:p>
          <a:p>
            <a:r>
              <a:rPr lang="en-US" dirty="0"/>
              <a:t>Patents</a:t>
            </a:r>
          </a:p>
          <a:p>
            <a:pPr lvl="1"/>
            <a:r>
              <a:rPr lang="en-US" dirty="0"/>
              <a:t>20 years</a:t>
            </a:r>
          </a:p>
          <a:p>
            <a:pPr lvl="1"/>
            <a:r>
              <a:rPr lang="en-US" dirty="0"/>
              <a:t>Amortized over shorter of legal or useful life</a:t>
            </a:r>
          </a:p>
          <a:p>
            <a:r>
              <a:rPr lang="en-US" dirty="0"/>
              <a:t>Trademarks</a:t>
            </a:r>
          </a:p>
          <a:p>
            <a:pPr lvl="1"/>
            <a:r>
              <a:rPr lang="en-US" dirty="0"/>
              <a:t>Indefinite legal life</a:t>
            </a:r>
          </a:p>
          <a:p>
            <a:pPr lvl="1"/>
            <a:r>
              <a:rPr lang="en-US" dirty="0"/>
              <a:t>Not amortized; test annually for impairment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descr="gibson-graphic (2)"/>
          <p:cNvSpPr>
            <a:spLocks noGrp="1" noChangeArrowheads="1"/>
          </p:cNvSpPr>
          <p:nvPr>
            <p:ph type="title"/>
          </p:nvPr>
        </p:nvSpPr>
        <p:spPr/>
        <p:txBody>
          <a:bodyPr>
            <a:normAutofit fontScale="90000"/>
          </a:bodyPr>
          <a:lstStyle/>
          <a:p>
            <a:r>
              <a:rPr lang="en-US" b="1">
                <a:latin typeface="Arial" charset="0"/>
              </a:rPr>
              <a:t>Long-Term Assets: Intangibles (cont’d)</a:t>
            </a:r>
          </a:p>
        </p:txBody>
      </p:sp>
      <p:sp>
        <p:nvSpPr>
          <p:cNvPr id="52227" name="Rectangle 3"/>
          <p:cNvSpPr>
            <a:spLocks noGrp="1" noChangeArrowheads="1"/>
          </p:cNvSpPr>
          <p:nvPr>
            <p:ph idx="1"/>
          </p:nvPr>
        </p:nvSpPr>
        <p:spPr>
          <a:xfrm>
            <a:off x="593725" y="1598613"/>
            <a:ext cx="7940675" cy="4114800"/>
          </a:xfrm>
        </p:spPr>
        <p:txBody>
          <a:bodyPr/>
          <a:lstStyle/>
          <a:p>
            <a:r>
              <a:rPr lang="en-US"/>
              <a:t>Franchises</a:t>
            </a:r>
          </a:p>
          <a:p>
            <a:pPr lvl="1"/>
            <a:r>
              <a:rPr lang="en-US"/>
              <a:t>Life based on contract</a:t>
            </a:r>
          </a:p>
          <a:p>
            <a:pPr lvl="1"/>
            <a:r>
              <a:rPr lang="en-US"/>
              <a:t>Amortize over shorter of legal or useful life</a:t>
            </a:r>
          </a:p>
          <a:p>
            <a:r>
              <a:rPr lang="en-US"/>
              <a:t>Copyrights</a:t>
            </a:r>
          </a:p>
          <a:p>
            <a:pPr lvl="1"/>
            <a:r>
              <a:rPr lang="en-US"/>
              <a:t>Life of the creator plus 70 years</a:t>
            </a:r>
          </a:p>
          <a:p>
            <a:pPr lvl="1"/>
            <a:r>
              <a:rPr lang="en-US"/>
              <a:t>Amortize over shorter of legal or useful life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descr="gibson-graphic (2)"/>
          <p:cNvSpPr>
            <a:spLocks noGrp="1" noChangeArrowheads="1"/>
          </p:cNvSpPr>
          <p:nvPr>
            <p:ph type="title"/>
          </p:nvPr>
        </p:nvSpPr>
        <p:spPr>
          <a:ln/>
        </p:spPr>
        <p:txBody>
          <a:bodyPr/>
          <a:lstStyle/>
          <a:p>
            <a:r>
              <a:rPr lang="en-US" b="1">
                <a:latin typeface="Arial" charset="0"/>
              </a:rPr>
              <a:t>Liabilities</a:t>
            </a:r>
          </a:p>
        </p:txBody>
      </p:sp>
      <p:sp>
        <p:nvSpPr>
          <p:cNvPr id="16386" name="Text Box 2"/>
          <p:cNvSpPr txBox="1">
            <a:spLocks noChangeArrowheads="1"/>
          </p:cNvSpPr>
          <p:nvPr/>
        </p:nvSpPr>
        <p:spPr bwMode="auto">
          <a:xfrm>
            <a:off x="609600" y="1352550"/>
            <a:ext cx="7848600" cy="3322638"/>
          </a:xfrm>
          <a:prstGeom prst="rect">
            <a:avLst/>
          </a:prstGeom>
          <a:noFill/>
          <a:ln w="9525">
            <a:noFill/>
            <a:miter lim="800000"/>
            <a:headEnd/>
            <a:tailEnd/>
          </a:ln>
          <a:effectLst/>
        </p:spPr>
        <p:txBody>
          <a:bodyPr>
            <a:spAutoFit/>
          </a:bodyPr>
          <a:lstStyle/>
          <a:p>
            <a:pPr marL="341313" indent="-341313" algn="l">
              <a:spcBef>
                <a:spcPct val="50000"/>
              </a:spcBef>
              <a:buFontTx/>
              <a:buChar char="•"/>
            </a:pPr>
            <a:r>
              <a:rPr lang="en-US" dirty="0">
                <a:latin typeface="Arial" charset="0"/>
              </a:rPr>
              <a:t>Probable future sacrifices of economic benefits arising from present obligations of a particular entity to transfer assets or provide services to other entities in the futures as a result of past transactions or events</a:t>
            </a:r>
          </a:p>
          <a:p>
            <a:pPr marL="735013" lvl="1" indent="-277813" algn="l">
              <a:spcBef>
                <a:spcPct val="50000"/>
              </a:spcBef>
              <a:buFont typeface="Arial" charset="0"/>
              <a:buChar char="–"/>
            </a:pPr>
            <a:r>
              <a:rPr lang="en-US" sz="2400" dirty="0">
                <a:latin typeface="Arial" charset="0"/>
              </a:rPr>
              <a:t>Current Liabilities</a:t>
            </a:r>
          </a:p>
          <a:p>
            <a:pPr marL="735013" lvl="1" indent="-277813" algn="l">
              <a:spcBef>
                <a:spcPct val="50000"/>
              </a:spcBef>
              <a:buFont typeface="Arial" charset="0"/>
              <a:buChar char="–"/>
            </a:pPr>
            <a:r>
              <a:rPr lang="en-US" sz="2400" dirty="0">
                <a:latin typeface="Arial" charset="0"/>
              </a:rPr>
              <a:t>Long-Term Liabilities</a:t>
            </a:r>
          </a:p>
        </p:txBody>
      </p:sp>
      <p:sp>
        <p:nvSpPr>
          <p:cNvPr id="16387" name="Rectangle 3"/>
          <p:cNvSpPr>
            <a:spLocks noChangeArrowheads="1"/>
          </p:cNvSpPr>
          <p:nvPr/>
        </p:nvSpPr>
        <p:spPr bwMode="auto">
          <a:xfrm>
            <a:off x="914400" y="4572000"/>
            <a:ext cx="7772400" cy="1600200"/>
          </a:xfrm>
          <a:prstGeom prst="rect">
            <a:avLst/>
          </a:prstGeom>
          <a:noFill/>
          <a:ln w="9525">
            <a:noFill/>
            <a:miter lim="800000"/>
            <a:headEnd/>
            <a:tailEnd/>
          </a:ln>
          <a:effectLst/>
        </p:spPr>
        <p:txBody>
          <a:bodyPr/>
          <a:lstStyle/>
          <a:p>
            <a:pPr marL="342900" indent="-342900" algn="l">
              <a:spcBef>
                <a:spcPct val="20000"/>
              </a:spcBef>
              <a:buFontTx/>
              <a:buChar char="•"/>
            </a:pPr>
            <a:endParaRPr lang="en-US">
              <a:solidFill>
                <a:srgbClr val="336699"/>
              </a:solidFill>
              <a:latin typeface="Arial"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descr="gibson-graphic (2)"/>
          <p:cNvSpPr>
            <a:spLocks noGrp="1" noChangeArrowheads="1"/>
          </p:cNvSpPr>
          <p:nvPr>
            <p:ph type="title"/>
          </p:nvPr>
        </p:nvSpPr>
        <p:spPr/>
        <p:txBody>
          <a:bodyPr/>
          <a:lstStyle/>
          <a:p>
            <a:r>
              <a:rPr lang="en-US" b="1">
                <a:latin typeface="Arial" charset="0"/>
              </a:rPr>
              <a:t>Current Liabilities</a:t>
            </a:r>
          </a:p>
        </p:txBody>
      </p:sp>
      <p:sp>
        <p:nvSpPr>
          <p:cNvPr id="54275" name="Rectangle 3"/>
          <p:cNvSpPr>
            <a:spLocks noGrp="1" noChangeArrowheads="1"/>
          </p:cNvSpPr>
          <p:nvPr>
            <p:ph idx="1"/>
          </p:nvPr>
        </p:nvSpPr>
        <p:spPr>
          <a:xfrm>
            <a:off x="593725" y="1598613"/>
            <a:ext cx="7940675" cy="4114800"/>
          </a:xfrm>
        </p:spPr>
        <p:txBody>
          <a:bodyPr/>
          <a:lstStyle/>
          <a:p>
            <a:r>
              <a:rPr lang="en-US"/>
              <a:t>Obligations whose liquidation is reasonably expected to</a:t>
            </a:r>
          </a:p>
          <a:p>
            <a:r>
              <a:rPr lang="en-US"/>
              <a:t>Require the use of</a:t>
            </a:r>
          </a:p>
          <a:p>
            <a:pPr lvl="1"/>
            <a:r>
              <a:rPr lang="en-US"/>
              <a:t>Existing current assets</a:t>
            </a:r>
          </a:p>
          <a:p>
            <a:pPr lvl="1"/>
            <a:r>
              <a:rPr lang="en-US"/>
              <a:t>Creation of other current liabilities</a:t>
            </a:r>
          </a:p>
          <a:p>
            <a:r>
              <a:rPr lang="en-US"/>
              <a:t>Within one year or the operating cycle, whichever is longer</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descr="gibson-graphic (2)"/>
          <p:cNvSpPr>
            <a:spLocks noGrp="1" noChangeArrowheads="1"/>
          </p:cNvSpPr>
          <p:nvPr>
            <p:ph type="title"/>
          </p:nvPr>
        </p:nvSpPr>
        <p:spPr/>
        <p:txBody>
          <a:bodyPr/>
          <a:lstStyle/>
          <a:p>
            <a:r>
              <a:rPr lang="en-US" b="1">
                <a:latin typeface="Arial" charset="0"/>
              </a:rPr>
              <a:t>Current Liabilities (cont’d)</a:t>
            </a:r>
          </a:p>
        </p:txBody>
      </p:sp>
      <p:sp>
        <p:nvSpPr>
          <p:cNvPr id="56323" name="Rectangle 3"/>
          <p:cNvSpPr>
            <a:spLocks noGrp="1" noChangeArrowheads="1"/>
          </p:cNvSpPr>
          <p:nvPr>
            <p:ph idx="1"/>
          </p:nvPr>
        </p:nvSpPr>
        <p:spPr>
          <a:xfrm>
            <a:off x="593725" y="1598613"/>
            <a:ext cx="7940675" cy="4114800"/>
          </a:xfrm>
        </p:spPr>
        <p:txBody>
          <a:bodyPr>
            <a:normAutofit lnSpcReduction="10000"/>
          </a:bodyPr>
          <a:lstStyle/>
          <a:p>
            <a:r>
              <a:rPr lang="en-US"/>
              <a:t>Payables</a:t>
            </a:r>
          </a:p>
          <a:p>
            <a:pPr lvl="1"/>
            <a:r>
              <a:rPr lang="en-US"/>
              <a:t>Short-term obligations created by the acquisition of goods or services</a:t>
            </a:r>
          </a:p>
          <a:p>
            <a:r>
              <a:rPr lang="en-US"/>
              <a:t>Unearned Income</a:t>
            </a:r>
          </a:p>
          <a:p>
            <a:pPr lvl="1"/>
            <a:r>
              <a:rPr lang="en-US"/>
              <a:t>Payments collected in advance of the performance of services or delivery of goods</a:t>
            </a:r>
          </a:p>
          <a:p>
            <a:r>
              <a:rPr lang="en-US"/>
              <a:t>Other current liabilities</a:t>
            </a:r>
          </a:p>
          <a:p>
            <a:pPr lvl="1"/>
            <a:r>
              <a:rPr lang="en-US"/>
              <a:t>As circumstances warrant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Lecture Summary</a:t>
            </a:r>
            <a:endParaRPr lang="en-US" dirty="0"/>
          </a:p>
        </p:txBody>
      </p:sp>
      <p:sp>
        <p:nvSpPr>
          <p:cNvPr id="3" name="Content Placeholder 2"/>
          <p:cNvSpPr>
            <a:spLocks noGrp="1"/>
          </p:cNvSpPr>
          <p:nvPr>
            <p:ph idx="1"/>
          </p:nvPr>
        </p:nvSpPr>
        <p:spPr>
          <a:xfrm>
            <a:off x="685800" y="1219200"/>
            <a:ext cx="8077200" cy="4678363"/>
          </a:xfrm>
        </p:spPr>
        <p:txBody>
          <a:bodyPr/>
          <a:lstStyle/>
          <a:p>
            <a:pPr algn="just" fontAlgn="base">
              <a:spcBef>
                <a:spcPct val="0"/>
              </a:spcBef>
              <a:spcAft>
                <a:spcPct val="0"/>
              </a:spcAft>
            </a:pPr>
            <a:r>
              <a:rPr lang="en-US" b="1" dirty="0" smtClean="0">
                <a:latin typeface="Arial" pitchFamily="34" charset="0"/>
                <a:ea typeface="Times New Roman" pitchFamily="18" charset="0"/>
                <a:cs typeface="Arial" pitchFamily="34" charset="0"/>
              </a:rPr>
              <a:t>Basic Elements of the Balance Sheet</a:t>
            </a:r>
          </a:p>
          <a:p>
            <a:pPr algn="just" fontAlgn="base">
              <a:spcBef>
                <a:spcPct val="0"/>
              </a:spcBef>
              <a:spcAft>
                <a:spcPct val="0"/>
              </a:spcAft>
            </a:pPr>
            <a:r>
              <a:rPr lang="en-US" b="1" dirty="0" smtClean="0">
                <a:latin typeface="Arial" pitchFamily="34" charset="0"/>
                <a:ea typeface="Times New Roman" pitchFamily="18" charset="0"/>
                <a:cs typeface="Arial" pitchFamily="34" charset="0"/>
              </a:rPr>
              <a:t>Assets, Current and Fixed Assets</a:t>
            </a:r>
          </a:p>
          <a:p>
            <a:pPr algn="just" fontAlgn="base">
              <a:spcBef>
                <a:spcPct val="0"/>
              </a:spcBef>
              <a:spcAft>
                <a:spcPct val="0"/>
              </a:spcAft>
            </a:pPr>
            <a:r>
              <a:rPr lang="en-US" b="1" dirty="0" smtClean="0">
                <a:latin typeface="Arial" pitchFamily="34" charset="0"/>
                <a:ea typeface="Times New Roman" pitchFamily="18" charset="0"/>
                <a:cs typeface="Arial" pitchFamily="34" charset="0"/>
              </a:rPr>
              <a:t>Tangible Assets </a:t>
            </a:r>
          </a:p>
          <a:p>
            <a:pPr algn="just" fontAlgn="base">
              <a:spcBef>
                <a:spcPct val="0"/>
              </a:spcBef>
              <a:spcAft>
                <a:spcPct val="0"/>
              </a:spcAft>
            </a:pPr>
            <a:r>
              <a:rPr lang="en-US" b="1" dirty="0" smtClean="0">
                <a:latin typeface="Arial" pitchFamily="34" charset="0"/>
                <a:ea typeface="Times New Roman" pitchFamily="18" charset="0"/>
                <a:cs typeface="Arial" pitchFamily="34" charset="0"/>
              </a:rPr>
              <a:t>Intangible Assets</a:t>
            </a:r>
          </a:p>
          <a:p>
            <a:pPr algn="just" fontAlgn="base">
              <a:spcBef>
                <a:spcPct val="0"/>
              </a:spcBef>
              <a:spcAft>
                <a:spcPct val="0"/>
              </a:spcAft>
            </a:pPr>
            <a:r>
              <a:rPr lang="en-US" b="1" dirty="0" smtClean="0">
                <a:latin typeface="Arial" pitchFamily="34" charset="0"/>
                <a:ea typeface="Times New Roman" pitchFamily="18" charset="0"/>
                <a:cs typeface="Arial" pitchFamily="34" charset="0"/>
              </a:rPr>
              <a:t>Different methods for calculation of depreciation</a:t>
            </a:r>
          </a:p>
          <a:p>
            <a:pPr algn="just" fontAlgn="base">
              <a:spcBef>
                <a:spcPct val="0"/>
              </a:spcBef>
              <a:spcAft>
                <a:spcPct val="0"/>
              </a:spcAft>
            </a:pPr>
            <a:r>
              <a:rPr lang="en-US" b="1" dirty="0" smtClean="0">
                <a:latin typeface="Arial" pitchFamily="34" charset="0"/>
                <a:ea typeface="Times New Roman" pitchFamily="18" charset="0"/>
                <a:cs typeface="Arial" pitchFamily="34" charset="0"/>
              </a:rPr>
              <a:t>Current liabilities.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4541</TotalTime>
  <Words>740</Words>
  <Application>Microsoft Office PowerPoint</Application>
  <PresentationFormat>On-screen Show (4:3)</PresentationFormat>
  <Paragraphs>153</Paragraphs>
  <Slides>26</Slides>
  <Notes>16</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26</vt:i4>
      </vt:variant>
    </vt:vector>
  </HeadingPairs>
  <TitlesOfParts>
    <vt:vector size="29" baseType="lpstr">
      <vt:lpstr>Office Theme</vt:lpstr>
      <vt:lpstr>Equation</vt:lpstr>
      <vt:lpstr>Worksheet</vt:lpstr>
      <vt:lpstr>Slide 1</vt:lpstr>
      <vt:lpstr>Previous Lecture Summary</vt:lpstr>
      <vt:lpstr>Today's Lecture Topic</vt:lpstr>
      <vt:lpstr>Current Assets</vt:lpstr>
      <vt:lpstr>Long-Term Assets: Tangible</vt:lpstr>
      <vt:lpstr>Long-Term Assets: Tangible (cont’d)</vt:lpstr>
      <vt:lpstr>Long-Term Assets: Tangible (cont’d)</vt:lpstr>
      <vt:lpstr>Depreciation: Straight-Line Method</vt:lpstr>
      <vt:lpstr>Depreciation: Declining-Balance Method</vt:lpstr>
      <vt:lpstr>Depreciation: Sum-of-the-Years’-Digits Method</vt:lpstr>
      <vt:lpstr>Depreciation: Units-of-Production Method</vt:lpstr>
      <vt:lpstr>Chapter End Problem</vt:lpstr>
      <vt:lpstr>Slide 13</vt:lpstr>
      <vt:lpstr>Slide 14</vt:lpstr>
      <vt:lpstr>Chapter End Problem</vt:lpstr>
      <vt:lpstr>Slide 16</vt:lpstr>
      <vt:lpstr>Slide 17</vt:lpstr>
      <vt:lpstr>Long-Term Assets: Leases</vt:lpstr>
      <vt:lpstr>Long-Term Assets: Investments</vt:lpstr>
      <vt:lpstr>Long-Term Assets: Investments (cont’d)</vt:lpstr>
      <vt:lpstr>Long-Term Assets: Intangibles</vt:lpstr>
      <vt:lpstr>Long-Term Assets: Intangibles (cont’d)</vt:lpstr>
      <vt:lpstr>Liabilities</vt:lpstr>
      <vt:lpstr>Current Liabilities</vt:lpstr>
      <vt:lpstr>Current Liabilities (cont’d)</vt:lpstr>
      <vt:lpstr>Lecture Summary</vt:lpstr>
    </vt:vector>
  </TitlesOfParts>
  <Company>Lifetouch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dc:title>
  <dc:creator>Anne Oppegard</dc:creator>
  <cp:lastModifiedBy>Administrator</cp:lastModifiedBy>
  <cp:revision>64</cp:revision>
  <dcterms:created xsi:type="dcterms:W3CDTF">2005-11-16T22:01:55Z</dcterms:created>
  <dcterms:modified xsi:type="dcterms:W3CDTF">2014-05-25T09:49:59Z</dcterms:modified>
</cp:coreProperties>
</file>