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doc" ContentType="application/msword"/>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 id="2147483677" r:id="rId2"/>
  </p:sldMasterIdLst>
  <p:notesMasterIdLst>
    <p:notesMasterId r:id="rId68"/>
  </p:notesMasterIdLst>
  <p:handoutMasterIdLst>
    <p:handoutMasterId r:id="rId69"/>
  </p:handoutMasterIdLst>
  <p:sldIdLst>
    <p:sldId id="320" r:id="rId3"/>
    <p:sldId id="321" r:id="rId4"/>
    <p:sldId id="322" r:id="rId5"/>
    <p:sldId id="387" r:id="rId6"/>
    <p:sldId id="388" r:id="rId7"/>
    <p:sldId id="389" r:id="rId8"/>
    <p:sldId id="390" r:id="rId9"/>
    <p:sldId id="391" r:id="rId10"/>
    <p:sldId id="392" r:id="rId11"/>
    <p:sldId id="393" r:id="rId12"/>
    <p:sldId id="394" r:id="rId13"/>
    <p:sldId id="395" r:id="rId14"/>
    <p:sldId id="396" r:id="rId15"/>
    <p:sldId id="336" r:id="rId16"/>
    <p:sldId id="338" r:id="rId17"/>
    <p:sldId id="339" r:id="rId18"/>
    <p:sldId id="337" r:id="rId19"/>
    <p:sldId id="340" r:id="rId20"/>
    <p:sldId id="341" r:id="rId21"/>
    <p:sldId id="386" r:id="rId22"/>
    <p:sldId id="342" r:id="rId23"/>
    <p:sldId id="343" r:id="rId24"/>
    <p:sldId id="344" r:id="rId25"/>
    <p:sldId id="345" r:id="rId26"/>
    <p:sldId id="346" r:id="rId27"/>
    <p:sldId id="347" r:id="rId28"/>
    <p:sldId id="348" r:id="rId29"/>
    <p:sldId id="349" r:id="rId30"/>
    <p:sldId id="350" r:id="rId31"/>
    <p:sldId id="351" r:id="rId32"/>
    <p:sldId id="352" r:id="rId33"/>
    <p:sldId id="353" r:id="rId34"/>
    <p:sldId id="354" r:id="rId35"/>
    <p:sldId id="355" r:id="rId36"/>
    <p:sldId id="356" r:id="rId37"/>
    <p:sldId id="357" r:id="rId38"/>
    <p:sldId id="358" r:id="rId39"/>
    <p:sldId id="359" r:id="rId40"/>
    <p:sldId id="360" r:id="rId41"/>
    <p:sldId id="361" r:id="rId42"/>
    <p:sldId id="362" r:id="rId43"/>
    <p:sldId id="363" r:id="rId44"/>
    <p:sldId id="364" r:id="rId45"/>
    <p:sldId id="365" r:id="rId46"/>
    <p:sldId id="366" r:id="rId47"/>
    <p:sldId id="367" r:id="rId48"/>
    <p:sldId id="368" r:id="rId49"/>
    <p:sldId id="369" r:id="rId50"/>
    <p:sldId id="370" r:id="rId51"/>
    <p:sldId id="371" r:id="rId52"/>
    <p:sldId id="372" r:id="rId53"/>
    <p:sldId id="373" r:id="rId54"/>
    <p:sldId id="374" r:id="rId55"/>
    <p:sldId id="375" r:id="rId56"/>
    <p:sldId id="376" r:id="rId57"/>
    <p:sldId id="377" r:id="rId58"/>
    <p:sldId id="378" r:id="rId59"/>
    <p:sldId id="379" r:id="rId60"/>
    <p:sldId id="380" r:id="rId61"/>
    <p:sldId id="381" r:id="rId62"/>
    <p:sldId id="382" r:id="rId63"/>
    <p:sldId id="383" r:id="rId64"/>
    <p:sldId id="384" r:id="rId65"/>
    <p:sldId id="385" r:id="rId66"/>
    <p:sldId id="331" r:id="rId6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257B6"/>
    <a:srgbClr val="1D4B9D"/>
    <a:srgbClr val="194087"/>
    <a:srgbClr val="1A6C86"/>
    <a:srgbClr val="279FC5"/>
    <a:srgbClr val="0099CC"/>
    <a:srgbClr val="003366"/>
    <a:srgbClr val="0066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19" autoAdjust="0"/>
    <p:restoredTop sz="94709" autoAdjust="0"/>
  </p:normalViewPr>
  <p:slideViewPr>
    <p:cSldViewPr>
      <p:cViewPr>
        <p:scale>
          <a:sx n="81" d="100"/>
          <a:sy n="81" d="100"/>
        </p:scale>
        <p:origin x="-972" y="2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4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9D78CEA-C686-4BA2-92C2-B9BF1FDA63E2}" type="datetimeFigureOut">
              <a:rPr lang="en-US" smtClean="0"/>
              <a:pPr/>
              <a:t>12/06/2014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18AAE24-2FE1-4195-AE87-6F8BCE9FC93B}" type="slidenum">
              <a:rPr lang="en-US" smtClean="0"/>
              <a:pPr/>
              <a:t>‹#›</a:t>
            </a:fld>
            <a:endParaRPr lang="en-US"/>
          </a:p>
        </p:txBody>
      </p:sp>
    </p:spTree>
    <p:extLst>
      <p:ext uri="{BB962C8B-B14F-4D97-AF65-F5344CB8AC3E}">
        <p14:creationId xmlns:p14="http://schemas.microsoft.com/office/powerpoint/2010/main" xmlns="" val="2016200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027"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29"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030"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031"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D370E868-A9CB-4634-9A98-907B1D47CD63}" type="slidenum">
              <a:rPr lang="en-US"/>
              <a:pPr>
                <a:defRPr/>
              </a:pPr>
              <a:t>‹#›</a:t>
            </a:fld>
            <a:endParaRPr lang="en-US"/>
          </a:p>
        </p:txBody>
      </p:sp>
    </p:spTree>
    <p:extLst>
      <p:ext uri="{BB962C8B-B14F-4D97-AF65-F5344CB8AC3E}">
        <p14:creationId xmlns:p14="http://schemas.microsoft.com/office/powerpoint/2010/main" xmlns="" val="1090933321"/>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84A3D87C-F52C-4462-8C21-F55EECCD5F68}" type="slidenum">
              <a:rPr lang="en-US"/>
              <a:pPr/>
              <a:t>21</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7C5D0C55-C176-4D6D-94DF-8FEA1B502108}" type="slidenum">
              <a:rPr lang="en-US"/>
              <a:pPr/>
              <a:t>22</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B3C7DC77-5248-4B64-91C2-E97264919CE9}" type="slidenum">
              <a:rPr lang="en-US"/>
              <a:pPr/>
              <a:t>23</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B3079A7-00E6-48A5-925A-FD362416B7D3}" type="slidenum">
              <a:rPr lang="en-US" altLang="en-US" smtClean="0"/>
              <a:pPr eaLnBrk="1" hangingPunct="1">
                <a:spcBef>
                  <a:spcPct val="0"/>
                </a:spcBef>
              </a:pPr>
              <a:t>24</a:t>
            </a:fld>
            <a:endParaRPr lang="en-US" alt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695246D-9C11-4259-9CCB-1575EE786797}" type="slidenum">
              <a:rPr lang="en-US" altLang="en-US" smtClean="0"/>
              <a:pPr eaLnBrk="1" hangingPunct="1">
                <a:spcBef>
                  <a:spcPct val="0"/>
                </a:spcBef>
              </a:pPr>
              <a:t>25</a:t>
            </a:fld>
            <a:endParaRPr lang="en-US" alt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82FB1BB-58E5-49BB-8A4C-09744821A092}" type="slidenum">
              <a:rPr lang="en-US" altLang="en-US" smtClean="0"/>
              <a:pPr eaLnBrk="1" hangingPunct="1">
                <a:spcBef>
                  <a:spcPct val="0"/>
                </a:spcBef>
              </a:pPr>
              <a:t>26</a:t>
            </a:fld>
            <a:endParaRPr lang="en-US" alt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671F512-45BE-4108-BC0F-0AAA805FE9BE}" type="slidenum">
              <a:rPr lang="en-US" altLang="en-US" smtClean="0"/>
              <a:pPr eaLnBrk="1" hangingPunct="1">
                <a:spcBef>
                  <a:spcPct val="0"/>
                </a:spcBef>
              </a:pPr>
              <a:t>27</a:t>
            </a:fld>
            <a:endParaRPr lang="en-US" alt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0D44D4B-8D3D-4504-A37C-29C1AFD194F1}" type="slidenum">
              <a:rPr lang="en-US" altLang="en-US" smtClean="0"/>
              <a:pPr eaLnBrk="1" hangingPunct="1">
                <a:spcBef>
                  <a:spcPct val="0"/>
                </a:spcBef>
              </a:pPr>
              <a:t>28</a:t>
            </a:fld>
            <a:endParaRPr lang="en-US" alt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66FA9EF7-6E40-45CD-8E2F-976799A0967D}" type="slidenum">
              <a:rPr lang="en-US" altLang="en-US" smtClean="0"/>
              <a:pPr eaLnBrk="1" hangingPunct="1">
                <a:spcBef>
                  <a:spcPct val="0"/>
                </a:spcBef>
              </a:pPr>
              <a:t>29</a:t>
            </a:fld>
            <a:endParaRPr lang="en-US" alt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B16BA078-3812-48E4-B6C0-CBF20E527478}" type="slidenum">
              <a:rPr lang="en-US" altLang="en-US" smtClean="0"/>
              <a:pPr eaLnBrk="1" hangingPunct="1">
                <a:spcBef>
                  <a:spcPct val="0"/>
                </a:spcBef>
              </a:pPr>
              <a:t>30</a:t>
            </a:fld>
            <a:endParaRPr lang="en-US" alt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E512D79-62D1-40EE-ACE1-151FADAC8AF9}" type="slidenum">
              <a:rPr lang="en-US" altLang="en-US" smtClean="0"/>
              <a:pPr eaLnBrk="1" hangingPunct="1">
                <a:spcBef>
                  <a:spcPct val="0"/>
                </a:spcBef>
              </a:pPr>
              <a:t>31</a:t>
            </a:fld>
            <a:endParaRPr lang="en-US" alt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miter lim="800000"/>
            <a:headEnd/>
            <a:tailEnd/>
          </a:ln>
        </p:spPr>
        <p:txBody>
          <a:bodyPr/>
          <a:lstStyle/>
          <a:p>
            <a:fld id="{94D46AAB-C091-44D6-92A9-EC3D5B21F047}" type="slidenum">
              <a:rPr lang="en-US"/>
              <a:pPr/>
              <a:t>32</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miter lim="800000"/>
            <a:headEnd/>
            <a:tailEnd/>
          </a:ln>
        </p:spPr>
        <p:txBody>
          <a:bodyPr/>
          <a:lstStyle/>
          <a:p>
            <a:fld id="{36F1371B-7EF6-4B56-B824-F479987BB2C8}" type="slidenum">
              <a:rPr lang="en-US"/>
              <a:pPr/>
              <a:t>33</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miter lim="800000"/>
            <a:headEnd/>
            <a:tailEnd/>
          </a:ln>
        </p:spPr>
        <p:txBody>
          <a:bodyPr/>
          <a:lstStyle/>
          <a:p>
            <a:fld id="{32D5DF8D-A8A7-4711-9F0B-54ED7C7CE856}" type="slidenum">
              <a:rPr lang="en-US"/>
              <a:pPr/>
              <a:t>34</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F70B2824-4925-4A25-94A7-F5CDC0D914FB}" type="slidenum">
              <a:rPr lang="en-US" altLang="en-US" smtClean="0"/>
              <a:pPr eaLnBrk="1" hangingPunct="1">
                <a:spcBef>
                  <a:spcPct val="0"/>
                </a:spcBef>
              </a:pPr>
              <a:t>35</a:t>
            </a:fld>
            <a:endParaRPr lang="en-US" alt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9C8C7EE3-F517-4EB3-B446-1323017CFFBE}" type="slidenum">
              <a:rPr lang="en-US" altLang="en-US" smtClean="0"/>
              <a:pPr eaLnBrk="1" hangingPunct="1">
                <a:spcBef>
                  <a:spcPct val="0"/>
                </a:spcBef>
              </a:pPr>
              <a:t>36</a:t>
            </a:fld>
            <a:endParaRPr lang="en-US" alt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13A4182-1D56-4F7E-86AA-8331A174186F}" type="slidenum">
              <a:rPr lang="en-US" altLang="en-US" smtClean="0"/>
              <a:pPr eaLnBrk="1" hangingPunct="1">
                <a:spcBef>
                  <a:spcPct val="0"/>
                </a:spcBef>
              </a:pPr>
              <a:t>37</a:t>
            </a:fld>
            <a:endParaRPr lang="en-US" alt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2"/>
          <p:cNvSpPr>
            <a:spLocks noChangeArrowheads="1"/>
          </p:cNvSpPr>
          <p:nvPr/>
        </p:nvSpPr>
        <p:spPr bwMode="auto">
          <a:xfrm>
            <a:off x="685800" y="1066800"/>
            <a:ext cx="4800600" cy="1676400"/>
          </a:xfrm>
          <a:prstGeom prst="rect">
            <a:avLst/>
          </a:prstGeom>
          <a:solidFill>
            <a:srgbClr val="DACEAE"/>
          </a:solidFill>
          <a:ln w="9525">
            <a:noFill/>
            <a:miter lim="800000"/>
            <a:headEnd/>
            <a:tailEnd/>
          </a:ln>
          <a:effectLst/>
        </p:spPr>
        <p:txBody>
          <a:bodyPr anchor="ctr"/>
          <a:lstStyle/>
          <a:p>
            <a:pPr>
              <a:spcBef>
                <a:spcPct val="20000"/>
              </a:spcBef>
              <a:buFontTx/>
              <a:buChar char="•"/>
            </a:pPr>
            <a:endParaRPr lang="en-US" sz="3200">
              <a:solidFill>
                <a:srgbClr val="8D4423"/>
              </a:solidFill>
              <a:latin typeface="Arial" charset="0"/>
            </a:endParaRPr>
          </a:p>
        </p:txBody>
      </p:sp>
      <p:pic>
        <p:nvPicPr>
          <p:cNvPr id="4" name="Picture 4" descr="Gibson_0324657420_amzn"/>
          <p:cNvPicPr>
            <a:picLocks noChangeAspect="1" noChangeArrowheads="1"/>
          </p:cNvPicPr>
          <p:nvPr userDrawn="1"/>
        </p:nvPicPr>
        <p:blipFill>
          <a:blip r:embed="rId2"/>
          <a:srcRect/>
          <a:stretch>
            <a:fillRect/>
          </a:stretch>
        </p:blipFill>
        <p:spPr bwMode="auto">
          <a:xfrm>
            <a:off x="5486400" y="1066800"/>
            <a:ext cx="3035300" cy="4038600"/>
          </a:xfrm>
          <a:prstGeom prst="rect">
            <a:avLst/>
          </a:prstGeom>
          <a:noFill/>
          <a:ln w="9525">
            <a:noFill/>
            <a:miter lim="800000"/>
            <a:headEnd/>
            <a:tailEnd/>
          </a:ln>
        </p:spPr>
      </p:pic>
      <p:sp>
        <p:nvSpPr>
          <p:cNvPr id="5" name="Rectangle 5"/>
          <p:cNvSpPr>
            <a:spLocks noChangeArrowheads="1"/>
          </p:cNvSpPr>
          <p:nvPr userDrawn="1"/>
        </p:nvSpPr>
        <p:spPr bwMode="auto">
          <a:xfrm>
            <a:off x="685800" y="2705100"/>
            <a:ext cx="4800600" cy="36513"/>
          </a:xfrm>
          <a:prstGeom prst="rect">
            <a:avLst/>
          </a:prstGeom>
          <a:solidFill>
            <a:schemeClr val="tx1"/>
          </a:solidFill>
          <a:ln w="9525">
            <a:noFill/>
            <a:miter lim="800000"/>
            <a:headEnd/>
            <a:tailEnd/>
          </a:ln>
          <a:effectLst/>
        </p:spPr>
        <p:txBody>
          <a:bodyPr wrap="none" anchor="ctr"/>
          <a:lstStyle/>
          <a:p>
            <a:endParaRPr lang="en-US"/>
          </a:p>
        </p:txBody>
      </p:sp>
      <p:sp>
        <p:nvSpPr>
          <p:cNvPr id="6" name="Rectangle 6"/>
          <p:cNvSpPr>
            <a:spLocks noChangeArrowheads="1"/>
          </p:cNvSpPr>
          <p:nvPr userDrawn="1"/>
        </p:nvSpPr>
        <p:spPr bwMode="auto">
          <a:xfrm>
            <a:off x="762000" y="1455738"/>
            <a:ext cx="2625725" cy="701675"/>
          </a:xfrm>
          <a:prstGeom prst="rect">
            <a:avLst/>
          </a:prstGeom>
          <a:noFill/>
          <a:ln w="9525">
            <a:noFill/>
            <a:miter lim="800000"/>
            <a:headEnd/>
            <a:tailEnd/>
          </a:ln>
          <a:effectLst/>
        </p:spPr>
        <p:txBody>
          <a:bodyPr wrap="none">
            <a:spAutoFit/>
          </a:bodyPr>
          <a:lstStyle/>
          <a:p>
            <a:r>
              <a:rPr lang="en-US" sz="4000" b="1">
                <a:solidFill>
                  <a:srgbClr val="8D4423"/>
                </a:solidFill>
              </a:rPr>
              <a:t>Chapter 12</a:t>
            </a:r>
          </a:p>
        </p:txBody>
      </p:sp>
      <p:sp>
        <p:nvSpPr>
          <p:cNvPr id="7" name="Text Box 7"/>
          <p:cNvSpPr txBox="1">
            <a:spLocks noChangeArrowheads="1"/>
          </p:cNvSpPr>
          <p:nvPr userDrawn="1"/>
        </p:nvSpPr>
        <p:spPr bwMode="auto">
          <a:xfrm>
            <a:off x="673100" y="6019800"/>
            <a:ext cx="7162800" cy="304800"/>
          </a:xfrm>
          <a:prstGeom prst="rect">
            <a:avLst/>
          </a:prstGeom>
          <a:noFill/>
          <a:ln w="9525">
            <a:noFill/>
            <a:miter lim="800000"/>
            <a:headEnd/>
            <a:tailEnd/>
          </a:ln>
          <a:effectLst/>
        </p:spPr>
        <p:txBody>
          <a:bodyPr>
            <a:spAutoFit/>
          </a:bodyPr>
          <a:lstStyle/>
          <a:p>
            <a:r>
              <a:rPr lang="en-US" sz="1400">
                <a:solidFill>
                  <a:schemeClr val="bg2"/>
                </a:solidFill>
              </a:rPr>
              <a:t>COPYRIGHT </a:t>
            </a:r>
            <a:r>
              <a:rPr lang="en-US" sz="1400">
                <a:solidFill>
                  <a:schemeClr val="bg2"/>
                </a:solidFill>
                <a:cs typeface="Times New Roman" pitchFamily="18" charset="0"/>
              </a:rPr>
              <a:t>©</a:t>
            </a:r>
            <a:r>
              <a:rPr lang="en-US" sz="1400">
                <a:solidFill>
                  <a:schemeClr val="bg2"/>
                </a:solidFill>
              </a:rPr>
              <a:t>2009 South-Western, a part of Cengage Learning.</a:t>
            </a:r>
          </a:p>
        </p:txBody>
      </p:sp>
      <p:sp>
        <p:nvSpPr>
          <p:cNvPr id="319491" name="Rectangle 3"/>
          <p:cNvSpPr>
            <a:spLocks noGrp="1" noChangeArrowheads="1"/>
          </p:cNvSpPr>
          <p:nvPr>
            <p:ph type="subTitle" idx="1"/>
          </p:nvPr>
        </p:nvSpPr>
        <p:spPr>
          <a:xfrm>
            <a:off x="685800" y="2743200"/>
            <a:ext cx="4800600" cy="2362200"/>
          </a:xfrm>
          <a:solidFill>
            <a:schemeClr val="bg1"/>
          </a:solidFill>
        </p:spPr>
        <p:txBody>
          <a:bodyPr anchor="ctr"/>
          <a:lstStyle>
            <a:lvl1pPr marL="0" indent="0" algn="r">
              <a:buFontTx/>
              <a:buNone/>
              <a:defRPr sz="3600">
                <a:solidFill>
                  <a:schemeClr val="tx1"/>
                </a:solidFill>
                <a:latin typeface="Times New Roman" pitchFamily="18" charset="0"/>
              </a:defRPr>
            </a:lvl1pPr>
          </a:lstStyle>
          <a:p>
            <a:pPr lvl="0"/>
            <a:r>
              <a:rPr lang="en-US" noProof="0" smtClean="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Copyright 2009 South-Western, a part of Cengage Learning.  All rights reserved.</a:t>
            </a:r>
          </a:p>
        </p:txBody>
      </p:sp>
      <p:sp>
        <p:nvSpPr>
          <p:cNvPr id="5" name="Rectangle 6"/>
          <p:cNvSpPr>
            <a:spLocks noGrp="1" noChangeArrowheads="1"/>
          </p:cNvSpPr>
          <p:nvPr>
            <p:ph type="sldNum" sz="quarter" idx="11"/>
          </p:nvPr>
        </p:nvSpPr>
        <p:spPr>
          <a:ln/>
        </p:spPr>
        <p:txBody>
          <a:bodyPr/>
          <a:lstStyle>
            <a:lvl1pPr>
              <a:defRPr/>
            </a:lvl1pPr>
          </a:lstStyle>
          <a:p>
            <a:pPr>
              <a:defRPr/>
            </a:pPr>
            <a:r>
              <a:rPr lang="en-US"/>
              <a:t>Chapter 12, Slide #</a:t>
            </a:r>
            <a:fld id="{CF39A3AE-E820-4A90-93F2-813DCB5865B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Copyright 2009 South-Western, a part of Cengage Learning.  All rights reserved.</a:t>
            </a:r>
          </a:p>
        </p:txBody>
      </p:sp>
      <p:sp>
        <p:nvSpPr>
          <p:cNvPr id="5" name="Rectangle 6"/>
          <p:cNvSpPr>
            <a:spLocks noGrp="1" noChangeArrowheads="1"/>
          </p:cNvSpPr>
          <p:nvPr>
            <p:ph type="sldNum" sz="quarter" idx="11"/>
          </p:nvPr>
        </p:nvSpPr>
        <p:spPr>
          <a:ln/>
        </p:spPr>
        <p:txBody>
          <a:bodyPr/>
          <a:lstStyle>
            <a:lvl1pPr>
              <a:defRPr/>
            </a:lvl1pPr>
          </a:lstStyle>
          <a:p>
            <a:pPr>
              <a:defRPr/>
            </a:pPr>
            <a:r>
              <a:rPr lang="en-US"/>
              <a:t>Chapter 12, Slide #</a:t>
            </a:r>
            <a:fld id="{08BFEE5C-0A08-4A18-AD75-AA7025BE90B0}"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93725" y="15986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6125" y="15986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r>
              <a:rPr lang="en-US"/>
              <a:t>Copyright 2009 South-Western, a part of Cengage Learning.  All rights reserved.</a:t>
            </a:r>
          </a:p>
        </p:txBody>
      </p:sp>
      <p:sp>
        <p:nvSpPr>
          <p:cNvPr id="6" name="Rectangle 6"/>
          <p:cNvSpPr>
            <a:spLocks noGrp="1" noChangeArrowheads="1"/>
          </p:cNvSpPr>
          <p:nvPr>
            <p:ph type="sldNum" sz="quarter" idx="11"/>
          </p:nvPr>
        </p:nvSpPr>
        <p:spPr>
          <a:ln/>
        </p:spPr>
        <p:txBody>
          <a:bodyPr/>
          <a:lstStyle>
            <a:lvl1pPr>
              <a:defRPr/>
            </a:lvl1pPr>
          </a:lstStyle>
          <a:p>
            <a:pPr>
              <a:defRPr/>
            </a:pPr>
            <a:r>
              <a:rPr lang="en-US"/>
              <a:t>Chapter 12, Slide #</a:t>
            </a:r>
            <a:fld id="{F12AF7F1-A273-4650-9375-9CBADF7CCA2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US"/>
              <a:t>Copyright 2009 South-Western, a part of Cengage Learning.  All rights reserved.</a:t>
            </a:r>
          </a:p>
        </p:txBody>
      </p:sp>
      <p:sp>
        <p:nvSpPr>
          <p:cNvPr id="8" name="Rectangle 6"/>
          <p:cNvSpPr>
            <a:spLocks noGrp="1" noChangeArrowheads="1"/>
          </p:cNvSpPr>
          <p:nvPr>
            <p:ph type="sldNum" sz="quarter" idx="11"/>
          </p:nvPr>
        </p:nvSpPr>
        <p:spPr>
          <a:ln/>
        </p:spPr>
        <p:txBody>
          <a:bodyPr/>
          <a:lstStyle>
            <a:lvl1pPr>
              <a:defRPr/>
            </a:lvl1pPr>
          </a:lstStyle>
          <a:p>
            <a:pPr>
              <a:defRPr/>
            </a:pPr>
            <a:r>
              <a:rPr lang="en-US"/>
              <a:t>Chapter 12, Slide #</a:t>
            </a:r>
            <a:fld id="{15B90B76-5D17-4EAB-BBCA-60970A0662F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r>
              <a:rPr lang="en-US"/>
              <a:t>Copyright 2009 South-Western, a part of Cengage Learning.  All rights reserved.</a:t>
            </a:r>
          </a:p>
        </p:txBody>
      </p:sp>
      <p:sp>
        <p:nvSpPr>
          <p:cNvPr id="4" name="Rectangle 6"/>
          <p:cNvSpPr>
            <a:spLocks noGrp="1" noChangeArrowheads="1"/>
          </p:cNvSpPr>
          <p:nvPr>
            <p:ph type="sldNum" sz="quarter" idx="11"/>
          </p:nvPr>
        </p:nvSpPr>
        <p:spPr>
          <a:ln/>
        </p:spPr>
        <p:txBody>
          <a:bodyPr/>
          <a:lstStyle>
            <a:lvl1pPr>
              <a:defRPr/>
            </a:lvl1pPr>
          </a:lstStyle>
          <a:p>
            <a:pPr>
              <a:defRPr/>
            </a:pPr>
            <a:r>
              <a:rPr lang="en-US"/>
              <a:t>Chapter 12, Slide #</a:t>
            </a:r>
            <a:fld id="{A8A7D4A9-D657-43DC-A3C5-9C20C7BB96A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Copyright 2009 South-Western, a part of Cengage Learning.  All rights reserved.</a:t>
            </a:r>
          </a:p>
        </p:txBody>
      </p:sp>
      <p:sp>
        <p:nvSpPr>
          <p:cNvPr id="3" name="Rectangle 6"/>
          <p:cNvSpPr>
            <a:spLocks noGrp="1" noChangeArrowheads="1"/>
          </p:cNvSpPr>
          <p:nvPr>
            <p:ph type="sldNum" sz="quarter" idx="11"/>
          </p:nvPr>
        </p:nvSpPr>
        <p:spPr>
          <a:ln/>
        </p:spPr>
        <p:txBody>
          <a:bodyPr/>
          <a:lstStyle>
            <a:lvl1pPr>
              <a:defRPr/>
            </a:lvl1pPr>
          </a:lstStyle>
          <a:p>
            <a:pPr>
              <a:defRPr/>
            </a:pPr>
            <a:r>
              <a:rPr lang="en-US"/>
              <a:t>Chapter 12, Slide #</a:t>
            </a:r>
            <a:fld id="{85208CA0-8D57-4732-A143-924AC09DB7E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Copyright 2009 South-Western, a part of Cengage Learning.  All rights reserved.</a:t>
            </a:r>
          </a:p>
        </p:txBody>
      </p:sp>
      <p:sp>
        <p:nvSpPr>
          <p:cNvPr id="6" name="Rectangle 6"/>
          <p:cNvSpPr>
            <a:spLocks noGrp="1" noChangeArrowheads="1"/>
          </p:cNvSpPr>
          <p:nvPr>
            <p:ph type="sldNum" sz="quarter" idx="11"/>
          </p:nvPr>
        </p:nvSpPr>
        <p:spPr>
          <a:ln/>
        </p:spPr>
        <p:txBody>
          <a:bodyPr/>
          <a:lstStyle>
            <a:lvl1pPr>
              <a:defRPr/>
            </a:lvl1pPr>
          </a:lstStyle>
          <a:p>
            <a:pPr>
              <a:defRPr/>
            </a:pPr>
            <a:r>
              <a:rPr lang="en-US"/>
              <a:t>Chapter 12, Slide #</a:t>
            </a:r>
            <a:fld id="{FDA8CBC5-21B9-4A0F-B4CA-BF6DE7841E9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Copyright 2009 South-Western, a part of Cengage Learning.  All rights reserved.</a:t>
            </a:r>
          </a:p>
        </p:txBody>
      </p:sp>
      <p:sp>
        <p:nvSpPr>
          <p:cNvPr id="6" name="Rectangle 6"/>
          <p:cNvSpPr>
            <a:spLocks noGrp="1" noChangeArrowheads="1"/>
          </p:cNvSpPr>
          <p:nvPr>
            <p:ph type="sldNum" sz="quarter" idx="11"/>
          </p:nvPr>
        </p:nvSpPr>
        <p:spPr>
          <a:ln/>
        </p:spPr>
        <p:txBody>
          <a:bodyPr/>
          <a:lstStyle>
            <a:lvl1pPr>
              <a:defRPr/>
            </a:lvl1pPr>
          </a:lstStyle>
          <a:p>
            <a:pPr>
              <a:defRPr/>
            </a:pPr>
            <a:r>
              <a:rPr lang="en-US"/>
              <a:t>Chapter 12, Slide #</a:t>
            </a:r>
            <a:fld id="{0DBAF865-993A-4594-A6F0-BEBB7227B23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Copyright 2009 South-Western, a part of Cengage Learning.  All rights reserved.</a:t>
            </a:r>
          </a:p>
        </p:txBody>
      </p:sp>
      <p:sp>
        <p:nvSpPr>
          <p:cNvPr id="5" name="Rectangle 6"/>
          <p:cNvSpPr>
            <a:spLocks noGrp="1" noChangeArrowheads="1"/>
          </p:cNvSpPr>
          <p:nvPr>
            <p:ph type="sldNum" sz="quarter" idx="11"/>
          </p:nvPr>
        </p:nvSpPr>
        <p:spPr>
          <a:ln/>
        </p:spPr>
        <p:txBody>
          <a:bodyPr/>
          <a:lstStyle>
            <a:lvl1pPr>
              <a:defRPr/>
            </a:lvl1pPr>
          </a:lstStyle>
          <a:p>
            <a:pPr>
              <a:defRPr/>
            </a:pPr>
            <a:r>
              <a:rPr lang="en-US"/>
              <a:t>Chapter 12, Slide #</a:t>
            </a:r>
            <a:fld id="{8011A626-008B-403A-9071-E25490458D9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0"/>
            <a:ext cx="2284412" cy="57134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4013" cy="57134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a:t>Copyright 2009 South-Western, a part of Cengage Learning.  All rights reserved.</a:t>
            </a:r>
          </a:p>
        </p:txBody>
      </p:sp>
      <p:sp>
        <p:nvSpPr>
          <p:cNvPr id="5" name="Rectangle 6"/>
          <p:cNvSpPr>
            <a:spLocks noGrp="1" noChangeArrowheads="1"/>
          </p:cNvSpPr>
          <p:nvPr>
            <p:ph type="sldNum" sz="quarter" idx="11"/>
          </p:nvPr>
        </p:nvSpPr>
        <p:spPr>
          <a:ln/>
        </p:spPr>
        <p:txBody>
          <a:bodyPr/>
          <a:lstStyle>
            <a:lvl1pPr>
              <a:defRPr/>
            </a:lvl1pPr>
          </a:lstStyle>
          <a:p>
            <a:pPr>
              <a:defRPr/>
            </a:pPr>
            <a:r>
              <a:rPr lang="en-US"/>
              <a:t>Chapter 12, Slide #</a:t>
            </a:r>
            <a:fld id="{C5A78D48-AFDC-43EC-AFB5-6CF993697E42}"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8E772C-3C34-4FC9-A825-15153CB0F15B}" type="datetime1">
              <a:rPr lang="en-US" smtClean="0"/>
              <a:pPr/>
              <a:t>12/06/2014</a:t>
            </a:fld>
            <a:endParaRPr lang="en-US"/>
          </a:p>
        </p:txBody>
      </p:sp>
      <p:sp>
        <p:nvSpPr>
          <p:cNvPr id="5" name="Footer Placeholder 4"/>
          <p:cNvSpPr>
            <a:spLocks noGrp="1"/>
          </p:cNvSpPr>
          <p:nvPr>
            <p:ph type="ftr" sz="quarter" idx="11"/>
          </p:nvPr>
        </p:nvSpPr>
        <p:spPr/>
        <p:txBody>
          <a:bodyPr/>
          <a:lstStyle/>
          <a:p>
            <a:pPr>
              <a:defRPr/>
            </a:pPr>
            <a:r>
              <a:rPr lang="en-US" smtClean="0"/>
              <a:t>Copyright 2009 South-Western, a part of Cengage Learning.  All rights reserved.</a:t>
            </a:r>
            <a:endParaRPr lang="en-US"/>
          </a:p>
        </p:txBody>
      </p:sp>
      <p:sp>
        <p:nvSpPr>
          <p:cNvPr id="6" name="Slide Number Placeholder 5"/>
          <p:cNvSpPr>
            <a:spLocks noGrp="1"/>
          </p:cNvSpPr>
          <p:nvPr>
            <p:ph type="sldNum" sz="quarter" idx="12"/>
          </p:nvPr>
        </p:nvSpPr>
        <p:spPr/>
        <p:txBody>
          <a:bodyPr/>
          <a:lstStyle/>
          <a:p>
            <a:pPr>
              <a:defRPr/>
            </a:pPr>
            <a:r>
              <a:rPr lang="en-US" smtClean="0"/>
              <a:t>Chapter 12, Slide #</a:t>
            </a:r>
            <a:fld id="{419B0260-8D4A-4C8C-8F07-D34DB3AB615C}" type="slidenum">
              <a:rPr lang="en-US" smtClean="0"/>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7B1A6E-3877-4783-A76D-0C37B780E237}" type="datetime1">
              <a:rPr lang="en-US" smtClean="0"/>
              <a:pPr/>
              <a:t>12/06/2014</a:t>
            </a:fld>
            <a:endParaRPr lang="en-US"/>
          </a:p>
        </p:txBody>
      </p:sp>
      <p:sp>
        <p:nvSpPr>
          <p:cNvPr id="5" name="Footer Placeholder 4"/>
          <p:cNvSpPr>
            <a:spLocks noGrp="1"/>
          </p:cNvSpPr>
          <p:nvPr>
            <p:ph type="ftr" sz="quarter" idx="11"/>
          </p:nvPr>
        </p:nvSpPr>
        <p:spPr/>
        <p:txBody>
          <a:bodyPr/>
          <a:lstStyle/>
          <a:p>
            <a:pPr>
              <a:defRPr/>
            </a:pPr>
            <a:r>
              <a:rPr lang="en-US" smtClean="0"/>
              <a:t>Copyright 2009 South-Western, a part of Cengage Learning.  All rights reserved.</a:t>
            </a:r>
            <a:endParaRPr lang="en-US"/>
          </a:p>
        </p:txBody>
      </p:sp>
      <p:sp>
        <p:nvSpPr>
          <p:cNvPr id="6" name="Slide Number Placeholder 5"/>
          <p:cNvSpPr>
            <a:spLocks noGrp="1"/>
          </p:cNvSpPr>
          <p:nvPr>
            <p:ph type="sldNum" sz="quarter" idx="12"/>
          </p:nvPr>
        </p:nvSpPr>
        <p:spPr/>
        <p:txBody>
          <a:bodyPr/>
          <a:lstStyle/>
          <a:p>
            <a:pPr>
              <a:defRPr/>
            </a:pPr>
            <a:r>
              <a:rPr lang="en-US" smtClean="0"/>
              <a:t>Chapter 12, Slide #</a:t>
            </a:r>
            <a:fld id="{CF39A3AE-E820-4A90-93F2-813DCB5865BE}" type="slidenum">
              <a:rPr lang="en-US" smtClean="0"/>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708F9F-3920-43FB-879F-3848C9CA469A}" type="datetime1">
              <a:rPr lang="en-US" smtClean="0"/>
              <a:pPr/>
              <a:t>12/06/2014</a:t>
            </a:fld>
            <a:endParaRPr lang="en-US"/>
          </a:p>
        </p:txBody>
      </p:sp>
      <p:sp>
        <p:nvSpPr>
          <p:cNvPr id="5" name="Footer Placeholder 4"/>
          <p:cNvSpPr>
            <a:spLocks noGrp="1"/>
          </p:cNvSpPr>
          <p:nvPr>
            <p:ph type="ftr" sz="quarter" idx="11"/>
          </p:nvPr>
        </p:nvSpPr>
        <p:spPr/>
        <p:txBody>
          <a:bodyPr/>
          <a:lstStyle/>
          <a:p>
            <a:pPr>
              <a:defRPr/>
            </a:pPr>
            <a:r>
              <a:rPr lang="en-US" smtClean="0"/>
              <a:t>Copyright 2009 South-Western, a part of Cengage Learning.  All rights reserved.</a:t>
            </a:r>
            <a:endParaRPr lang="en-US"/>
          </a:p>
        </p:txBody>
      </p:sp>
      <p:sp>
        <p:nvSpPr>
          <p:cNvPr id="6" name="Slide Number Placeholder 5"/>
          <p:cNvSpPr>
            <a:spLocks noGrp="1"/>
          </p:cNvSpPr>
          <p:nvPr>
            <p:ph type="sldNum" sz="quarter" idx="12"/>
          </p:nvPr>
        </p:nvSpPr>
        <p:spPr/>
        <p:txBody>
          <a:bodyPr/>
          <a:lstStyle/>
          <a:p>
            <a:pPr>
              <a:defRPr/>
            </a:pPr>
            <a:r>
              <a:rPr lang="en-US" smtClean="0"/>
              <a:t>Chapter 12, Slide #</a:t>
            </a:r>
            <a:fld id="{08BFEE5C-0A08-4A18-AD75-AA7025BE90B0}" type="slidenum">
              <a:rPr lang="en-US" smtClean="0"/>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076002B-BEBC-478F-8FEF-1579840E4238}" type="datetime1">
              <a:rPr lang="en-US" smtClean="0"/>
              <a:pPr/>
              <a:t>12/06/2014</a:t>
            </a:fld>
            <a:endParaRPr lang="en-US"/>
          </a:p>
        </p:txBody>
      </p:sp>
      <p:sp>
        <p:nvSpPr>
          <p:cNvPr id="6" name="Footer Placeholder 5"/>
          <p:cNvSpPr>
            <a:spLocks noGrp="1"/>
          </p:cNvSpPr>
          <p:nvPr>
            <p:ph type="ftr" sz="quarter" idx="11"/>
          </p:nvPr>
        </p:nvSpPr>
        <p:spPr/>
        <p:txBody>
          <a:bodyPr/>
          <a:lstStyle/>
          <a:p>
            <a:pPr>
              <a:defRPr/>
            </a:pPr>
            <a:r>
              <a:rPr lang="en-US" smtClean="0"/>
              <a:t>Copyright 2009 South-Western, a part of Cengage Learning.  All rights reserved.</a:t>
            </a:r>
            <a:endParaRPr lang="en-US"/>
          </a:p>
        </p:txBody>
      </p:sp>
      <p:sp>
        <p:nvSpPr>
          <p:cNvPr id="7" name="Slide Number Placeholder 6"/>
          <p:cNvSpPr>
            <a:spLocks noGrp="1"/>
          </p:cNvSpPr>
          <p:nvPr>
            <p:ph type="sldNum" sz="quarter" idx="12"/>
          </p:nvPr>
        </p:nvSpPr>
        <p:spPr/>
        <p:txBody>
          <a:bodyPr/>
          <a:lstStyle/>
          <a:p>
            <a:pPr>
              <a:defRPr/>
            </a:pPr>
            <a:r>
              <a:rPr lang="en-US" smtClean="0"/>
              <a:t>Chapter 12, Slide #</a:t>
            </a:r>
            <a:fld id="{F12AF7F1-A273-4650-9375-9CBADF7CCA26}" type="slidenum">
              <a:rPr lang="en-US" smtClean="0"/>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7384FDF-8613-4D14-8606-6A187063CF5E}" type="datetime1">
              <a:rPr lang="en-US" smtClean="0"/>
              <a:pPr/>
              <a:t>12/06/2014</a:t>
            </a:fld>
            <a:endParaRPr lang="en-US"/>
          </a:p>
        </p:txBody>
      </p:sp>
      <p:sp>
        <p:nvSpPr>
          <p:cNvPr id="8" name="Footer Placeholder 7"/>
          <p:cNvSpPr>
            <a:spLocks noGrp="1"/>
          </p:cNvSpPr>
          <p:nvPr>
            <p:ph type="ftr" sz="quarter" idx="11"/>
          </p:nvPr>
        </p:nvSpPr>
        <p:spPr/>
        <p:txBody>
          <a:bodyPr/>
          <a:lstStyle/>
          <a:p>
            <a:pPr>
              <a:defRPr/>
            </a:pPr>
            <a:r>
              <a:rPr lang="en-US" smtClean="0"/>
              <a:t>Copyright 2009 South-Western, a part of Cengage Learning.  All rights reserved.</a:t>
            </a:r>
            <a:endParaRPr lang="en-US"/>
          </a:p>
        </p:txBody>
      </p:sp>
      <p:sp>
        <p:nvSpPr>
          <p:cNvPr id="9" name="Slide Number Placeholder 8"/>
          <p:cNvSpPr>
            <a:spLocks noGrp="1"/>
          </p:cNvSpPr>
          <p:nvPr>
            <p:ph type="sldNum" sz="quarter" idx="12"/>
          </p:nvPr>
        </p:nvSpPr>
        <p:spPr/>
        <p:txBody>
          <a:bodyPr/>
          <a:lstStyle/>
          <a:p>
            <a:pPr>
              <a:defRPr/>
            </a:pPr>
            <a:r>
              <a:rPr lang="en-US" smtClean="0"/>
              <a:t>Chapter 12, Slide #</a:t>
            </a:r>
            <a:fld id="{15B90B76-5D17-4EAB-BBCA-60970A0662FF}" type="slidenum">
              <a:rPr lang="en-US" smtClean="0"/>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D06C39-97CD-4743-A84E-9183FDCEA7A2}" type="datetime1">
              <a:rPr lang="en-US" smtClean="0"/>
              <a:pPr/>
              <a:t>12/06/2014</a:t>
            </a:fld>
            <a:endParaRPr lang="en-US"/>
          </a:p>
        </p:txBody>
      </p:sp>
      <p:sp>
        <p:nvSpPr>
          <p:cNvPr id="4" name="Footer Placeholder 3"/>
          <p:cNvSpPr>
            <a:spLocks noGrp="1"/>
          </p:cNvSpPr>
          <p:nvPr>
            <p:ph type="ftr" sz="quarter" idx="11"/>
          </p:nvPr>
        </p:nvSpPr>
        <p:spPr/>
        <p:txBody>
          <a:bodyPr/>
          <a:lstStyle/>
          <a:p>
            <a:pPr>
              <a:defRPr/>
            </a:pPr>
            <a:r>
              <a:rPr lang="en-US" smtClean="0"/>
              <a:t>Copyright 2009 South-Western, a part of Cengage Learning.  All rights reserved.</a:t>
            </a:r>
            <a:endParaRPr lang="en-US"/>
          </a:p>
        </p:txBody>
      </p:sp>
      <p:sp>
        <p:nvSpPr>
          <p:cNvPr id="5" name="Slide Number Placeholder 4"/>
          <p:cNvSpPr>
            <a:spLocks noGrp="1"/>
          </p:cNvSpPr>
          <p:nvPr>
            <p:ph type="sldNum" sz="quarter" idx="12"/>
          </p:nvPr>
        </p:nvSpPr>
        <p:spPr/>
        <p:txBody>
          <a:bodyPr/>
          <a:lstStyle/>
          <a:p>
            <a:pPr>
              <a:defRPr/>
            </a:pPr>
            <a:r>
              <a:rPr lang="en-US" smtClean="0"/>
              <a:t>Chapter 12, Slide #</a:t>
            </a:r>
            <a:fld id="{A8A7D4A9-D657-43DC-A3C5-9C20C7BB96A2}" type="slidenum">
              <a:rPr lang="en-US" smtClean="0"/>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7F098E-70EE-4DE3-B908-319CD1450C9A}" type="datetime1">
              <a:rPr lang="en-US" smtClean="0"/>
              <a:pPr/>
              <a:t>12/06/2014</a:t>
            </a:fld>
            <a:endParaRPr lang="en-US"/>
          </a:p>
        </p:txBody>
      </p:sp>
      <p:sp>
        <p:nvSpPr>
          <p:cNvPr id="3" name="Footer Placeholder 2"/>
          <p:cNvSpPr>
            <a:spLocks noGrp="1"/>
          </p:cNvSpPr>
          <p:nvPr>
            <p:ph type="ftr" sz="quarter" idx="11"/>
          </p:nvPr>
        </p:nvSpPr>
        <p:spPr/>
        <p:txBody>
          <a:bodyPr/>
          <a:lstStyle/>
          <a:p>
            <a:pPr>
              <a:defRPr/>
            </a:pPr>
            <a:r>
              <a:rPr lang="en-US" smtClean="0"/>
              <a:t>Copyright 2009 South-Western, a part of Cengage Learning.  All rights reserved.</a:t>
            </a:r>
            <a:endParaRPr lang="en-US"/>
          </a:p>
        </p:txBody>
      </p:sp>
      <p:sp>
        <p:nvSpPr>
          <p:cNvPr id="4" name="Slide Number Placeholder 3"/>
          <p:cNvSpPr>
            <a:spLocks noGrp="1"/>
          </p:cNvSpPr>
          <p:nvPr>
            <p:ph type="sldNum" sz="quarter" idx="12"/>
          </p:nvPr>
        </p:nvSpPr>
        <p:spPr/>
        <p:txBody>
          <a:bodyPr/>
          <a:lstStyle/>
          <a:p>
            <a:pPr>
              <a:defRPr/>
            </a:pPr>
            <a:r>
              <a:rPr lang="en-US" smtClean="0"/>
              <a:t>Chapter 12, Slide #</a:t>
            </a:r>
            <a:fld id="{85208CA0-8D57-4732-A143-924AC09DB7E3}" type="slidenum">
              <a:rPr lang="en-US" smtClean="0"/>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3C2515-3AF2-4CD3-9F01-2757898CBD42}" type="datetime1">
              <a:rPr lang="en-US" smtClean="0"/>
              <a:pPr/>
              <a:t>12/06/2014</a:t>
            </a:fld>
            <a:endParaRPr lang="en-US"/>
          </a:p>
        </p:txBody>
      </p:sp>
      <p:sp>
        <p:nvSpPr>
          <p:cNvPr id="6" name="Footer Placeholder 5"/>
          <p:cNvSpPr>
            <a:spLocks noGrp="1"/>
          </p:cNvSpPr>
          <p:nvPr>
            <p:ph type="ftr" sz="quarter" idx="11"/>
          </p:nvPr>
        </p:nvSpPr>
        <p:spPr/>
        <p:txBody>
          <a:bodyPr/>
          <a:lstStyle/>
          <a:p>
            <a:pPr>
              <a:defRPr/>
            </a:pPr>
            <a:r>
              <a:rPr lang="en-US" smtClean="0"/>
              <a:t>Copyright 2009 South-Western, a part of Cengage Learning.  All rights reserved.</a:t>
            </a:r>
            <a:endParaRPr lang="en-US"/>
          </a:p>
        </p:txBody>
      </p:sp>
      <p:sp>
        <p:nvSpPr>
          <p:cNvPr id="7" name="Slide Number Placeholder 6"/>
          <p:cNvSpPr>
            <a:spLocks noGrp="1"/>
          </p:cNvSpPr>
          <p:nvPr>
            <p:ph type="sldNum" sz="quarter" idx="12"/>
          </p:nvPr>
        </p:nvSpPr>
        <p:spPr/>
        <p:txBody>
          <a:bodyPr/>
          <a:lstStyle/>
          <a:p>
            <a:pPr>
              <a:defRPr/>
            </a:pPr>
            <a:r>
              <a:rPr lang="en-US" smtClean="0"/>
              <a:t>Chapter 12, Slide #</a:t>
            </a:r>
            <a:fld id="{FDA8CBC5-21B9-4A0F-B4CA-BF6DE7841E9F}" type="slidenum">
              <a:rPr lang="en-US" smtClean="0"/>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C5BEB3-3850-4A03-8896-1202C9131A59}" type="datetime1">
              <a:rPr lang="en-US" smtClean="0"/>
              <a:pPr/>
              <a:t>12/06/2014</a:t>
            </a:fld>
            <a:endParaRPr lang="en-US"/>
          </a:p>
        </p:txBody>
      </p:sp>
      <p:sp>
        <p:nvSpPr>
          <p:cNvPr id="6" name="Footer Placeholder 5"/>
          <p:cNvSpPr>
            <a:spLocks noGrp="1"/>
          </p:cNvSpPr>
          <p:nvPr>
            <p:ph type="ftr" sz="quarter" idx="11"/>
          </p:nvPr>
        </p:nvSpPr>
        <p:spPr/>
        <p:txBody>
          <a:bodyPr/>
          <a:lstStyle/>
          <a:p>
            <a:pPr>
              <a:defRPr/>
            </a:pPr>
            <a:r>
              <a:rPr lang="en-US" smtClean="0"/>
              <a:t>Copyright 2009 South-Western, a part of Cengage Learning.  All rights reserved.</a:t>
            </a:r>
            <a:endParaRPr lang="en-US"/>
          </a:p>
        </p:txBody>
      </p:sp>
      <p:sp>
        <p:nvSpPr>
          <p:cNvPr id="7" name="Slide Number Placeholder 6"/>
          <p:cNvSpPr>
            <a:spLocks noGrp="1"/>
          </p:cNvSpPr>
          <p:nvPr>
            <p:ph type="sldNum" sz="quarter" idx="12"/>
          </p:nvPr>
        </p:nvSpPr>
        <p:spPr/>
        <p:txBody>
          <a:bodyPr/>
          <a:lstStyle/>
          <a:p>
            <a:pPr>
              <a:defRPr/>
            </a:pPr>
            <a:r>
              <a:rPr lang="en-US" smtClean="0"/>
              <a:t>Chapter 12, Slide #</a:t>
            </a:r>
            <a:fld id="{0DBAF865-993A-4594-A6F0-BEBB7227B235}" type="slidenum">
              <a:rPr lang="en-US" smtClean="0"/>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00FE1A-4FFC-4BFA-890A-3FFD2CB82CC9}" type="datetime1">
              <a:rPr lang="en-US" smtClean="0"/>
              <a:pPr/>
              <a:t>12/06/2014</a:t>
            </a:fld>
            <a:endParaRPr lang="en-US"/>
          </a:p>
        </p:txBody>
      </p:sp>
      <p:sp>
        <p:nvSpPr>
          <p:cNvPr id="5" name="Footer Placeholder 4"/>
          <p:cNvSpPr>
            <a:spLocks noGrp="1"/>
          </p:cNvSpPr>
          <p:nvPr>
            <p:ph type="ftr" sz="quarter" idx="11"/>
          </p:nvPr>
        </p:nvSpPr>
        <p:spPr/>
        <p:txBody>
          <a:bodyPr/>
          <a:lstStyle/>
          <a:p>
            <a:pPr>
              <a:defRPr/>
            </a:pPr>
            <a:r>
              <a:rPr lang="en-US" smtClean="0"/>
              <a:t>Copyright 2009 South-Western, a part of Cengage Learning.  All rights reserved.</a:t>
            </a:r>
            <a:endParaRPr lang="en-US"/>
          </a:p>
        </p:txBody>
      </p:sp>
      <p:sp>
        <p:nvSpPr>
          <p:cNvPr id="6" name="Slide Number Placeholder 5"/>
          <p:cNvSpPr>
            <a:spLocks noGrp="1"/>
          </p:cNvSpPr>
          <p:nvPr>
            <p:ph type="sldNum" sz="quarter" idx="12"/>
          </p:nvPr>
        </p:nvSpPr>
        <p:spPr/>
        <p:txBody>
          <a:bodyPr/>
          <a:lstStyle/>
          <a:p>
            <a:pPr>
              <a:defRPr/>
            </a:pPr>
            <a:r>
              <a:rPr lang="en-US" smtClean="0"/>
              <a:t>Chapter 12, Slide #</a:t>
            </a:r>
            <a:fld id="{8011A626-008B-403A-9071-E25490458D90}" type="slidenum">
              <a:rPr lang="en-US" smtClean="0"/>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589D22-4500-4FB0-BF7A-F88D95EBEBE7}" type="datetime1">
              <a:rPr lang="en-US" smtClean="0"/>
              <a:pPr/>
              <a:t>12/06/2014</a:t>
            </a:fld>
            <a:endParaRPr lang="en-US"/>
          </a:p>
        </p:txBody>
      </p:sp>
      <p:sp>
        <p:nvSpPr>
          <p:cNvPr id="5" name="Footer Placeholder 4"/>
          <p:cNvSpPr>
            <a:spLocks noGrp="1"/>
          </p:cNvSpPr>
          <p:nvPr>
            <p:ph type="ftr" sz="quarter" idx="11"/>
          </p:nvPr>
        </p:nvSpPr>
        <p:spPr/>
        <p:txBody>
          <a:bodyPr/>
          <a:lstStyle/>
          <a:p>
            <a:pPr>
              <a:defRPr/>
            </a:pPr>
            <a:r>
              <a:rPr lang="en-US" smtClean="0"/>
              <a:t>Copyright 2009 South-Western, a part of Cengage Learning.  All rights reserved.</a:t>
            </a:r>
            <a:endParaRPr lang="en-US"/>
          </a:p>
        </p:txBody>
      </p:sp>
      <p:sp>
        <p:nvSpPr>
          <p:cNvPr id="6" name="Slide Number Placeholder 5"/>
          <p:cNvSpPr>
            <a:spLocks noGrp="1"/>
          </p:cNvSpPr>
          <p:nvPr>
            <p:ph type="sldNum" sz="quarter" idx="12"/>
          </p:nvPr>
        </p:nvSpPr>
        <p:spPr/>
        <p:txBody>
          <a:bodyPr/>
          <a:lstStyle/>
          <a:p>
            <a:pPr>
              <a:defRPr/>
            </a:pPr>
            <a:r>
              <a:rPr lang="en-US" smtClean="0"/>
              <a:t>Chapter 12, Slide #</a:t>
            </a:r>
            <a:fld id="{C5A78D48-AFDC-43EC-AFB5-6CF993697E42}"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EE9DB"/>
        </a:solidFill>
        <a:effectLst/>
      </p:bgPr>
    </p:bg>
    <p:spTree>
      <p:nvGrpSpPr>
        <p:cNvPr id="1" name=""/>
        <p:cNvGrpSpPr/>
        <p:nvPr/>
      </p:nvGrpSpPr>
      <p:grpSpPr>
        <a:xfrm>
          <a:off x="0" y="0"/>
          <a:ext cx="0" cy="0"/>
          <a:chOff x="0" y="0"/>
          <a:chExt cx="0" cy="0"/>
        </a:xfrm>
      </p:grpSpPr>
      <p:pic>
        <p:nvPicPr>
          <p:cNvPr id="1026" name="Picture 2" descr="PartOpen_Image_NEW"/>
          <p:cNvPicPr>
            <a:picLocks noChangeAspect="1" noChangeArrowheads="1"/>
          </p:cNvPicPr>
          <p:nvPr/>
        </p:nvPicPr>
        <p:blipFill>
          <a:blip r:embed="rId13"/>
          <a:srcRect/>
          <a:stretch>
            <a:fillRect/>
          </a:stretch>
        </p:blipFill>
        <p:spPr bwMode="auto">
          <a:xfrm>
            <a:off x="0" y="0"/>
            <a:ext cx="9144000" cy="990600"/>
          </a:xfrm>
          <a:prstGeom prst="rect">
            <a:avLst/>
          </a:prstGeom>
          <a:noFill/>
          <a:ln w="9525">
            <a:noFill/>
            <a:miter lim="800000"/>
            <a:headEnd/>
            <a:tailEnd/>
          </a:ln>
        </p:spPr>
      </p:pic>
      <p:sp>
        <p:nvSpPr>
          <p:cNvPr id="1027" name="Rectangle 3"/>
          <p:cNvSpPr>
            <a:spLocks noGrp="1" noChangeArrowheads="1"/>
          </p:cNvSpPr>
          <p:nvPr>
            <p:ph type="title"/>
          </p:nvPr>
        </p:nvSpPr>
        <p:spPr bwMode="auto">
          <a:xfrm>
            <a:off x="0" y="0"/>
            <a:ext cx="9140825" cy="990600"/>
          </a:xfrm>
          <a:prstGeom prst="rect">
            <a:avLst/>
          </a:prstGeom>
          <a:solidFill>
            <a:srgbClr val="325A9C">
              <a:alpha val="70195"/>
            </a:srgbClr>
          </a:solid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593725" y="1598613"/>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18469" name="Rectangle 5"/>
          <p:cNvSpPr>
            <a:spLocks noGrp="1" noChangeArrowheads="1"/>
          </p:cNvSpPr>
          <p:nvPr>
            <p:ph type="ftr" sz="quarter" idx="3"/>
          </p:nvPr>
        </p:nvSpPr>
        <p:spPr bwMode="auto">
          <a:xfrm>
            <a:off x="695325" y="6457950"/>
            <a:ext cx="7077075"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smtClean="0">
                <a:solidFill>
                  <a:srgbClr val="336699"/>
                </a:solidFill>
              </a:defRPr>
            </a:lvl1pPr>
          </a:lstStyle>
          <a:p>
            <a:pPr>
              <a:defRPr/>
            </a:pPr>
            <a:r>
              <a:rPr lang="en-US"/>
              <a:t>Copyright 2009 South-Western, a part of Cengage Learning.  All rights reserved.</a:t>
            </a:r>
          </a:p>
        </p:txBody>
      </p:sp>
      <p:sp>
        <p:nvSpPr>
          <p:cNvPr id="318470" name="Rectangle 6"/>
          <p:cNvSpPr>
            <a:spLocks noGrp="1" noChangeArrowheads="1"/>
          </p:cNvSpPr>
          <p:nvPr>
            <p:ph type="sldNum" sz="quarter" idx="4"/>
          </p:nvPr>
        </p:nvSpPr>
        <p:spPr bwMode="auto">
          <a:xfrm>
            <a:off x="7467600" y="6477000"/>
            <a:ext cx="16764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smtClean="0">
                <a:solidFill>
                  <a:srgbClr val="336699"/>
                </a:solidFill>
              </a:defRPr>
            </a:lvl1pPr>
          </a:lstStyle>
          <a:p>
            <a:pPr>
              <a:defRPr/>
            </a:pPr>
            <a:r>
              <a:rPr lang="en-US"/>
              <a:t>Chapter 12, Slide #</a:t>
            </a:r>
            <a:fld id="{419B0260-8D4A-4C8C-8F07-D34DB3AB615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6"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ftr="0" dt="0"/>
  <p:txStyles>
    <p:titleStyle>
      <a:lvl1pPr algn="ctr" rtl="0" eaLnBrk="0" fontAlgn="base" hangingPunct="0">
        <a:spcBef>
          <a:spcPct val="0"/>
        </a:spcBef>
        <a:spcAft>
          <a:spcPct val="0"/>
        </a:spcAft>
        <a:defRPr sz="3600">
          <a:solidFill>
            <a:schemeClr val="bg1"/>
          </a:solidFill>
          <a:latin typeface="+mj-lt"/>
          <a:ea typeface="+mj-ea"/>
          <a:cs typeface="+mj-cs"/>
        </a:defRPr>
      </a:lvl1pPr>
      <a:lvl2pPr algn="ctr" rtl="0" eaLnBrk="0" fontAlgn="base" hangingPunct="0">
        <a:spcBef>
          <a:spcPct val="0"/>
        </a:spcBef>
        <a:spcAft>
          <a:spcPct val="0"/>
        </a:spcAft>
        <a:defRPr sz="3600">
          <a:solidFill>
            <a:schemeClr val="bg1"/>
          </a:solidFill>
          <a:latin typeface="Arial" charset="0"/>
        </a:defRPr>
      </a:lvl2pPr>
      <a:lvl3pPr algn="ctr" rtl="0" eaLnBrk="0" fontAlgn="base" hangingPunct="0">
        <a:spcBef>
          <a:spcPct val="0"/>
        </a:spcBef>
        <a:spcAft>
          <a:spcPct val="0"/>
        </a:spcAft>
        <a:defRPr sz="3600">
          <a:solidFill>
            <a:schemeClr val="bg1"/>
          </a:solidFill>
          <a:latin typeface="Arial" charset="0"/>
        </a:defRPr>
      </a:lvl3pPr>
      <a:lvl4pPr algn="ctr" rtl="0" eaLnBrk="0" fontAlgn="base" hangingPunct="0">
        <a:spcBef>
          <a:spcPct val="0"/>
        </a:spcBef>
        <a:spcAft>
          <a:spcPct val="0"/>
        </a:spcAft>
        <a:defRPr sz="3600">
          <a:solidFill>
            <a:schemeClr val="bg1"/>
          </a:solidFill>
          <a:latin typeface="Arial" charset="0"/>
        </a:defRPr>
      </a:lvl4pPr>
      <a:lvl5pPr algn="ctr" rtl="0" eaLnBrk="0" fontAlgn="base" hangingPunct="0">
        <a:spcBef>
          <a:spcPct val="0"/>
        </a:spcBef>
        <a:spcAft>
          <a:spcPct val="0"/>
        </a:spcAft>
        <a:defRPr sz="3600">
          <a:solidFill>
            <a:schemeClr val="bg1"/>
          </a:solidFill>
          <a:latin typeface="Arial" charset="0"/>
        </a:defRPr>
      </a:lvl5pPr>
      <a:lvl6pPr marL="457200" algn="ctr" rtl="0" fontAlgn="base">
        <a:spcBef>
          <a:spcPct val="0"/>
        </a:spcBef>
        <a:spcAft>
          <a:spcPct val="0"/>
        </a:spcAft>
        <a:defRPr sz="3600">
          <a:solidFill>
            <a:schemeClr val="bg1"/>
          </a:solidFill>
          <a:latin typeface="Arial" charset="0"/>
        </a:defRPr>
      </a:lvl6pPr>
      <a:lvl7pPr marL="914400" algn="ctr" rtl="0" fontAlgn="base">
        <a:spcBef>
          <a:spcPct val="0"/>
        </a:spcBef>
        <a:spcAft>
          <a:spcPct val="0"/>
        </a:spcAft>
        <a:defRPr sz="3600">
          <a:solidFill>
            <a:schemeClr val="bg1"/>
          </a:solidFill>
          <a:latin typeface="Arial" charset="0"/>
        </a:defRPr>
      </a:lvl7pPr>
      <a:lvl8pPr marL="1371600" algn="ctr" rtl="0" fontAlgn="base">
        <a:spcBef>
          <a:spcPct val="0"/>
        </a:spcBef>
        <a:spcAft>
          <a:spcPct val="0"/>
        </a:spcAft>
        <a:defRPr sz="3600">
          <a:solidFill>
            <a:schemeClr val="bg1"/>
          </a:solidFill>
          <a:latin typeface="Arial" charset="0"/>
        </a:defRPr>
      </a:lvl8pPr>
      <a:lvl9pPr marL="1828800" algn="ctr" rtl="0" fontAlgn="base">
        <a:spcBef>
          <a:spcPct val="0"/>
        </a:spcBef>
        <a:spcAft>
          <a:spcPct val="0"/>
        </a:spcAft>
        <a:defRPr sz="3600">
          <a:solidFill>
            <a:schemeClr val="bg1"/>
          </a:solidFill>
          <a:latin typeface="Arial" charset="0"/>
        </a:defRPr>
      </a:lvl9pPr>
    </p:titleStyle>
    <p:bodyStyle>
      <a:lvl1pPr marL="342900" indent="-342900" algn="l" rtl="0" eaLnBrk="0" fontAlgn="base" hangingPunct="0">
        <a:spcBef>
          <a:spcPct val="20000"/>
        </a:spcBef>
        <a:spcAft>
          <a:spcPct val="0"/>
        </a:spcAft>
        <a:buChar char="•"/>
        <a:defRPr sz="2800">
          <a:solidFill>
            <a:srgbClr val="336699"/>
          </a:solidFill>
          <a:latin typeface="+mn-lt"/>
          <a:ea typeface="+mn-ea"/>
          <a:cs typeface="+mn-cs"/>
        </a:defRPr>
      </a:lvl1pPr>
      <a:lvl2pPr marL="742950" indent="-285750" algn="l" rtl="0" eaLnBrk="0" fontAlgn="base" hangingPunct="0">
        <a:spcBef>
          <a:spcPct val="20000"/>
        </a:spcBef>
        <a:spcAft>
          <a:spcPct val="0"/>
        </a:spcAft>
        <a:buChar char="–"/>
        <a:defRPr sz="2400">
          <a:solidFill>
            <a:srgbClr val="336699"/>
          </a:solidFill>
          <a:latin typeface="+mn-lt"/>
        </a:defRPr>
      </a:lvl2pPr>
      <a:lvl3pPr marL="1143000" indent="-228600" algn="l" rtl="0" eaLnBrk="0" fontAlgn="base" hangingPunct="0">
        <a:spcBef>
          <a:spcPct val="20000"/>
        </a:spcBef>
        <a:spcAft>
          <a:spcPct val="0"/>
        </a:spcAft>
        <a:buChar char="•"/>
        <a:defRPr sz="2000">
          <a:solidFill>
            <a:srgbClr val="336699"/>
          </a:solidFill>
          <a:latin typeface="+mn-lt"/>
        </a:defRPr>
      </a:lvl3pPr>
      <a:lvl4pPr marL="1600200" indent="-228600" algn="l" rtl="0" eaLnBrk="0" fontAlgn="base" hangingPunct="0">
        <a:spcBef>
          <a:spcPct val="20000"/>
        </a:spcBef>
        <a:spcAft>
          <a:spcPct val="0"/>
        </a:spcAft>
        <a:buChar char="–"/>
        <a:defRPr>
          <a:solidFill>
            <a:srgbClr val="336699"/>
          </a:solidFill>
          <a:latin typeface="+mn-lt"/>
        </a:defRPr>
      </a:lvl4pPr>
      <a:lvl5pPr marL="2057400" indent="-228600" algn="l" rtl="0" eaLnBrk="0" fontAlgn="base" hangingPunct="0">
        <a:spcBef>
          <a:spcPct val="20000"/>
        </a:spcBef>
        <a:spcAft>
          <a:spcPct val="0"/>
        </a:spcAft>
        <a:buChar char="»"/>
        <a:defRPr>
          <a:solidFill>
            <a:srgbClr val="336699"/>
          </a:solidFill>
          <a:latin typeface="+mn-lt"/>
        </a:defRPr>
      </a:lvl5pPr>
      <a:lvl6pPr marL="2514600" indent="-228600" algn="l" rtl="0" fontAlgn="base">
        <a:spcBef>
          <a:spcPct val="20000"/>
        </a:spcBef>
        <a:spcAft>
          <a:spcPct val="0"/>
        </a:spcAft>
        <a:buChar char="»"/>
        <a:defRPr>
          <a:solidFill>
            <a:srgbClr val="336699"/>
          </a:solidFill>
          <a:latin typeface="+mn-lt"/>
        </a:defRPr>
      </a:lvl6pPr>
      <a:lvl7pPr marL="2971800" indent="-228600" algn="l" rtl="0" fontAlgn="base">
        <a:spcBef>
          <a:spcPct val="20000"/>
        </a:spcBef>
        <a:spcAft>
          <a:spcPct val="0"/>
        </a:spcAft>
        <a:buChar char="»"/>
        <a:defRPr>
          <a:solidFill>
            <a:srgbClr val="336699"/>
          </a:solidFill>
          <a:latin typeface="+mn-lt"/>
        </a:defRPr>
      </a:lvl7pPr>
      <a:lvl8pPr marL="3429000" indent="-228600" algn="l" rtl="0" fontAlgn="base">
        <a:spcBef>
          <a:spcPct val="20000"/>
        </a:spcBef>
        <a:spcAft>
          <a:spcPct val="0"/>
        </a:spcAft>
        <a:buChar char="»"/>
        <a:defRPr>
          <a:solidFill>
            <a:srgbClr val="336699"/>
          </a:solidFill>
          <a:latin typeface="+mn-lt"/>
        </a:defRPr>
      </a:lvl8pPr>
      <a:lvl9pPr marL="3886200" indent="-228600" algn="l" rtl="0" fontAlgn="base">
        <a:spcBef>
          <a:spcPct val="20000"/>
        </a:spcBef>
        <a:spcAft>
          <a:spcPct val="0"/>
        </a:spcAft>
        <a:buChar char="»"/>
        <a:defRPr>
          <a:solidFill>
            <a:srgbClr val="3366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9A45EB-2026-44D2-8646-CB6730304250}" type="datetime1">
              <a:rPr lang="en-US" smtClean="0"/>
              <a:pPr/>
              <a:t>12/06/2014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smtClean="0"/>
              <a:t>Copyright 2009 South-Western, a part of Cengage Learning.  All rights reserved.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r>
              <a:rPr lang="en-US" smtClean="0"/>
              <a:t>Chapter 12, Slide #</a:t>
            </a:r>
            <a:fld id="{419B0260-8D4A-4C8C-8F07-D34DB3AB615C}"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vmlDrawing" Target="../drawings/vmlDrawing6.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vmlDrawing" Target="../drawings/vmlDrawing8.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vmlDrawing" Target="../drawings/vmlDrawing9.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vmlDrawing" Target="../drawings/vmlDrawing10.vml"/><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vmlDrawing" Target="../drawings/vmlDrawing11.vml"/><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mlDrawing" Target="../drawings/vmlDrawing12.vml"/><Relationship Id="rId4" Type="http://schemas.openxmlformats.org/officeDocument/2006/relationships/oleObject" Target="../embeddings/oleObject3.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vmlDrawing" Target="../drawings/vmlDrawing13.vml"/><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mlDrawing" Target="../drawings/vmlDrawing14.vml"/><Relationship Id="rId4" Type="http://schemas.openxmlformats.org/officeDocument/2006/relationships/oleObject" Target="../embeddings/oleObject5.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7.xml"/><Relationship Id="rId1" Type="http://schemas.openxmlformats.org/officeDocument/2006/relationships/vmlDrawing" Target="../drawings/vmlDrawing15.vml"/><Relationship Id="rId6" Type="http://schemas.openxmlformats.org/officeDocument/2006/relationships/oleObject" Target="../embeddings/oleObject7.bin"/><Relationship Id="rId5" Type="http://schemas.openxmlformats.org/officeDocument/2006/relationships/image" Target="../media/image10.jpeg"/><Relationship Id="rId4" Type="http://schemas.openxmlformats.org/officeDocument/2006/relationships/oleObject" Target="../embeddings/oleObject6.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vmlDrawing" Target="../drawings/vmlDrawing16.vml"/><Relationship Id="rId4" Type="http://schemas.openxmlformats.org/officeDocument/2006/relationships/oleObject" Target="../embeddings/oleObject8.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oleObject" Target="../embeddings/oleObject11.bin"/><Relationship Id="rId2" Type="http://schemas.openxmlformats.org/officeDocument/2006/relationships/slideLayout" Target="../slideLayouts/slideLayout17.xml"/><Relationship Id="rId1" Type="http://schemas.openxmlformats.org/officeDocument/2006/relationships/vmlDrawing" Target="../drawings/vmlDrawing17.vml"/><Relationship Id="rId6" Type="http://schemas.openxmlformats.org/officeDocument/2006/relationships/oleObject" Target="../embeddings/oleObject10.bin"/><Relationship Id="rId5" Type="http://schemas.openxmlformats.org/officeDocument/2006/relationships/image" Target="../media/image15.jpeg"/><Relationship Id="rId4" Type="http://schemas.openxmlformats.org/officeDocument/2006/relationships/oleObject" Target="../embeddings/oleObject9.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vmlDrawing" Target="../drawings/vmlDrawing18.vml"/><Relationship Id="rId4" Type="http://schemas.openxmlformats.org/officeDocument/2006/relationships/oleObject" Target="../embeddings/oleObject12.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vmlDrawing" Target="../drawings/vmlDrawing19.vml"/><Relationship Id="rId4" Type="http://schemas.openxmlformats.org/officeDocument/2006/relationships/oleObject" Target="../embeddings/oleObject13.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7.xml"/><Relationship Id="rId1" Type="http://schemas.openxmlformats.org/officeDocument/2006/relationships/vmlDrawing" Target="../drawings/vmlDrawing20.vml"/><Relationship Id="rId4" Type="http://schemas.openxmlformats.org/officeDocument/2006/relationships/oleObject" Target="../embeddings/oleObject14.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7.xml"/><Relationship Id="rId1" Type="http://schemas.openxmlformats.org/officeDocument/2006/relationships/vmlDrawing" Target="../drawings/vmlDrawing21.vml"/><Relationship Id="rId4" Type="http://schemas.openxmlformats.org/officeDocument/2006/relationships/oleObject" Target="../embeddings/oleObject15.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vmlDrawing" Target="../drawings/vmlDrawing22.vml"/><Relationship Id="rId4" Type="http://schemas.openxmlformats.org/officeDocument/2006/relationships/oleObject" Target="../embeddings/oleObject16.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vmlDrawing" Target="../drawings/vmlDrawing23.vml"/><Relationship Id="rId4" Type="http://schemas.openxmlformats.org/officeDocument/2006/relationships/oleObject" Target="../embeddings/oleObject17.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vmlDrawing" Target="../drawings/vmlDrawing24.vml"/><Relationship Id="rId4" Type="http://schemas.openxmlformats.org/officeDocument/2006/relationships/oleObject" Target="../embeddings/oleObject18.bin"/></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vmlDrawing" Target="../drawings/vmlDrawing25.vml"/><Relationship Id="rId4" Type="http://schemas.openxmlformats.org/officeDocument/2006/relationships/oleObject" Target="../embeddings/oleObject19.bin"/></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13.xml"/><Relationship Id="rId1" Type="http://schemas.openxmlformats.org/officeDocument/2006/relationships/vmlDrawing" Target="../drawings/vmlDrawing26.v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13.xml"/><Relationship Id="rId1" Type="http://schemas.openxmlformats.org/officeDocument/2006/relationships/vmlDrawing" Target="../drawings/vmlDrawing27.v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13.xml"/><Relationship Id="rId1" Type="http://schemas.openxmlformats.org/officeDocument/2006/relationships/vmlDrawing" Target="../drawings/vmlDrawing28.v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13.xml"/><Relationship Id="rId1" Type="http://schemas.openxmlformats.org/officeDocument/2006/relationships/vmlDrawing" Target="../drawings/vmlDrawing29.v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13.xml"/><Relationship Id="rId1" Type="http://schemas.openxmlformats.org/officeDocument/2006/relationships/vmlDrawing" Target="../drawings/vmlDrawing30.v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13.xml"/><Relationship Id="rId1" Type="http://schemas.openxmlformats.org/officeDocument/2006/relationships/vmlDrawing" Target="../drawings/vmlDrawing31.v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13.xml"/><Relationship Id="rId1" Type="http://schemas.openxmlformats.org/officeDocument/2006/relationships/vmlDrawing" Target="../drawings/vmlDrawing32.v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13.xml"/><Relationship Id="rId1" Type="http://schemas.openxmlformats.org/officeDocument/2006/relationships/vmlDrawing" Target="../drawings/vmlDrawing33.v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13.xml"/><Relationship Id="rId1" Type="http://schemas.openxmlformats.org/officeDocument/2006/relationships/vmlDrawing" Target="../drawings/vmlDrawing34.v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13.xml"/><Relationship Id="rId1" Type="http://schemas.openxmlformats.org/officeDocument/2006/relationships/vmlDrawing" Target="../drawings/vmlDrawing35.vml"/><Relationship Id="rId4" Type="http://schemas.openxmlformats.org/officeDocument/2006/relationships/oleObject" Target="../embeddings/Microsoft_Office_Word_97_-_2003_Document1.doc"/></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13.xml"/><Relationship Id="rId1" Type="http://schemas.openxmlformats.org/officeDocument/2006/relationships/vmlDrawing" Target="../drawings/vmlDrawing36.v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13.xml"/><Relationship Id="rId1" Type="http://schemas.openxmlformats.org/officeDocument/2006/relationships/vmlDrawing" Target="../drawings/vmlDrawing37.v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13.xml"/><Relationship Id="rId1" Type="http://schemas.openxmlformats.org/officeDocument/2006/relationships/vmlDrawing" Target="../drawings/vmlDrawing38.vml"/></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13.xml"/><Relationship Id="rId1" Type="http://schemas.openxmlformats.org/officeDocument/2006/relationships/vmlDrawing" Target="../drawings/vmlDrawing39.v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13.xml"/><Relationship Id="rId1" Type="http://schemas.openxmlformats.org/officeDocument/2006/relationships/vmlDrawing" Target="../drawings/vmlDrawing40.v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7.xml"/><Relationship Id="rId1" Type="http://schemas.openxmlformats.org/officeDocument/2006/relationships/vmlDrawing" Target="../drawings/vmlDrawing41.vml"/><Relationship Id="rId5" Type="http://schemas.openxmlformats.org/officeDocument/2006/relationships/oleObject" Target="../embeddings/oleObject36.bin"/><Relationship Id="rId4" Type="http://schemas.openxmlformats.org/officeDocument/2006/relationships/oleObject" Target="../embeddings/oleObject35.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7.xml"/><Relationship Id="rId1" Type="http://schemas.openxmlformats.org/officeDocument/2006/relationships/vmlDrawing" Target="../drawings/vmlDrawing42.vml"/><Relationship Id="rId4" Type="http://schemas.openxmlformats.org/officeDocument/2006/relationships/oleObject" Target="../embeddings/oleObject37.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vmlDrawing" Target="../drawings/vmlDrawing43.vml"/><Relationship Id="rId4" Type="http://schemas.openxmlformats.org/officeDocument/2006/relationships/oleObject" Target="../embeddings/oleObject38.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vmlDrawing" Target="../drawings/vmlDrawing44.vml"/><Relationship Id="rId4" Type="http://schemas.openxmlformats.org/officeDocument/2006/relationships/oleObject" Target="../embeddings/oleObject39.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vmlDrawing" Target="../drawings/vmlDrawing45.vml"/><Relationship Id="rId4" Type="http://schemas.openxmlformats.org/officeDocument/2006/relationships/oleObject" Target="../embeddings/oleObject40.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vmlDrawing" Target="../drawings/vmlDrawing46.vml"/><Relationship Id="rId4" Type="http://schemas.openxmlformats.org/officeDocument/2006/relationships/oleObject" Target="../embeddings/oleObject41.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vmlDrawing" Target="../drawings/vmlDrawing47.vml"/><Relationship Id="rId4" Type="http://schemas.openxmlformats.org/officeDocument/2006/relationships/oleObject" Target="../embeddings/oleObject42.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vmlDrawing" Target="../drawings/vmlDrawing48.vml"/><Relationship Id="rId4" Type="http://schemas.openxmlformats.org/officeDocument/2006/relationships/oleObject" Target="../embeddings/oleObject43.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vmlDrawing" Target="../drawings/vmlDrawing49.vml"/><Relationship Id="rId4" Type="http://schemas.openxmlformats.org/officeDocument/2006/relationships/oleObject" Target="../embeddings/oleObject44.bin"/></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vmlDrawing" Target="../drawings/vmlDrawing50.vml"/><Relationship Id="rId4" Type="http://schemas.openxmlformats.org/officeDocument/2006/relationships/oleObject" Target="../embeddings/oleObject45.bin"/></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vmlDrawing" Target="../drawings/vmlDrawing51.vml"/><Relationship Id="rId4" Type="http://schemas.openxmlformats.org/officeDocument/2006/relationships/oleObject" Target="../embeddings/oleObject46.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vmlDrawing" Target="../drawings/vmlDrawing52.vml"/><Relationship Id="rId4" Type="http://schemas.openxmlformats.org/officeDocument/2006/relationships/oleObject" Target="../embeddings/oleObject47.bin"/></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1"/>
          <a:ext cx="9144000" cy="6857999"/>
        </p:xfrm>
        <a:graphic>
          <a:graphicData uri="http://schemas.openxmlformats.org/drawingml/2006/table">
            <a:tbl>
              <a:tblPr firstRow="1" bandRow="1">
                <a:tableStyleId>{5C22544A-7EE6-4342-B048-85BDC9FD1C3A}</a:tableStyleId>
              </a:tblPr>
              <a:tblGrid>
                <a:gridCol w="3021496"/>
                <a:gridCol w="6122504"/>
              </a:tblGrid>
              <a:tr h="2122391">
                <a:tc>
                  <a:txBody>
                    <a:bodyPr/>
                    <a:lstStyle/>
                    <a:p>
                      <a:r>
                        <a:rPr lang="en-MY" sz="2800" b="1" dirty="0" smtClean="0">
                          <a:latin typeface="Arial" pitchFamily="34" charset="0"/>
                          <a:cs typeface="Arial" pitchFamily="34" charset="0"/>
                        </a:rPr>
                        <a:t>Course Title:            </a:t>
                      </a:r>
                      <a:endParaRPr lang="en-MY" sz="2800" b="1" dirty="0">
                        <a:latin typeface="Arial" pitchFamily="34" charset="0"/>
                        <a:cs typeface="Arial" pitchFamily="34" charset="0"/>
                      </a:endParaRPr>
                    </a:p>
                  </a:txBody>
                  <a:tcPr/>
                </a:tc>
                <a:tc>
                  <a:txBody>
                    <a:bodyPr/>
                    <a:lstStyle/>
                    <a:p>
                      <a:r>
                        <a:rPr lang="en-MY" sz="2800" b="1" dirty="0" smtClean="0">
                          <a:effectLst/>
                          <a:latin typeface="Arial" pitchFamily="34" charset="0"/>
                          <a:cs typeface="Arial" pitchFamily="34" charset="0"/>
                        </a:rPr>
                        <a:t>Financial</a:t>
                      </a:r>
                      <a:r>
                        <a:rPr lang="en-MY" sz="2800" b="1" baseline="0" dirty="0" smtClean="0">
                          <a:effectLst/>
                          <a:latin typeface="Arial" pitchFamily="34" charset="0"/>
                          <a:cs typeface="Arial" pitchFamily="34" charset="0"/>
                        </a:rPr>
                        <a:t> </a:t>
                      </a:r>
                      <a:r>
                        <a:rPr lang="en-MY" sz="2800" b="1" dirty="0" smtClean="0">
                          <a:effectLst/>
                          <a:latin typeface="Arial" pitchFamily="34" charset="0"/>
                          <a:cs typeface="Arial" pitchFamily="34" charset="0"/>
                        </a:rPr>
                        <a:t>Statement Analysis</a:t>
                      </a:r>
                      <a:endParaRPr lang="en-MY" sz="2800" b="1" dirty="0">
                        <a:effectLst/>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Course Code:</a:t>
                      </a:r>
                      <a:endParaRPr lang="en-MY" sz="2800" b="1" dirty="0">
                        <a:latin typeface="Arial" pitchFamily="34" charset="0"/>
                        <a:cs typeface="Arial" pitchFamily="34" charset="0"/>
                      </a:endParaRPr>
                    </a:p>
                  </a:txBody>
                  <a:tcPr/>
                </a:tc>
                <a:tc>
                  <a:txBody>
                    <a:bodyPr/>
                    <a:lstStyle/>
                    <a:p>
                      <a:r>
                        <a:rPr lang="en-MY" sz="2800" b="1" dirty="0" smtClean="0">
                          <a:latin typeface="Arial" pitchFamily="34" charset="0"/>
                          <a:cs typeface="Arial" pitchFamily="34" charset="0"/>
                        </a:rPr>
                        <a:t>MGT-537</a:t>
                      </a:r>
                      <a:endParaRPr lang="en-MY" sz="2800" b="1" dirty="0">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Course Instructor:</a:t>
                      </a:r>
                      <a:endParaRPr lang="en-MY" sz="2800" b="1" dirty="0">
                        <a:latin typeface="Arial" pitchFamily="34" charset="0"/>
                        <a:cs typeface="Arial" pitchFamily="34" charset="0"/>
                      </a:endParaRPr>
                    </a:p>
                  </a:txBody>
                  <a:tcPr/>
                </a:tc>
                <a:tc>
                  <a:txBody>
                    <a:bodyPr/>
                    <a:lstStyle/>
                    <a:p>
                      <a:pPr algn="l"/>
                      <a:r>
                        <a:rPr lang="en-MY" sz="2800" b="1" dirty="0" err="1" smtClean="0">
                          <a:latin typeface="Arial" pitchFamily="34" charset="0"/>
                          <a:cs typeface="Arial" pitchFamily="34" charset="0"/>
                        </a:rPr>
                        <a:t>Dr.</a:t>
                      </a:r>
                      <a:r>
                        <a:rPr lang="en-MY" sz="2800" b="1" dirty="0" smtClean="0">
                          <a:latin typeface="Arial" pitchFamily="34" charset="0"/>
                          <a:cs typeface="Arial" pitchFamily="34" charset="0"/>
                        </a:rPr>
                        <a:t> Hafiz Muhammad </a:t>
                      </a:r>
                      <a:r>
                        <a:rPr lang="en-MY" sz="2800" b="1" dirty="0" err="1" smtClean="0">
                          <a:latin typeface="Arial" pitchFamily="34" charset="0"/>
                          <a:cs typeface="Arial" pitchFamily="34" charset="0"/>
                        </a:rPr>
                        <a:t>Ishaq</a:t>
                      </a:r>
                      <a:endParaRPr lang="en-MY" sz="2800" b="1" dirty="0">
                        <a:latin typeface="Arial" pitchFamily="34" charset="0"/>
                        <a:cs typeface="Arial" pitchFamily="34" charset="0"/>
                      </a:endParaRPr>
                    </a:p>
                  </a:txBody>
                  <a:tcPr/>
                </a:tc>
              </a:tr>
              <a:tr h="1183902">
                <a:tc>
                  <a:txBody>
                    <a:bodyPr/>
                    <a:lstStyle/>
                    <a:p>
                      <a:r>
                        <a:rPr lang="en-MY" sz="2800" b="1" dirty="0" smtClean="0">
                          <a:latin typeface="Arial" pitchFamily="34" charset="0"/>
                          <a:cs typeface="Arial" pitchFamily="34" charset="0"/>
                        </a:rPr>
                        <a:t>Total Lectures:</a:t>
                      </a:r>
                      <a:endParaRPr lang="en-MY" sz="2800" b="1" dirty="0">
                        <a:latin typeface="Arial" pitchFamily="34" charset="0"/>
                        <a:cs typeface="Arial" pitchFamily="34" charset="0"/>
                      </a:endParaRPr>
                    </a:p>
                  </a:txBody>
                  <a:tcPr/>
                </a:tc>
                <a:tc>
                  <a:txBody>
                    <a:bodyPr/>
                    <a:lstStyle/>
                    <a:p>
                      <a:r>
                        <a:rPr lang="en-MY" sz="2800" b="1" dirty="0" smtClean="0">
                          <a:latin typeface="Arial" pitchFamily="34" charset="0"/>
                          <a:cs typeface="Arial" pitchFamily="34" charset="0"/>
                        </a:rPr>
                        <a:t>32</a:t>
                      </a:r>
                      <a:endParaRPr lang="en-MY" sz="2800" b="1" dirty="0">
                        <a:latin typeface="Arial" pitchFamily="34" charset="0"/>
                        <a:cs typeface="Arial" pitchFamily="34" charset="0"/>
                      </a:endParaRPr>
                    </a:p>
                  </a:txBody>
                  <a:tcPr/>
                </a:tc>
              </a:tr>
              <a:tr h="1183902">
                <a:tc>
                  <a:txBody>
                    <a:bodyPr/>
                    <a:lstStyle/>
                    <a:p>
                      <a:endParaRPr lang="en-MY" sz="2400" dirty="0">
                        <a:latin typeface="Arial" pitchFamily="34" charset="0"/>
                        <a:cs typeface="Arial" pitchFamily="34" charset="0"/>
                      </a:endParaRPr>
                    </a:p>
                  </a:txBody>
                  <a:tcPr/>
                </a:tc>
                <a:tc>
                  <a:txBody>
                    <a:bodyPr/>
                    <a:lstStyle/>
                    <a:p>
                      <a:endParaRPr lang="en-MY" sz="2400" dirty="0">
                        <a:latin typeface="Arial" pitchFamily="34" charset="0"/>
                        <a:cs typeface="Arial"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charset="0"/>
                <a:cs typeface="Arial" charset="0"/>
              </a:rPr>
              <a:t>Previous Lecture Summary</a:t>
            </a:r>
            <a:endParaRPr lang="en-US" dirty="0"/>
          </a:p>
        </p:txBody>
      </p:sp>
      <p:sp>
        <p:nvSpPr>
          <p:cNvPr id="4" name="Rectangle 3"/>
          <p:cNvSpPr/>
          <p:nvPr/>
        </p:nvSpPr>
        <p:spPr>
          <a:xfrm>
            <a:off x="533400" y="1600200"/>
            <a:ext cx="8077200" cy="923330"/>
          </a:xfrm>
          <a:prstGeom prst="rect">
            <a:avLst/>
          </a:prstGeom>
        </p:spPr>
        <p:txBody>
          <a:bodyPr wrap="square">
            <a:spAutoFit/>
          </a:bodyPr>
          <a:lstStyle/>
          <a:p>
            <a:r>
              <a:rPr lang="en-MY" sz="1800" dirty="0" smtClean="0">
                <a:latin typeface="Arial" pitchFamily="34" charset="0"/>
                <a:cs typeface="Arial" pitchFamily="34" charset="0"/>
              </a:rPr>
              <a:t>Statement Analysis for Special Industries:</a:t>
            </a:r>
          </a:p>
          <a:p>
            <a:endParaRPr lang="en-US" sz="1800" dirty="0" smtClean="0">
              <a:latin typeface="Arial" pitchFamily="34" charset="0"/>
              <a:cs typeface="Arial" pitchFamily="34" charset="0"/>
            </a:endParaRPr>
          </a:p>
          <a:p>
            <a:pPr>
              <a:buFont typeface="Wingdings" pitchFamily="2" charset="2"/>
              <a:buChar char="Ø"/>
            </a:pPr>
            <a:r>
              <a:rPr lang="en-MY" sz="1800" dirty="0" smtClean="0">
                <a:latin typeface="Arial" pitchFamily="34" charset="0"/>
                <a:cs typeface="Arial" pitchFamily="34" charset="0"/>
              </a:rPr>
              <a:t> Practical Questions</a:t>
            </a:r>
            <a:endParaRPr lang="en-US" sz="1800"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charset="0"/>
                <a:cs typeface="Arial" charset="0"/>
              </a:rPr>
              <a:t>Today's Lecture Topics</a:t>
            </a:r>
            <a:endParaRPr lang="en-US" dirty="0"/>
          </a:p>
        </p:txBody>
      </p:sp>
      <p:sp>
        <p:nvSpPr>
          <p:cNvPr id="4" name="Rectangle 3"/>
          <p:cNvSpPr/>
          <p:nvPr/>
        </p:nvSpPr>
        <p:spPr>
          <a:xfrm>
            <a:off x="1066800" y="1524000"/>
            <a:ext cx="7315200" cy="5262979"/>
          </a:xfrm>
          <a:prstGeom prst="rect">
            <a:avLst/>
          </a:prstGeom>
        </p:spPr>
        <p:txBody>
          <a:bodyPr wrap="square">
            <a:spAutoFit/>
          </a:bodyPr>
          <a:lstStyle/>
          <a:p>
            <a:r>
              <a:rPr lang="en-MY" dirty="0" smtClean="0">
                <a:latin typeface="Arial" pitchFamily="34" charset="0"/>
                <a:cs typeface="Arial" pitchFamily="34" charset="0"/>
              </a:rPr>
              <a:t>Statement Analysis for Special Industries:</a:t>
            </a:r>
          </a:p>
          <a:p>
            <a:pPr marL="342900" indent="-342900">
              <a:buFont typeface="Wingdings" panose="05000000000000000000" pitchFamily="2" charset="2"/>
              <a:buChar char="Ø"/>
            </a:pPr>
            <a:r>
              <a:rPr lang="en-MY" dirty="0" smtClean="0">
                <a:latin typeface="Arial" pitchFamily="34" charset="0"/>
                <a:cs typeface="Arial" pitchFamily="34" charset="0"/>
              </a:rPr>
              <a:t>Practical Questions</a:t>
            </a:r>
          </a:p>
          <a:p>
            <a:pPr>
              <a:buFont typeface="Wingdings" pitchFamily="2" charset="2"/>
              <a:buChar char="Ø"/>
            </a:pPr>
            <a:r>
              <a:rPr lang="en-MY" dirty="0">
                <a:latin typeface="Arial" pitchFamily="34" charset="0"/>
                <a:cs typeface="Arial" pitchFamily="34" charset="0"/>
              </a:rPr>
              <a:t> </a:t>
            </a:r>
            <a:r>
              <a:rPr lang="en-MY" dirty="0" smtClean="0">
                <a:latin typeface="Arial" pitchFamily="34" charset="0"/>
                <a:cs typeface="Arial" pitchFamily="34" charset="0"/>
              </a:rPr>
              <a:t>Ratios Discussed in Lecture 10</a:t>
            </a:r>
          </a:p>
          <a:p>
            <a:pPr>
              <a:buFont typeface="Wingdings" pitchFamily="2" charset="2"/>
              <a:buChar char="Ø"/>
            </a:pPr>
            <a:r>
              <a:rPr lang="en-MY" dirty="0">
                <a:latin typeface="Arial" pitchFamily="34" charset="0"/>
                <a:cs typeface="Arial" pitchFamily="34" charset="0"/>
              </a:rPr>
              <a:t> Ratios Discussed in </a:t>
            </a:r>
            <a:r>
              <a:rPr lang="en-MY" dirty="0" smtClean="0">
                <a:latin typeface="Arial" pitchFamily="34" charset="0"/>
                <a:cs typeface="Arial" pitchFamily="34" charset="0"/>
              </a:rPr>
              <a:t>Lecture 11</a:t>
            </a:r>
          </a:p>
          <a:p>
            <a:pPr>
              <a:buFont typeface="Wingdings" pitchFamily="2" charset="2"/>
              <a:buChar char="Ø"/>
            </a:pPr>
            <a:r>
              <a:rPr lang="en-MY" dirty="0">
                <a:latin typeface="Arial" pitchFamily="34" charset="0"/>
                <a:cs typeface="Arial" pitchFamily="34" charset="0"/>
              </a:rPr>
              <a:t> Ratios Discussed in </a:t>
            </a:r>
            <a:r>
              <a:rPr lang="en-MY" dirty="0" smtClean="0">
                <a:latin typeface="Arial" pitchFamily="34" charset="0"/>
                <a:cs typeface="Arial" pitchFamily="34" charset="0"/>
              </a:rPr>
              <a:t>Lecture 13</a:t>
            </a:r>
          </a:p>
          <a:p>
            <a:pPr>
              <a:buFont typeface="Wingdings" pitchFamily="2" charset="2"/>
              <a:buChar char="Ø"/>
            </a:pPr>
            <a:r>
              <a:rPr lang="en-MY" dirty="0">
                <a:latin typeface="Arial" pitchFamily="34" charset="0"/>
                <a:cs typeface="Arial" pitchFamily="34" charset="0"/>
              </a:rPr>
              <a:t> Ratios Discussed in </a:t>
            </a:r>
            <a:r>
              <a:rPr lang="en-MY" dirty="0" smtClean="0">
                <a:latin typeface="Arial" pitchFamily="34" charset="0"/>
                <a:cs typeface="Arial" pitchFamily="34" charset="0"/>
              </a:rPr>
              <a:t>Lecture 14</a:t>
            </a:r>
          </a:p>
          <a:p>
            <a:pPr>
              <a:buFont typeface="Wingdings" pitchFamily="2" charset="2"/>
              <a:buChar char="Ø"/>
            </a:pPr>
            <a:r>
              <a:rPr lang="en-MY" dirty="0">
                <a:latin typeface="Arial" pitchFamily="34" charset="0"/>
                <a:cs typeface="Arial" pitchFamily="34" charset="0"/>
              </a:rPr>
              <a:t> Ratios Discussed in </a:t>
            </a:r>
            <a:r>
              <a:rPr lang="en-MY" dirty="0" smtClean="0">
                <a:latin typeface="Arial" pitchFamily="34" charset="0"/>
                <a:cs typeface="Arial" pitchFamily="34" charset="0"/>
              </a:rPr>
              <a:t>Lecture 15</a:t>
            </a:r>
          </a:p>
          <a:p>
            <a:pPr>
              <a:buFont typeface="Wingdings" pitchFamily="2" charset="2"/>
              <a:buChar char="Ø"/>
            </a:pPr>
            <a:r>
              <a:rPr lang="en-MY" dirty="0">
                <a:latin typeface="Arial" pitchFamily="34" charset="0"/>
                <a:cs typeface="Arial" pitchFamily="34" charset="0"/>
              </a:rPr>
              <a:t> Ratios Discussed in </a:t>
            </a:r>
            <a:r>
              <a:rPr lang="en-MY" dirty="0" smtClean="0">
                <a:latin typeface="Arial" pitchFamily="34" charset="0"/>
                <a:cs typeface="Arial" pitchFamily="34" charset="0"/>
              </a:rPr>
              <a:t>Lecture 16</a:t>
            </a:r>
          </a:p>
          <a:p>
            <a:pPr>
              <a:buFont typeface="Wingdings" pitchFamily="2" charset="2"/>
              <a:buChar char="Ø"/>
            </a:pPr>
            <a:r>
              <a:rPr lang="en-MY" dirty="0">
                <a:latin typeface="Arial" pitchFamily="34" charset="0"/>
                <a:cs typeface="Arial" pitchFamily="34" charset="0"/>
              </a:rPr>
              <a:t> Ratios Discussed in </a:t>
            </a:r>
            <a:r>
              <a:rPr lang="en-MY" dirty="0" smtClean="0">
                <a:latin typeface="Arial" pitchFamily="34" charset="0"/>
                <a:cs typeface="Arial" pitchFamily="34" charset="0"/>
              </a:rPr>
              <a:t>Lecture 17</a:t>
            </a:r>
          </a:p>
          <a:p>
            <a:pPr>
              <a:buFont typeface="Wingdings" pitchFamily="2" charset="2"/>
              <a:buChar char="Ø"/>
            </a:pPr>
            <a:r>
              <a:rPr lang="en-MY" dirty="0">
                <a:latin typeface="Arial" pitchFamily="34" charset="0"/>
                <a:cs typeface="Arial" pitchFamily="34" charset="0"/>
              </a:rPr>
              <a:t> Ratios Discussed in </a:t>
            </a:r>
            <a:r>
              <a:rPr lang="en-MY" dirty="0" smtClean="0">
                <a:latin typeface="Arial" pitchFamily="34" charset="0"/>
                <a:cs typeface="Arial" pitchFamily="34" charset="0"/>
              </a:rPr>
              <a:t>Lecture 18</a:t>
            </a:r>
          </a:p>
          <a:p>
            <a:pPr>
              <a:buFont typeface="Wingdings" pitchFamily="2" charset="2"/>
              <a:buChar char="Ø"/>
            </a:pPr>
            <a:r>
              <a:rPr lang="en-MY" dirty="0">
                <a:latin typeface="Arial" pitchFamily="34" charset="0"/>
                <a:cs typeface="Arial" pitchFamily="34" charset="0"/>
              </a:rPr>
              <a:t> Ratios Discussed in </a:t>
            </a:r>
            <a:r>
              <a:rPr lang="en-MY" dirty="0" smtClean="0">
                <a:latin typeface="Arial" pitchFamily="34" charset="0"/>
                <a:cs typeface="Arial" pitchFamily="34" charset="0"/>
              </a:rPr>
              <a:t>Lecture 19</a:t>
            </a:r>
          </a:p>
          <a:p>
            <a:pPr>
              <a:buFont typeface="Wingdings" pitchFamily="2" charset="2"/>
              <a:buChar char="Ø"/>
            </a:pPr>
            <a:r>
              <a:rPr lang="en-US" dirty="0" smtClean="0">
                <a:latin typeface="Arial" pitchFamily="34" charset="0"/>
                <a:cs typeface="Arial" pitchFamily="34" charset="0"/>
              </a:rPr>
              <a:t> </a:t>
            </a:r>
            <a:r>
              <a:rPr lang="en-MY" dirty="0">
                <a:latin typeface="Arial" pitchFamily="34" charset="0"/>
                <a:cs typeface="Arial" pitchFamily="34" charset="0"/>
              </a:rPr>
              <a:t>Ratios Discussed in </a:t>
            </a:r>
            <a:r>
              <a:rPr lang="en-MY" dirty="0" smtClean="0">
                <a:latin typeface="Arial" pitchFamily="34" charset="0"/>
                <a:cs typeface="Arial" pitchFamily="34" charset="0"/>
              </a:rPr>
              <a:t>Lecture 20</a:t>
            </a:r>
          </a:p>
          <a:p>
            <a:pPr>
              <a:buFont typeface="Wingdings" pitchFamily="2" charset="2"/>
              <a:buChar char="Ø"/>
            </a:pPr>
            <a:r>
              <a:rPr lang="en-MY" dirty="0">
                <a:latin typeface="Arial" pitchFamily="34" charset="0"/>
                <a:cs typeface="Arial" pitchFamily="34" charset="0"/>
              </a:rPr>
              <a:t> Ratios Discussed in </a:t>
            </a:r>
            <a:r>
              <a:rPr lang="en-MY" dirty="0" smtClean="0">
                <a:latin typeface="Arial" pitchFamily="34" charset="0"/>
                <a:cs typeface="Arial" pitchFamily="34" charset="0"/>
              </a:rPr>
              <a:t>Lecture 21</a:t>
            </a:r>
          </a:p>
          <a:p>
            <a:pPr>
              <a:buFont typeface="Wingdings" pitchFamily="2" charset="2"/>
              <a:buChar char="Ø"/>
            </a:pPr>
            <a:r>
              <a:rPr lang="en-MY" dirty="0">
                <a:latin typeface="Arial" pitchFamily="34" charset="0"/>
                <a:cs typeface="Arial" pitchFamily="34" charset="0"/>
              </a:rPr>
              <a:t> Ratios Discussed in </a:t>
            </a:r>
            <a:r>
              <a:rPr lang="en-MY" dirty="0" smtClean="0">
                <a:latin typeface="Arial" pitchFamily="34" charset="0"/>
                <a:cs typeface="Arial" pitchFamily="34" charset="0"/>
              </a:rPr>
              <a:t>Lecture 25</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b="1" dirty="0" smtClean="0">
                <a:latin typeface="Arial" pitchFamily="34" charset="0"/>
                <a:cs typeface="Arial" pitchFamily="34" charset="0"/>
              </a:rPr>
              <a:t>Practical Exercise  </a:t>
            </a:r>
            <a:endParaRPr lang="en-US" dirty="0"/>
          </a:p>
        </p:txBody>
      </p:sp>
      <p:sp>
        <p:nvSpPr>
          <p:cNvPr id="11265" name="Rectangle 1"/>
          <p:cNvSpPr>
            <a:spLocks noChangeArrowheads="1"/>
          </p:cNvSpPr>
          <p:nvPr/>
        </p:nvSpPr>
        <p:spPr bwMode="auto">
          <a:xfrm>
            <a:off x="228600" y="1447800"/>
            <a:ext cx="845820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Tx/>
              <a:buNone/>
              <a:tabLst>
                <a:tab pos="4410075" algn="l"/>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Super power Company reported the following statistics in its statements of income</a:t>
            </a:r>
            <a:endParaRPr kumimoji="0" lang="en-US" sz="18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410075" algn="l"/>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en-US" sz="1800" b="0" i="0" u="sng" strike="noStrike" cap="none" normalizeH="0" baseline="0" dirty="0" smtClean="0">
                <a:ln>
                  <a:noFill/>
                </a:ln>
                <a:solidFill>
                  <a:schemeClr val="tx1"/>
                </a:solidFill>
                <a:effectLst/>
                <a:latin typeface="Arial" pitchFamily="34" charset="0"/>
                <a:ea typeface="Calibri" pitchFamily="34" charset="0"/>
                <a:cs typeface="Arial" pitchFamily="34" charset="0"/>
              </a:rPr>
              <a:t>	2004 		2003</a:t>
            </a:r>
            <a:endParaRPr kumimoji="0" lang="en-US" sz="18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410075" algn="l"/>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Electric revenues:</a:t>
            </a:r>
            <a:endParaRPr kumimoji="0" lang="en-US" sz="18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410075" algn="l"/>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Residential	$11,800,000	$10,000,000</a:t>
            </a:r>
            <a:endParaRPr kumimoji="0" lang="en-US" sz="18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410075" algn="l"/>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Commercial and industrial	$10,430,000	$10,000,000</a:t>
            </a:r>
            <a:endParaRPr kumimoji="0" lang="en-US" sz="18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410075" algn="l"/>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Other	</a:t>
            </a:r>
            <a:r>
              <a:rPr kumimoji="0" lang="en-US" sz="1800" b="0" i="0" u="sng" strike="noStrike" cap="none" normalizeH="0" baseline="0" dirty="0" smtClean="0">
                <a:ln>
                  <a:noFill/>
                </a:ln>
                <a:solidFill>
                  <a:schemeClr val="tx1"/>
                </a:solidFill>
                <a:effectLst/>
                <a:latin typeface="Arial" pitchFamily="34" charset="0"/>
                <a:ea typeface="Calibri" pitchFamily="34" charset="0"/>
                <a:cs typeface="Arial" pitchFamily="34" charset="0"/>
              </a:rPr>
              <a:t>$     600,000	$     500,000</a:t>
            </a:r>
            <a:endParaRPr kumimoji="0" lang="en-US" sz="18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410075" algn="l"/>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$22,830,000	$20,500,000</a:t>
            </a:r>
            <a:endParaRPr kumimoji="0" lang="en-US" sz="18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410075" algn="l"/>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expenses and taxes	</a:t>
            </a:r>
            <a:r>
              <a:rPr kumimoji="0" lang="en-US" sz="1800" b="0" i="0" u="sng" strike="noStrike" cap="none" normalizeH="0" baseline="0" dirty="0" smtClean="0">
                <a:ln>
                  <a:noFill/>
                </a:ln>
                <a:solidFill>
                  <a:schemeClr val="tx1"/>
                </a:solidFill>
                <a:effectLst/>
                <a:latin typeface="Arial" pitchFamily="34" charset="0"/>
                <a:ea typeface="Calibri" pitchFamily="34" charset="0"/>
                <a:cs typeface="Arial" pitchFamily="34" charset="0"/>
              </a:rPr>
              <a:t>$20,340,000	$18,125,000</a:t>
            </a:r>
            <a:endParaRPr kumimoji="0" lang="en-US" sz="18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410075" algn="l"/>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income	$ 2,490,000             $ 2,375,000</a:t>
            </a:r>
            <a:endParaRPr kumimoji="0" lang="en-US" sz="18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410075" algn="l"/>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Other income	</a:t>
            </a:r>
            <a:r>
              <a:rPr kumimoji="0" lang="en-US" sz="1800" b="0" i="0" u="sng" strike="noStrike" cap="none" normalizeH="0" baseline="0" dirty="0" smtClean="0">
                <a:ln>
                  <a:noFill/>
                </a:ln>
                <a:solidFill>
                  <a:schemeClr val="tx1"/>
                </a:solidFill>
                <a:effectLst/>
                <a:latin typeface="Arial" pitchFamily="34" charset="0"/>
                <a:ea typeface="Calibri" pitchFamily="34" charset="0"/>
                <a:cs typeface="Arial" pitchFamily="34" charset="0"/>
              </a:rPr>
              <a:t>$    200,000	$    195,000</a:t>
            </a:r>
            <a:endParaRPr kumimoji="0" lang="en-US" sz="18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410075" algn="l"/>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Income before interest deductions	$2,690,000	$2,570,000</a:t>
            </a:r>
            <a:endParaRPr kumimoji="0" lang="en-US" sz="18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410075" algn="l"/>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Interest deductions	</a:t>
            </a:r>
            <a:r>
              <a:rPr kumimoji="0" lang="en-US" sz="1800" b="0" i="0" u="sng" strike="noStrike" cap="none" normalizeH="0" baseline="0" dirty="0" smtClean="0">
                <a:ln>
                  <a:noFill/>
                </a:ln>
                <a:solidFill>
                  <a:schemeClr val="tx1"/>
                </a:solidFill>
                <a:effectLst/>
                <a:latin typeface="Arial" pitchFamily="34" charset="0"/>
                <a:ea typeface="Calibri" pitchFamily="34" charset="0"/>
                <a:cs typeface="Arial" pitchFamily="34" charset="0"/>
              </a:rPr>
              <a:t>$1,200,000	$1,000,000</a:t>
            </a:r>
            <a:endParaRPr kumimoji="0" lang="en-US" sz="18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410075" algn="l"/>
              </a:tabLst>
            </a:pPr>
            <a:r>
              <a:rPr kumimoji="0" lang="en-US" sz="1800" b="0" i="0" u="sng" strike="noStrike" cap="none" normalizeH="0" baseline="0" dirty="0" smtClean="0">
                <a:ln>
                  <a:noFill/>
                </a:ln>
                <a:solidFill>
                  <a:schemeClr val="tx1"/>
                </a:solidFill>
                <a:effectLst/>
                <a:latin typeface="Arial" pitchFamily="34" charset="0"/>
                <a:ea typeface="Calibri" pitchFamily="34" charset="0"/>
                <a:cs typeface="Arial" pitchFamily="34" charset="0"/>
              </a:rPr>
              <a:t>Net income	$1490, 000	$1,000,000</a:t>
            </a:r>
            <a:endParaRPr kumimoji="0" lang="en-US" sz="1800" b="0" i="0" u="none" strike="noStrike" cap="none" normalizeH="0" baseline="0" dirty="0" smtClean="0">
              <a:ln>
                <a:noFill/>
              </a:ln>
              <a:solidFill>
                <a:schemeClr val="tx1"/>
              </a:solidFill>
              <a:effectLst/>
              <a:latin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410075" algn="l"/>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*includes taxes of $3,200,000 in 2004 and $3,000,000 in 2003</a:t>
            </a:r>
            <a:endParaRPr kumimoji="0" lang="en-US"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xmlns="" val="5872733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b="1" dirty="0" smtClean="0">
                <a:latin typeface="Arial" pitchFamily="34" charset="0"/>
                <a:cs typeface="Arial" pitchFamily="34" charset="0"/>
              </a:rPr>
              <a:t>Practical Exercise  (Cont’d)</a:t>
            </a:r>
            <a:endParaRPr lang="en-US" dirty="0"/>
          </a:p>
        </p:txBody>
      </p:sp>
      <p:sp>
        <p:nvSpPr>
          <p:cNvPr id="10241" name="Rectangle 1"/>
          <p:cNvSpPr>
            <a:spLocks noChangeArrowheads="1"/>
          </p:cNvSpPr>
          <p:nvPr/>
        </p:nvSpPr>
        <p:spPr bwMode="auto">
          <a:xfrm>
            <a:off x="381000" y="1447800"/>
            <a:ext cx="83058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just" defTabSz="914400" rtl="0" eaLnBrk="1" fontAlgn="base" latinLnBrk="0" hangingPunct="1">
              <a:lnSpc>
                <a:spcPct val="100000"/>
              </a:lnSpc>
              <a:spcBef>
                <a:spcPct val="0"/>
              </a:spcBef>
              <a:spcAft>
                <a:spcPct val="0"/>
              </a:spcAft>
              <a:buClrTx/>
              <a:buSzTx/>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Required:</a:t>
            </a:r>
            <a:endParaRPr kumimoji="0" lang="en-US" sz="1800" b="0" i="0" u="none" strike="noStrike" cap="none" normalizeH="0" baseline="0" dirty="0" smtClean="0">
              <a:ln>
                <a:noFill/>
              </a:ln>
              <a:solidFill>
                <a:schemeClr val="tx1"/>
              </a:solidFill>
              <a:effectLst/>
              <a:latin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Calculation the operating ratio and comment on the results</a:t>
            </a:r>
            <a:endParaRPr kumimoji="0" lang="en-US" sz="1800" b="0" i="0" u="none" strike="noStrike" cap="none" normalizeH="0" baseline="0" dirty="0" smtClean="0">
              <a:ln>
                <a:noFill/>
              </a:ln>
              <a:solidFill>
                <a:schemeClr val="tx1"/>
              </a:solidFill>
              <a:effectLst/>
              <a:latin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Calculate the times interest earned and comment on the results</a:t>
            </a:r>
            <a:endParaRPr kumimoji="0" lang="en-US" sz="1800" b="0" i="0" u="none" strike="noStrike" cap="none" normalizeH="0" baseline="0" dirty="0" smtClean="0">
              <a:ln>
                <a:noFill/>
              </a:ln>
              <a:solidFill>
                <a:schemeClr val="tx1"/>
              </a:solidFill>
              <a:effectLst/>
              <a:latin typeface="Arial" pitchFamily="34" charset="0"/>
              <a:ea typeface="Calibri"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b="0" i="0" u="none" strike="noStrike" cap="none" normalizeH="0" baseline="0" dirty="0" smtClean="0">
                <a:ln>
                  <a:noFill/>
                </a:ln>
                <a:solidFill>
                  <a:schemeClr val="tx1"/>
                </a:solidFill>
                <a:effectLst/>
                <a:latin typeface="Arial" pitchFamily="34" charset="0"/>
                <a:ea typeface="Calibri" pitchFamily="34" charset="0"/>
              </a:rPr>
              <a:t>Perform a vertical common size analysis of revenues using total revenue as the base ,and comment on the relative size of the component parts</a:t>
            </a:r>
            <a:r>
              <a:rPr kumimoji="0" lang="en-US" sz="1800" b="0" i="0" u="none" strike="noStrike" cap="none" normalizeH="0" baseline="0" dirty="0" smtClean="0">
                <a:ln>
                  <a:noFill/>
                </a:ln>
                <a:solidFill>
                  <a:schemeClr val="tx1"/>
                </a:solidFill>
                <a:effectLst/>
                <a:latin typeface="Arial" pitchFamily="34" charset="0"/>
              </a:rPr>
              <a:t> </a:t>
            </a:r>
          </a:p>
        </p:txBody>
      </p:sp>
    </p:spTree>
    <p:extLst>
      <p:ext uri="{BB962C8B-B14F-4D97-AF65-F5344CB8AC3E}">
        <p14:creationId xmlns:p14="http://schemas.microsoft.com/office/powerpoint/2010/main" xmlns="" val="19405177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514041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000159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026673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b="1" dirty="0" smtClean="0">
                <a:latin typeface="Arial" pitchFamily="34" charset="0"/>
                <a:cs typeface="Arial" pitchFamily="34" charset="0"/>
              </a:rPr>
              <a:t>Practical Exercise  </a:t>
            </a:r>
            <a:endParaRPr lang="en-US" dirty="0"/>
          </a:p>
        </p:txBody>
      </p:sp>
      <p:sp>
        <p:nvSpPr>
          <p:cNvPr id="9217" name="Rectangle 1"/>
          <p:cNvSpPr>
            <a:spLocks noChangeArrowheads="1"/>
          </p:cNvSpPr>
          <p:nvPr/>
        </p:nvSpPr>
        <p:spPr bwMode="auto">
          <a:xfrm>
            <a:off x="457200" y="1447800"/>
            <a:ext cx="82296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The following statics relate to </a:t>
            </a:r>
            <a:r>
              <a:rPr kumimoji="0" lang="en-US" sz="16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Michgate</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an electric utility</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				2004		2003		2002</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(In thousands of dollars, except per share)</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expenses		$   850,600	$   820,200        $780,000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revenues		$1,080,500	$1,037,200        $974,000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Earnings per share		3.00		2.90	         2.60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Cash flow per share		3.40		3.25	         2.30	 </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property		$ 3,900,000	$3,750,000        $3,600,000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Funded debt (long term)		$1,500,000	$1,480,000        $1,470,000</a:t>
            </a:r>
            <a:endParaRPr kumimoji="0" lang="en-US" sz="1600" b="1" i="0" u="none" strike="noStrike" cap="none" normalizeH="0" baseline="0" dirty="0" smtClean="0">
              <a:ln>
                <a:noFill/>
              </a:ln>
              <a:solidFill>
                <a:schemeClr val="tx1"/>
              </a:solidFill>
              <a:effectLst/>
              <a:latin typeface="Arial" pitchFamily="34" charset="0"/>
              <a:ea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rPr>
              <a:t>Net income			$   280,000	$   260,000        $   230,000</a:t>
            </a:r>
            <a:r>
              <a:rPr kumimoji="0" lang="en-US" sz="1600" b="1" i="0" u="none" strike="noStrike" cap="none" normalizeH="0" baseline="0" dirty="0" smtClean="0">
                <a:ln>
                  <a:noFill/>
                </a:ln>
                <a:solidFill>
                  <a:schemeClr val="tx1"/>
                </a:solidFill>
                <a:effectLst/>
                <a:latin typeface="Arial" pitchFamily="34" charset="0"/>
              </a:rPr>
              <a:t> </a:t>
            </a:r>
          </a:p>
        </p:txBody>
      </p:sp>
    </p:spTree>
    <p:extLst>
      <p:ext uri="{BB962C8B-B14F-4D97-AF65-F5344CB8AC3E}">
        <p14:creationId xmlns:p14="http://schemas.microsoft.com/office/powerpoint/2010/main" xmlns="" val="33102095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b="1" dirty="0" smtClean="0">
                <a:latin typeface="Arial" pitchFamily="34" charset="0"/>
                <a:cs typeface="Arial" pitchFamily="34" charset="0"/>
              </a:rPr>
              <a:t>Practical Exercise  (Cont’d)</a:t>
            </a:r>
            <a:endParaRPr lang="en-US" dirty="0"/>
          </a:p>
        </p:txBody>
      </p:sp>
      <p:sp>
        <p:nvSpPr>
          <p:cNvPr id="8193" name="Rectangle 1"/>
          <p:cNvSpPr>
            <a:spLocks noChangeArrowheads="1"/>
          </p:cNvSpPr>
          <p:nvPr/>
        </p:nvSpPr>
        <p:spPr bwMode="auto">
          <a:xfrm>
            <a:off x="457200" y="1447800"/>
            <a:ext cx="822960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Required:</a:t>
            </a:r>
            <a:endParaRPr kumimoji="0" lang="en-US" sz="1800" b="1" i="0" u="none" strike="noStrike" cap="none" normalizeH="0" baseline="0" dirty="0" smtClean="0">
              <a:ln>
                <a:noFill/>
              </a:ln>
              <a:solidFill>
                <a:schemeClr val="tx1"/>
              </a:solidFill>
              <a:effectLst/>
              <a:latin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Calculate the following for  2004, 2003, and 2002</a:t>
            </a:r>
            <a:endParaRPr kumimoji="0" lang="en-US" sz="1800" b="1" i="0" u="none" strike="noStrike" cap="none" normalizeH="0" baseline="0" dirty="0" smtClean="0">
              <a:ln>
                <a:noFill/>
              </a:ln>
              <a:solidFill>
                <a:schemeClr val="tx1"/>
              </a:solidFill>
              <a:effectLst/>
              <a:latin typeface="Arial" pitchFamily="34" charset="0"/>
            </a:endParaRPr>
          </a:p>
          <a:p>
            <a:pPr marL="800100" lvl="1" indent="-342900" algn="just" eaLnBrk="0" hangingPunct="0">
              <a:buFont typeface="+mj-lt"/>
              <a:buAutoNum type="arabicPeriod"/>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ratio</a:t>
            </a:r>
          </a:p>
          <a:p>
            <a:pPr marL="800100" lvl="1" indent="-342900" algn="just" eaLnBrk="0" hangingPunct="0">
              <a:buFont typeface="+mj-lt"/>
              <a:buAutoNum type="arabicPeriod"/>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Funded debt to operating property</a:t>
            </a:r>
          </a:p>
          <a:p>
            <a:pPr marL="800100" lvl="1" indent="-342900" algn="just" eaLnBrk="0" hangingPunct="0">
              <a:buFont typeface="+mj-lt"/>
              <a:buAutoNum type="arabicPeriod"/>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Percent earned on operating property</a:t>
            </a:r>
          </a:p>
          <a:p>
            <a:pPr marL="800100" lvl="1" indent="-342900" algn="just" eaLnBrk="0" hangingPunct="0">
              <a:buFont typeface="+mj-lt"/>
              <a:buAutoNum type="arabicPeriod"/>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revenue to operating property</a:t>
            </a:r>
            <a:endParaRPr kumimoji="0" lang="en-US" sz="1800" b="1" i="0" u="none" strike="noStrike" cap="none" normalizeH="0" baseline="0" dirty="0" smtClean="0">
              <a:ln>
                <a:noFill/>
              </a:ln>
              <a:solidFill>
                <a:schemeClr val="tx1"/>
              </a:solidFill>
              <a:effectLst/>
              <a:latin typeface="Arial" pitchFamily="34" charset="0"/>
            </a:endParaRP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Comment on trends found in the ratios computed in (a)</a:t>
            </a:r>
          </a:p>
          <a:p>
            <a:pPr marL="342900" marR="0" lvl="0" indent="-342900" algn="just" defTabSz="914400" rtl="0" eaLnBrk="0" fontAlgn="base" latinLnBrk="0" hangingPunct="0">
              <a:lnSpc>
                <a:spcPct val="100000"/>
              </a:lnSpc>
              <a:spcBef>
                <a:spcPct val="0"/>
              </a:spcBef>
              <a:spcAft>
                <a:spcPct val="0"/>
              </a:spcAft>
              <a:buClrTx/>
              <a:buSzTx/>
              <a:buFont typeface="+mj-lt"/>
              <a:buAutoNum type="alphaLcPeriod"/>
              <a:tabLst/>
            </a:pPr>
            <a:r>
              <a:rPr kumimoji="0" lang="en-US" sz="1800" b="1" i="0" u="none" strike="noStrike" cap="none" normalizeH="0" baseline="0" dirty="0" smtClean="0">
                <a:ln>
                  <a:noFill/>
                </a:ln>
                <a:solidFill>
                  <a:schemeClr val="tx1"/>
                </a:solidFill>
                <a:effectLst/>
                <a:latin typeface="Arial" pitchFamily="34" charset="0"/>
                <a:ea typeface="Calibri" pitchFamily="34" charset="0"/>
              </a:rPr>
              <a:t> Comment on the trend between earnings per share and cash flow per share</a:t>
            </a:r>
            <a:r>
              <a:rPr kumimoji="0" lang="en-US" sz="1800" b="1" i="0" u="none" strike="noStrike" cap="none" normalizeH="0" baseline="0" dirty="0" smtClean="0">
                <a:ln>
                  <a:noFill/>
                </a:ln>
                <a:solidFill>
                  <a:schemeClr val="tx1"/>
                </a:solidFill>
                <a:effectLst/>
                <a:latin typeface="Arial" pitchFamily="34" charset="0"/>
              </a:rPr>
              <a:t> </a:t>
            </a:r>
          </a:p>
        </p:txBody>
      </p:sp>
    </p:spTree>
    <p:extLst>
      <p:ext uri="{BB962C8B-B14F-4D97-AF65-F5344CB8AC3E}">
        <p14:creationId xmlns:p14="http://schemas.microsoft.com/office/powerpoint/2010/main" xmlns="" val="26389317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45494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2882980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7846" y="457200"/>
            <a:ext cx="7315200" cy="4524315"/>
          </a:xfrm>
          <a:prstGeom prst="rect">
            <a:avLst/>
          </a:prstGeom>
        </p:spPr>
        <p:txBody>
          <a:bodyPr wrap="square">
            <a:spAutoFit/>
          </a:bodyPr>
          <a:lstStyle/>
          <a:p>
            <a:pPr marL="342900" indent="-342900" algn="just">
              <a:buFont typeface="Arial" panose="020B0604020202020204" pitchFamily="34" charset="0"/>
              <a:buChar char="•"/>
            </a:pPr>
            <a:r>
              <a:rPr lang="en-US" dirty="0"/>
              <a:t>The operating ratio decreased, indicating improved efficiency.  </a:t>
            </a:r>
            <a:endParaRPr lang="en-US" dirty="0" smtClean="0"/>
          </a:p>
          <a:p>
            <a:pPr marL="342900" indent="-342900" algn="just">
              <a:buFont typeface="Arial" panose="020B0604020202020204" pitchFamily="34" charset="0"/>
              <a:buChar char="•"/>
            </a:pPr>
            <a:r>
              <a:rPr lang="en-US" dirty="0" smtClean="0"/>
              <a:t>Funded </a:t>
            </a:r>
            <a:r>
              <a:rPr lang="en-US" dirty="0"/>
              <a:t>debt to operating property decreased, </a:t>
            </a:r>
            <a:r>
              <a:rPr lang="en-US" dirty="0" smtClean="0"/>
              <a:t>indicating </a:t>
            </a:r>
            <a:r>
              <a:rPr lang="en-US" dirty="0"/>
              <a:t>less risk because a lower percentage of funds were supplied by funded debt.</a:t>
            </a:r>
            <a:endParaRPr lang="en-MY" dirty="0"/>
          </a:p>
          <a:p>
            <a:pPr marL="342900" indent="-342900" algn="just">
              <a:buFont typeface="Arial" panose="020B0604020202020204" pitchFamily="34" charset="0"/>
              <a:buChar char="•"/>
            </a:pPr>
            <a:r>
              <a:rPr lang="en-US" dirty="0" smtClean="0"/>
              <a:t>Percent </a:t>
            </a:r>
            <a:r>
              <a:rPr lang="en-US" dirty="0"/>
              <a:t>earned to operating property increased, indicating improved profitability.</a:t>
            </a:r>
            <a:endParaRPr lang="en-MY" dirty="0"/>
          </a:p>
          <a:p>
            <a:pPr marL="342900" indent="-342900" algn="just">
              <a:buFont typeface="Arial" panose="020B0604020202020204" pitchFamily="34" charset="0"/>
              <a:buChar char="•"/>
            </a:pPr>
            <a:r>
              <a:rPr lang="en-US" dirty="0" smtClean="0"/>
              <a:t>Operating </a:t>
            </a:r>
            <a:r>
              <a:rPr lang="en-US" dirty="0"/>
              <a:t>revenue to operating property increased, indicating improved profitability.</a:t>
            </a:r>
            <a:endParaRPr lang="en-MY" dirty="0"/>
          </a:p>
          <a:p>
            <a:pPr marL="342900" indent="-342900" algn="just">
              <a:buFont typeface="Arial" panose="020B0604020202020204" pitchFamily="34" charset="0"/>
              <a:buChar char="•"/>
            </a:pPr>
            <a:r>
              <a:rPr lang="en-US" dirty="0" smtClean="0"/>
              <a:t>Cash </a:t>
            </a:r>
            <a:r>
              <a:rPr lang="en-US" dirty="0"/>
              <a:t>flow per share has increased much more than earnings per share.  This would be considered to be positive.</a:t>
            </a:r>
            <a:endParaRPr lang="en-MY" dirty="0"/>
          </a:p>
        </p:txBody>
      </p:sp>
    </p:spTree>
    <p:extLst>
      <p:ext uri="{BB962C8B-B14F-4D97-AF65-F5344CB8AC3E}">
        <p14:creationId xmlns:p14="http://schemas.microsoft.com/office/powerpoint/2010/main" xmlns="" val="6308746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b="1" dirty="0" smtClean="0">
                <a:latin typeface="Arial" pitchFamily="34" charset="0"/>
                <a:cs typeface="Arial" pitchFamily="34" charset="0"/>
              </a:rPr>
              <a:t>Practical Exercise  </a:t>
            </a:r>
            <a:endParaRPr lang="en-US" dirty="0"/>
          </a:p>
        </p:txBody>
      </p:sp>
      <p:sp>
        <p:nvSpPr>
          <p:cNvPr id="7169" name="Rectangle 1"/>
          <p:cNvSpPr>
            <a:spLocks noChangeArrowheads="1"/>
          </p:cNvSpPr>
          <p:nvPr/>
        </p:nvSpPr>
        <p:spPr bwMode="auto">
          <a:xfrm>
            <a:off x="457200" y="1447800"/>
            <a:ext cx="8229600" cy="48013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Local Airways had the following results in the last two years:</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sng" strike="noStrike" cap="none" normalizeH="0" baseline="0" dirty="0" smtClean="0">
                <a:ln>
                  <a:noFill/>
                </a:ln>
                <a:solidFill>
                  <a:schemeClr val="tx1"/>
                </a:solidFill>
                <a:effectLst/>
                <a:latin typeface="Arial" pitchFamily="34" charset="0"/>
                <a:ea typeface="Calibri" pitchFamily="34" charset="0"/>
                <a:cs typeface="Arial" pitchFamily="34" charset="0"/>
              </a:rPr>
              <a:t>					2004		     2003</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revenues			$624,000	$618,000</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expenses			$625,000	$617,000</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property			$365,000	$360,000</a:t>
            </a:r>
            <a:endParaRPr kumimoji="0" lang="en-US" sz="1800" b="1"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Long term debt				$280,000	$270,000</a:t>
            </a:r>
            <a:endParaRPr kumimoji="0" lang="en-US" sz="1800" b="1" i="0" u="none" strike="noStrike" cap="none" normalizeH="0" baseline="0" dirty="0" smtClean="0">
              <a:ln>
                <a:noFill/>
              </a:ln>
              <a:solidFill>
                <a:schemeClr val="tx1"/>
              </a:solidFill>
              <a:effectLst/>
              <a:latin typeface="Arial" pitchFamily="34" charset="0"/>
              <a:ea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rPr>
              <a:t>Estimated passenger miles		$7,340,000	$7,600,000</a:t>
            </a:r>
          </a:p>
          <a:p>
            <a:pPr algn="just"/>
            <a:r>
              <a:rPr lang="en-US" sz="1800" b="1" dirty="0" smtClean="0">
                <a:latin typeface="Arial" pitchFamily="34" charset="0"/>
                <a:cs typeface="Arial" pitchFamily="34" charset="0"/>
              </a:rPr>
              <a:t>Required:</a:t>
            </a:r>
          </a:p>
          <a:p>
            <a:pPr algn="just"/>
            <a:r>
              <a:rPr lang="en-US" sz="1800" b="1" dirty="0" smtClean="0">
                <a:latin typeface="Arial" pitchFamily="34" charset="0"/>
                <a:cs typeface="Arial" pitchFamily="34" charset="0"/>
              </a:rPr>
              <a:t>Calculate the following for 2004 and 2003;</a:t>
            </a:r>
          </a:p>
          <a:p>
            <a:pPr marL="342900" lvl="0" indent="-342900" algn="just">
              <a:buFont typeface="+mj-lt"/>
              <a:buAutoNum type="alphaLcPeriod"/>
            </a:pPr>
            <a:r>
              <a:rPr lang="en-US" sz="1800" b="1" dirty="0" smtClean="0">
                <a:latin typeface="Arial" pitchFamily="34" charset="0"/>
                <a:cs typeface="Arial" pitchFamily="34" charset="0"/>
              </a:rPr>
              <a:t>Calculate the operating ratio and comment on the trend.</a:t>
            </a:r>
          </a:p>
          <a:p>
            <a:pPr marL="342900" lvl="0" indent="-342900" algn="just">
              <a:buFont typeface="+mj-lt"/>
              <a:buAutoNum type="alphaLcPeriod"/>
            </a:pPr>
            <a:r>
              <a:rPr lang="en-US" sz="1800" b="1" dirty="0" smtClean="0">
                <a:latin typeface="Arial" pitchFamily="34" charset="0"/>
                <a:cs typeface="Arial" pitchFamily="34" charset="0"/>
              </a:rPr>
              <a:t>Calculate the long term debt to operating property ratio. What does this tell about debt use?</a:t>
            </a:r>
          </a:p>
          <a:p>
            <a:pPr marL="342900" lvl="0" indent="-342900" algn="just">
              <a:buFont typeface="+mj-lt"/>
              <a:buAutoNum type="alphaLcPeriod"/>
            </a:pPr>
            <a:r>
              <a:rPr lang="en-US" sz="1800" b="1" dirty="0" smtClean="0">
                <a:latin typeface="Arial" pitchFamily="34" charset="0"/>
                <a:cs typeface="Arial" pitchFamily="34" charset="0"/>
              </a:rPr>
              <a:t>Calculate the operating revenue to operating property and comment on the trend</a:t>
            </a:r>
          </a:p>
          <a:p>
            <a:pPr marL="342900" lvl="0" indent="-342900" algn="just">
              <a:buFont typeface="+mj-lt"/>
              <a:buAutoNum type="alphaLcPeriod"/>
            </a:pPr>
            <a:r>
              <a:rPr lang="en-US" sz="1800" b="1" dirty="0" smtClean="0">
                <a:latin typeface="Arial" pitchFamily="34" charset="0"/>
                <a:cs typeface="Arial" pitchFamily="34" charset="0"/>
              </a:rPr>
              <a:t>Calculate the revenue per passenger mile. What has caused this trend?</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pitchFamily="34" charset="0"/>
                <a:ea typeface="Calibri" pitchFamily="34" charset="0"/>
              </a:rPr>
              <a:t>	</a:t>
            </a:r>
            <a:r>
              <a:rPr kumimoji="0" lang="en-US" sz="1800" b="1" i="0" u="none" strike="noStrike" cap="none" normalizeH="0" baseline="0" dirty="0" smtClean="0">
                <a:ln>
                  <a:noFill/>
                </a:ln>
                <a:solidFill>
                  <a:schemeClr val="tx1"/>
                </a:solidFill>
                <a:effectLst/>
                <a:latin typeface="Arial" pitchFamily="34" charset="0"/>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635727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008843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MY" b="1" dirty="0" smtClean="0">
                <a:latin typeface="Arial" pitchFamily="34" charset="0"/>
                <a:cs typeface="Arial" pitchFamily="34" charset="0"/>
              </a:rPr>
              <a:t>Practical Exercise  </a:t>
            </a:r>
            <a:endParaRPr lang="en-US" dirty="0"/>
          </a:p>
        </p:txBody>
      </p:sp>
      <p:sp>
        <p:nvSpPr>
          <p:cNvPr id="6145" name="Rectangle 1"/>
          <p:cNvSpPr>
            <a:spLocks noChangeArrowheads="1"/>
          </p:cNvSpPr>
          <p:nvPr/>
        </p:nvSpPr>
        <p:spPr bwMode="auto">
          <a:xfrm>
            <a:off x="381000" y="1293913"/>
            <a:ext cx="83058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Chihi</a:t>
            </a: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Airways had the following results for the last three years:</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	                                               	2004		2003		2002</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(In thousands of dollars)</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expenses		$1,550,000	$1,520,000        $1,480,000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revenues		$1,840,000	$1,670,400        $1,620,700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Long term debt			$   910,000	 $ 900,500         $   895,000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Operating property		$   995,000	$   990,000        $    985,000</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sng" strike="noStrike" cap="none" normalizeH="0" baseline="0" dirty="0" smtClean="0">
                <a:ln>
                  <a:noFill/>
                </a:ln>
                <a:solidFill>
                  <a:schemeClr val="tx1"/>
                </a:solidFill>
                <a:effectLst/>
                <a:latin typeface="Arial" pitchFamily="34" charset="0"/>
                <a:ea typeface="Calibri" pitchFamily="34" charset="0"/>
                <a:cs typeface="Arial" pitchFamily="34" charset="0"/>
              </a:rPr>
              <a:t>Passenger load factor		       66.5%	      59.0%	57.8%</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Required:</a:t>
            </a:r>
            <a:endParaRPr kumimoji="0" lang="en-US" sz="20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Calculate the following for 2004 ,2003 and 2002:</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Operating ratio</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Long term debt to operating property</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Operating revenue to operating property</a:t>
            </a:r>
            <a:endParaRPr kumimoji="0" lang="en-US" sz="1600" b="1"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Comment on trends found in the ratio computed in (a)</a:t>
            </a:r>
            <a:endParaRPr lang="en-US" sz="1600" b="1" dirty="0">
              <a:latin typeface="Arial" pitchFamily="34" charset="0"/>
              <a:ea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600" b="1" i="0" u="none" strike="noStrike" cap="none" normalizeH="0" dirty="0" smtClean="0">
                <a:ln>
                  <a:noFill/>
                </a:ln>
                <a:solidFill>
                  <a:schemeClr val="tx1"/>
                </a:solidFill>
                <a:effectLst/>
                <a:latin typeface="Arial" pitchFamily="34" charset="0"/>
                <a:ea typeface="Calibri" pitchFamily="34" charset="0"/>
              </a:rPr>
              <a:t> </a:t>
            </a:r>
            <a:r>
              <a:rPr kumimoji="0" lang="en-US" sz="1600" b="1" i="0" u="none" strike="noStrike" cap="none" normalizeH="0" baseline="0" dirty="0" smtClean="0">
                <a:ln>
                  <a:noFill/>
                </a:ln>
                <a:solidFill>
                  <a:schemeClr val="tx1"/>
                </a:solidFill>
                <a:effectLst/>
                <a:latin typeface="Arial" pitchFamily="34" charset="0"/>
                <a:ea typeface="Calibri" pitchFamily="34" charset="0"/>
              </a:rPr>
              <a:t>Comment on the passenger load factor	</a:t>
            </a:r>
            <a:r>
              <a:rPr kumimoji="0" lang="en-US" sz="1600" b="1" i="0" u="none" strike="noStrike" cap="none" normalizeH="0" baseline="0" dirty="0" smtClean="0">
                <a:ln>
                  <a:noFill/>
                </a:ln>
                <a:solidFill>
                  <a:schemeClr val="tx1"/>
                </a:solidFill>
                <a:effectLst/>
                <a:latin typeface="Arial" pitchFamily="34" charset="0"/>
              </a:rPr>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72897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278089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838200"/>
            <a:ext cx="7162800" cy="3785652"/>
          </a:xfrm>
          <a:prstGeom prst="rect">
            <a:avLst/>
          </a:prstGeom>
        </p:spPr>
        <p:txBody>
          <a:bodyPr wrap="square">
            <a:spAutoFit/>
          </a:bodyPr>
          <a:lstStyle/>
          <a:p>
            <a:r>
              <a:rPr lang="en-US" dirty="0" smtClean="0"/>
              <a:t>B.</a:t>
            </a:r>
          </a:p>
          <a:p>
            <a:pPr marL="342900" indent="-342900" algn="just">
              <a:buFont typeface="Arial" panose="020B0604020202020204" pitchFamily="34" charset="0"/>
              <a:buChar char="•"/>
            </a:pPr>
            <a:r>
              <a:rPr lang="en-US" dirty="0" smtClean="0"/>
              <a:t>The </a:t>
            </a:r>
            <a:r>
              <a:rPr lang="en-US" dirty="0"/>
              <a:t>operating ratio decreased significantly, indicating improved profitability</a:t>
            </a:r>
            <a:r>
              <a:rPr lang="en-US" dirty="0" smtClean="0"/>
              <a:t>.</a:t>
            </a:r>
            <a:r>
              <a:rPr lang="en-US" dirty="0"/>
              <a:t> </a:t>
            </a:r>
            <a:endParaRPr lang="en-MY" dirty="0"/>
          </a:p>
          <a:p>
            <a:pPr marL="342900" indent="-342900" algn="just">
              <a:buFont typeface="Arial" panose="020B0604020202020204" pitchFamily="34" charset="0"/>
              <a:buChar char="•"/>
            </a:pPr>
            <a:r>
              <a:rPr lang="en-US" dirty="0"/>
              <a:t>Long‑term debt to operating property increased slightly, indicating a slight increase in risk.</a:t>
            </a:r>
            <a:endParaRPr lang="en-MY" dirty="0"/>
          </a:p>
          <a:p>
            <a:pPr marL="342900" indent="-342900" algn="just">
              <a:buFont typeface="Arial" panose="020B0604020202020204" pitchFamily="34" charset="0"/>
              <a:buChar char="•"/>
            </a:pPr>
            <a:r>
              <a:rPr lang="en-US" dirty="0" smtClean="0"/>
              <a:t>Operating </a:t>
            </a:r>
            <a:r>
              <a:rPr lang="en-US" dirty="0"/>
              <a:t>revenue to operating property increased moderately, indicating improved </a:t>
            </a:r>
            <a:r>
              <a:rPr lang="en-US" dirty="0" smtClean="0"/>
              <a:t>profitability.</a:t>
            </a:r>
            <a:endParaRPr lang="en-MY" dirty="0"/>
          </a:p>
          <a:p>
            <a:pPr algn="just"/>
            <a:r>
              <a:rPr lang="en-US" dirty="0" smtClean="0"/>
              <a:t>C.</a:t>
            </a:r>
            <a:r>
              <a:rPr lang="en-US" dirty="0"/>
              <a:t>	</a:t>
            </a:r>
            <a:endParaRPr lang="en-US" dirty="0" smtClean="0"/>
          </a:p>
          <a:p>
            <a:pPr marL="342900" indent="-342900" algn="just">
              <a:buFont typeface="Arial" panose="020B0604020202020204" pitchFamily="34" charset="0"/>
              <a:buChar char="•"/>
            </a:pPr>
            <a:r>
              <a:rPr lang="en-US" dirty="0" smtClean="0"/>
              <a:t>The </a:t>
            </a:r>
            <a:r>
              <a:rPr lang="en-US" dirty="0"/>
              <a:t>passenger load factor increased materially, indicating improved profitability.</a:t>
            </a:r>
            <a:endParaRPr lang="en-MY" dirty="0"/>
          </a:p>
        </p:txBody>
      </p:sp>
    </p:spTree>
    <p:extLst>
      <p:ext uri="{BB962C8B-B14F-4D97-AF65-F5344CB8AC3E}">
        <p14:creationId xmlns:p14="http://schemas.microsoft.com/office/powerpoint/2010/main" xmlns="" val="22999344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descr="gibson-graphic (2)"/>
          <p:cNvSpPr>
            <a:spLocks noGrp="1" noChangeArrowheads="1"/>
          </p:cNvSpPr>
          <p:nvPr>
            <p:ph type="title"/>
          </p:nvPr>
        </p:nvSpPr>
        <p:spPr/>
        <p:txBody>
          <a:bodyPr/>
          <a:lstStyle/>
          <a:p>
            <a:r>
              <a:rPr lang="en-US" b="1" smtClean="0">
                <a:latin typeface="Arial" charset="0"/>
              </a:rPr>
              <a:t>Days’ Sales in Receivables</a:t>
            </a:r>
          </a:p>
        </p:txBody>
      </p:sp>
      <p:sp>
        <p:nvSpPr>
          <p:cNvPr id="1028" name="Rectangle 3"/>
          <p:cNvSpPr>
            <a:spLocks noGrp="1" noChangeArrowheads="1"/>
          </p:cNvSpPr>
          <p:nvPr>
            <p:ph idx="1"/>
          </p:nvPr>
        </p:nvSpPr>
        <p:spPr>
          <a:xfrm>
            <a:off x="593725" y="3048000"/>
            <a:ext cx="7940675" cy="2287588"/>
          </a:xfrm>
        </p:spPr>
        <p:txBody>
          <a:bodyPr/>
          <a:lstStyle/>
          <a:p>
            <a:pPr>
              <a:lnSpc>
                <a:spcPct val="80000"/>
              </a:lnSpc>
            </a:pPr>
            <a:r>
              <a:rPr lang="en-US" sz="2400" smtClean="0"/>
              <a:t>Should mirror the company’s credit terms </a:t>
            </a:r>
          </a:p>
          <a:p>
            <a:pPr>
              <a:lnSpc>
                <a:spcPct val="80000"/>
              </a:lnSpc>
            </a:pPr>
            <a:r>
              <a:rPr lang="en-US" sz="2400" smtClean="0"/>
              <a:t>Reading reflects end-of-year status of receivables</a:t>
            </a:r>
          </a:p>
          <a:p>
            <a:pPr lvl="1">
              <a:lnSpc>
                <a:spcPct val="80000"/>
              </a:lnSpc>
            </a:pPr>
            <a:r>
              <a:rPr lang="en-US" sz="2000" smtClean="0"/>
              <a:t>Use of the natural business year (lower sales at year-end) can understate result</a:t>
            </a:r>
          </a:p>
          <a:p>
            <a:pPr>
              <a:lnSpc>
                <a:spcPct val="80000"/>
              </a:lnSpc>
            </a:pPr>
            <a:r>
              <a:rPr lang="en-US" sz="2400" smtClean="0"/>
              <a:t>Compare</a:t>
            </a:r>
          </a:p>
          <a:p>
            <a:pPr lvl="1">
              <a:lnSpc>
                <a:spcPct val="80000"/>
              </a:lnSpc>
            </a:pPr>
            <a:r>
              <a:rPr lang="en-US" sz="2000" smtClean="0"/>
              <a:t>Firm data for several years</a:t>
            </a:r>
          </a:p>
          <a:p>
            <a:pPr lvl="1">
              <a:lnSpc>
                <a:spcPct val="80000"/>
              </a:lnSpc>
            </a:pPr>
            <a:r>
              <a:rPr lang="en-US" sz="2000" smtClean="0"/>
              <a:t>Other industry firms and industry averages</a:t>
            </a:r>
          </a:p>
        </p:txBody>
      </p:sp>
      <p:graphicFrame>
        <p:nvGraphicFramePr>
          <p:cNvPr id="1026" name="Object 4"/>
          <p:cNvGraphicFramePr>
            <a:graphicFrameLocks noChangeAspect="1"/>
          </p:cNvGraphicFramePr>
          <p:nvPr/>
        </p:nvGraphicFramePr>
        <p:xfrm>
          <a:off x="1676400" y="1295400"/>
          <a:ext cx="4192588" cy="1468438"/>
        </p:xfrm>
        <a:graphic>
          <a:graphicData uri="http://schemas.openxmlformats.org/presentationml/2006/ole">
            <p:oleObj spid="_x0000_s1029" name="Equation" r:id="rId4" imgW="1777229" imgH="622030" progId="">
              <p:embed/>
            </p:oleObj>
          </a:graphicData>
        </a:graphic>
      </p:graphicFrame>
      <p:sp>
        <p:nvSpPr>
          <p:cNvPr id="2" name="Footer Placeholder 1"/>
          <p:cNvSpPr>
            <a:spLocks noGrp="1"/>
          </p:cNvSpPr>
          <p:nvPr>
            <p:ph type="ftr" sz="quarter" idx="11"/>
          </p:nvPr>
        </p:nvSpPr>
        <p:spPr/>
        <p:txBody>
          <a:bodyPr/>
          <a:lstStyle/>
          <a:p>
            <a:r>
              <a:rPr lang="en-MY" smtClean="0"/>
              <a:t>Lecrure 10</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21</a:t>
            </a:fld>
            <a:endParaRPr lang="en-MY"/>
          </a:p>
        </p:txBody>
      </p:sp>
    </p:spTree>
    <p:extLst>
      <p:ext uri="{BB962C8B-B14F-4D97-AF65-F5344CB8AC3E}">
        <p14:creationId xmlns:p14="http://schemas.microsoft.com/office/powerpoint/2010/main" xmlns="" val="10914053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descr="gibson-graphic (2)"/>
          <p:cNvSpPr>
            <a:spLocks noGrp="1" noChangeArrowheads="1"/>
          </p:cNvSpPr>
          <p:nvPr>
            <p:ph type="title"/>
          </p:nvPr>
        </p:nvSpPr>
        <p:spPr/>
        <p:txBody>
          <a:bodyPr rtlCol="0">
            <a:normAutofit fontScale="90000"/>
          </a:bodyPr>
          <a:lstStyle/>
          <a:p>
            <a:pPr fontAlgn="auto">
              <a:spcAft>
                <a:spcPts val="0"/>
              </a:spcAft>
              <a:defRPr/>
            </a:pPr>
            <a:r>
              <a:rPr lang="en-US" b="1" smtClean="0">
                <a:latin typeface="Arial" charset="0"/>
              </a:rPr>
              <a:t>Accounts Receivable Turnover</a:t>
            </a:r>
          </a:p>
        </p:txBody>
      </p:sp>
      <p:sp>
        <p:nvSpPr>
          <p:cNvPr id="126979" name="Rectangle 3"/>
          <p:cNvSpPr>
            <a:spLocks noGrp="1" noChangeArrowheads="1"/>
          </p:cNvSpPr>
          <p:nvPr>
            <p:ph idx="1"/>
          </p:nvPr>
        </p:nvSpPr>
        <p:spPr>
          <a:xfrm>
            <a:off x="593725" y="2667000"/>
            <a:ext cx="7940675" cy="2668588"/>
          </a:xfrm>
        </p:spPr>
        <p:txBody>
          <a:bodyPr rtlCol="0">
            <a:normAutofit fontScale="92500" lnSpcReduction="20000"/>
          </a:bodyPr>
          <a:lstStyle/>
          <a:p>
            <a:pPr fontAlgn="auto">
              <a:spcAft>
                <a:spcPts val="0"/>
              </a:spcAft>
              <a:buFont typeface="Arial" pitchFamily="34" charset="0"/>
              <a:buChar char="•"/>
              <a:defRPr/>
            </a:pPr>
            <a:r>
              <a:rPr lang="en-US" smtClean="0"/>
              <a:t>Indicates the liquidity of receivables</a:t>
            </a:r>
          </a:p>
          <a:p>
            <a:pPr fontAlgn="auto">
              <a:spcAft>
                <a:spcPts val="0"/>
              </a:spcAft>
              <a:buFont typeface="Arial" pitchFamily="34" charset="0"/>
              <a:buChar char="•"/>
              <a:defRPr/>
            </a:pPr>
            <a:r>
              <a:rPr lang="en-US" smtClean="0"/>
              <a:t>Determining </a:t>
            </a:r>
            <a:r>
              <a:rPr lang="en-US" i="1" smtClean="0"/>
              <a:t>average</a:t>
            </a:r>
            <a:r>
              <a:rPr lang="en-US" smtClean="0"/>
              <a:t> gross receivables</a:t>
            </a:r>
          </a:p>
          <a:p>
            <a:pPr lvl="1" fontAlgn="auto">
              <a:spcAft>
                <a:spcPts val="0"/>
              </a:spcAft>
              <a:buFont typeface="Arial" pitchFamily="34" charset="0"/>
              <a:buChar char="–"/>
              <a:defRPr/>
            </a:pPr>
            <a:r>
              <a:rPr lang="en-US" smtClean="0"/>
              <a:t>End of year and beginning of year base points for average mask seasonal fluctuations</a:t>
            </a:r>
          </a:p>
          <a:p>
            <a:pPr lvl="1" fontAlgn="auto">
              <a:spcAft>
                <a:spcPts val="0"/>
              </a:spcAft>
              <a:buFont typeface="Arial" pitchFamily="34" charset="0"/>
              <a:buChar char="–"/>
              <a:defRPr/>
            </a:pPr>
            <a:r>
              <a:rPr lang="en-US" smtClean="0"/>
              <a:t>Internal analysis: use monthly or weekly amounts</a:t>
            </a:r>
          </a:p>
          <a:p>
            <a:pPr lvl="1" fontAlgn="auto">
              <a:spcAft>
                <a:spcPts val="0"/>
              </a:spcAft>
              <a:buFont typeface="Arial" pitchFamily="34" charset="0"/>
              <a:buChar char="–"/>
              <a:defRPr/>
            </a:pPr>
            <a:r>
              <a:rPr lang="en-US" smtClean="0"/>
              <a:t>External analysis: use quarterly data</a:t>
            </a:r>
          </a:p>
        </p:txBody>
      </p:sp>
      <p:graphicFrame>
        <p:nvGraphicFramePr>
          <p:cNvPr id="2050" name="Object 4"/>
          <p:cNvGraphicFramePr>
            <a:graphicFrameLocks noChangeAspect="1"/>
          </p:cNvGraphicFramePr>
          <p:nvPr/>
        </p:nvGraphicFramePr>
        <p:xfrm>
          <a:off x="990600" y="1295400"/>
          <a:ext cx="5665788" cy="989013"/>
        </p:xfrm>
        <a:graphic>
          <a:graphicData uri="http://schemas.openxmlformats.org/presentationml/2006/ole">
            <p:oleObj spid="_x0000_s2053" name="Equation" r:id="rId4" imgW="2400300" imgH="419100" progId="">
              <p:embed/>
            </p:oleObj>
          </a:graphicData>
        </a:graphic>
      </p:graphicFrame>
      <p:sp>
        <p:nvSpPr>
          <p:cNvPr id="2" name="Footer Placeholder 1"/>
          <p:cNvSpPr>
            <a:spLocks noGrp="1"/>
          </p:cNvSpPr>
          <p:nvPr>
            <p:ph type="ftr" sz="quarter" idx="11"/>
          </p:nvPr>
        </p:nvSpPr>
        <p:spPr/>
        <p:txBody>
          <a:bodyPr/>
          <a:lstStyle/>
          <a:p>
            <a:r>
              <a:rPr lang="en-MY" smtClean="0"/>
              <a:t>Lecture 10</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22</a:t>
            </a:fld>
            <a:endParaRPr lang="en-MY"/>
          </a:p>
        </p:txBody>
      </p:sp>
    </p:spTree>
    <p:extLst>
      <p:ext uri="{BB962C8B-B14F-4D97-AF65-F5344CB8AC3E}">
        <p14:creationId xmlns:p14="http://schemas.microsoft.com/office/powerpoint/2010/main" xmlns="" val="12460235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descr="gibson-graphic (2)"/>
          <p:cNvSpPr>
            <a:spLocks noGrp="1" noChangeArrowheads="1"/>
          </p:cNvSpPr>
          <p:nvPr>
            <p:ph type="title"/>
          </p:nvPr>
        </p:nvSpPr>
        <p:spPr/>
        <p:txBody>
          <a:bodyPr rtlCol="0">
            <a:normAutofit fontScale="90000"/>
          </a:bodyPr>
          <a:lstStyle/>
          <a:p>
            <a:pPr fontAlgn="auto">
              <a:spcAft>
                <a:spcPts val="0"/>
              </a:spcAft>
              <a:defRPr/>
            </a:pPr>
            <a:r>
              <a:rPr lang="en-US" b="1" dirty="0" smtClean="0">
                <a:latin typeface="Arial" charset="0"/>
              </a:rPr>
              <a:t>Accounts Receivable Turnover in Days</a:t>
            </a:r>
          </a:p>
        </p:txBody>
      </p:sp>
      <p:sp>
        <p:nvSpPr>
          <p:cNvPr id="3076" name="Rectangle 3"/>
          <p:cNvSpPr>
            <a:spLocks noGrp="1" noChangeArrowheads="1"/>
          </p:cNvSpPr>
          <p:nvPr>
            <p:ph idx="1"/>
          </p:nvPr>
        </p:nvSpPr>
        <p:spPr>
          <a:xfrm>
            <a:off x="593725" y="3124200"/>
            <a:ext cx="7940675" cy="2668588"/>
          </a:xfrm>
        </p:spPr>
        <p:txBody>
          <a:bodyPr/>
          <a:lstStyle/>
          <a:p>
            <a:r>
              <a:rPr lang="en-US" smtClean="0">
                <a:latin typeface="Arial" charset="0"/>
                <a:cs typeface="Arial" charset="0"/>
              </a:rPr>
              <a:t>Similar to </a:t>
            </a:r>
            <a:r>
              <a:rPr lang="en-US" i="1" smtClean="0">
                <a:latin typeface="Arial" charset="0"/>
                <a:cs typeface="Arial" charset="0"/>
              </a:rPr>
              <a:t>Number of Days’ Sales in Receivables</a:t>
            </a:r>
            <a:r>
              <a:rPr lang="en-US" smtClean="0">
                <a:latin typeface="Arial" charset="0"/>
                <a:cs typeface="Arial" charset="0"/>
              </a:rPr>
              <a:t> except average receivables are used</a:t>
            </a:r>
          </a:p>
          <a:p>
            <a:r>
              <a:rPr lang="en-US" smtClean="0">
                <a:latin typeface="Arial" charset="0"/>
                <a:cs typeface="Arial" charset="0"/>
              </a:rPr>
              <a:t>Should reflect firm’s credit and collection policies</a:t>
            </a:r>
          </a:p>
        </p:txBody>
      </p:sp>
      <p:graphicFrame>
        <p:nvGraphicFramePr>
          <p:cNvPr id="3074" name="Object 5"/>
          <p:cNvGraphicFramePr>
            <a:graphicFrameLocks noChangeAspect="1"/>
          </p:cNvGraphicFramePr>
          <p:nvPr/>
        </p:nvGraphicFramePr>
        <p:xfrm>
          <a:off x="1371600" y="1600200"/>
          <a:ext cx="5659438" cy="1466850"/>
        </p:xfrm>
        <a:graphic>
          <a:graphicData uri="http://schemas.openxmlformats.org/presentationml/2006/ole">
            <p:oleObj spid="_x0000_s3077" name="Equation" r:id="rId4" imgW="2400300" imgH="622300" progId="">
              <p:embed/>
            </p:oleObj>
          </a:graphicData>
        </a:graphic>
      </p:graphicFrame>
      <p:sp>
        <p:nvSpPr>
          <p:cNvPr id="2" name="Footer Placeholder 1"/>
          <p:cNvSpPr>
            <a:spLocks noGrp="1"/>
          </p:cNvSpPr>
          <p:nvPr>
            <p:ph type="ftr" sz="quarter" idx="11"/>
          </p:nvPr>
        </p:nvSpPr>
        <p:spPr/>
        <p:txBody>
          <a:bodyPr/>
          <a:lstStyle/>
          <a:p>
            <a:r>
              <a:rPr lang="en-MY" smtClean="0"/>
              <a:t>Lecture 10</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23</a:t>
            </a:fld>
            <a:endParaRPr lang="en-MY"/>
          </a:p>
        </p:txBody>
      </p:sp>
    </p:spTree>
    <p:extLst>
      <p:ext uri="{BB962C8B-B14F-4D97-AF65-F5344CB8AC3E}">
        <p14:creationId xmlns:p14="http://schemas.microsoft.com/office/powerpoint/2010/main" xmlns="" val="36350038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descr="gibson-graphic (2)"/>
          <p:cNvSpPr>
            <a:spLocks noGrp="1" noChangeArrowheads="1"/>
          </p:cNvSpPr>
          <p:nvPr>
            <p:ph type="title"/>
          </p:nvPr>
        </p:nvSpPr>
        <p:spPr/>
        <p:txBody>
          <a:bodyPr/>
          <a:lstStyle/>
          <a:p>
            <a:pPr eaLnBrk="1" hangingPunct="1"/>
            <a:r>
              <a:rPr lang="en-US" altLang="en-US" b="1" dirty="0" smtClean="0">
                <a:latin typeface="Arial" charset="0"/>
              </a:rPr>
              <a:t>Days’ Sales in Inventory</a:t>
            </a:r>
          </a:p>
        </p:txBody>
      </p:sp>
      <p:sp>
        <p:nvSpPr>
          <p:cNvPr id="159747" name="Rectangle 3"/>
          <p:cNvSpPr>
            <a:spLocks noGrp="1" noChangeArrowheads="1"/>
          </p:cNvSpPr>
          <p:nvPr>
            <p:ph idx="1"/>
          </p:nvPr>
        </p:nvSpPr>
        <p:spPr>
          <a:xfrm>
            <a:off x="593725" y="2590800"/>
            <a:ext cx="8016875" cy="2287588"/>
          </a:xfrm>
        </p:spPr>
        <p:txBody>
          <a:bodyPr rtlCol="0">
            <a:normAutofit fontScale="70000" lnSpcReduction="20000"/>
          </a:bodyPr>
          <a:lstStyle/>
          <a:p>
            <a:pPr eaLnBrk="1" fontAlgn="auto" hangingPunct="1">
              <a:spcAft>
                <a:spcPts val="0"/>
              </a:spcAft>
              <a:buFont typeface="Arial" pitchFamily="34" charset="0"/>
              <a:buChar char="•"/>
              <a:defRPr/>
            </a:pPr>
            <a:r>
              <a:rPr lang="en-US" dirty="0" smtClean="0"/>
              <a:t>Indicates the length of time needed to sell all inventory on hand</a:t>
            </a:r>
          </a:p>
          <a:p>
            <a:pPr eaLnBrk="1" fontAlgn="auto" hangingPunct="1">
              <a:spcAft>
                <a:spcPts val="0"/>
              </a:spcAft>
              <a:buFont typeface="Arial" pitchFamily="34" charset="0"/>
              <a:buChar char="•"/>
              <a:defRPr/>
            </a:pPr>
            <a:r>
              <a:rPr lang="en-US" dirty="0" smtClean="0"/>
              <a:t>Use of a natural business year</a:t>
            </a:r>
          </a:p>
          <a:p>
            <a:pPr lvl="1" eaLnBrk="1" fontAlgn="auto" hangingPunct="1">
              <a:spcAft>
                <a:spcPts val="0"/>
              </a:spcAft>
              <a:buFont typeface="Arial" pitchFamily="34" charset="0"/>
              <a:buChar char="–"/>
              <a:defRPr/>
            </a:pPr>
            <a:r>
              <a:rPr lang="en-US" dirty="0" smtClean="0"/>
              <a:t>Understates number of day’s sale in inventory</a:t>
            </a:r>
          </a:p>
          <a:p>
            <a:pPr lvl="1" eaLnBrk="1" fontAlgn="auto" hangingPunct="1">
              <a:spcAft>
                <a:spcPts val="0"/>
              </a:spcAft>
              <a:buFont typeface="Arial" pitchFamily="34" charset="0"/>
              <a:buChar char="–"/>
              <a:defRPr/>
            </a:pPr>
            <a:r>
              <a:rPr lang="en-US" dirty="0" smtClean="0"/>
              <a:t>Overstates liquidity of inventory</a:t>
            </a:r>
          </a:p>
          <a:p>
            <a:pPr eaLnBrk="1" fontAlgn="auto" hangingPunct="1">
              <a:spcAft>
                <a:spcPts val="0"/>
              </a:spcAft>
              <a:buFont typeface="Arial" pitchFamily="34" charset="0"/>
              <a:buChar char="•"/>
              <a:defRPr/>
            </a:pPr>
            <a:r>
              <a:rPr lang="en-US" dirty="0" smtClean="0"/>
              <a:t>Implications of extremes</a:t>
            </a:r>
          </a:p>
          <a:p>
            <a:pPr lvl="1" eaLnBrk="1" fontAlgn="auto" hangingPunct="1">
              <a:spcAft>
                <a:spcPts val="0"/>
              </a:spcAft>
              <a:buFont typeface="Arial" pitchFamily="34" charset="0"/>
              <a:buChar char="–"/>
              <a:defRPr/>
            </a:pPr>
            <a:r>
              <a:rPr lang="en-US" dirty="0" smtClean="0"/>
              <a:t>High: excessive inventory for sales activity</a:t>
            </a:r>
          </a:p>
          <a:p>
            <a:pPr lvl="1" eaLnBrk="1" fontAlgn="auto" hangingPunct="1">
              <a:spcAft>
                <a:spcPts val="0"/>
              </a:spcAft>
              <a:buFont typeface="Arial" pitchFamily="34" charset="0"/>
              <a:buChar char="–"/>
              <a:defRPr/>
            </a:pPr>
            <a:r>
              <a:rPr lang="en-US" dirty="0" smtClean="0"/>
              <a:t>Low: inventory shortage and lost sales</a:t>
            </a:r>
          </a:p>
        </p:txBody>
      </p:sp>
      <p:graphicFrame>
        <p:nvGraphicFramePr>
          <p:cNvPr id="17412" name="Object 4"/>
          <p:cNvGraphicFramePr>
            <a:graphicFrameLocks noChangeAspect="1"/>
          </p:cNvGraphicFramePr>
          <p:nvPr/>
        </p:nvGraphicFramePr>
        <p:xfrm>
          <a:off x="1447800" y="1200150"/>
          <a:ext cx="4702175" cy="1466850"/>
        </p:xfrm>
        <a:graphic>
          <a:graphicData uri="http://schemas.openxmlformats.org/presentationml/2006/ole">
            <p:oleObj spid="_x0000_s4101" name="Equation" r:id="rId4" imgW="1993900" imgH="622300" progId="">
              <p:embed/>
            </p:oleObj>
          </a:graphicData>
        </a:graphic>
      </p:graphicFrame>
      <p:sp>
        <p:nvSpPr>
          <p:cNvPr id="2" name="Footer Placeholder 1"/>
          <p:cNvSpPr>
            <a:spLocks noGrp="1"/>
          </p:cNvSpPr>
          <p:nvPr>
            <p:ph type="ftr" sz="quarter" idx="11"/>
          </p:nvPr>
        </p:nvSpPr>
        <p:spPr/>
        <p:txBody>
          <a:bodyPr/>
          <a:lstStyle/>
          <a:p>
            <a:r>
              <a:rPr lang="en-MY" smtClean="0"/>
              <a:t>Lecture 11</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24</a:t>
            </a:fld>
            <a:endParaRPr lang="en-MY"/>
          </a:p>
        </p:txBody>
      </p:sp>
    </p:spTree>
    <p:extLst>
      <p:ext uri="{BB962C8B-B14F-4D97-AF65-F5344CB8AC3E}">
        <p14:creationId xmlns:p14="http://schemas.microsoft.com/office/powerpoint/2010/main" xmlns="" val="5939030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descr="gibson-graphic (2)"/>
          <p:cNvSpPr>
            <a:spLocks noGrp="1" noChangeArrowheads="1"/>
          </p:cNvSpPr>
          <p:nvPr>
            <p:ph type="title"/>
          </p:nvPr>
        </p:nvSpPr>
        <p:spPr/>
        <p:txBody>
          <a:bodyPr/>
          <a:lstStyle/>
          <a:p>
            <a:pPr eaLnBrk="1" hangingPunct="1"/>
            <a:r>
              <a:rPr lang="en-US" altLang="en-US" b="1" smtClean="0">
                <a:latin typeface="Arial" charset="0"/>
              </a:rPr>
              <a:t>Inventory Turnover</a:t>
            </a:r>
          </a:p>
        </p:txBody>
      </p:sp>
      <p:sp>
        <p:nvSpPr>
          <p:cNvPr id="160771" name="Rectangle 3"/>
          <p:cNvSpPr>
            <a:spLocks noGrp="1" noChangeArrowheads="1"/>
          </p:cNvSpPr>
          <p:nvPr>
            <p:ph idx="1"/>
          </p:nvPr>
        </p:nvSpPr>
        <p:spPr>
          <a:xfrm>
            <a:off x="593725" y="2438400"/>
            <a:ext cx="8016875" cy="2668588"/>
          </a:xfrm>
        </p:spPr>
        <p:txBody>
          <a:bodyPr rtlCol="0">
            <a:normAutofit fontScale="92500" lnSpcReduction="20000"/>
          </a:bodyPr>
          <a:lstStyle/>
          <a:p>
            <a:pPr eaLnBrk="1" fontAlgn="auto" hangingPunct="1">
              <a:spcAft>
                <a:spcPts val="0"/>
              </a:spcAft>
              <a:buFont typeface="Arial" pitchFamily="34" charset="0"/>
              <a:buChar char="•"/>
              <a:defRPr/>
            </a:pPr>
            <a:r>
              <a:rPr lang="en-US" dirty="0" smtClean="0"/>
              <a:t>Indicates the liquidity of inventory</a:t>
            </a:r>
          </a:p>
          <a:p>
            <a:pPr eaLnBrk="1" fontAlgn="auto" hangingPunct="1">
              <a:spcAft>
                <a:spcPts val="0"/>
              </a:spcAft>
              <a:buFont typeface="Arial" pitchFamily="34" charset="0"/>
              <a:buChar char="•"/>
              <a:defRPr/>
            </a:pPr>
            <a:r>
              <a:rPr lang="en-US" dirty="0" smtClean="0"/>
              <a:t>Determining </a:t>
            </a:r>
            <a:r>
              <a:rPr lang="en-US" i="1" dirty="0" smtClean="0"/>
              <a:t>average</a:t>
            </a:r>
            <a:r>
              <a:rPr lang="en-US" dirty="0" smtClean="0"/>
              <a:t> inventory</a:t>
            </a:r>
          </a:p>
          <a:p>
            <a:pPr lvl="1" eaLnBrk="1" fontAlgn="auto" hangingPunct="1">
              <a:spcAft>
                <a:spcPts val="0"/>
              </a:spcAft>
              <a:buFont typeface="Arial" pitchFamily="34" charset="0"/>
              <a:buChar char="–"/>
              <a:defRPr/>
            </a:pPr>
            <a:r>
              <a:rPr lang="en-US" dirty="0" smtClean="0"/>
              <a:t>End of year and beginning of year base points for average mask seasonal fluctuations</a:t>
            </a:r>
          </a:p>
          <a:p>
            <a:pPr lvl="1" eaLnBrk="1" fontAlgn="auto" hangingPunct="1">
              <a:spcAft>
                <a:spcPts val="0"/>
              </a:spcAft>
              <a:buFont typeface="Arial" pitchFamily="34" charset="0"/>
              <a:buChar char="–"/>
              <a:defRPr/>
            </a:pPr>
            <a:r>
              <a:rPr lang="en-US" dirty="0" smtClean="0"/>
              <a:t>Internal analysis: use monthly or weekly amounts</a:t>
            </a:r>
          </a:p>
          <a:p>
            <a:pPr lvl="1" eaLnBrk="1" fontAlgn="auto" hangingPunct="1">
              <a:spcAft>
                <a:spcPts val="0"/>
              </a:spcAft>
              <a:buFont typeface="Arial" pitchFamily="34" charset="0"/>
              <a:buChar char="–"/>
              <a:defRPr/>
            </a:pPr>
            <a:r>
              <a:rPr lang="en-US" dirty="0" smtClean="0"/>
              <a:t>External analysis: use quarterly data</a:t>
            </a:r>
          </a:p>
        </p:txBody>
      </p:sp>
      <p:graphicFrame>
        <p:nvGraphicFramePr>
          <p:cNvPr id="18436" name="Object 4"/>
          <p:cNvGraphicFramePr>
            <a:graphicFrameLocks noChangeAspect="1"/>
          </p:cNvGraphicFramePr>
          <p:nvPr/>
        </p:nvGraphicFramePr>
        <p:xfrm>
          <a:off x="1809750" y="1295400"/>
          <a:ext cx="4286250" cy="989013"/>
        </p:xfrm>
        <a:graphic>
          <a:graphicData uri="http://schemas.openxmlformats.org/presentationml/2006/ole">
            <p:oleObj spid="_x0000_s5125" name="Equation" r:id="rId4" imgW="1816100" imgH="419100" progId="">
              <p:embed/>
            </p:oleObj>
          </a:graphicData>
        </a:graphic>
      </p:graphicFrame>
      <p:sp>
        <p:nvSpPr>
          <p:cNvPr id="2" name="Footer Placeholder 1"/>
          <p:cNvSpPr>
            <a:spLocks noGrp="1"/>
          </p:cNvSpPr>
          <p:nvPr>
            <p:ph type="ftr" sz="quarter" idx="11"/>
          </p:nvPr>
        </p:nvSpPr>
        <p:spPr/>
        <p:txBody>
          <a:bodyPr/>
          <a:lstStyle/>
          <a:p>
            <a:r>
              <a:rPr lang="en-MY" smtClean="0"/>
              <a:t>Lecture 11</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25</a:t>
            </a:fld>
            <a:endParaRPr lang="en-MY"/>
          </a:p>
        </p:txBody>
      </p:sp>
    </p:spTree>
    <p:extLst>
      <p:ext uri="{BB962C8B-B14F-4D97-AF65-F5344CB8AC3E}">
        <p14:creationId xmlns:p14="http://schemas.microsoft.com/office/powerpoint/2010/main" xmlns="" val="21815133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descr="gibson-graphic (2)"/>
          <p:cNvSpPr>
            <a:spLocks noGrp="1" noChangeArrowheads="1"/>
          </p:cNvSpPr>
          <p:nvPr>
            <p:ph type="title"/>
          </p:nvPr>
        </p:nvSpPr>
        <p:spPr>
          <a:xfrm>
            <a:off x="0" y="-15875"/>
            <a:ext cx="4267200" cy="2149475"/>
          </a:xfrm>
        </p:spPr>
        <p:txBody>
          <a:bodyPr/>
          <a:lstStyle/>
          <a:p>
            <a:pPr eaLnBrk="1" hangingPunct="1"/>
            <a:r>
              <a:rPr lang="en-US" altLang="en-US" b="1" smtClean="0">
                <a:latin typeface="Arial" charset="0"/>
              </a:rPr>
              <a:t>Inventory Turnover in Days</a:t>
            </a:r>
          </a:p>
        </p:txBody>
      </p:sp>
      <p:graphicFrame>
        <p:nvGraphicFramePr>
          <p:cNvPr id="20483" name="Object 4"/>
          <p:cNvGraphicFramePr>
            <a:graphicFrameLocks noChangeAspect="1"/>
          </p:cNvGraphicFramePr>
          <p:nvPr/>
        </p:nvGraphicFramePr>
        <p:xfrm>
          <a:off x="-304800" y="2667000"/>
          <a:ext cx="4114800" cy="1284288"/>
        </p:xfrm>
        <a:graphic>
          <a:graphicData uri="http://schemas.openxmlformats.org/presentationml/2006/ole">
            <p:oleObj spid="_x0000_s6152" name="Equation" r:id="rId4" imgW="1993900" imgH="622300" progId="">
              <p:embed/>
            </p:oleObj>
          </a:graphicData>
        </a:graphic>
      </p:graphicFrame>
      <p:sp>
        <p:nvSpPr>
          <p:cNvPr id="20484" name="Rectangle 6" descr="gibson-graphic (2)"/>
          <p:cNvSpPr>
            <a:spLocks noChangeArrowheads="1"/>
          </p:cNvSpPr>
          <p:nvPr/>
        </p:nvSpPr>
        <p:spPr bwMode="auto">
          <a:xfrm>
            <a:off x="4800600" y="0"/>
            <a:ext cx="4343400" cy="2133600"/>
          </a:xfrm>
          <a:prstGeom prst="rect">
            <a:avLst/>
          </a:prstGeom>
          <a:blipFill dpi="0" rotWithShape="0">
            <a:blip r:embed="rId5"/>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nchorCtr="1"/>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a:solidFill>
                  <a:schemeClr val="bg1"/>
                </a:solidFill>
                <a:latin typeface="Arial" charset="0"/>
              </a:rPr>
              <a:t>Inventory Turnover per Year</a:t>
            </a:r>
          </a:p>
        </p:txBody>
      </p:sp>
      <p:graphicFrame>
        <p:nvGraphicFramePr>
          <p:cNvPr id="20485" name="Object 7"/>
          <p:cNvGraphicFramePr>
            <a:graphicFrameLocks noChangeAspect="1"/>
          </p:cNvGraphicFramePr>
          <p:nvPr/>
        </p:nvGraphicFramePr>
        <p:xfrm>
          <a:off x="4800600" y="2743200"/>
          <a:ext cx="3810000" cy="1252538"/>
        </p:xfrm>
        <a:graphic>
          <a:graphicData uri="http://schemas.openxmlformats.org/presentationml/2006/ole">
            <p:oleObj spid="_x0000_s6153" name="Equation" r:id="rId6" imgW="1777229" imgH="583947" progId="">
              <p:embed/>
            </p:oleObj>
          </a:graphicData>
        </a:graphic>
      </p:graphicFrame>
      <p:sp>
        <p:nvSpPr>
          <p:cNvPr id="2" name="Footer Placeholder 1"/>
          <p:cNvSpPr>
            <a:spLocks noGrp="1"/>
          </p:cNvSpPr>
          <p:nvPr>
            <p:ph type="ftr" sz="quarter" idx="11"/>
          </p:nvPr>
        </p:nvSpPr>
        <p:spPr/>
        <p:txBody>
          <a:bodyPr/>
          <a:lstStyle/>
          <a:p>
            <a:r>
              <a:rPr lang="en-MY" smtClean="0"/>
              <a:t>Lecture 11</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26</a:t>
            </a:fld>
            <a:endParaRPr lang="en-MY"/>
          </a:p>
        </p:txBody>
      </p:sp>
    </p:spTree>
    <p:extLst>
      <p:ext uri="{BB962C8B-B14F-4D97-AF65-F5344CB8AC3E}">
        <p14:creationId xmlns:p14="http://schemas.microsoft.com/office/powerpoint/2010/main" xmlns="" val="18682801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descr="gibson-graphic (2)"/>
          <p:cNvSpPr>
            <a:spLocks noGrp="1" noChangeArrowheads="1"/>
          </p:cNvSpPr>
          <p:nvPr>
            <p:ph type="title"/>
          </p:nvPr>
        </p:nvSpPr>
        <p:spPr/>
        <p:txBody>
          <a:bodyPr rtlCol="0">
            <a:normAutofit fontScale="90000"/>
          </a:bodyPr>
          <a:lstStyle/>
          <a:p>
            <a:pPr eaLnBrk="1" fontAlgn="auto" hangingPunct="1">
              <a:spcAft>
                <a:spcPts val="0"/>
              </a:spcAft>
              <a:defRPr/>
            </a:pPr>
            <a:r>
              <a:rPr lang="en-US" b="1" smtClean="0">
                <a:latin typeface="Arial" charset="0"/>
              </a:rPr>
              <a:t>Current Assets: Operating Cycle</a:t>
            </a:r>
          </a:p>
        </p:txBody>
      </p:sp>
      <p:sp>
        <p:nvSpPr>
          <p:cNvPr id="102403" name="Rectangle 3"/>
          <p:cNvSpPr>
            <a:spLocks noGrp="1" noChangeArrowheads="1"/>
          </p:cNvSpPr>
          <p:nvPr>
            <p:ph idx="1"/>
          </p:nvPr>
        </p:nvSpPr>
        <p:spPr>
          <a:xfrm>
            <a:off x="533400" y="1295400"/>
            <a:ext cx="7772400" cy="992188"/>
          </a:xfrm>
        </p:spPr>
        <p:txBody>
          <a:bodyPr rtlCol="0">
            <a:normAutofit fontScale="92500" lnSpcReduction="10000"/>
          </a:bodyPr>
          <a:lstStyle/>
          <a:p>
            <a:pPr marL="346075" indent="-346075" eaLnBrk="1" fontAlgn="auto" hangingPunct="1">
              <a:spcAft>
                <a:spcPts val="0"/>
              </a:spcAft>
              <a:buFont typeface="Arial" pitchFamily="34" charset="0"/>
              <a:buChar char="•"/>
              <a:defRPr/>
            </a:pPr>
            <a:r>
              <a:rPr lang="en-US" smtClean="0"/>
              <a:t>The time period between acquisition of goods and the final cash realization from sales</a:t>
            </a:r>
          </a:p>
        </p:txBody>
      </p:sp>
      <p:graphicFrame>
        <p:nvGraphicFramePr>
          <p:cNvPr id="21508" name="Object 4"/>
          <p:cNvGraphicFramePr>
            <a:graphicFrameLocks noChangeAspect="1"/>
          </p:cNvGraphicFramePr>
          <p:nvPr/>
        </p:nvGraphicFramePr>
        <p:xfrm>
          <a:off x="457200" y="2325688"/>
          <a:ext cx="7772400" cy="1028700"/>
        </p:xfrm>
        <a:graphic>
          <a:graphicData uri="http://schemas.openxmlformats.org/presentationml/2006/ole">
            <p:oleObj spid="_x0000_s7173" name="Equation" r:id="rId4" imgW="3937000" imgH="520700" progId="">
              <p:embed/>
            </p:oleObj>
          </a:graphicData>
        </a:graphic>
      </p:graphicFrame>
      <p:sp>
        <p:nvSpPr>
          <p:cNvPr id="21509" name="Text Box 5"/>
          <p:cNvSpPr txBox="1">
            <a:spLocks noChangeArrowheads="1"/>
          </p:cNvSpPr>
          <p:nvPr/>
        </p:nvSpPr>
        <p:spPr bwMode="auto">
          <a:xfrm>
            <a:off x="533400" y="3387725"/>
            <a:ext cx="8001000" cy="2252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285750" indent="-285750" eaLnBrk="0" hangingPunct="0">
              <a:spcBef>
                <a:spcPct val="20000"/>
              </a:spcBef>
              <a:buFont typeface="Arial" charset="0"/>
              <a:buChar char="•"/>
              <a:defRPr sz="3200">
                <a:solidFill>
                  <a:schemeClr val="tx1"/>
                </a:solidFill>
                <a:latin typeface="Calibri" pitchFamily="34" charset="0"/>
              </a:defRPr>
            </a:lvl1pPr>
            <a:lvl2pPr marL="798513"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FontTx/>
              <a:buChar char="•"/>
            </a:pPr>
            <a:r>
              <a:rPr lang="en-US" altLang="en-US" sz="2800">
                <a:solidFill>
                  <a:srgbClr val="336699"/>
                </a:solidFill>
                <a:latin typeface="Arial" charset="0"/>
              </a:rPr>
              <a:t>Subject to potential understatement from understatement of turnover measures</a:t>
            </a:r>
          </a:p>
          <a:p>
            <a:pPr lvl="1" eaLnBrk="1" hangingPunct="1">
              <a:buFontTx/>
              <a:buChar char="–"/>
            </a:pPr>
            <a:r>
              <a:rPr lang="en-US" altLang="en-US" sz="2400">
                <a:solidFill>
                  <a:srgbClr val="336699"/>
                </a:solidFill>
                <a:latin typeface="Arial" charset="0"/>
              </a:rPr>
              <a:t>Use of LIFO</a:t>
            </a:r>
          </a:p>
          <a:p>
            <a:pPr lvl="1" eaLnBrk="1" hangingPunct="1">
              <a:buFontTx/>
              <a:buChar char="–"/>
            </a:pPr>
            <a:r>
              <a:rPr lang="en-US" altLang="en-US" sz="2400">
                <a:solidFill>
                  <a:srgbClr val="336699"/>
                </a:solidFill>
                <a:latin typeface="Arial" charset="0"/>
              </a:rPr>
              <a:t>Use of a natural business year</a:t>
            </a:r>
          </a:p>
          <a:p>
            <a:pPr lvl="1" eaLnBrk="1" hangingPunct="1">
              <a:buFontTx/>
              <a:buChar char="–"/>
            </a:pPr>
            <a:r>
              <a:rPr lang="en-US" altLang="en-US" sz="2400">
                <a:solidFill>
                  <a:srgbClr val="336699"/>
                </a:solidFill>
                <a:latin typeface="Arial" charset="0"/>
              </a:rPr>
              <a:t>Averages are computed on beginning-of-year and end-of-year data</a:t>
            </a:r>
            <a:endParaRPr lang="en-US" altLang="en-US" sz="2400">
              <a:latin typeface="Times New Roman" pitchFamily="18" charset="0"/>
            </a:endParaRPr>
          </a:p>
        </p:txBody>
      </p:sp>
      <p:sp>
        <p:nvSpPr>
          <p:cNvPr id="2" name="Footer Placeholder 1"/>
          <p:cNvSpPr>
            <a:spLocks noGrp="1"/>
          </p:cNvSpPr>
          <p:nvPr>
            <p:ph type="ftr" sz="quarter" idx="11"/>
          </p:nvPr>
        </p:nvSpPr>
        <p:spPr/>
        <p:txBody>
          <a:bodyPr/>
          <a:lstStyle/>
          <a:p>
            <a:r>
              <a:rPr lang="en-MY" smtClean="0"/>
              <a:t>Lecture 11</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27</a:t>
            </a:fld>
            <a:endParaRPr lang="en-MY"/>
          </a:p>
        </p:txBody>
      </p:sp>
    </p:spTree>
    <p:extLst>
      <p:ext uri="{BB962C8B-B14F-4D97-AF65-F5344CB8AC3E}">
        <p14:creationId xmlns:p14="http://schemas.microsoft.com/office/powerpoint/2010/main" xmlns="" val="21561783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descr="gibson-graphic (2)"/>
          <p:cNvSpPr>
            <a:spLocks noGrp="1" noChangeArrowheads="1"/>
          </p:cNvSpPr>
          <p:nvPr>
            <p:ph type="title"/>
          </p:nvPr>
        </p:nvSpPr>
        <p:spPr/>
        <p:txBody>
          <a:bodyPr/>
          <a:lstStyle/>
          <a:p>
            <a:pPr eaLnBrk="1" hangingPunct="1"/>
            <a:r>
              <a:rPr lang="en-US" altLang="en-US" b="1" smtClean="0">
                <a:latin typeface="Arial" charset="0"/>
              </a:rPr>
              <a:t>Working Capital</a:t>
            </a:r>
          </a:p>
        </p:txBody>
      </p:sp>
      <p:sp>
        <p:nvSpPr>
          <p:cNvPr id="103433" name="Rectangle 9"/>
          <p:cNvSpPr>
            <a:spLocks noGrp="1" noChangeArrowheads="1"/>
          </p:cNvSpPr>
          <p:nvPr>
            <p:ph idx="1"/>
          </p:nvPr>
        </p:nvSpPr>
        <p:spPr>
          <a:xfrm>
            <a:off x="609600" y="2895600"/>
            <a:ext cx="8016875" cy="2209800"/>
          </a:xfrm>
        </p:spPr>
        <p:txBody>
          <a:bodyPr rtlCol="0">
            <a:normAutofit lnSpcReduction="10000"/>
          </a:bodyPr>
          <a:lstStyle/>
          <a:p>
            <a:pPr eaLnBrk="1" fontAlgn="auto" hangingPunct="1">
              <a:spcAft>
                <a:spcPts val="0"/>
              </a:spcAft>
              <a:buFont typeface="Arial" pitchFamily="34" charset="0"/>
              <a:buChar char="•"/>
              <a:defRPr/>
            </a:pPr>
            <a:r>
              <a:rPr lang="en-US" smtClean="0"/>
              <a:t>Subject to understatement if certain assets are understated (i.e., LIFO inventory)</a:t>
            </a:r>
          </a:p>
          <a:p>
            <a:pPr eaLnBrk="1" fontAlgn="auto" hangingPunct="1">
              <a:spcAft>
                <a:spcPts val="0"/>
              </a:spcAft>
              <a:buFont typeface="Arial" pitchFamily="34" charset="0"/>
              <a:buChar char="•"/>
              <a:defRPr/>
            </a:pPr>
            <a:r>
              <a:rPr lang="en-US" smtClean="0"/>
              <a:t>Longitudinal comparison appropriate</a:t>
            </a:r>
          </a:p>
          <a:p>
            <a:pPr eaLnBrk="1" fontAlgn="auto" hangingPunct="1">
              <a:spcAft>
                <a:spcPts val="0"/>
              </a:spcAft>
              <a:buFont typeface="Arial" pitchFamily="34" charset="0"/>
              <a:buChar char="•"/>
              <a:defRPr/>
            </a:pPr>
            <a:r>
              <a:rPr lang="en-US" smtClean="0"/>
              <a:t>Inter-firm comparison is of no value</a:t>
            </a:r>
          </a:p>
        </p:txBody>
      </p:sp>
      <p:sp>
        <p:nvSpPr>
          <p:cNvPr id="25604" name="Text Box 4"/>
          <p:cNvSpPr txBox="1">
            <a:spLocks noChangeArrowheads="1"/>
          </p:cNvSpPr>
          <p:nvPr/>
        </p:nvSpPr>
        <p:spPr bwMode="auto">
          <a:xfrm>
            <a:off x="365125" y="3089275"/>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2400">
              <a:latin typeface="Times New Roman" pitchFamily="18" charset="0"/>
            </a:endParaRPr>
          </a:p>
        </p:txBody>
      </p:sp>
      <p:sp>
        <p:nvSpPr>
          <p:cNvPr id="25605" name="Rectangle 5"/>
          <p:cNvSpPr>
            <a:spLocks noChangeArrowheads="1"/>
          </p:cNvSpPr>
          <p:nvPr/>
        </p:nvSpPr>
        <p:spPr bwMode="auto">
          <a:xfrm>
            <a:off x="593725" y="3122613"/>
            <a:ext cx="7772400" cy="312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FontTx/>
              <a:buChar char="•"/>
            </a:pPr>
            <a:endParaRPr lang="en-US" altLang="en-US" sz="2400">
              <a:solidFill>
                <a:srgbClr val="336699"/>
              </a:solidFill>
              <a:latin typeface="Arial" charset="0"/>
            </a:endParaRPr>
          </a:p>
        </p:txBody>
      </p:sp>
      <p:sp>
        <p:nvSpPr>
          <p:cNvPr id="25606" name="Text Box 10"/>
          <p:cNvSpPr txBox="1">
            <a:spLocks noChangeArrowheads="1"/>
          </p:cNvSpPr>
          <p:nvPr/>
        </p:nvSpPr>
        <p:spPr bwMode="auto">
          <a:xfrm>
            <a:off x="2819400" y="1295400"/>
            <a:ext cx="4121150" cy="1373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charset="0"/>
              <a:buChar char="•"/>
              <a:tabLst>
                <a:tab pos="571500" algn="l"/>
              </a:tabLst>
              <a:defRPr sz="3200">
                <a:solidFill>
                  <a:schemeClr val="tx1"/>
                </a:solidFill>
                <a:latin typeface="Calibri" pitchFamily="34" charset="0"/>
              </a:defRPr>
            </a:lvl1pPr>
            <a:lvl2pPr marL="742950" indent="-285750" eaLnBrk="0" hangingPunct="0">
              <a:spcBef>
                <a:spcPct val="20000"/>
              </a:spcBef>
              <a:buFont typeface="Arial" charset="0"/>
              <a:buChar char="–"/>
              <a:tabLst>
                <a:tab pos="571500" algn="l"/>
              </a:tabLst>
              <a:defRPr sz="2800">
                <a:solidFill>
                  <a:schemeClr val="tx1"/>
                </a:solidFill>
                <a:latin typeface="Calibri" pitchFamily="34" charset="0"/>
              </a:defRPr>
            </a:lvl2pPr>
            <a:lvl3pPr marL="1143000" indent="-228600" eaLnBrk="0" hangingPunct="0">
              <a:spcBef>
                <a:spcPct val="20000"/>
              </a:spcBef>
              <a:buFont typeface="Arial" charset="0"/>
              <a:buChar char="•"/>
              <a:tabLst>
                <a:tab pos="571500" algn="l"/>
              </a:tabLst>
              <a:defRPr sz="2400">
                <a:solidFill>
                  <a:schemeClr val="tx1"/>
                </a:solidFill>
                <a:latin typeface="Calibri" pitchFamily="34" charset="0"/>
              </a:defRPr>
            </a:lvl3pPr>
            <a:lvl4pPr marL="1600200" indent="-228600" eaLnBrk="0" hangingPunct="0">
              <a:spcBef>
                <a:spcPct val="20000"/>
              </a:spcBef>
              <a:buFont typeface="Arial" charset="0"/>
              <a:buChar char="–"/>
              <a:tabLst>
                <a:tab pos="571500" algn="l"/>
              </a:tabLst>
              <a:defRPr sz="2000">
                <a:solidFill>
                  <a:schemeClr val="tx1"/>
                </a:solidFill>
                <a:latin typeface="Calibri" pitchFamily="34" charset="0"/>
              </a:defRPr>
            </a:lvl4pPr>
            <a:lvl5pPr marL="2057400" indent="-228600" eaLnBrk="0" hangingPunct="0">
              <a:spcBef>
                <a:spcPct val="20000"/>
              </a:spcBef>
              <a:buFont typeface="Arial" charset="0"/>
              <a:buChar char="»"/>
              <a:tabLst>
                <a:tab pos="57150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tabLst>
                <a:tab pos="57150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tabLst>
                <a:tab pos="57150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tabLst>
                <a:tab pos="57150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tabLst>
                <a:tab pos="571500" algn="l"/>
              </a:tabLst>
              <a:defRPr sz="2000">
                <a:solidFill>
                  <a:schemeClr val="tx1"/>
                </a:solidFill>
                <a:latin typeface="Calibri" pitchFamily="34" charset="0"/>
              </a:defRPr>
            </a:lvl9pPr>
          </a:lstStyle>
          <a:p>
            <a:pPr eaLnBrk="1" hangingPunct="1">
              <a:spcBef>
                <a:spcPct val="0"/>
              </a:spcBef>
              <a:buFontTx/>
              <a:buNone/>
            </a:pPr>
            <a:r>
              <a:rPr lang="en-US" altLang="en-US" sz="2800">
                <a:latin typeface="Arial" charset="0"/>
              </a:rPr>
              <a:t>	Current Assets</a:t>
            </a:r>
            <a:br>
              <a:rPr lang="en-US" altLang="en-US" sz="2800">
                <a:latin typeface="Arial" charset="0"/>
              </a:rPr>
            </a:br>
            <a:r>
              <a:rPr lang="en-US" altLang="en-US" sz="2800">
                <a:latin typeface="Arial" charset="0"/>
                <a:cs typeface="Arial" charset="0"/>
              </a:rPr>
              <a:t>–</a:t>
            </a:r>
            <a:r>
              <a:rPr lang="en-US" altLang="en-US" sz="2800">
                <a:latin typeface="Arial" charset="0"/>
              </a:rPr>
              <a:t>	</a:t>
            </a:r>
            <a:r>
              <a:rPr lang="en-US" altLang="en-US" sz="2800" u="sng">
                <a:latin typeface="Arial" charset="0"/>
              </a:rPr>
              <a:t>Current Liabilities</a:t>
            </a:r>
            <a:br>
              <a:rPr lang="en-US" altLang="en-US" sz="2800" u="sng">
                <a:latin typeface="Arial" charset="0"/>
              </a:rPr>
            </a:br>
            <a:r>
              <a:rPr lang="en-US" altLang="en-US" sz="2800">
                <a:latin typeface="Arial" charset="0"/>
              </a:rPr>
              <a:t>=	Working Capital</a:t>
            </a:r>
          </a:p>
        </p:txBody>
      </p:sp>
      <p:sp>
        <p:nvSpPr>
          <p:cNvPr id="2" name="Footer Placeholder 1"/>
          <p:cNvSpPr>
            <a:spLocks noGrp="1"/>
          </p:cNvSpPr>
          <p:nvPr>
            <p:ph type="ftr" sz="quarter" idx="11"/>
          </p:nvPr>
        </p:nvSpPr>
        <p:spPr/>
        <p:txBody>
          <a:bodyPr/>
          <a:lstStyle/>
          <a:p>
            <a:r>
              <a:rPr lang="en-MY" smtClean="0"/>
              <a:t>Lecture 11</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28</a:t>
            </a:fld>
            <a:endParaRPr lang="en-MY"/>
          </a:p>
        </p:txBody>
      </p:sp>
    </p:spTree>
    <p:extLst>
      <p:ext uri="{BB962C8B-B14F-4D97-AF65-F5344CB8AC3E}">
        <p14:creationId xmlns:p14="http://schemas.microsoft.com/office/powerpoint/2010/main" xmlns="" val="37381958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descr="gibson-graphic (2)"/>
          <p:cNvSpPr>
            <a:spLocks noGrp="1" noChangeArrowheads="1"/>
          </p:cNvSpPr>
          <p:nvPr>
            <p:ph type="title"/>
          </p:nvPr>
        </p:nvSpPr>
        <p:spPr>
          <a:xfrm>
            <a:off x="0" y="-15875"/>
            <a:ext cx="4267200" cy="1143000"/>
          </a:xfrm>
        </p:spPr>
        <p:txBody>
          <a:bodyPr/>
          <a:lstStyle/>
          <a:p>
            <a:pPr eaLnBrk="1" hangingPunct="1"/>
            <a:r>
              <a:rPr lang="en-US" altLang="en-US" b="1" smtClean="0">
                <a:latin typeface="Arial" charset="0"/>
              </a:rPr>
              <a:t>Current Ratio</a:t>
            </a:r>
          </a:p>
        </p:txBody>
      </p:sp>
      <p:graphicFrame>
        <p:nvGraphicFramePr>
          <p:cNvPr id="26627" name="Object 3"/>
          <p:cNvGraphicFramePr>
            <a:graphicFrameLocks noChangeAspect="1"/>
          </p:cNvGraphicFramePr>
          <p:nvPr/>
        </p:nvGraphicFramePr>
        <p:xfrm>
          <a:off x="914400" y="1379538"/>
          <a:ext cx="2243138" cy="709612"/>
        </p:xfrm>
        <a:graphic>
          <a:graphicData uri="http://schemas.openxmlformats.org/presentationml/2006/ole">
            <p:oleObj spid="_x0000_s8203" name="Equation" r:id="rId4" imgW="1244600" imgH="393700" progId="">
              <p:embed/>
            </p:oleObj>
          </a:graphicData>
        </a:graphic>
      </p:graphicFrame>
      <p:sp>
        <p:nvSpPr>
          <p:cNvPr id="26628" name="Rectangle 4" descr="gibson-graphic (2)"/>
          <p:cNvSpPr>
            <a:spLocks noChangeArrowheads="1"/>
          </p:cNvSpPr>
          <p:nvPr/>
        </p:nvSpPr>
        <p:spPr bwMode="auto">
          <a:xfrm>
            <a:off x="4953000" y="0"/>
            <a:ext cx="4191000" cy="1143000"/>
          </a:xfrm>
          <a:prstGeom prst="rect">
            <a:avLst/>
          </a:prstGeom>
          <a:blipFill dpi="0" rotWithShape="0">
            <a:blip r:embed="rId5"/>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nchorCtr="1"/>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a:solidFill>
                  <a:schemeClr val="bg1"/>
                </a:solidFill>
                <a:latin typeface="Arial" charset="0"/>
              </a:rPr>
              <a:t>Acid-Test (Quick) Ratios</a:t>
            </a:r>
          </a:p>
        </p:txBody>
      </p:sp>
      <p:graphicFrame>
        <p:nvGraphicFramePr>
          <p:cNvPr id="26629" name="Object 5"/>
          <p:cNvGraphicFramePr>
            <a:graphicFrameLocks noChangeAspect="1"/>
          </p:cNvGraphicFramePr>
          <p:nvPr/>
        </p:nvGraphicFramePr>
        <p:xfrm>
          <a:off x="5284788" y="1371600"/>
          <a:ext cx="3402012" cy="722313"/>
        </p:xfrm>
        <a:graphic>
          <a:graphicData uri="http://schemas.openxmlformats.org/presentationml/2006/ole">
            <p:oleObj spid="_x0000_s8204" name="Equation" r:id="rId6" imgW="1854200" imgH="393700" progId="">
              <p:embed/>
            </p:oleObj>
          </a:graphicData>
        </a:graphic>
      </p:graphicFrame>
      <p:graphicFrame>
        <p:nvGraphicFramePr>
          <p:cNvPr id="26630" name="Object 6"/>
          <p:cNvGraphicFramePr>
            <a:graphicFrameLocks noChangeAspect="1"/>
          </p:cNvGraphicFramePr>
          <p:nvPr/>
        </p:nvGraphicFramePr>
        <p:xfrm>
          <a:off x="5334000" y="2895600"/>
          <a:ext cx="3330575" cy="1327150"/>
        </p:xfrm>
        <a:graphic>
          <a:graphicData uri="http://schemas.openxmlformats.org/presentationml/2006/ole">
            <p:oleObj spid="_x0000_s8205" name="Equation" r:id="rId7" imgW="1815312" imgH="723586" progId="">
              <p:embed/>
            </p:oleObj>
          </a:graphicData>
        </a:graphic>
      </p:graphicFrame>
      <p:sp>
        <p:nvSpPr>
          <p:cNvPr id="2" name="Footer Placeholder 1"/>
          <p:cNvSpPr>
            <a:spLocks noGrp="1"/>
          </p:cNvSpPr>
          <p:nvPr>
            <p:ph type="ftr" sz="quarter" idx="11"/>
          </p:nvPr>
        </p:nvSpPr>
        <p:spPr/>
        <p:txBody>
          <a:bodyPr/>
          <a:lstStyle/>
          <a:p>
            <a:r>
              <a:rPr lang="en-MY" smtClean="0"/>
              <a:t>Lecture 11</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29</a:t>
            </a:fld>
            <a:endParaRPr lang="en-MY"/>
          </a:p>
        </p:txBody>
      </p:sp>
    </p:spTree>
    <p:extLst>
      <p:ext uri="{BB962C8B-B14F-4D97-AF65-F5344CB8AC3E}">
        <p14:creationId xmlns:p14="http://schemas.microsoft.com/office/powerpoint/2010/main" xmlns="" val="7837808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descr="gibson-graphic (2)"/>
          <p:cNvSpPr>
            <a:spLocks noGrp="1" noChangeArrowheads="1"/>
          </p:cNvSpPr>
          <p:nvPr>
            <p:ph type="title"/>
          </p:nvPr>
        </p:nvSpPr>
        <p:spPr/>
        <p:txBody>
          <a:bodyPr/>
          <a:lstStyle/>
          <a:p>
            <a:pPr eaLnBrk="1" hangingPunct="1"/>
            <a:r>
              <a:rPr lang="en-US" altLang="en-US" b="1" smtClean="0">
                <a:latin typeface="Arial" charset="0"/>
              </a:rPr>
              <a:t>Cash Ratio</a:t>
            </a:r>
          </a:p>
        </p:txBody>
      </p:sp>
      <p:sp>
        <p:nvSpPr>
          <p:cNvPr id="106499" name="Rectangle 3"/>
          <p:cNvSpPr>
            <a:spLocks noGrp="1" noChangeArrowheads="1"/>
          </p:cNvSpPr>
          <p:nvPr>
            <p:ph idx="1"/>
          </p:nvPr>
        </p:nvSpPr>
        <p:spPr>
          <a:xfrm>
            <a:off x="609600" y="2514600"/>
            <a:ext cx="7924800" cy="3049588"/>
          </a:xfrm>
        </p:spPr>
        <p:txBody>
          <a:bodyPr rtlCol="0">
            <a:normAutofit fontScale="92500" lnSpcReduction="10000"/>
          </a:bodyPr>
          <a:lstStyle/>
          <a:p>
            <a:pPr eaLnBrk="1" fontAlgn="auto" hangingPunct="1">
              <a:spcAft>
                <a:spcPts val="0"/>
              </a:spcAft>
              <a:buFont typeface="Arial" pitchFamily="34" charset="0"/>
              <a:buChar char="•"/>
              <a:defRPr/>
            </a:pPr>
            <a:r>
              <a:rPr lang="en-US" dirty="0" smtClean="0"/>
              <a:t>Extremely conservative</a:t>
            </a:r>
          </a:p>
          <a:p>
            <a:pPr lvl="1" eaLnBrk="1" fontAlgn="auto" hangingPunct="1">
              <a:spcAft>
                <a:spcPts val="0"/>
              </a:spcAft>
              <a:buFont typeface="Arial" pitchFamily="34" charset="0"/>
              <a:buChar char="–"/>
              <a:defRPr/>
            </a:pPr>
            <a:r>
              <a:rPr lang="en-US" dirty="0" smtClean="0"/>
              <a:t>Unrealistic for a firm to have sufficient cash and securities to cover all its current liabilities</a:t>
            </a:r>
          </a:p>
          <a:p>
            <a:pPr eaLnBrk="1" fontAlgn="auto" hangingPunct="1">
              <a:spcAft>
                <a:spcPts val="0"/>
              </a:spcAft>
              <a:buFont typeface="Arial" pitchFamily="34" charset="0"/>
              <a:buChar char="•"/>
              <a:defRPr/>
            </a:pPr>
            <a:r>
              <a:rPr lang="en-US" dirty="0" smtClean="0"/>
              <a:t>Appropriate context</a:t>
            </a:r>
          </a:p>
          <a:p>
            <a:pPr lvl="1" eaLnBrk="1" fontAlgn="auto" hangingPunct="1">
              <a:spcAft>
                <a:spcPts val="0"/>
              </a:spcAft>
              <a:buFont typeface="Arial" pitchFamily="34" charset="0"/>
              <a:buChar char="–"/>
              <a:defRPr/>
            </a:pPr>
            <a:r>
              <a:rPr lang="en-US" dirty="0" smtClean="0"/>
              <a:t>Firms with naturally slow-moving inventory and receivables</a:t>
            </a:r>
          </a:p>
          <a:p>
            <a:pPr lvl="1" eaLnBrk="1" fontAlgn="auto" hangingPunct="1">
              <a:spcAft>
                <a:spcPts val="0"/>
              </a:spcAft>
              <a:buFont typeface="Arial" pitchFamily="34" charset="0"/>
              <a:buChar char="–"/>
              <a:defRPr/>
            </a:pPr>
            <a:r>
              <a:rPr lang="en-US" dirty="0" smtClean="0"/>
              <a:t>Firms that are highly speculative</a:t>
            </a:r>
          </a:p>
        </p:txBody>
      </p:sp>
      <p:graphicFrame>
        <p:nvGraphicFramePr>
          <p:cNvPr id="29700" name="Object 4"/>
          <p:cNvGraphicFramePr>
            <a:graphicFrameLocks noChangeAspect="1"/>
          </p:cNvGraphicFramePr>
          <p:nvPr/>
        </p:nvGraphicFramePr>
        <p:xfrm>
          <a:off x="946150" y="1219200"/>
          <a:ext cx="7239000" cy="979488"/>
        </p:xfrm>
        <a:graphic>
          <a:graphicData uri="http://schemas.openxmlformats.org/presentationml/2006/ole">
            <p:oleObj spid="_x0000_s9221" name="Equation" r:id="rId4" imgW="2908300" imgH="393700" progId="">
              <p:embed/>
            </p:oleObj>
          </a:graphicData>
        </a:graphic>
      </p:graphicFrame>
      <p:sp>
        <p:nvSpPr>
          <p:cNvPr id="2" name="Footer Placeholder 1"/>
          <p:cNvSpPr>
            <a:spLocks noGrp="1"/>
          </p:cNvSpPr>
          <p:nvPr>
            <p:ph type="ftr" sz="quarter" idx="11"/>
          </p:nvPr>
        </p:nvSpPr>
        <p:spPr/>
        <p:txBody>
          <a:bodyPr/>
          <a:lstStyle/>
          <a:p>
            <a:r>
              <a:rPr lang="en-MY" smtClean="0"/>
              <a:t>Lecture 11</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30</a:t>
            </a:fld>
            <a:endParaRPr lang="en-MY"/>
          </a:p>
        </p:txBody>
      </p:sp>
    </p:spTree>
    <p:extLst>
      <p:ext uri="{BB962C8B-B14F-4D97-AF65-F5344CB8AC3E}">
        <p14:creationId xmlns:p14="http://schemas.microsoft.com/office/powerpoint/2010/main" xmlns="" val="24641673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descr="gibson-graphic (2)"/>
          <p:cNvSpPr>
            <a:spLocks noGrp="1" noChangeArrowheads="1"/>
          </p:cNvSpPr>
          <p:nvPr>
            <p:ph type="title"/>
          </p:nvPr>
        </p:nvSpPr>
        <p:spPr/>
        <p:txBody>
          <a:bodyPr/>
          <a:lstStyle/>
          <a:p>
            <a:pPr eaLnBrk="1" hangingPunct="1"/>
            <a:r>
              <a:rPr lang="en-US" altLang="en-US" b="1" smtClean="0">
                <a:latin typeface="Arial" charset="0"/>
              </a:rPr>
              <a:t>Sales to Working Capital</a:t>
            </a:r>
          </a:p>
        </p:txBody>
      </p:sp>
      <p:sp>
        <p:nvSpPr>
          <p:cNvPr id="30723" name="Rectangle 3"/>
          <p:cNvSpPr>
            <a:spLocks noGrp="1" noChangeArrowheads="1"/>
          </p:cNvSpPr>
          <p:nvPr>
            <p:ph idx="1"/>
          </p:nvPr>
        </p:nvSpPr>
        <p:spPr>
          <a:xfrm>
            <a:off x="593725" y="2590800"/>
            <a:ext cx="7940675" cy="3278188"/>
          </a:xfrm>
        </p:spPr>
        <p:txBody>
          <a:bodyPr/>
          <a:lstStyle/>
          <a:p>
            <a:pPr eaLnBrk="1" hangingPunct="1"/>
            <a:r>
              <a:rPr lang="en-US" altLang="en-US" sz="2400" smtClean="0"/>
              <a:t>Measures the turnover of working capital per year</a:t>
            </a:r>
          </a:p>
          <a:p>
            <a:pPr eaLnBrk="1" hangingPunct="1"/>
            <a:r>
              <a:rPr lang="en-US" altLang="en-US" sz="2400" smtClean="0"/>
              <a:t>Compare with</a:t>
            </a:r>
          </a:p>
          <a:p>
            <a:pPr lvl="1" eaLnBrk="1" hangingPunct="1"/>
            <a:r>
              <a:rPr lang="en-US" altLang="en-US" sz="2000" smtClean="0"/>
              <a:t>Historical data</a:t>
            </a:r>
          </a:p>
          <a:p>
            <a:pPr lvl="1" eaLnBrk="1" hangingPunct="1"/>
            <a:r>
              <a:rPr lang="en-US" altLang="en-US" sz="2000" smtClean="0"/>
              <a:t>Industry competitors</a:t>
            </a:r>
          </a:p>
          <a:p>
            <a:pPr lvl="1" eaLnBrk="1" hangingPunct="1"/>
            <a:r>
              <a:rPr lang="en-US" altLang="en-US" sz="2000" smtClean="0"/>
              <a:t>Industry averages</a:t>
            </a:r>
          </a:p>
          <a:p>
            <a:pPr eaLnBrk="1" hangingPunct="1"/>
            <a:r>
              <a:rPr lang="en-US" altLang="en-US" sz="2400" smtClean="0"/>
              <a:t>Assessment</a:t>
            </a:r>
          </a:p>
          <a:p>
            <a:pPr lvl="1" eaLnBrk="1" hangingPunct="1"/>
            <a:r>
              <a:rPr lang="en-US" altLang="en-US" sz="2000" smtClean="0"/>
              <a:t>Low: potentially unprofitable use of working capital</a:t>
            </a:r>
          </a:p>
          <a:p>
            <a:pPr lvl="1" eaLnBrk="1" hangingPunct="1"/>
            <a:r>
              <a:rPr lang="en-US" altLang="en-US" sz="2000" smtClean="0"/>
              <a:t>High: potential undercapitalization</a:t>
            </a:r>
          </a:p>
        </p:txBody>
      </p:sp>
      <p:graphicFrame>
        <p:nvGraphicFramePr>
          <p:cNvPr id="30724" name="Object 4"/>
          <p:cNvGraphicFramePr>
            <a:graphicFrameLocks noChangeAspect="1"/>
          </p:cNvGraphicFramePr>
          <p:nvPr/>
        </p:nvGraphicFramePr>
        <p:xfrm>
          <a:off x="2362200" y="1371600"/>
          <a:ext cx="4191000" cy="987425"/>
        </p:xfrm>
        <a:graphic>
          <a:graphicData uri="http://schemas.openxmlformats.org/presentationml/2006/ole">
            <p:oleObj spid="_x0000_s10245" name="Equation" r:id="rId4" imgW="1778000" imgH="419100" progId="">
              <p:embed/>
            </p:oleObj>
          </a:graphicData>
        </a:graphic>
      </p:graphicFrame>
      <p:sp>
        <p:nvSpPr>
          <p:cNvPr id="2" name="Footer Placeholder 1"/>
          <p:cNvSpPr>
            <a:spLocks noGrp="1"/>
          </p:cNvSpPr>
          <p:nvPr>
            <p:ph type="ftr" sz="quarter" idx="11"/>
          </p:nvPr>
        </p:nvSpPr>
        <p:spPr/>
        <p:txBody>
          <a:bodyPr/>
          <a:lstStyle/>
          <a:p>
            <a:r>
              <a:rPr lang="en-MY" smtClean="0"/>
              <a:t>Lecture 11</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31</a:t>
            </a:fld>
            <a:endParaRPr lang="en-MY"/>
          </a:p>
        </p:txBody>
      </p:sp>
    </p:spTree>
    <p:extLst>
      <p:ext uri="{BB962C8B-B14F-4D97-AF65-F5344CB8AC3E}">
        <p14:creationId xmlns:p14="http://schemas.microsoft.com/office/powerpoint/2010/main" xmlns="" val="24670660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descr="gibson-graphic (2)"/>
          <p:cNvSpPr>
            <a:spLocks noGrp="1" noChangeArrowheads="1"/>
          </p:cNvSpPr>
          <p:nvPr>
            <p:ph type="title"/>
          </p:nvPr>
        </p:nvSpPr>
        <p:spPr/>
        <p:txBody>
          <a:bodyPr/>
          <a:lstStyle/>
          <a:p>
            <a:pPr eaLnBrk="1" hangingPunct="1"/>
            <a:r>
              <a:rPr lang="en-US" b="1" smtClean="0">
                <a:latin typeface="Arial" charset="0"/>
                <a:cs typeface="Arial" charset="0"/>
              </a:rPr>
              <a:t>Times Interest Earned</a:t>
            </a:r>
          </a:p>
        </p:txBody>
      </p:sp>
      <p:graphicFrame>
        <p:nvGraphicFramePr>
          <p:cNvPr id="5125" name="Object 4"/>
          <p:cNvGraphicFramePr>
            <a:graphicFrameLocks noChangeAspect="1"/>
          </p:cNvGraphicFramePr>
          <p:nvPr/>
        </p:nvGraphicFramePr>
        <p:xfrm>
          <a:off x="1066800" y="1600200"/>
          <a:ext cx="6934200" cy="1538288"/>
        </p:xfrm>
        <a:graphic>
          <a:graphicData uri="http://schemas.openxmlformats.org/presentationml/2006/ole">
            <p:oleObj spid="_x0000_s11269" name="Equation" r:id="rId4" imgW="3263900" imgH="723900" progId="">
              <p:embed/>
            </p:oleObj>
          </a:graphicData>
        </a:graphic>
      </p:graphicFrame>
      <p:sp>
        <p:nvSpPr>
          <p:cNvPr id="2" name="Footer Placeholder 1"/>
          <p:cNvSpPr>
            <a:spLocks noGrp="1"/>
          </p:cNvSpPr>
          <p:nvPr>
            <p:ph type="ftr" sz="quarter" idx="11"/>
          </p:nvPr>
        </p:nvSpPr>
        <p:spPr/>
        <p:txBody>
          <a:bodyPr/>
          <a:lstStyle/>
          <a:p>
            <a:r>
              <a:rPr lang="en-MY" smtClean="0"/>
              <a:t>Lecrure 13</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32</a:t>
            </a:fld>
            <a:endParaRPr lang="en-MY"/>
          </a:p>
        </p:txBody>
      </p:sp>
    </p:spTree>
    <p:extLst>
      <p:ext uri="{BB962C8B-B14F-4D97-AF65-F5344CB8AC3E}">
        <p14:creationId xmlns:p14="http://schemas.microsoft.com/office/powerpoint/2010/main" xmlns="" val="11633680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6" descr="gibson-graphic (2)"/>
          <p:cNvSpPr>
            <a:spLocks noGrp="1" noChangeArrowheads="1"/>
          </p:cNvSpPr>
          <p:nvPr>
            <p:ph type="title"/>
          </p:nvPr>
        </p:nvSpPr>
        <p:spPr/>
        <p:txBody>
          <a:bodyPr>
            <a:normAutofit fontScale="90000"/>
          </a:bodyPr>
          <a:lstStyle/>
          <a:p>
            <a:pPr eaLnBrk="1" hangingPunct="1"/>
            <a:r>
              <a:rPr lang="en-US" b="1" smtClean="0">
                <a:latin typeface="Arial" charset="0"/>
                <a:cs typeface="Arial" charset="0"/>
              </a:rPr>
              <a:t>Times Interest Earned</a:t>
            </a:r>
            <a:br>
              <a:rPr lang="en-US" b="1" smtClean="0">
                <a:latin typeface="Arial" charset="0"/>
                <a:cs typeface="Arial" charset="0"/>
              </a:rPr>
            </a:br>
            <a:r>
              <a:rPr lang="en-US" b="1" smtClean="0">
                <a:latin typeface="Arial" charset="0"/>
                <a:cs typeface="Arial" charset="0"/>
              </a:rPr>
              <a:t>Short-Run Variation</a:t>
            </a:r>
          </a:p>
        </p:txBody>
      </p:sp>
      <p:graphicFrame>
        <p:nvGraphicFramePr>
          <p:cNvPr id="8196" name="Object 4"/>
          <p:cNvGraphicFramePr>
            <a:graphicFrameLocks noChangeAspect="1"/>
          </p:cNvGraphicFramePr>
          <p:nvPr/>
        </p:nvGraphicFramePr>
        <p:xfrm>
          <a:off x="1143000" y="1600200"/>
          <a:ext cx="6934200" cy="1538288"/>
        </p:xfrm>
        <a:graphic>
          <a:graphicData uri="http://schemas.openxmlformats.org/presentationml/2006/ole">
            <p:oleObj spid="_x0000_s12293" name="Equation" r:id="rId4" imgW="3263900" imgH="723900" progId="">
              <p:embed/>
            </p:oleObj>
          </a:graphicData>
        </a:graphic>
      </p:graphicFrame>
      <p:sp>
        <p:nvSpPr>
          <p:cNvPr id="2" name="Footer Placeholder 1"/>
          <p:cNvSpPr>
            <a:spLocks noGrp="1"/>
          </p:cNvSpPr>
          <p:nvPr>
            <p:ph type="ftr" sz="quarter" idx="11"/>
          </p:nvPr>
        </p:nvSpPr>
        <p:spPr/>
        <p:txBody>
          <a:bodyPr/>
          <a:lstStyle/>
          <a:p>
            <a:r>
              <a:rPr lang="en-MY" smtClean="0"/>
              <a:t>Lecture 13</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33</a:t>
            </a:fld>
            <a:endParaRPr lang="en-MY"/>
          </a:p>
        </p:txBody>
      </p:sp>
    </p:spTree>
    <p:extLst>
      <p:ext uri="{BB962C8B-B14F-4D97-AF65-F5344CB8AC3E}">
        <p14:creationId xmlns:p14="http://schemas.microsoft.com/office/powerpoint/2010/main" xmlns="" val="42112263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descr="gibson-graphic (2)"/>
          <p:cNvSpPr>
            <a:spLocks noGrp="1" noChangeArrowheads="1"/>
          </p:cNvSpPr>
          <p:nvPr>
            <p:ph type="title"/>
          </p:nvPr>
        </p:nvSpPr>
        <p:spPr/>
        <p:txBody>
          <a:bodyPr/>
          <a:lstStyle/>
          <a:p>
            <a:pPr eaLnBrk="1" hangingPunct="1"/>
            <a:r>
              <a:rPr lang="en-US" b="1" smtClean="0">
                <a:latin typeface="Arial" charset="0"/>
                <a:cs typeface="Arial" charset="0"/>
              </a:rPr>
              <a:t>Fixed Charge Coverage</a:t>
            </a:r>
          </a:p>
        </p:txBody>
      </p:sp>
      <p:sp>
        <p:nvSpPr>
          <p:cNvPr id="9221" name="Rectangle 5"/>
          <p:cNvSpPr>
            <a:spLocks noGrp="1" noChangeArrowheads="1"/>
          </p:cNvSpPr>
          <p:nvPr>
            <p:ph idx="1"/>
          </p:nvPr>
        </p:nvSpPr>
        <p:spPr>
          <a:xfrm>
            <a:off x="593725" y="4267200"/>
            <a:ext cx="7940675" cy="1828800"/>
          </a:xfrm>
        </p:spPr>
        <p:txBody>
          <a:bodyPr/>
          <a:lstStyle/>
          <a:p>
            <a:pPr eaLnBrk="1" hangingPunct="1"/>
            <a:r>
              <a:rPr lang="en-US" dirty="0" smtClean="0">
                <a:latin typeface="Arial" pitchFamily="34" charset="0"/>
                <a:cs typeface="Arial" pitchFamily="34" charset="0"/>
              </a:rPr>
              <a:t>Ratio trend is usually similar to trend of times-interest-earned ratio</a:t>
            </a:r>
          </a:p>
        </p:txBody>
      </p:sp>
      <p:graphicFrame>
        <p:nvGraphicFramePr>
          <p:cNvPr id="9222" name="Object 4"/>
          <p:cNvGraphicFramePr>
            <a:graphicFrameLocks noChangeAspect="1"/>
          </p:cNvGraphicFramePr>
          <p:nvPr/>
        </p:nvGraphicFramePr>
        <p:xfrm>
          <a:off x="914400" y="1600200"/>
          <a:ext cx="7086600" cy="2260600"/>
        </p:xfrm>
        <a:graphic>
          <a:graphicData uri="http://schemas.openxmlformats.org/presentationml/2006/ole">
            <p:oleObj spid="_x0000_s13317" name="Equation" r:id="rId4" imgW="3263900" imgH="1041400" progId="">
              <p:embed/>
            </p:oleObj>
          </a:graphicData>
        </a:graphic>
      </p:graphicFrame>
      <p:sp>
        <p:nvSpPr>
          <p:cNvPr id="2" name="Footer Placeholder 1"/>
          <p:cNvSpPr>
            <a:spLocks noGrp="1"/>
          </p:cNvSpPr>
          <p:nvPr>
            <p:ph type="ftr" sz="quarter" idx="11"/>
          </p:nvPr>
        </p:nvSpPr>
        <p:spPr/>
        <p:txBody>
          <a:bodyPr/>
          <a:lstStyle/>
          <a:p>
            <a:r>
              <a:rPr lang="en-MY" smtClean="0"/>
              <a:t>Lecture 13</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34</a:t>
            </a:fld>
            <a:endParaRPr lang="en-MY"/>
          </a:p>
        </p:txBody>
      </p:sp>
    </p:spTree>
    <p:extLst>
      <p:ext uri="{BB962C8B-B14F-4D97-AF65-F5344CB8AC3E}">
        <p14:creationId xmlns:p14="http://schemas.microsoft.com/office/powerpoint/2010/main" xmlns="" val="20052374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descr="gibson-graphic (2)"/>
          <p:cNvSpPr>
            <a:spLocks noGrp="1" noChangeArrowheads="1"/>
          </p:cNvSpPr>
          <p:nvPr>
            <p:ph type="title"/>
          </p:nvPr>
        </p:nvSpPr>
        <p:spPr/>
        <p:txBody>
          <a:bodyPr/>
          <a:lstStyle/>
          <a:p>
            <a:pPr eaLnBrk="1" hangingPunct="1"/>
            <a:r>
              <a:rPr lang="en-US" altLang="en-US" b="1" smtClean="0">
                <a:latin typeface="Arial" charset="0"/>
                <a:cs typeface="Arial" charset="0"/>
              </a:rPr>
              <a:t>Debt Ratio</a:t>
            </a:r>
          </a:p>
        </p:txBody>
      </p:sp>
      <p:sp>
        <p:nvSpPr>
          <p:cNvPr id="12291" name="Rectangle 3"/>
          <p:cNvSpPr>
            <a:spLocks noGrp="1" noChangeArrowheads="1"/>
          </p:cNvSpPr>
          <p:nvPr>
            <p:ph idx="1"/>
          </p:nvPr>
        </p:nvSpPr>
        <p:spPr>
          <a:xfrm>
            <a:off x="533400" y="2362200"/>
            <a:ext cx="8077200" cy="3505200"/>
          </a:xfrm>
        </p:spPr>
        <p:txBody>
          <a:bodyPr>
            <a:normAutofit fontScale="92500" lnSpcReduction="10000"/>
          </a:bodyPr>
          <a:lstStyle/>
          <a:p>
            <a:pPr algn="just" eaLnBrk="1" hangingPunct="1"/>
            <a:r>
              <a:rPr lang="en-US" altLang="en-US" sz="2400" b="1" smtClean="0">
                <a:latin typeface="Arial" charset="0"/>
                <a:cs typeface="Arial" charset="0"/>
              </a:rPr>
              <a:t>Indicates the percentage of assets financed by creditors</a:t>
            </a:r>
          </a:p>
          <a:p>
            <a:pPr algn="just" eaLnBrk="1" hangingPunct="1"/>
            <a:r>
              <a:rPr lang="en-US" altLang="en-US" sz="2400" b="1" smtClean="0">
                <a:latin typeface="Arial" charset="0"/>
                <a:cs typeface="Arial" charset="0"/>
              </a:rPr>
              <a:t>Comparisons</a:t>
            </a:r>
          </a:p>
          <a:p>
            <a:pPr lvl="1" algn="just" eaLnBrk="1" hangingPunct="1"/>
            <a:r>
              <a:rPr lang="en-US" altLang="en-US" sz="2400" b="1" smtClean="0">
                <a:latin typeface="Arial" charset="0"/>
                <a:cs typeface="Arial" charset="0"/>
              </a:rPr>
              <a:t>Industry competitors and averages</a:t>
            </a:r>
          </a:p>
          <a:p>
            <a:pPr algn="just" eaLnBrk="1" hangingPunct="1"/>
            <a:r>
              <a:rPr lang="en-US" altLang="en-US" sz="2400" b="1" smtClean="0">
                <a:latin typeface="Arial" charset="0"/>
                <a:cs typeface="Arial" charset="0"/>
              </a:rPr>
              <a:t>Variations in application</a:t>
            </a:r>
          </a:p>
          <a:p>
            <a:pPr lvl="1" algn="just" eaLnBrk="1" hangingPunct="1"/>
            <a:r>
              <a:rPr lang="en-US" altLang="en-US" sz="2400" b="1" smtClean="0">
                <a:latin typeface="Arial" charset="0"/>
                <a:cs typeface="Arial" charset="0"/>
              </a:rPr>
              <a:t>Short-term liabilities</a:t>
            </a:r>
          </a:p>
          <a:p>
            <a:pPr lvl="2" algn="just" eaLnBrk="1" hangingPunct="1"/>
            <a:r>
              <a:rPr lang="en-US" altLang="en-US" b="1" smtClean="0">
                <a:latin typeface="Arial" charset="0"/>
                <a:cs typeface="Arial" charset="0"/>
              </a:rPr>
              <a:t>Not part of long-term source of funds: exclude</a:t>
            </a:r>
          </a:p>
          <a:p>
            <a:pPr lvl="2" algn="just" eaLnBrk="1" hangingPunct="1"/>
            <a:r>
              <a:rPr lang="en-US" altLang="en-US" b="1" smtClean="0">
                <a:latin typeface="Arial" charset="0"/>
                <a:cs typeface="Arial" charset="0"/>
              </a:rPr>
              <a:t>Part of the total source of funds: include</a:t>
            </a:r>
          </a:p>
          <a:p>
            <a:pPr lvl="1" algn="just" eaLnBrk="1" hangingPunct="1"/>
            <a:r>
              <a:rPr lang="en-US" altLang="en-US" sz="2400" b="1" smtClean="0">
                <a:latin typeface="Arial" charset="0"/>
                <a:cs typeface="Arial" charset="0"/>
              </a:rPr>
              <a:t>Liabilities that do not necessarily represent a commitment to pay out funds in the future</a:t>
            </a:r>
          </a:p>
        </p:txBody>
      </p:sp>
      <p:graphicFrame>
        <p:nvGraphicFramePr>
          <p:cNvPr id="12292" name="Object 4"/>
          <p:cNvGraphicFramePr>
            <a:graphicFrameLocks noChangeAspect="1"/>
          </p:cNvGraphicFramePr>
          <p:nvPr/>
        </p:nvGraphicFramePr>
        <p:xfrm>
          <a:off x="3090863" y="1262063"/>
          <a:ext cx="2809875" cy="1023937"/>
        </p:xfrm>
        <a:graphic>
          <a:graphicData uri="http://schemas.openxmlformats.org/presentationml/2006/ole">
            <p:oleObj spid="_x0000_s14341" name="Equation" r:id="rId4" imgW="1079032" imgH="393529" progId="">
              <p:embed/>
            </p:oleObj>
          </a:graphicData>
        </a:graphic>
      </p:graphicFrame>
      <p:sp>
        <p:nvSpPr>
          <p:cNvPr id="2" name="Footer Placeholder 1"/>
          <p:cNvSpPr>
            <a:spLocks noGrp="1"/>
          </p:cNvSpPr>
          <p:nvPr>
            <p:ph type="ftr" sz="quarter" idx="11"/>
          </p:nvPr>
        </p:nvSpPr>
        <p:spPr/>
        <p:txBody>
          <a:bodyPr/>
          <a:lstStyle/>
          <a:p>
            <a:r>
              <a:rPr lang="en-MY" smtClean="0"/>
              <a:t>Lecture 14</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35</a:t>
            </a:fld>
            <a:endParaRPr lang="en-MY"/>
          </a:p>
        </p:txBody>
      </p:sp>
    </p:spTree>
    <p:extLst>
      <p:ext uri="{BB962C8B-B14F-4D97-AF65-F5344CB8AC3E}">
        <p14:creationId xmlns:p14="http://schemas.microsoft.com/office/powerpoint/2010/main" xmlns="" val="55669050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descr="gibson-graphic (2)"/>
          <p:cNvSpPr>
            <a:spLocks noGrp="1" noChangeArrowheads="1"/>
          </p:cNvSpPr>
          <p:nvPr>
            <p:ph type="title"/>
          </p:nvPr>
        </p:nvSpPr>
        <p:spPr/>
        <p:txBody>
          <a:bodyPr/>
          <a:lstStyle/>
          <a:p>
            <a:pPr eaLnBrk="1" hangingPunct="1"/>
            <a:r>
              <a:rPr lang="en-US" altLang="en-US" b="1" smtClean="0">
                <a:latin typeface="Arial" charset="0"/>
                <a:cs typeface="Arial" charset="0"/>
              </a:rPr>
              <a:t>Debt/Equity Ratio</a:t>
            </a:r>
          </a:p>
        </p:txBody>
      </p:sp>
      <p:sp>
        <p:nvSpPr>
          <p:cNvPr id="15363" name="Rectangle 3"/>
          <p:cNvSpPr>
            <a:spLocks noGrp="1" noChangeArrowheads="1"/>
          </p:cNvSpPr>
          <p:nvPr>
            <p:ph idx="1"/>
          </p:nvPr>
        </p:nvSpPr>
        <p:spPr>
          <a:xfrm>
            <a:off x="593725" y="2667000"/>
            <a:ext cx="7940675" cy="2055813"/>
          </a:xfrm>
        </p:spPr>
        <p:txBody>
          <a:bodyPr/>
          <a:lstStyle/>
          <a:p>
            <a:pPr algn="just" eaLnBrk="1" hangingPunct="1"/>
            <a:r>
              <a:rPr lang="en-US" altLang="en-US" sz="2400" b="1" smtClean="0">
                <a:latin typeface="Arial" charset="0"/>
                <a:cs typeface="Arial" charset="0"/>
              </a:rPr>
              <a:t>Helps determine how well creditors are protected in case of insolvency</a:t>
            </a:r>
          </a:p>
          <a:p>
            <a:pPr algn="just" eaLnBrk="1" hangingPunct="1"/>
            <a:r>
              <a:rPr lang="en-US" altLang="en-US" sz="2400" b="1" smtClean="0">
                <a:latin typeface="Arial" charset="0"/>
                <a:cs typeface="Arial" charset="0"/>
              </a:rPr>
              <a:t>Comparisons</a:t>
            </a:r>
          </a:p>
          <a:p>
            <a:pPr lvl="1" algn="just" eaLnBrk="1" hangingPunct="1"/>
            <a:r>
              <a:rPr lang="en-US" altLang="en-US" sz="2400" b="1" smtClean="0">
                <a:latin typeface="Arial" charset="0"/>
                <a:cs typeface="Arial" charset="0"/>
              </a:rPr>
              <a:t>Industry competitors and averages</a:t>
            </a:r>
          </a:p>
        </p:txBody>
      </p:sp>
      <p:graphicFrame>
        <p:nvGraphicFramePr>
          <p:cNvPr id="15364" name="Object 4"/>
          <p:cNvGraphicFramePr>
            <a:graphicFrameLocks noChangeAspect="1"/>
          </p:cNvGraphicFramePr>
          <p:nvPr/>
        </p:nvGraphicFramePr>
        <p:xfrm>
          <a:off x="2562225" y="1228725"/>
          <a:ext cx="3867150" cy="1090613"/>
        </p:xfrm>
        <a:graphic>
          <a:graphicData uri="http://schemas.openxmlformats.org/presentationml/2006/ole">
            <p:oleObj spid="_x0000_s15365" name="Equation" r:id="rId4" imgW="1485900" imgH="419100" progId="">
              <p:embed/>
            </p:oleObj>
          </a:graphicData>
        </a:graphic>
      </p:graphicFrame>
      <p:sp>
        <p:nvSpPr>
          <p:cNvPr id="2" name="Footer Placeholder 1"/>
          <p:cNvSpPr>
            <a:spLocks noGrp="1"/>
          </p:cNvSpPr>
          <p:nvPr>
            <p:ph type="ftr" sz="quarter" idx="11"/>
          </p:nvPr>
        </p:nvSpPr>
        <p:spPr/>
        <p:txBody>
          <a:bodyPr/>
          <a:lstStyle/>
          <a:p>
            <a:r>
              <a:rPr lang="en-MY" smtClean="0"/>
              <a:t>Lecture 14</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36</a:t>
            </a:fld>
            <a:endParaRPr lang="en-MY"/>
          </a:p>
        </p:txBody>
      </p:sp>
    </p:spTree>
    <p:extLst>
      <p:ext uri="{BB962C8B-B14F-4D97-AF65-F5344CB8AC3E}">
        <p14:creationId xmlns:p14="http://schemas.microsoft.com/office/powerpoint/2010/main" xmlns="" val="1313987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descr="gibson-graphic (2)"/>
          <p:cNvSpPr>
            <a:spLocks noGrp="1" noChangeArrowheads="1"/>
          </p:cNvSpPr>
          <p:nvPr>
            <p:ph type="title"/>
          </p:nvPr>
        </p:nvSpPr>
        <p:spPr/>
        <p:txBody>
          <a:bodyPr rtlCol="0">
            <a:normAutofit fontScale="90000"/>
          </a:bodyPr>
          <a:lstStyle/>
          <a:p>
            <a:pPr eaLnBrk="1" fontAlgn="auto" hangingPunct="1">
              <a:spcAft>
                <a:spcPts val="0"/>
              </a:spcAft>
              <a:defRPr/>
            </a:pPr>
            <a:r>
              <a:rPr lang="en-US" b="1" smtClean="0">
                <a:latin typeface="Arial" charset="0"/>
                <a:cs typeface="Arial" charset="0"/>
              </a:rPr>
              <a:t>Debt to Tangible Net Worth Ratio</a:t>
            </a:r>
          </a:p>
        </p:txBody>
      </p:sp>
      <p:sp>
        <p:nvSpPr>
          <p:cNvPr id="16387" name="Rectangle 3"/>
          <p:cNvSpPr>
            <a:spLocks noGrp="1" noChangeArrowheads="1"/>
          </p:cNvSpPr>
          <p:nvPr>
            <p:ph idx="1"/>
          </p:nvPr>
        </p:nvSpPr>
        <p:spPr>
          <a:xfrm>
            <a:off x="593725" y="2895600"/>
            <a:ext cx="8093075" cy="2360613"/>
          </a:xfrm>
        </p:spPr>
        <p:txBody>
          <a:bodyPr>
            <a:normAutofit lnSpcReduction="10000"/>
          </a:bodyPr>
          <a:lstStyle/>
          <a:p>
            <a:pPr algn="just" eaLnBrk="1" hangingPunct="1"/>
            <a:r>
              <a:rPr lang="en-US" altLang="en-US" sz="2400" b="1" smtClean="0">
                <a:latin typeface="Arial" charset="0"/>
                <a:cs typeface="Arial" charset="0"/>
              </a:rPr>
              <a:t>Determines the entity’s long-term debt payment ability</a:t>
            </a:r>
          </a:p>
          <a:p>
            <a:pPr algn="just" eaLnBrk="1" hangingPunct="1"/>
            <a:r>
              <a:rPr lang="en-US" altLang="en-US" sz="2400" b="1" smtClean="0">
                <a:latin typeface="Arial" charset="0"/>
                <a:cs typeface="Arial" charset="0"/>
              </a:rPr>
              <a:t>Indicates how well creditors are protected in case of the firm’s insolvency</a:t>
            </a:r>
          </a:p>
          <a:p>
            <a:pPr algn="just" eaLnBrk="1" hangingPunct="1"/>
            <a:r>
              <a:rPr lang="en-US" altLang="en-US" sz="2400" b="1" smtClean="0">
                <a:latin typeface="Arial" charset="0"/>
                <a:cs typeface="Arial" charset="0"/>
              </a:rPr>
              <a:t>More conservative than debt ratio or debt/equity ratio due to exclusion of intangibles</a:t>
            </a:r>
          </a:p>
        </p:txBody>
      </p:sp>
      <p:graphicFrame>
        <p:nvGraphicFramePr>
          <p:cNvPr id="16388" name="Object 4"/>
          <p:cNvGraphicFramePr>
            <a:graphicFrameLocks noChangeAspect="1"/>
          </p:cNvGraphicFramePr>
          <p:nvPr/>
        </p:nvGraphicFramePr>
        <p:xfrm>
          <a:off x="876300" y="1228725"/>
          <a:ext cx="7239000" cy="1090613"/>
        </p:xfrm>
        <a:graphic>
          <a:graphicData uri="http://schemas.openxmlformats.org/presentationml/2006/ole">
            <p:oleObj spid="_x0000_s16389" name="Equation" r:id="rId4" imgW="2781300" imgH="419100" progId="">
              <p:embed/>
            </p:oleObj>
          </a:graphicData>
        </a:graphic>
      </p:graphicFrame>
      <p:sp>
        <p:nvSpPr>
          <p:cNvPr id="2" name="Footer Placeholder 1"/>
          <p:cNvSpPr>
            <a:spLocks noGrp="1"/>
          </p:cNvSpPr>
          <p:nvPr>
            <p:ph type="ftr" sz="quarter" idx="11"/>
          </p:nvPr>
        </p:nvSpPr>
        <p:spPr/>
        <p:txBody>
          <a:bodyPr/>
          <a:lstStyle/>
          <a:p>
            <a:r>
              <a:rPr lang="en-MY" smtClean="0"/>
              <a:t>Lecture 14</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37</a:t>
            </a:fld>
            <a:endParaRPr lang="en-MY"/>
          </a:p>
        </p:txBody>
      </p:sp>
    </p:spTree>
    <p:extLst>
      <p:ext uri="{BB962C8B-B14F-4D97-AF65-F5344CB8AC3E}">
        <p14:creationId xmlns:p14="http://schemas.microsoft.com/office/powerpoint/2010/main" xmlns="" val="19677321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descr="gibson-graphic (2)"/>
          <p:cNvSpPr>
            <a:spLocks noGrp="1" noChangeArrowheads="1"/>
          </p:cNvSpPr>
          <p:nvPr>
            <p:ph type="title"/>
          </p:nvPr>
        </p:nvSpPr>
        <p:spPr/>
        <p:txBody>
          <a:bodyPr/>
          <a:lstStyle/>
          <a:p>
            <a:r>
              <a:rPr lang="en-US" b="1" smtClean="0">
                <a:latin typeface="Arial" charset="0"/>
                <a:cs typeface="Arial" charset="0"/>
              </a:rPr>
              <a:t>Net Profit Margin</a:t>
            </a:r>
          </a:p>
        </p:txBody>
      </p:sp>
      <p:sp>
        <p:nvSpPr>
          <p:cNvPr id="1028" name="Rectangle 3"/>
          <p:cNvSpPr>
            <a:spLocks noGrp="1" noChangeArrowheads="1"/>
          </p:cNvSpPr>
          <p:nvPr>
            <p:ph idx="1"/>
          </p:nvPr>
        </p:nvSpPr>
        <p:spPr>
          <a:xfrm>
            <a:off x="533400" y="2971800"/>
            <a:ext cx="8077200" cy="2590800"/>
          </a:xfrm>
        </p:spPr>
        <p:txBody>
          <a:bodyPr/>
          <a:lstStyle/>
          <a:p>
            <a:r>
              <a:rPr lang="en-US" sz="2400" dirty="0" smtClean="0">
                <a:latin typeface="Arial" charset="0"/>
                <a:cs typeface="Arial" charset="0"/>
              </a:rPr>
              <a:t>Also referred to as return on sales</a:t>
            </a:r>
          </a:p>
          <a:p>
            <a:r>
              <a:rPr lang="en-US" sz="2400" dirty="0" smtClean="0">
                <a:latin typeface="Arial" charset="0"/>
                <a:cs typeface="Arial" charset="0"/>
              </a:rPr>
              <a:t>Reflects net income dollars generated by each dollar of sales</a:t>
            </a:r>
          </a:p>
          <a:p>
            <a:r>
              <a:rPr lang="en-US" sz="2400" dirty="0" smtClean="0">
                <a:latin typeface="Arial" charset="0"/>
                <a:cs typeface="Arial" charset="0"/>
              </a:rPr>
              <a:t>Potential distortion</a:t>
            </a:r>
          </a:p>
          <a:p>
            <a:pPr lvl="1"/>
            <a:r>
              <a:rPr lang="en-US" sz="2400" dirty="0" smtClean="0">
                <a:latin typeface="Arial" charset="0"/>
                <a:cs typeface="Arial" charset="0"/>
              </a:rPr>
              <a:t>Net “other” income or loss</a:t>
            </a:r>
          </a:p>
        </p:txBody>
      </p:sp>
      <p:graphicFrame>
        <p:nvGraphicFramePr>
          <p:cNvPr id="1026" name="Object 4"/>
          <p:cNvGraphicFramePr>
            <a:graphicFrameLocks noChangeAspect="1"/>
          </p:cNvGraphicFramePr>
          <p:nvPr/>
        </p:nvGraphicFramePr>
        <p:xfrm>
          <a:off x="917575" y="1371600"/>
          <a:ext cx="7305675" cy="1238250"/>
        </p:xfrm>
        <a:graphic>
          <a:graphicData uri="http://schemas.openxmlformats.org/presentationml/2006/ole">
            <p:oleObj spid="_x0000_s17413" name="Equation" r:id="rId3" imgW="3225800" imgH="546100" progId="">
              <p:embed/>
            </p:oleObj>
          </a:graphicData>
        </a:graphic>
      </p:graphicFrame>
      <p:sp>
        <p:nvSpPr>
          <p:cNvPr id="2" name="Footer Placeholder 1"/>
          <p:cNvSpPr>
            <a:spLocks noGrp="1"/>
          </p:cNvSpPr>
          <p:nvPr>
            <p:ph type="ftr" sz="quarter" idx="11"/>
          </p:nvPr>
        </p:nvSpPr>
        <p:spPr/>
        <p:txBody>
          <a:bodyPr/>
          <a:lstStyle/>
          <a:p>
            <a:r>
              <a:rPr lang="en-MY" smtClean="0"/>
              <a:t>Lecture 15</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38</a:t>
            </a:fld>
            <a:endParaRPr lang="en-MY"/>
          </a:p>
        </p:txBody>
      </p:sp>
    </p:spTree>
    <p:extLst>
      <p:ext uri="{BB962C8B-B14F-4D97-AF65-F5344CB8AC3E}">
        <p14:creationId xmlns:p14="http://schemas.microsoft.com/office/powerpoint/2010/main" xmlns="" val="21239512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descr="gibson-graphic (2)"/>
          <p:cNvSpPr>
            <a:spLocks noGrp="1" noChangeArrowheads="1"/>
          </p:cNvSpPr>
          <p:nvPr>
            <p:ph type="title"/>
          </p:nvPr>
        </p:nvSpPr>
        <p:spPr/>
        <p:txBody>
          <a:bodyPr/>
          <a:lstStyle/>
          <a:p>
            <a:r>
              <a:rPr lang="en-US" b="1" smtClean="0">
                <a:latin typeface="Arial" charset="0"/>
                <a:cs typeface="Arial" charset="0"/>
              </a:rPr>
              <a:t>Total Asset Turnover</a:t>
            </a:r>
          </a:p>
        </p:txBody>
      </p:sp>
      <p:sp>
        <p:nvSpPr>
          <p:cNvPr id="6149" name="Rectangle 3"/>
          <p:cNvSpPr>
            <a:spLocks noGrp="1" noChangeArrowheads="1"/>
          </p:cNvSpPr>
          <p:nvPr>
            <p:ph idx="1"/>
          </p:nvPr>
        </p:nvSpPr>
        <p:spPr>
          <a:xfrm>
            <a:off x="609600" y="2590800"/>
            <a:ext cx="7924800" cy="3125788"/>
          </a:xfrm>
        </p:spPr>
        <p:txBody>
          <a:bodyPr rtlCol="0">
            <a:normAutofit fontScale="92500" lnSpcReduction="20000"/>
          </a:bodyPr>
          <a:lstStyle/>
          <a:p>
            <a:pPr fontAlgn="auto">
              <a:spcAft>
                <a:spcPts val="0"/>
              </a:spcAft>
              <a:buFont typeface="Arial" pitchFamily="34" charset="0"/>
              <a:buChar char="•"/>
              <a:defRPr/>
            </a:pPr>
            <a:r>
              <a:rPr lang="en-US" dirty="0" smtClean="0">
                <a:latin typeface="Arial" pitchFamily="34" charset="0"/>
                <a:cs typeface="Arial" pitchFamily="34" charset="0"/>
              </a:rPr>
              <a:t>Measures the activity of the assets and the ability of the firm to generate sales through the use of the assets</a:t>
            </a:r>
          </a:p>
          <a:p>
            <a:pPr fontAlgn="auto">
              <a:spcAft>
                <a:spcPts val="0"/>
              </a:spcAft>
              <a:buFont typeface="Arial" pitchFamily="34" charset="0"/>
              <a:buChar char="•"/>
              <a:defRPr/>
            </a:pPr>
            <a:r>
              <a:rPr lang="en-US" dirty="0" smtClean="0">
                <a:latin typeface="Arial" pitchFamily="34" charset="0"/>
                <a:cs typeface="Arial" pitchFamily="34" charset="0"/>
              </a:rPr>
              <a:t>Potential distortion</a:t>
            </a:r>
          </a:p>
          <a:p>
            <a:pPr lvl="1" fontAlgn="auto">
              <a:spcAft>
                <a:spcPts val="0"/>
              </a:spcAft>
              <a:buFont typeface="Arial" pitchFamily="34" charset="0"/>
              <a:buChar char="–"/>
              <a:defRPr/>
            </a:pPr>
            <a:r>
              <a:rPr lang="en-US" dirty="0" smtClean="0">
                <a:latin typeface="Arial" pitchFamily="34" charset="0"/>
                <a:cs typeface="Arial" pitchFamily="34" charset="0"/>
              </a:rPr>
              <a:t>Investments</a:t>
            </a:r>
          </a:p>
          <a:p>
            <a:pPr lvl="1" fontAlgn="auto">
              <a:spcAft>
                <a:spcPts val="0"/>
              </a:spcAft>
              <a:buFont typeface="Arial" pitchFamily="34" charset="0"/>
              <a:buChar char="–"/>
              <a:defRPr/>
            </a:pPr>
            <a:r>
              <a:rPr lang="en-US" dirty="0" smtClean="0">
                <a:latin typeface="Arial" pitchFamily="34" charset="0"/>
                <a:cs typeface="Arial" pitchFamily="34" charset="0"/>
              </a:rPr>
              <a:t>Construction in progress</a:t>
            </a:r>
          </a:p>
          <a:p>
            <a:pPr lvl="1" fontAlgn="auto">
              <a:spcAft>
                <a:spcPts val="0"/>
              </a:spcAft>
              <a:buFont typeface="Arial" pitchFamily="34" charset="0"/>
              <a:buChar char="–"/>
              <a:defRPr/>
            </a:pPr>
            <a:r>
              <a:rPr lang="en-US" dirty="0" smtClean="0">
                <a:latin typeface="Arial" pitchFamily="34" charset="0"/>
                <a:cs typeface="Arial" pitchFamily="34" charset="0"/>
              </a:rPr>
              <a:t>Other assets that do not relate to net sales</a:t>
            </a:r>
          </a:p>
        </p:txBody>
      </p:sp>
      <p:graphicFrame>
        <p:nvGraphicFramePr>
          <p:cNvPr id="2050" name="Object 4"/>
          <p:cNvGraphicFramePr>
            <a:graphicFrameLocks noChangeAspect="1"/>
          </p:cNvGraphicFramePr>
          <p:nvPr/>
        </p:nvGraphicFramePr>
        <p:xfrm>
          <a:off x="2824163" y="1371600"/>
          <a:ext cx="3479800" cy="950913"/>
        </p:xfrm>
        <a:graphic>
          <a:graphicData uri="http://schemas.openxmlformats.org/presentationml/2006/ole">
            <p:oleObj spid="_x0000_s18437" name="Equation" r:id="rId3" imgW="1536700" imgH="419100" progId="">
              <p:embed/>
            </p:oleObj>
          </a:graphicData>
        </a:graphic>
      </p:graphicFrame>
      <p:sp>
        <p:nvSpPr>
          <p:cNvPr id="2" name="Footer Placeholder 1"/>
          <p:cNvSpPr>
            <a:spLocks noGrp="1"/>
          </p:cNvSpPr>
          <p:nvPr>
            <p:ph type="ftr" sz="quarter" idx="11"/>
          </p:nvPr>
        </p:nvSpPr>
        <p:spPr/>
        <p:txBody>
          <a:bodyPr/>
          <a:lstStyle/>
          <a:p>
            <a:r>
              <a:rPr lang="en-MY" smtClean="0"/>
              <a:t>Lecture 15</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39</a:t>
            </a:fld>
            <a:endParaRPr lang="en-MY"/>
          </a:p>
        </p:txBody>
      </p:sp>
    </p:spTree>
    <p:extLst>
      <p:ext uri="{BB962C8B-B14F-4D97-AF65-F5344CB8AC3E}">
        <p14:creationId xmlns:p14="http://schemas.microsoft.com/office/powerpoint/2010/main" xmlns="" val="3678916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descr="gibson-graphic (2)"/>
          <p:cNvSpPr>
            <a:spLocks noGrp="1" noChangeArrowheads="1"/>
          </p:cNvSpPr>
          <p:nvPr>
            <p:ph type="title"/>
          </p:nvPr>
        </p:nvSpPr>
        <p:spPr/>
        <p:txBody>
          <a:bodyPr/>
          <a:lstStyle/>
          <a:p>
            <a:r>
              <a:rPr lang="en-US" b="1" smtClean="0">
                <a:latin typeface="Arial" charset="0"/>
                <a:cs typeface="Arial" charset="0"/>
              </a:rPr>
              <a:t>Return on Assets</a:t>
            </a:r>
          </a:p>
        </p:txBody>
      </p:sp>
      <p:sp>
        <p:nvSpPr>
          <p:cNvPr id="7173" name="Rectangle 3"/>
          <p:cNvSpPr>
            <a:spLocks noGrp="1" noChangeArrowheads="1"/>
          </p:cNvSpPr>
          <p:nvPr>
            <p:ph idx="1"/>
          </p:nvPr>
        </p:nvSpPr>
        <p:spPr>
          <a:xfrm>
            <a:off x="609600" y="2971800"/>
            <a:ext cx="7924800" cy="2741613"/>
          </a:xfrm>
        </p:spPr>
        <p:txBody>
          <a:bodyPr rtlCol="0">
            <a:normAutofit fontScale="85000" lnSpcReduction="10000"/>
          </a:bodyPr>
          <a:lstStyle/>
          <a:p>
            <a:pPr fontAlgn="auto">
              <a:spcAft>
                <a:spcPts val="0"/>
              </a:spcAft>
              <a:buFont typeface="Arial" pitchFamily="34" charset="0"/>
              <a:buChar char="•"/>
              <a:defRPr/>
            </a:pPr>
            <a:r>
              <a:rPr lang="en-US" dirty="0" smtClean="0">
                <a:latin typeface="Arial" pitchFamily="34" charset="0"/>
                <a:cs typeface="Arial" pitchFamily="34" charset="0"/>
              </a:rPr>
              <a:t>Measures the ability to utilize assets to create profits</a:t>
            </a:r>
          </a:p>
          <a:p>
            <a:pPr fontAlgn="auto">
              <a:spcAft>
                <a:spcPts val="0"/>
              </a:spcAft>
              <a:buFont typeface="Arial" pitchFamily="34" charset="0"/>
              <a:buChar char="•"/>
              <a:defRPr/>
            </a:pPr>
            <a:r>
              <a:rPr lang="en-US" dirty="0" smtClean="0">
                <a:latin typeface="Arial" pitchFamily="34" charset="0"/>
                <a:cs typeface="Arial" pitchFamily="34" charset="0"/>
              </a:rPr>
              <a:t>Average total assets</a:t>
            </a:r>
          </a:p>
          <a:p>
            <a:pPr lvl="1" fontAlgn="auto">
              <a:spcAft>
                <a:spcPts val="0"/>
              </a:spcAft>
              <a:buFont typeface="Arial" pitchFamily="34" charset="0"/>
              <a:buChar char="–"/>
              <a:defRPr/>
            </a:pPr>
            <a:r>
              <a:rPr lang="en-US" dirty="0" smtClean="0">
                <a:latin typeface="Arial" pitchFamily="34" charset="0"/>
                <a:cs typeface="Arial" pitchFamily="34" charset="0"/>
              </a:rPr>
              <a:t>Internal analysis: month-end amounts</a:t>
            </a:r>
          </a:p>
          <a:p>
            <a:pPr lvl="1" fontAlgn="auto">
              <a:spcAft>
                <a:spcPts val="0"/>
              </a:spcAft>
              <a:buFont typeface="Arial" pitchFamily="34" charset="0"/>
              <a:buChar char="–"/>
              <a:defRPr/>
            </a:pPr>
            <a:r>
              <a:rPr lang="en-US" dirty="0" smtClean="0">
                <a:latin typeface="Arial" pitchFamily="34" charset="0"/>
                <a:cs typeface="Arial" pitchFamily="34" charset="0"/>
              </a:rPr>
              <a:t>External analysis: beginning and ending amounts</a:t>
            </a:r>
          </a:p>
          <a:p>
            <a:pPr lvl="1" fontAlgn="auto">
              <a:spcAft>
                <a:spcPts val="0"/>
              </a:spcAft>
              <a:buFont typeface="Arial" pitchFamily="34" charset="0"/>
              <a:buChar char="–"/>
              <a:defRPr/>
            </a:pPr>
            <a:r>
              <a:rPr lang="en-US" dirty="0" smtClean="0">
                <a:latin typeface="Arial" pitchFamily="34" charset="0"/>
                <a:cs typeface="Arial" pitchFamily="34" charset="0"/>
              </a:rPr>
              <a:t>If necessary, consistent use of end-of-year amounts</a:t>
            </a:r>
          </a:p>
        </p:txBody>
      </p:sp>
      <p:graphicFrame>
        <p:nvGraphicFramePr>
          <p:cNvPr id="3074" name="Object 4"/>
          <p:cNvGraphicFramePr>
            <a:graphicFrameLocks noChangeAspect="1"/>
          </p:cNvGraphicFramePr>
          <p:nvPr/>
        </p:nvGraphicFramePr>
        <p:xfrm>
          <a:off x="1771650" y="1371600"/>
          <a:ext cx="5637213" cy="1296988"/>
        </p:xfrm>
        <a:graphic>
          <a:graphicData uri="http://schemas.openxmlformats.org/presentationml/2006/ole">
            <p:oleObj spid="_x0000_s19461" name="Equation" r:id="rId3" imgW="2489200" imgH="571500" progId="">
              <p:embed/>
            </p:oleObj>
          </a:graphicData>
        </a:graphic>
      </p:graphicFrame>
      <p:sp>
        <p:nvSpPr>
          <p:cNvPr id="2" name="Footer Placeholder 1"/>
          <p:cNvSpPr>
            <a:spLocks noGrp="1"/>
          </p:cNvSpPr>
          <p:nvPr>
            <p:ph type="ftr" sz="quarter" idx="11"/>
          </p:nvPr>
        </p:nvSpPr>
        <p:spPr/>
        <p:txBody>
          <a:bodyPr/>
          <a:lstStyle/>
          <a:p>
            <a:r>
              <a:rPr lang="en-MY" smtClean="0"/>
              <a:t>Lecture 15</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40</a:t>
            </a:fld>
            <a:endParaRPr lang="en-MY"/>
          </a:p>
        </p:txBody>
      </p:sp>
    </p:spTree>
    <p:extLst>
      <p:ext uri="{BB962C8B-B14F-4D97-AF65-F5344CB8AC3E}">
        <p14:creationId xmlns:p14="http://schemas.microsoft.com/office/powerpoint/2010/main" xmlns="" val="235850343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descr="gibson-graphic (2)"/>
          <p:cNvSpPr>
            <a:spLocks noGrp="1" noChangeArrowheads="1"/>
          </p:cNvSpPr>
          <p:nvPr>
            <p:ph type="title"/>
          </p:nvPr>
        </p:nvSpPr>
        <p:spPr/>
        <p:txBody>
          <a:bodyPr/>
          <a:lstStyle/>
          <a:p>
            <a:r>
              <a:rPr lang="en-US" b="1" smtClean="0">
                <a:latin typeface="Arial" charset="0"/>
                <a:cs typeface="Arial" charset="0"/>
              </a:rPr>
              <a:t>Net Profit Margin</a:t>
            </a:r>
          </a:p>
        </p:txBody>
      </p:sp>
      <p:sp>
        <p:nvSpPr>
          <p:cNvPr id="1028" name="Rectangle 3"/>
          <p:cNvSpPr>
            <a:spLocks noGrp="1" noChangeArrowheads="1"/>
          </p:cNvSpPr>
          <p:nvPr>
            <p:ph idx="1"/>
          </p:nvPr>
        </p:nvSpPr>
        <p:spPr>
          <a:xfrm>
            <a:off x="533400" y="2971800"/>
            <a:ext cx="8077200" cy="2590800"/>
          </a:xfrm>
        </p:spPr>
        <p:txBody>
          <a:bodyPr/>
          <a:lstStyle/>
          <a:p>
            <a:r>
              <a:rPr lang="en-US" sz="2400" dirty="0" smtClean="0">
                <a:latin typeface="Arial" charset="0"/>
                <a:cs typeface="Arial" charset="0"/>
              </a:rPr>
              <a:t>Also referred to as return on sales</a:t>
            </a:r>
          </a:p>
          <a:p>
            <a:r>
              <a:rPr lang="en-US" sz="2400" dirty="0" smtClean="0">
                <a:latin typeface="Arial" charset="0"/>
                <a:cs typeface="Arial" charset="0"/>
              </a:rPr>
              <a:t>Reflects net income dollars generated by each dollar of sales</a:t>
            </a:r>
          </a:p>
          <a:p>
            <a:r>
              <a:rPr lang="en-US" sz="2400" dirty="0" smtClean="0">
                <a:latin typeface="Arial" charset="0"/>
                <a:cs typeface="Arial" charset="0"/>
              </a:rPr>
              <a:t>Potential distortion</a:t>
            </a:r>
          </a:p>
          <a:p>
            <a:pPr lvl="1"/>
            <a:r>
              <a:rPr lang="en-US" sz="2400" dirty="0" smtClean="0">
                <a:latin typeface="Arial" charset="0"/>
                <a:cs typeface="Arial" charset="0"/>
              </a:rPr>
              <a:t>Net “other” income or loss</a:t>
            </a:r>
          </a:p>
        </p:txBody>
      </p:sp>
      <p:graphicFrame>
        <p:nvGraphicFramePr>
          <p:cNvPr id="1026" name="Object 4"/>
          <p:cNvGraphicFramePr>
            <a:graphicFrameLocks noChangeAspect="1"/>
          </p:cNvGraphicFramePr>
          <p:nvPr/>
        </p:nvGraphicFramePr>
        <p:xfrm>
          <a:off x="917575" y="1371600"/>
          <a:ext cx="7305675" cy="1238250"/>
        </p:xfrm>
        <a:graphic>
          <a:graphicData uri="http://schemas.openxmlformats.org/presentationml/2006/ole">
            <p:oleObj spid="_x0000_s20485" name="Equation" r:id="rId3" imgW="3225800" imgH="546100" progId="">
              <p:embed/>
            </p:oleObj>
          </a:graphicData>
        </a:graphic>
      </p:graphicFrame>
      <p:sp>
        <p:nvSpPr>
          <p:cNvPr id="2" name="Footer Placeholder 1"/>
          <p:cNvSpPr>
            <a:spLocks noGrp="1"/>
          </p:cNvSpPr>
          <p:nvPr>
            <p:ph type="ftr" sz="quarter" idx="11"/>
          </p:nvPr>
        </p:nvSpPr>
        <p:spPr/>
        <p:txBody>
          <a:bodyPr/>
          <a:lstStyle/>
          <a:p>
            <a:r>
              <a:rPr lang="en-MY" smtClean="0"/>
              <a:t>Lecture 16</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41</a:t>
            </a:fld>
            <a:endParaRPr lang="en-MY"/>
          </a:p>
        </p:txBody>
      </p:sp>
    </p:spTree>
    <p:extLst>
      <p:ext uri="{BB962C8B-B14F-4D97-AF65-F5344CB8AC3E}">
        <p14:creationId xmlns:p14="http://schemas.microsoft.com/office/powerpoint/2010/main" xmlns="" val="89446059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descr="gibson-graphic (2)"/>
          <p:cNvSpPr>
            <a:spLocks noGrp="1" noChangeArrowheads="1"/>
          </p:cNvSpPr>
          <p:nvPr>
            <p:ph type="title"/>
          </p:nvPr>
        </p:nvSpPr>
        <p:spPr/>
        <p:txBody>
          <a:bodyPr/>
          <a:lstStyle/>
          <a:p>
            <a:r>
              <a:rPr lang="en-US" b="1" smtClean="0">
                <a:latin typeface="Arial" charset="0"/>
                <a:cs typeface="Arial" charset="0"/>
              </a:rPr>
              <a:t>Total Asset Turnover</a:t>
            </a:r>
          </a:p>
        </p:txBody>
      </p:sp>
      <p:sp>
        <p:nvSpPr>
          <p:cNvPr id="6149" name="Rectangle 3"/>
          <p:cNvSpPr>
            <a:spLocks noGrp="1" noChangeArrowheads="1"/>
          </p:cNvSpPr>
          <p:nvPr>
            <p:ph idx="1"/>
          </p:nvPr>
        </p:nvSpPr>
        <p:spPr>
          <a:xfrm>
            <a:off x="609600" y="2590800"/>
            <a:ext cx="7924800" cy="3125788"/>
          </a:xfrm>
        </p:spPr>
        <p:txBody>
          <a:bodyPr rtlCol="0">
            <a:normAutofit fontScale="92500" lnSpcReduction="20000"/>
          </a:bodyPr>
          <a:lstStyle/>
          <a:p>
            <a:pPr fontAlgn="auto">
              <a:spcAft>
                <a:spcPts val="0"/>
              </a:spcAft>
              <a:buFont typeface="Arial" pitchFamily="34" charset="0"/>
              <a:buChar char="•"/>
              <a:defRPr/>
            </a:pPr>
            <a:r>
              <a:rPr lang="en-US" dirty="0" smtClean="0">
                <a:latin typeface="Arial" pitchFamily="34" charset="0"/>
                <a:cs typeface="Arial" pitchFamily="34" charset="0"/>
              </a:rPr>
              <a:t>Measures the activity of the assets and the ability of the firm to generate sales through the use of the assets</a:t>
            </a:r>
          </a:p>
          <a:p>
            <a:pPr fontAlgn="auto">
              <a:spcAft>
                <a:spcPts val="0"/>
              </a:spcAft>
              <a:buFont typeface="Arial" pitchFamily="34" charset="0"/>
              <a:buChar char="•"/>
              <a:defRPr/>
            </a:pPr>
            <a:r>
              <a:rPr lang="en-US" dirty="0" smtClean="0">
                <a:latin typeface="Arial" pitchFamily="34" charset="0"/>
                <a:cs typeface="Arial" pitchFamily="34" charset="0"/>
              </a:rPr>
              <a:t>Potential distortion</a:t>
            </a:r>
          </a:p>
          <a:p>
            <a:pPr lvl="1" fontAlgn="auto">
              <a:spcAft>
                <a:spcPts val="0"/>
              </a:spcAft>
              <a:buFont typeface="Arial" pitchFamily="34" charset="0"/>
              <a:buChar char="–"/>
              <a:defRPr/>
            </a:pPr>
            <a:r>
              <a:rPr lang="en-US" dirty="0" smtClean="0">
                <a:latin typeface="Arial" pitchFamily="34" charset="0"/>
                <a:cs typeface="Arial" pitchFamily="34" charset="0"/>
              </a:rPr>
              <a:t>Investments</a:t>
            </a:r>
          </a:p>
          <a:p>
            <a:pPr lvl="1" fontAlgn="auto">
              <a:spcAft>
                <a:spcPts val="0"/>
              </a:spcAft>
              <a:buFont typeface="Arial" pitchFamily="34" charset="0"/>
              <a:buChar char="–"/>
              <a:defRPr/>
            </a:pPr>
            <a:r>
              <a:rPr lang="en-US" dirty="0" smtClean="0">
                <a:latin typeface="Arial" pitchFamily="34" charset="0"/>
                <a:cs typeface="Arial" pitchFamily="34" charset="0"/>
              </a:rPr>
              <a:t>Construction in progress</a:t>
            </a:r>
          </a:p>
          <a:p>
            <a:pPr lvl="1" fontAlgn="auto">
              <a:spcAft>
                <a:spcPts val="0"/>
              </a:spcAft>
              <a:buFont typeface="Arial" pitchFamily="34" charset="0"/>
              <a:buChar char="–"/>
              <a:defRPr/>
            </a:pPr>
            <a:r>
              <a:rPr lang="en-US" dirty="0" smtClean="0">
                <a:latin typeface="Arial" pitchFamily="34" charset="0"/>
                <a:cs typeface="Arial" pitchFamily="34" charset="0"/>
              </a:rPr>
              <a:t>Other assets that do not relate to net sales</a:t>
            </a:r>
          </a:p>
        </p:txBody>
      </p:sp>
      <p:graphicFrame>
        <p:nvGraphicFramePr>
          <p:cNvPr id="2050" name="Object 4"/>
          <p:cNvGraphicFramePr>
            <a:graphicFrameLocks noChangeAspect="1"/>
          </p:cNvGraphicFramePr>
          <p:nvPr/>
        </p:nvGraphicFramePr>
        <p:xfrm>
          <a:off x="2824163" y="1371600"/>
          <a:ext cx="3479800" cy="950913"/>
        </p:xfrm>
        <a:graphic>
          <a:graphicData uri="http://schemas.openxmlformats.org/presentationml/2006/ole">
            <p:oleObj spid="_x0000_s21509" name="Equation" r:id="rId3" imgW="1536700" imgH="419100" progId="">
              <p:embed/>
            </p:oleObj>
          </a:graphicData>
        </a:graphic>
      </p:graphicFrame>
      <p:sp>
        <p:nvSpPr>
          <p:cNvPr id="2" name="Footer Placeholder 1"/>
          <p:cNvSpPr>
            <a:spLocks noGrp="1"/>
          </p:cNvSpPr>
          <p:nvPr>
            <p:ph type="ftr" sz="quarter" idx="11"/>
          </p:nvPr>
        </p:nvSpPr>
        <p:spPr/>
        <p:txBody>
          <a:bodyPr/>
          <a:lstStyle/>
          <a:p>
            <a:r>
              <a:rPr lang="en-MY" smtClean="0"/>
              <a:t>Lecture 16</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42</a:t>
            </a:fld>
            <a:endParaRPr lang="en-MY"/>
          </a:p>
        </p:txBody>
      </p:sp>
    </p:spTree>
    <p:extLst>
      <p:ext uri="{BB962C8B-B14F-4D97-AF65-F5344CB8AC3E}">
        <p14:creationId xmlns:p14="http://schemas.microsoft.com/office/powerpoint/2010/main" xmlns="" val="110230888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descr="gibson-graphic (2)"/>
          <p:cNvSpPr>
            <a:spLocks noGrp="1" noChangeArrowheads="1"/>
          </p:cNvSpPr>
          <p:nvPr>
            <p:ph type="title"/>
          </p:nvPr>
        </p:nvSpPr>
        <p:spPr/>
        <p:txBody>
          <a:bodyPr/>
          <a:lstStyle/>
          <a:p>
            <a:r>
              <a:rPr lang="en-US" b="1" smtClean="0">
                <a:latin typeface="Arial" charset="0"/>
                <a:cs typeface="Arial" charset="0"/>
              </a:rPr>
              <a:t>Return on Assets</a:t>
            </a:r>
          </a:p>
        </p:txBody>
      </p:sp>
      <p:sp>
        <p:nvSpPr>
          <p:cNvPr id="7173" name="Rectangle 3"/>
          <p:cNvSpPr>
            <a:spLocks noGrp="1" noChangeArrowheads="1"/>
          </p:cNvSpPr>
          <p:nvPr>
            <p:ph idx="1"/>
          </p:nvPr>
        </p:nvSpPr>
        <p:spPr>
          <a:xfrm>
            <a:off x="609600" y="2971800"/>
            <a:ext cx="7924800" cy="2741613"/>
          </a:xfrm>
        </p:spPr>
        <p:txBody>
          <a:bodyPr rtlCol="0">
            <a:normAutofit fontScale="85000" lnSpcReduction="10000"/>
          </a:bodyPr>
          <a:lstStyle/>
          <a:p>
            <a:pPr fontAlgn="auto">
              <a:spcAft>
                <a:spcPts val="0"/>
              </a:spcAft>
              <a:buFont typeface="Arial" pitchFamily="34" charset="0"/>
              <a:buChar char="•"/>
              <a:defRPr/>
            </a:pPr>
            <a:r>
              <a:rPr lang="en-US" dirty="0" smtClean="0">
                <a:latin typeface="Arial" pitchFamily="34" charset="0"/>
                <a:cs typeface="Arial" pitchFamily="34" charset="0"/>
              </a:rPr>
              <a:t>Measures the ability to utilize assets to create profits</a:t>
            </a:r>
          </a:p>
          <a:p>
            <a:pPr fontAlgn="auto">
              <a:spcAft>
                <a:spcPts val="0"/>
              </a:spcAft>
              <a:buFont typeface="Arial" pitchFamily="34" charset="0"/>
              <a:buChar char="•"/>
              <a:defRPr/>
            </a:pPr>
            <a:r>
              <a:rPr lang="en-US" dirty="0" smtClean="0">
                <a:latin typeface="Arial" pitchFamily="34" charset="0"/>
                <a:cs typeface="Arial" pitchFamily="34" charset="0"/>
              </a:rPr>
              <a:t>Average total assets</a:t>
            </a:r>
          </a:p>
          <a:p>
            <a:pPr lvl="1" fontAlgn="auto">
              <a:spcAft>
                <a:spcPts val="0"/>
              </a:spcAft>
              <a:buFont typeface="Arial" pitchFamily="34" charset="0"/>
              <a:buChar char="–"/>
              <a:defRPr/>
            </a:pPr>
            <a:r>
              <a:rPr lang="en-US" dirty="0" smtClean="0">
                <a:latin typeface="Arial" pitchFamily="34" charset="0"/>
                <a:cs typeface="Arial" pitchFamily="34" charset="0"/>
              </a:rPr>
              <a:t>Internal analysis: month-end amounts</a:t>
            </a:r>
          </a:p>
          <a:p>
            <a:pPr lvl="1" fontAlgn="auto">
              <a:spcAft>
                <a:spcPts val="0"/>
              </a:spcAft>
              <a:buFont typeface="Arial" pitchFamily="34" charset="0"/>
              <a:buChar char="–"/>
              <a:defRPr/>
            </a:pPr>
            <a:r>
              <a:rPr lang="en-US" dirty="0" smtClean="0">
                <a:latin typeface="Arial" pitchFamily="34" charset="0"/>
                <a:cs typeface="Arial" pitchFamily="34" charset="0"/>
              </a:rPr>
              <a:t>External analysis: beginning and ending amounts</a:t>
            </a:r>
          </a:p>
          <a:p>
            <a:pPr lvl="1" fontAlgn="auto">
              <a:spcAft>
                <a:spcPts val="0"/>
              </a:spcAft>
              <a:buFont typeface="Arial" pitchFamily="34" charset="0"/>
              <a:buChar char="–"/>
              <a:defRPr/>
            </a:pPr>
            <a:r>
              <a:rPr lang="en-US" dirty="0" smtClean="0">
                <a:latin typeface="Arial" pitchFamily="34" charset="0"/>
                <a:cs typeface="Arial" pitchFamily="34" charset="0"/>
              </a:rPr>
              <a:t>If necessary, consistent use of end-of-year amounts</a:t>
            </a:r>
          </a:p>
        </p:txBody>
      </p:sp>
      <p:graphicFrame>
        <p:nvGraphicFramePr>
          <p:cNvPr id="3074" name="Object 4"/>
          <p:cNvGraphicFramePr>
            <a:graphicFrameLocks noChangeAspect="1"/>
          </p:cNvGraphicFramePr>
          <p:nvPr/>
        </p:nvGraphicFramePr>
        <p:xfrm>
          <a:off x="1771650" y="1371600"/>
          <a:ext cx="5637213" cy="1296988"/>
        </p:xfrm>
        <a:graphic>
          <a:graphicData uri="http://schemas.openxmlformats.org/presentationml/2006/ole">
            <p:oleObj spid="_x0000_s22533" name="Equation" r:id="rId3" imgW="2489200" imgH="571500" progId="">
              <p:embed/>
            </p:oleObj>
          </a:graphicData>
        </a:graphic>
      </p:graphicFrame>
      <p:sp>
        <p:nvSpPr>
          <p:cNvPr id="2" name="Footer Placeholder 1"/>
          <p:cNvSpPr>
            <a:spLocks noGrp="1"/>
          </p:cNvSpPr>
          <p:nvPr>
            <p:ph type="ftr" sz="quarter" idx="11"/>
          </p:nvPr>
        </p:nvSpPr>
        <p:spPr/>
        <p:txBody>
          <a:bodyPr/>
          <a:lstStyle/>
          <a:p>
            <a:r>
              <a:rPr lang="en-MY" smtClean="0"/>
              <a:t>Lecture 16</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43</a:t>
            </a:fld>
            <a:endParaRPr lang="en-MY"/>
          </a:p>
        </p:txBody>
      </p:sp>
    </p:spTree>
    <p:extLst>
      <p:ext uri="{BB962C8B-B14F-4D97-AF65-F5344CB8AC3E}">
        <p14:creationId xmlns:p14="http://schemas.microsoft.com/office/powerpoint/2010/main" xmlns="" val="37970808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descr="gibson-graphic (2)"/>
          <p:cNvSpPr>
            <a:spLocks noGrp="1" noChangeArrowheads="1"/>
          </p:cNvSpPr>
          <p:nvPr>
            <p:ph type="title"/>
          </p:nvPr>
        </p:nvSpPr>
        <p:spPr/>
        <p:txBody>
          <a:bodyPr/>
          <a:lstStyle/>
          <a:p>
            <a:r>
              <a:rPr lang="en-US" b="1" dirty="0" smtClean="0">
                <a:latin typeface="Arial" charset="0"/>
                <a:cs typeface="Arial" charset="0"/>
              </a:rPr>
              <a:t>DuPont Return on Assets</a:t>
            </a:r>
          </a:p>
        </p:txBody>
      </p:sp>
      <p:graphicFrame>
        <p:nvGraphicFramePr>
          <p:cNvPr id="4098" name="Object 4"/>
          <p:cNvGraphicFramePr>
            <a:graphicFrameLocks noChangeAspect="1"/>
          </p:cNvGraphicFramePr>
          <p:nvPr>
            <p:extLst>
              <p:ext uri="{D42A27DB-BD31-4B8C-83A1-F6EECF244321}">
                <p14:modId xmlns:p14="http://schemas.microsoft.com/office/powerpoint/2010/main" xmlns="" val="3081945268"/>
              </p:ext>
            </p:extLst>
          </p:nvPr>
        </p:nvGraphicFramePr>
        <p:xfrm>
          <a:off x="217487" y="2057400"/>
          <a:ext cx="8926513" cy="3054350"/>
        </p:xfrm>
        <a:graphic>
          <a:graphicData uri="http://schemas.openxmlformats.org/presentationml/2006/ole">
            <p:oleObj spid="_x0000_s23557" name="Equation" r:id="rId3" imgW="4826000" imgH="1651000" progId="">
              <p:embed/>
            </p:oleObj>
          </a:graphicData>
        </a:graphic>
      </p:graphicFrame>
      <p:sp>
        <p:nvSpPr>
          <p:cNvPr id="2" name="Footer Placeholder 1"/>
          <p:cNvSpPr>
            <a:spLocks noGrp="1"/>
          </p:cNvSpPr>
          <p:nvPr>
            <p:ph type="ftr" sz="quarter" idx="11"/>
          </p:nvPr>
        </p:nvSpPr>
        <p:spPr/>
        <p:txBody>
          <a:bodyPr/>
          <a:lstStyle/>
          <a:p>
            <a:r>
              <a:rPr lang="en-MY" smtClean="0"/>
              <a:t>Lecture 17</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44</a:t>
            </a:fld>
            <a:endParaRPr lang="en-MY"/>
          </a:p>
        </p:txBody>
      </p:sp>
    </p:spTree>
    <p:extLst>
      <p:ext uri="{BB962C8B-B14F-4D97-AF65-F5344CB8AC3E}">
        <p14:creationId xmlns:p14="http://schemas.microsoft.com/office/powerpoint/2010/main" xmlns="" val="1445141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descr="gibson-graphic (2)"/>
          <p:cNvSpPr>
            <a:spLocks noGrp="1" noChangeArrowheads="1"/>
          </p:cNvSpPr>
          <p:nvPr>
            <p:ph type="title"/>
          </p:nvPr>
        </p:nvSpPr>
        <p:spPr/>
        <p:txBody>
          <a:bodyPr/>
          <a:lstStyle/>
          <a:p>
            <a:r>
              <a:rPr lang="en-US" b="1" smtClean="0">
                <a:latin typeface="Arial" charset="0"/>
                <a:cs typeface="Arial" charset="0"/>
              </a:rPr>
              <a:t>Operating Income Margin</a:t>
            </a:r>
          </a:p>
        </p:txBody>
      </p:sp>
      <p:sp>
        <p:nvSpPr>
          <p:cNvPr id="6148" name="Rectangle 3"/>
          <p:cNvSpPr>
            <a:spLocks noGrp="1" noChangeArrowheads="1"/>
          </p:cNvSpPr>
          <p:nvPr>
            <p:ph idx="1"/>
          </p:nvPr>
        </p:nvSpPr>
        <p:spPr>
          <a:xfrm>
            <a:off x="533400" y="2514600"/>
            <a:ext cx="8001000" cy="1674813"/>
          </a:xfrm>
        </p:spPr>
        <p:txBody>
          <a:bodyPr/>
          <a:lstStyle/>
          <a:p>
            <a:r>
              <a:rPr lang="en-US" smtClean="0">
                <a:latin typeface="Arial" charset="0"/>
                <a:cs typeface="Arial" charset="0"/>
              </a:rPr>
              <a:t>Use operating income in the numerator</a:t>
            </a:r>
          </a:p>
        </p:txBody>
      </p:sp>
      <p:graphicFrame>
        <p:nvGraphicFramePr>
          <p:cNvPr id="6146" name="Object 4"/>
          <p:cNvGraphicFramePr>
            <a:graphicFrameLocks noChangeAspect="1"/>
          </p:cNvGraphicFramePr>
          <p:nvPr/>
        </p:nvGraphicFramePr>
        <p:xfrm>
          <a:off x="2881313" y="1371600"/>
          <a:ext cx="2933700" cy="893763"/>
        </p:xfrm>
        <a:graphic>
          <a:graphicData uri="http://schemas.openxmlformats.org/presentationml/2006/ole">
            <p:oleObj spid="_x0000_s24581" name="Equation" r:id="rId3" imgW="1295400" imgH="393700" progId="">
              <p:embed/>
            </p:oleObj>
          </a:graphicData>
        </a:graphic>
      </p:graphicFrame>
      <p:sp>
        <p:nvSpPr>
          <p:cNvPr id="2" name="Footer Placeholder 1"/>
          <p:cNvSpPr>
            <a:spLocks noGrp="1"/>
          </p:cNvSpPr>
          <p:nvPr>
            <p:ph type="ftr" sz="quarter" idx="11"/>
          </p:nvPr>
        </p:nvSpPr>
        <p:spPr/>
        <p:txBody>
          <a:bodyPr/>
          <a:lstStyle/>
          <a:p>
            <a:r>
              <a:rPr lang="en-MY" smtClean="0"/>
              <a:t>Lecture 17</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45</a:t>
            </a:fld>
            <a:endParaRPr lang="en-MY"/>
          </a:p>
        </p:txBody>
      </p:sp>
    </p:spTree>
    <p:extLst>
      <p:ext uri="{BB962C8B-B14F-4D97-AF65-F5344CB8AC3E}">
        <p14:creationId xmlns:p14="http://schemas.microsoft.com/office/powerpoint/2010/main" xmlns="" val="12068241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descr="gibson-graphic (2)"/>
          <p:cNvSpPr>
            <a:spLocks noGrp="1" noChangeArrowheads="1"/>
          </p:cNvSpPr>
          <p:nvPr>
            <p:ph type="title"/>
          </p:nvPr>
        </p:nvSpPr>
        <p:spPr/>
        <p:txBody>
          <a:bodyPr/>
          <a:lstStyle/>
          <a:p>
            <a:r>
              <a:rPr lang="en-US" b="1" smtClean="0">
                <a:latin typeface="Arial" charset="0"/>
                <a:cs typeface="Arial" charset="0"/>
              </a:rPr>
              <a:t>Operating Asset Turnover</a:t>
            </a:r>
          </a:p>
        </p:txBody>
      </p:sp>
      <p:sp>
        <p:nvSpPr>
          <p:cNvPr id="7172" name="Rectangle 3"/>
          <p:cNvSpPr>
            <a:spLocks noGrp="1" noChangeArrowheads="1"/>
          </p:cNvSpPr>
          <p:nvPr>
            <p:ph idx="1"/>
          </p:nvPr>
        </p:nvSpPr>
        <p:spPr>
          <a:xfrm>
            <a:off x="457200" y="2514600"/>
            <a:ext cx="8153400" cy="2284413"/>
          </a:xfrm>
        </p:spPr>
        <p:txBody>
          <a:bodyPr/>
          <a:lstStyle/>
          <a:p>
            <a:r>
              <a:rPr lang="en-US" smtClean="0">
                <a:latin typeface="Arial" charset="0"/>
                <a:cs typeface="Arial" charset="0"/>
              </a:rPr>
              <a:t>Measures the ability of operating assets to generate sales dollars</a:t>
            </a:r>
          </a:p>
        </p:txBody>
      </p:sp>
      <p:graphicFrame>
        <p:nvGraphicFramePr>
          <p:cNvPr id="7170" name="Object 4"/>
          <p:cNvGraphicFramePr>
            <a:graphicFrameLocks noChangeAspect="1"/>
          </p:cNvGraphicFramePr>
          <p:nvPr/>
        </p:nvGraphicFramePr>
        <p:xfrm>
          <a:off x="2235200" y="1343025"/>
          <a:ext cx="4229100" cy="950913"/>
        </p:xfrm>
        <a:graphic>
          <a:graphicData uri="http://schemas.openxmlformats.org/presentationml/2006/ole">
            <p:oleObj spid="_x0000_s25605" name="Equation" r:id="rId3" imgW="1866900" imgH="419100" progId="">
              <p:embed/>
            </p:oleObj>
          </a:graphicData>
        </a:graphic>
      </p:graphicFrame>
      <p:sp>
        <p:nvSpPr>
          <p:cNvPr id="2" name="Footer Placeholder 1"/>
          <p:cNvSpPr>
            <a:spLocks noGrp="1"/>
          </p:cNvSpPr>
          <p:nvPr>
            <p:ph type="ftr" sz="quarter" idx="11"/>
          </p:nvPr>
        </p:nvSpPr>
        <p:spPr/>
        <p:txBody>
          <a:bodyPr/>
          <a:lstStyle/>
          <a:p>
            <a:r>
              <a:rPr lang="en-MY" smtClean="0"/>
              <a:t>Lecture 17</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46</a:t>
            </a:fld>
            <a:endParaRPr lang="en-MY"/>
          </a:p>
        </p:txBody>
      </p:sp>
    </p:spTree>
    <p:extLst>
      <p:ext uri="{BB962C8B-B14F-4D97-AF65-F5344CB8AC3E}">
        <p14:creationId xmlns:p14="http://schemas.microsoft.com/office/powerpoint/2010/main" xmlns="" val="40194509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descr="gibson-graphic (2)"/>
          <p:cNvSpPr>
            <a:spLocks noGrp="1" noChangeArrowheads="1"/>
          </p:cNvSpPr>
          <p:nvPr>
            <p:ph type="title"/>
          </p:nvPr>
        </p:nvSpPr>
        <p:spPr/>
        <p:txBody>
          <a:bodyPr/>
          <a:lstStyle/>
          <a:p>
            <a:r>
              <a:rPr lang="en-US" b="1" smtClean="0">
                <a:latin typeface="Arial" charset="0"/>
                <a:cs typeface="Arial" charset="0"/>
              </a:rPr>
              <a:t>Return on Operating Assets</a:t>
            </a:r>
          </a:p>
        </p:txBody>
      </p:sp>
      <p:sp>
        <p:nvSpPr>
          <p:cNvPr id="13317" name="Rectangle 3"/>
          <p:cNvSpPr>
            <a:spLocks noGrp="1" noChangeArrowheads="1"/>
          </p:cNvSpPr>
          <p:nvPr>
            <p:ph idx="1"/>
          </p:nvPr>
        </p:nvSpPr>
        <p:spPr>
          <a:xfrm>
            <a:off x="609600" y="2514600"/>
            <a:ext cx="7924800" cy="1143000"/>
          </a:xfrm>
        </p:spPr>
        <p:txBody>
          <a:bodyPr rtlCol="0">
            <a:normAutofit fontScale="77500" lnSpcReduction="20000"/>
          </a:bodyPr>
          <a:lstStyle/>
          <a:p>
            <a:pPr fontAlgn="auto">
              <a:spcAft>
                <a:spcPts val="0"/>
              </a:spcAft>
              <a:buFont typeface="Arial" pitchFamily="34" charset="0"/>
              <a:buChar char="•"/>
              <a:defRPr/>
            </a:pPr>
            <a:r>
              <a:rPr lang="en-US" dirty="0" smtClean="0">
                <a:latin typeface="Arial" pitchFamily="34" charset="0"/>
                <a:cs typeface="Arial" pitchFamily="34" charset="0"/>
              </a:rPr>
              <a:t>Measures the ability of operating assets to generate operating income</a:t>
            </a:r>
          </a:p>
          <a:p>
            <a:pPr fontAlgn="auto">
              <a:spcAft>
                <a:spcPts val="0"/>
              </a:spcAft>
              <a:buFont typeface="Arial" pitchFamily="34" charset="0"/>
              <a:buChar char="•"/>
              <a:defRPr/>
            </a:pPr>
            <a:r>
              <a:rPr lang="en-US" dirty="0" smtClean="0">
                <a:latin typeface="Arial" pitchFamily="34" charset="0"/>
                <a:cs typeface="Arial" pitchFamily="34" charset="0"/>
              </a:rPr>
              <a:t>DuPont analysis of the return on operating assets:</a:t>
            </a:r>
          </a:p>
        </p:txBody>
      </p:sp>
      <p:graphicFrame>
        <p:nvGraphicFramePr>
          <p:cNvPr id="8194" name="Object 4"/>
          <p:cNvGraphicFramePr>
            <a:graphicFrameLocks noChangeAspect="1"/>
          </p:cNvGraphicFramePr>
          <p:nvPr/>
        </p:nvGraphicFramePr>
        <p:xfrm>
          <a:off x="2235200" y="1343025"/>
          <a:ext cx="4229100" cy="950913"/>
        </p:xfrm>
        <a:graphic>
          <a:graphicData uri="http://schemas.openxmlformats.org/presentationml/2006/ole">
            <p:oleObj spid="_x0000_s26632" name="Equation" r:id="rId3" imgW="1866900" imgH="419100" progId="">
              <p:embed/>
            </p:oleObj>
          </a:graphicData>
        </a:graphic>
      </p:graphicFrame>
      <p:graphicFrame>
        <p:nvGraphicFramePr>
          <p:cNvPr id="8195" name="Object 5"/>
          <p:cNvGraphicFramePr>
            <a:graphicFrameLocks noChangeAspect="1"/>
          </p:cNvGraphicFramePr>
          <p:nvPr/>
        </p:nvGraphicFramePr>
        <p:xfrm>
          <a:off x="1066800" y="4483100"/>
          <a:ext cx="6781800" cy="1003300"/>
        </p:xfrm>
        <a:graphic>
          <a:graphicData uri="http://schemas.openxmlformats.org/presentationml/2006/ole">
            <p:oleObj spid="_x0000_s26633" name="Document" r:id="rId4" imgW="3142488" imgH="464820" progId="Word.Document.8">
              <p:embed/>
            </p:oleObj>
          </a:graphicData>
        </a:graphic>
      </p:graphicFrame>
      <p:sp>
        <p:nvSpPr>
          <p:cNvPr id="2" name="Footer Placeholder 1"/>
          <p:cNvSpPr>
            <a:spLocks noGrp="1"/>
          </p:cNvSpPr>
          <p:nvPr>
            <p:ph type="ftr" sz="quarter" idx="11"/>
          </p:nvPr>
        </p:nvSpPr>
        <p:spPr/>
        <p:txBody>
          <a:bodyPr/>
          <a:lstStyle/>
          <a:p>
            <a:r>
              <a:rPr lang="en-MY" smtClean="0"/>
              <a:t>Lecture 17</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47</a:t>
            </a:fld>
            <a:endParaRPr lang="en-MY"/>
          </a:p>
        </p:txBody>
      </p:sp>
    </p:spTree>
    <p:extLst>
      <p:ext uri="{BB962C8B-B14F-4D97-AF65-F5344CB8AC3E}">
        <p14:creationId xmlns:p14="http://schemas.microsoft.com/office/powerpoint/2010/main" xmlns="" val="79230693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descr="gibson-graphic (2)"/>
          <p:cNvSpPr>
            <a:spLocks noGrp="1" noChangeArrowheads="1"/>
          </p:cNvSpPr>
          <p:nvPr>
            <p:ph type="title"/>
          </p:nvPr>
        </p:nvSpPr>
        <p:spPr/>
        <p:txBody>
          <a:bodyPr/>
          <a:lstStyle/>
          <a:p>
            <a:r>
              <a:rPr lang="en-US" b="1" smtClean="0">
                <a:latin typeface="Arial" charset="0"/>
                <a:cs typeface="Arial" charset="0"/>
              </a:rPr>
              <a:t>Sales to Fixed Assets</a:t>
            </a:r>
          </a:p>
        </p:txBody>
      </p:sp>
      <p:sp>
        <p:nvSpPr>
          <p:cNvPr id="9220" name="Rectangle 3"/>
          <p:cNvSpPr>
            <a:spLocks noGrp="1" noChangeArrowheads="1"/>
          </p:cNvSpPr>
          <p:nvPr>
            <p:ph idx="1"/>
          </p:nvPr>
        </p:nvSpPr>
        <p:spPr>
          <a:xfrm>
            <a:off x="533400" y="2514600"/>
            <a:ext cx="8001000" cy="4114800"/>
          </a:xfrm>
        </p:spPr>
        <p:txBody>
          <a:bodyPr/>
          <a:lstStyle/>
          <a:p>
            <a:r>
              <a:rPr lang="en-US" dirty="0" smtClean="0">
                <a:latin typeface="Arial" charset="0"/>
                <a:cs typeface="Arial" charset="0"/>
              </a:rPr>
              <a:t>Measures the ability to make productive use of property, plant, and equipment by generating sales dollars</a:t>
            </a:r>
          </a:p>
          <a:p>
            <a:pPr lvl="1"/>
            <a:r>
              <a:rPr lang="en-US" dirty="0" smtClean="0">
                <a:latin typeface="Arial" charset="0"/>
                <a:cs typeface="Arial" charset="0"/>
              </a:rPr>
              <a:t>Exclude construction in progress</a:t>
            </a:r>
          </a:p>
          <a:p>
            <a:r>
              <a:rPr lang="en-US" dirty="0" smtClean="0">
                <a:latin typeface="Arial" charset="0"/>
                <a:cs typeface="Arial" charset="0"/>
              </a:rPr>
              <a:t>Possible distortions</a:t>
            </a:r>
          </a:p>
          <a:p>
            <a:pPr lvl="1"/>
            <a:r>
              <a:rPr lang="en-US" dirty="0" smtClean="0">
                <a:latin typeface="Arial" charset="0"/>
                <a:cs typeface="Arial" charset="0"/>
              </a:rPr>
              <a:t>Old fixed assets</a:t>
            </a:r>
          </a:p>
          <a:p>
            <a:pPr lvl="1"/>
            <a:r>
              <a:rPr lang="en-US" dirty="0" smtClean="0">
                <a:latin typeface="Arial" charset="0"/>
                <a:cs typeface="Arial" charset="0"/>
              </a:rPr>
              <a:t>Labor-intensive industry</a:t>
            </a:r>
          </a:p>
        </p:txBody>
      </p:sp>
      <p:graphicFrame>
        <p:nvGraphicFramePr>
          <p:cNvPr id="9218" name="Object 4"/>
          <p:cNvGraphicFramePr>
            <a:graphicFrameLocks noChangeAspect="1"/>
          </p:cNvGraphicFramePr>
          <p:nvPr/>
        </p:nvGraphicFramePr>
        <p:xfrm>
          <a:off x="2262188" y="1371600"/>
          <a:ext cx="4170362" cy="950913"/>
        </p:xfrm>
        <a:graphic>
          <a:graphicData uri="http://schemas.openxmlformats.org/presentationml/2006/ole">
            <p:oleObj spid="_x0000_s27653" name="Equation" r:id="rId3" imgW="1841500" imgH="419100" progId="">
              <p:embed/>
            </p:oleObj>
          </a:graphicData>
        </a:graphic>
      </p:graphicFrame>
      <p:sp>
        <p:nvSpPr>
          <p:cNvPr id="2" name="Footer Placeholder 1"/>
          <p:cNvSpPr>
            <a:spLocks noGrp="1"/>
          </p:cNvSpPr>
          <p:nvPr>
            <p:ph type="ftr" sz="quarter" idx="11"/>
          </p:nvPr>
        </p:nvSpPr>
        <p:spPr/>
        <p:txBody>
          <a:bodyPr/>
          <a:lstStyle/>
          <a:p>
            <a:r>
              <a:rPr lang="en-MY" smtClean="0"/>
              <a:t>Lecture 17</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48</a:t>
            </a:fld>
            <a:endParaRPr lang="en-MY"/>
          </a:p>
        </p:txBody>
      </p:sp>
    </p:spTree>
    <p:extLst>
      <p:ext uri="{BB962C8B-B14F-4D97-AF65-F5344CB8AC3E}">
        <p14:creationId xmlns:p14="http://schemas.microsoft.com/office/powerpoint/2010/main" xmlns="" val="35710649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descr="gibson-graphic (2)"/>
          <p:cNvSpPr>
            <a:spLocks noGrp="1" noChangeArrowheads="1"/>
          </p:cNvSpPr>
          <p:nvPr>
            <p:ph type="title"/>
          </p:nvPr>
        </p:nvSpPr>
        <p:spPr/>
        <p:txBody>
          <a:bodyPr/>
          <a:lstStyle/>
          <a:p>
            <a:r>
              <a:rPr lang="en-US" b="1" smtClean="0">
                <a:latin typeface="Arial" charset="0"/>
                <a:cs typeface="Arial" charset="0"/>
              </a:rPr>
              <a:t>Return on Investment (ROI)</a:t>
            </a:r>
          </a:p>
        </p:txBody>
      </p:sp>
      <p:sp>
        <p:nvSpPr>
          <p:cNvPr id="10244" name="Rectangle 3"/>
          <p:cNvSpPr>
            <a:spLocks noGrp="1" noChangeArrowheads="1"/>
          </p:cNvSpPr>
          <p:nvPr>
            <p:ph idx="1"/>
          </p:nvPr>
        </p:nvSpPr>
        <p:spPr>
          <a:xfrm>
            <a:off x="609600" y="3505200"/>
            <a:ext cx="7924800" cy="2514600"/>
          </a:xfrm>
        </p:spPr>
        <p:txBody>
          <a:bodyPr>
            <a:normAutofit fontScale="92500" lnSpcReduction="10000"/>
          </a:bodyPr>
          <a:lstStyle/>
          <a:p>
            <a:pPr algn="just"/>
            <a:r>
              <a:rPr lang="en-US" sz="2400" dirty="0" smtClean="0">
                <a:latin typeface="Arial" charset="0"/>
                <a:cs typeface="Arial" charset="0"/>
              </a:rPr>
              <a:t>The return on investment applied to ratios measuring the income earned on the invested capital.</a:t>
            </a:r>
          </a:p>
          <a:p>
            <a:pPr algn="just"/>
            <a:r>
              <a:rPr lang="en-US" sz="2400" dirty="0" smtClean="0">
                <a:latin typeface="Arial" charset="0"/>
                <a:cs typeface="Arial" charset="0"/>
              </a:rPr>
              <a:t>These types of measures are widely used to evaluate enterprise performance. </a:t>
            </a:r>
          </a:p>
          <a:p>
            <a:pPr algn="just"/>
            <a:r>
              <a:rPr lang="en-US" sz="2400" dirty="0" smtClean="0">
                <a:latin typeface="Arial" charset="0"/>
                <a:cs typeface="Arial" charset="0"/>
              </a:rPr>
              <a:t>Measures the earnings on investment and indicates how well the firm utilizes its asset base.</a:t>
            </a:r>
          </a:p>
          <a:p>
            <a:pPr algn="just"/>
            <a:r>
              <a:rPr lang="en-US" sz="2400" dirty="0" smtClean="0">
                <a:latin typeface="Arial" charset="0"/>
                <a:cs typeface="Arial" charset="0"/>
              </a:rPr>
              <a:t>Evaluates enterprise performance</a:t>
            </a:r>
          </a:p>
        </p:txBody>
      </p:sp>
      <p:graphicFrame>
        <p:nvGraphicFramePr>
          <p:cNvPr id="10242" name="Object 4"/>
          <p:cNvGraphicFramePr>
            <a:graphicFrameLocks noChangeAspect="1"/>
          </p:cNvGraphicFramePr>
          <p:nvPr/>
        </p:nvGraphicFramePr>
        <p:xfrm>
          <a:off x="1066800" y="1371600"/>
          <a:ext cx="6858000" cy="1919288"/>
        </p:xfrm>
        <a:graphic>
          <a:graphicData uri="http://schemas.openxmlformats.org/presentationml/2006/ole">
            <p:oleObj spid="_x0000_s28677" name="Equation" r:id="rId3" imgW="2857500" imgH="800100" progId="">
              <p:embed/>
            </p:oleObj>
          </a:graphicData>
        </a:graphic>
      </p:graphicFrame>
      <p:sp>
        <p:nvSpPr>
          <p:cNvPr id="2" name="Footer Placeholder 1"/>
          <p:cNvSpPr>
            <a:spLocks noGrp="1"/>
          </p:cNvSpPr>
          <p:nvPr>
            <p:ph type="ftr" sz="quarter" idx="11"/>
          </p:nvPr>
        </p:nvSpPr>
        <p:spPr/>
        <p:txBody>
          <a:bodyPr/>
          <a:lstStyle/>
          <a:p>
            <a:r>
              <a:rPr lang="en-MY" smtClean="0"/>
              <a:t>Lecture 18</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49</a:t>
            </a:fld>
            <a:endParaRPr lang="en-MY"/>
          </a:p>
        </p:txBody>
      </p:sp>
    </p:spTree>
    <p:extLst>
      <p:ext uri="{BB962C8B-B14F-4D97-AF65-F5344CB8AC3E}">
        <p14:creationId xmlns:p14="http://schemas.microsoft.com/office/powerpoint/2010/main" xmlns="" val="28322054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descr="gibson-graphic (2)"/>
          <p:cNvSpPr>
            <a:spLocks noGrp="1" noChangeArrowheads="1"/>
          </p:cNvSpPr>
          <p:nvPr>
            <p:ph type="title"/>
          </p:nvPr>
        </p:nvSpPr>
        <p:spPr/>
        <p:txBody>
          <a:bodyPr/>
          <a:lstStyle/>
          <a:p>
            <a:r>
              <a:rPr lang="en-US" b="1" smtClean="0">
                <a:latin typeface="Arial" charset="0"/>
                <a:cs typeface="Arial" charset="0"/>
              </a:rPr>
              <a:t>Return on Total Equity</a:t>
            </a:r>
          </a:p>
        </p:txBody>
      </p:sp>
      <p:sp>
        <p:nvSpPr>
          <p:cNvPr id="11268" name="Rectangle 3"/>
          <p:cNvSpPr>
            <a:spLocks noGrp="1" noChangeArrowheads="1"/>
          </p:cNvSpPr>
          <p:nvPr>
            <p:ph idx="1"/>
          </p:nvPr>
        </p:nvSpPr>
        <p:spPr>
          <a:xfrm>
            <a:off x="533400" y="2971800"/>
            <a:ext cx="8153400" cy="3429000"/>
          </a:xfrm>
        </p:spPr>
        <p:txBody>
          <a:bodyPr/>
          <a:lstStyle/>
          <a:p>
            <a:r>
              <a:rPr lang="en-US" sz="2800" dirty="0" smtClean="0">
                <a:latin typeface="Arial" charset="0"/>
                <a:cs typeface="Arial" charset="0"/>
              </a:rPr>
              <a:t>The return on total equity measures the return to both common and preferred stockholders</a:t>
            </a:r>
          </a:p>
          <a:p>
            <a:r>
              <a:rPr lang="en-US" sz="2800" dirty="0" smtClean="0">
                <a:latin typeface="Arial" charset="0"/>
                <a:cs typeface="Arial" charset="0"/>
              </a:rPr>
              <a:t>Adjustments for redeemable preferred stock</a:t>
            </a:r>
          </a:p>
          <a:p>
            <a:pPr lvl="1"/>
            <a:r>
              <a:rPr lang="en-US" dirty="0" smtClean="0">
                <a:latin typeface="Arial" charset="0"/>
                <a:cs typeface="Arial" charset="0"/>
              </a:rPr>
              <a:t>Deduct dividends from net income (numerator)</a:t>
            </a:r>
          </a:p>
          <a:p>
            <a:pPr lvl="1"/>
            <a:r>
              <a:rPr lang="en-US" dirty="0" smtClean="0">
                <a:latin typeface="Arial" charset="0"/>
                <a:cs typeface="Arial" charset="0"/>
              </a:rPr>
              <a:t>Deduct stock value from total equity (denominator)</a:t>
            </a:r>
          </a:p>
        </p:txBody>
      </p:sp>
      <p:graphicFrame>
        <p:nvGraphicFramePr>
          <p:cNvPr id="11266" name="Object 4"/>
          <p:cNvGraphicFramePr>
            <a:graphicFrameLocks noChangeAspect="1"/>
          </p:cNvGraphicFramePr>
          <p:nvPr/>
        </p:nvGraphicFramePr>
        <p:xfrm>
          <a:off x="762000" y="1371600"/>
          <a:ext cx="7405688" cy="1370013"/>
        </p:xfrm>
        <a:graphic>
          <a:graphicData uri="http://schemas.openxmlformats.org/presentationml/2006/ole">
            <p:oleObj spid="_x0000_s29701" name="Equation" r:id="rId3" imgW="3086100" imgH="571500" progId="">
              <p:embed/>
            </p:oleObj>
          </a:graphicData>
        </a:graphic>
      </p:graphicFrame>
      <p:sp>
        <p:nvSpPr>
          <p:cNvPr id="2" name="Footer Placeholder 1"/>
          <p:cNvSpPr>
            <a:spLocks noGrp="1"/>
          </p:cNvSpPr>
          <p:nvPr>
            <p:ph type="ftr" sz="quarter" idx="11"/>
          </p:nvPr>
        </p:nvSpPr>
        <p:spPr/>
        <p:txBody>
          <a:bodyPr/>
          <a:lstStyle/>
          <a:p>
            <a:r>
              <a:rPr lang="en-MY" smtClean="0"/>
              <a:t>Lecture 18</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50</a:t>
            </a:fld>
            <a:endParaRPr lang="en-MY"/>
          </a:p>
        </p:txBody>
      </p:sp>
    </p:spTree>
    <p:extLst>
      <p:ext uri="{BB962C8B-B14F-4D97-AF65-F5344CB8AC3E}">
        <p14:creationId xmlns:p14="http://schemas.microsoft.com/office/powerpoint/2010/main" xmlns="" val="150572437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1026" descr="gibson-graphic (2)"/>
          <p:cNvSpPr>
            <a:spLocks noGrp="1" noChangeArrowheads="1"/>
          </p:cNvSpPr>
          <p:nvPr>
            <p:ph type="title"/>
          </p:nvPr>
        </p:nvSpPr>
        <p:spPr/>
        <p:txBody>
          <a:bodyPr/>
          <a:lstStyle/>
          <a:p>
            <a:r>
              <a:rPr lang="en-US" b="1" smtClean="0">
                <a:latin typeface="Arial" charset="0"/>
                <a:cs typeface="Arial" charset="0"/>
              </a:rPr>
              <a:t>Return on Common Equity</a:t>
            </a:r>
          </a:p>
        </p:txBody>
      </p:sp>
      <p:sp>
        <p:nvSpPr>
          <p:cNvPr id="12292" name="Rectangle 1027"/>
          <p:cNvSpPr>
            <a:spLocks noGrp="1" noChangeArrowheads="1"/>
          </p:cNvSpPr>
          <p:nvPr>
            <p:ph idx="1"/>
          </p:nvPr>
        </p:nvSpPr>
        <p:spPr>
          <a:xfrm>
            <a:off x="609600" y="2971800"/>
            <a:ext cx="7924800" cy="2894013"/>
          </a:xfrm>
        </p:spPr>
        <p:txBody>
          <a:bodyPr/>
          <a:lstStyle/>
          <a:p>
            <a:pPr>
              <a:tabLst>
                <a:tab pos="798513" algn="l"/>
                <a:tab pos="1714500" algn="l"/>
              </a:tabLst>
            </a:pPr>
            <a:r>
              <a:rPr lang="en-US" sz="2800" dirty="0" smtClean="0">
                <a:latin typeface="Arial" charset="0"/>
                <a:cs typeface="Arial" charset="0"/>
              </a:rPr>
              <a:t>This ratio measures the return to the common stockholder</a:t>
            </a:r>
          </a:p>
          <a:p>
            <a:pPr>
              <a:tabLst>
                <a:tab pos="798513" algn="l"/>
                <a:tab pos="1714500" algn="l"/>
              </a:tabLst>
            </a:pPr>
            <a:r>
              <a:rPr lang="en-US" sz="2800" dirty="0" smtClean="0">
                <a:latin typeface="Arial" charset="0"/>
                <a:cs typeface="Arial" charset="0"/>
              </a:rPr>
              <a:t>Common equity: </a:t>
            </a:r>
          </a:p>
          <a:p>
            <a:pPr>
              <a:spcBef>
                <a:spcPct val="0"/>
              </a:spcBef>
              <a:buFontTx/>
              <a:buNone/>
              <a:tabLst>
                <a:tab pos="798513" algn="l"/>
                <a:tab pos="1714500" algn="l"/>
              </a:tabLst>
            </a:pPr>
            <a:r>
              <a:rPr lang="en-US" sz="2800" dirty="0" smtClean="0">
                <a:latin typeface="Arial" charset="0"/>
                <a:cs typeface="Arial" charset="0"/>
              </a:rPr>
              <a:t>		Total stockholders’ equity</a:t>
            </a:r>
          </a:p>
          <a:p>
            <a:pPr>
              <a:spcBef>
                <a:spcPct val="0"/>
              </a:spcBef>
              <a:buFontTx/>
              <a:buNone/>
              <a:tabLst>
                <a:tab pos="798513" algn="l"/>
                <a:tab pos="1714500" algn="l"/>
              </a:tabLst>
            </a:pPr>
            <a:r>
              <a:rPr lang="en-US" sz="2800" dirty="0" smtClean="0">
                <a:latin typeface="Arial" charset="0"/>
                <a:cs typeface="Arial" charset="0"/>
              </a:rPr>
              <a:t>		less	preferred capital</a:t>
            </a:r>
          </a:p>
          <a:p>
            <a:pPr>
              <a:spcBef>
                <a:spcPct val="0"/>
              </a:spcBef>
              <a:buFontTx/>
              <a:buNone/>
              <a:tabLst>
                <a:tab pos="798513" algn="l"/>
                <a:tab pos="1714500" algn="l"/>
              </a:tabLst>
            </a:pPr>
            <a:r>
              <a:rPr lang="en-US" sz="2800" dirty="0" smtClean="0">
                <a:latin typeface="Arial" charset="0"/>
                <a:cs typeface="Arial" charset="0"/>
              </a:rPr>
              <a:t>		less	minority interest reported as equity</a:t>
            </a:r>
          </a:p>
        </p:txBody>
      </p:sp>
      <p:graphicFrame>
        <p:nvGraphicFramePr>
          <p:cNvPr id="12290" name="Object 1028"/>
          <p:cNvGraphicFramePr>
            <a:graphicFrameLocks noChangeAspect="1"/>
          </p:cNvGraphicFramePr>
          <p:nvPr/>
        </p:nvGraphicFramePr>
        <p:xfrm>
          <a:off x="1265238" y="1371600"/>
          <a:ext cx="6462712" cy="1371600"/>
        </p:xfrm>
        <a:graphic>
          <a:graphicData uri="http://schemas.openxmlformats.org/presentationml/2006/ole">
            <p:oleObj spid="_x0000_s30725" name="Equation" r:id="rId3" imgW="2692400" imgH="571500" progId="">
              <p:embed/>
            </p:oleObj>
          </a:graphicData>
        </a:graphic>
      </p:graphicFrame>
      <p:sp>
        <p:nvSpPr>
          <p:cNvPr id="2" name="Footer Placeholder 1"/>
          <p:cNvSpPr>
            <a:spLocks noGrp="1"/>
          </p:cNvSpPr>
          <p:nvPr>
            <p:ph type="ftr" sz="quarter" idx="11"/>
          </p:nvPr>
        </p:nvSpPr>
        <p:spPr/>
        <p:txBody>
          <a:bodyPr/>
          <a:lstStyle/>
          <a:p>
            <a:r>
              <a:rPr lang="en-MY" smtClean="0"/>
              <a:t>Lecture 18</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51</a:t>
            </a:fld>
            <a:endParaRPr lang="en-MY"/>
          </a:p>
        </p:txBody>
      </p:sp>
    </p:spTree>
    <p:extLst>
      <p:ext uri="{BB962C8B-B14F-4D97-AF65-F5344CB8AC3E}">
        <p14:creationId xmlns:p14="http://schemas.microsoft.com/office/powerpoint/2010/main" xmlns="" val="207223229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descr="gibson-graphic (2)"/>
          <p:cNvSpPr>
            <a:spLocks noGrp="1" noChangeArrowheads="1"/>
          </p:cNvSpPr>
          <p:nvPr>
            <p:ph type="title"/>
          </p:nvPr>
        </p:nvSpPr>
        <p:spPr/>
        <p:txBody>
          <a:bodyPr/>
          <a:lstStyle/>
          <a:p>
            <a:r>
              <a:rPr lang="en-US" b="1" smtClean="0">
                <a:latin typeface="Arial" charset="0"/>
                <a:cs typeface="Arial" charset="0"/>
              </a:rPr>
              <a:t>Gross Profit Margin</a:t>
            </a:r>
          </a:p>
        </p:txBody>
      </p:sp>
      <p:sp>
        <p:nvSpPr>
          <p:cNvPr id="20485" name="Rectangle 3"/>
          <p:cNvSpPr>
            <a:spLocks noGrp="1" noChangeArrowheads="1"/>
          </p:cNvSpPr>
          <p:nvPr>
            <p:ph idx="1"/>
          </p:nvPr>
        </p:nvSpPr>
        <p:spPr>
          <a:xfrm>
            <a:off x="593725" y="2819400"/>
            <a:ext cx="3749675" cy="1905000"/>
          </a:xfrm>
        </p:spPr>
        <p:txBody>
          <a:bodyPr rtlCol="0">
            <a:normAutofit fontScale="92500" lnSpcReduction="20000"/>
          </a:bodyPr>
          <a:lstStyle/>
          <a:p>
            <a:pPr fontAlgn="auto">
              <a:spcAft>
                <a:spcPts val="0"/>
              </a:spcAft>
              <a:buFontTx/>
              <a:buNone/>
              <a:defRPr/>
            </a:pPr>
            <a:r>
              <a:rPr lang="en-US" dirty="0" smtClean="0"/>
              <a:t>	</a:t>
            </a:r>
            <a:r>
              <a:rPr lang="en-US" dirty="0" smtClean="0">
                <a:latin typeface="Arial" pitchFamily="34" charset="0"/>
                <a:cs typeface="Arial" pitchFamily="34" charset="0"/>
              </a:rPr>
              <a:t>Sales</a:t>
            </a:r>
          </a:p>
          <a:p>
            <a:pPr fontAlgn="auto">
              <a:spcAft>
                <a:spcPts val="0"/>
              </a:spcAft>
              <a:buFontTx/>
              <a:buNone/>
              <a:defRPr/>
            </a:pPr>
            <a:r>
              <a:rPr lang="en-US" dirty="0" smtClean="0">
                <a:latin typeface="Arial" pitchFamily="34" charset="0"/>
                <a:cs typeface="Arial" pitchFamily="34" charset="0"/>
              </a:rPr>
              <a:t>–	</a:t>
            </a:r>
            <a:r>
              <a:rPr lang="en-US" u="sng" dirty="0" smtClean="0">
                <a:latin typeface="Arial" pitchFamily="34" charset="0"/>
                <a:cs typeface="Arial" pitchFamily="34" charset="0"/>
              </a:rPr>
              <a:t>Cost of Goods Sold</a:t>
            </a:r>
          </a:p>
          <a:p>
            <a:pPr fontAlgn="auto">
              <a:spcAft>
                <a:spcPts val="0"/>
              </a:spcAft>
              <a:buFontTx/>
              <a:buNone/>
              <a:defRPr/>
            </a:pPr>
            <a:r>
              <a:rPr lang="en-US" dirty="0" smtClean="0">
                <a:latin typeface="Arial" pitchFamily="34" charset="0"/>
                <a:cs typeface="Arial" pitchFamily="34" charset="0"/>
              </a:rPr>
              <a:t>=	Gross Profit</a:t>
            </a:r>
          </a:p>
        </p:txBody>
      </p:sp>
      <p:grpSp>
        <p:nvGrpSpPr>
          <p:cNvPr id="13317" name="Group 7"/>
          <p:cNvGrpSpPr>
            <a:grpSpLocks/>
          </p:cNvGrpSpPr>
          <p:nvPr/>
        </p:nvGrpSpPr>
        <p:grpSpPr bwMode="auto">
          <a:xfrm>
            <a:off x="4419600" y="3048000"/>
            <a:ext cx="3429000" cy="1631950"/>
            <a:chOff x="2784" y="2256"/>
            <a:chExt cx="2160" cy="1028"/>
          </a:xfrm>
        </p:grpSpPr>
        <p:sp>
          <p:nvSpPr>
            <p:cNvPr id="13318" name="AutoShape 4"/>
            <p:cNvSpPr>
              <a:spLocks/>
            </p:cNvSpPr>
            <p:nvPr/>
          </p:nvSpPr>
          <p:spPr bwMode="auto">
            <a:xfrm>
              <a:off x="2784" y="2256"/>
              <a:ext cx="144" cy="1008"/>
            </a:xfrm>
            <a:prstGeom prst="leftBrace">
              <a:avLst>
                <a:gd name="adj1" fmla="val 44431"/>
                <a:gd name="adj2" fmla="val 50000"/>
              </a:avLst>
            </a:prstGeom>
            <a:noFill/>
            <a:ln w="28575">
              <a:solidFill>
                <a:srgbClr val="1D598F"/>
              </a:solidFill>
              <a:round/>
              <a:headEnd/>
              <a:tailEnd/>
            </a:ln>
          </p:spPr>
          <p:txBody>
            <a:bodyPr wrap="none" anchor="ctr"/>
            <a:lstStyle/>
            <a:p>
              <a:endParaRPr lang="en-US"/>
            </a:p>
          </p:txBody>
        </p:sp>
        <p:sp>
          <p:nvSpPr>
            <p:cNvPr id="13319" name="Text Box 5"/>
            <p:cNvSpPr txBox="1">
              <a:spLocks noChangeArrowheads="1"/>
            </p:cNvSpPr>
            <p:nvPr/>
          </p:nvSpPr>
          <p:spPr bwMode="auto">
            <a:xfrm>
              <a:off x="2880" y="2295"/>
              <a:ext cx="2064" cy="989"/>
            </a:xfrm>
            <a:prstGeom prst="rect">
              <a:avLst/>
            </a:prstGeom>
            <a:noFill/>
            <a:ln w="9525">
              <a:noFill/>
              <a:miter lim="800000"/>
              <a:headEnd/>
              <a:tailEnd/>
            </a:ln>
          </p:spPr>
          <p:txBody>
            <a:bodyPr>
              <a:spAutoFit/>
            </a:bodyPr>
            <a:lstStyle/>
            <a:p>
              <a:pPr marL="227013" indent="-227013" algn="l"/>
              <a:r>
                <a:rPr lang="en-US" sz="2000">
                  <a:solidFill>
                    <a:srgbClr val="1D598F"/>
                  </a:solidFill>
                  <a:latin typeface="Arial" charset="0"/>
                </a:rPr>
                <a:t>	</a:t>
              </a:r>
              <a:r>
                <a:rPr lang="en-US">
                  <a:solidFill>
                    <a:srgbClr val="1D598F"/>
                  </a:solidFill>
                  <a:latin typeface="Arial" charset="0"/>
                </a:rPr>
                <a:t>Beginning Inventory</a:t>
              </a:r>
            </a:p>
            <a:p>
              <a:pPr marL="227013" indent="-227013" algn="l"/>
              <a:r>
                <a:rPr lang="en-US">
                  <a:solidFill>
                    <a:srgbClr val="1D598F"/>
                  </a:solidFill>
                  <a:latin typeface="Arial" charset="0"/>
                </a:rPr>
                <a:t>+	Purchases of Inventory</a:t>
              </a:r>
            </a:p>
            <a:p>
              <a:pPr marL="227013" indent="-227013" algn="l"/>
              <a:r>
                <a:rPr lang="en-US">
                  <a:solidFill>
                    <a:srgbClr val="1D598F"/>
                  </a:solidFill>
                  <a:latin typeface="Arial" charset="0"/>
                  <a:cs typeface="Arial" charset="0"/>
                </a:rPr>
                <a:t>–</a:t>
              </a:r>
              <a:r>
                <a:rPr lang="en-US">
                  <a:solidFill>
                    <a:srgbClr val="1D598F"/>
                  </a:solidFill>
                  <a:latin typeface="Arial" charset="0"/>
                </a:rPr>
                <a:t>	Ending Inventor</a:t>
              </a:r>
              <a:r>
                <a:rPr lang="en-US" sz="2000">
                  <a:solidFill>
                    <a:srgbClr val="1D598F"/>
                  </a:solidFill>
                  <a:latin typeface="Arial" charset="0"/>
                </a:rPr>
                <a:t>y</a:t>
              </a:r>
            </a:p>
          </p:txBody>
        </p:sp>
      </p:grpSp>
      <p:graphicFrame>
        <p:nvGraphicFramePr>
          <p:cNvPr id="13314" name="Object 6"/>
          <p:cNvGraphicFramePr>
            <a:graphicFrameLocks noChangeAspect="1"/>
          </p:cNvGraphicFramePr>
          <p:nvPr/>
        </p:nvGraphicFramePr>
        <p:xfrm>
          <a:off x="3414713" y="1371600"/>
          <a:ext cx="2101850" cy="942975"/>
        </p:xfrm>
        <a:graphic>
          <a:graphicData uri="http://schemas.openxmlformats.org/presentationml/2006/ole">
            <p:oleObj spid="_x0000_s31749" name="Equation" r:id="rId3" imgW="875920" imgH="393529" progId="">
              <p:embed/>
            </p:oleObj>
          </a:graphicData>
        </a:graphic>
      </p:graphicFrame>
      <p:sp>
        <p:nvSpPr>
          <p:cNvPr id="2" name="Footer Placeholder 1"/>
          <p:cNvSpPr>
            <a:spLocks noGrp="1"/>
          </p:cNvSpPr>
          <p:nvPr>
            <p:ph type="ftr" sz="quarter" idx="11"/>
          </p:nvPr>
        </p:nvSpPr>
        <p:spPr/>
        <p:txBody>
          <a:bodyPr/>
          <a:lstStyle/>
          <a:p>
            <a:r>
              <a:rPr lang="en-MY" smtClean="0"/>
              <a:t>Lecture 18</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52</a:t>
            </a:fld>
            <a:endParaRPr lang="en-MY"/>
          </a:p>
        </p:txBody>
      </p:sp>
    </p:spTree>
    <p:extLst>
      <p:ext uri="{BB962C8B-B14F-4D97-AF65-F5344CB8AC3E}">
        <p14:creationId xmlns:p14="http://schemas.microsoft.com/office/powerpoint/2010/main" xmlns="" val="366248917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descr="gibson-graphic (2)"/>
          <p:cNvSpPr>
            <a:spLocks noGrp="1" noChangeArrowheads="1"/>
          </p:cNvSpPr>
          <p:nvPr>
            <p:ph type="title"/>
          </p:nvPr>
        </p:nvSpPr>
        <p:spPr/>
        <p:txBody>
          <a:bodyPr>
            <a:normAutofit fontScale="90000"/>
          </a:bodyPr>
          <a:lstStyle/>
          <a:p>
            <a:r>
              <a:rPr lang="en-US" b="1" dirty="0">
                <a:latin typeface="Arial" charset="0"/>
                <a:cs typeface="Arial" charset="0"/>
              </a:rPr>
              <a:t>Computation of the Degree of Financial </a:t>
            </a:r>
            <a:r>
              <a:rPr lang="en-US" b="1" dirty="0" smtClean="0">
                <a:latin typeface="Arial" charset="0"/>
                <a:cs typeface="Arial" charset="0"/>
              </a:rPr>
              <a:t>Leverage</a:t>
            </a:r>
            <a:endParaRPr lang="en-US" b="1" dirty="0">
              <a:latin typeface="Arial" charset="0"/>
              <a:cs typeface="Arial" charset="0"/>
            </a:endParaRPr>
          </a:p>
        </p:txBody>
      </p:sp>
      <p:graphicFrame>
        <p:nvGraphicFramePr>
          <p:cNvPr id="46084" name="Object 4"/>
          <p:cNvGraphicFramePr>
            <a:graphicFrameLocks noChangeAspect="1"/>
          </p:cNvGraphicFramePr>
          <p:nvPr/>
        </p:nvGraphicFramePr>
        <p:xfrm>
          <a:off x="457200" y="1506538"/>
          <a:ext cx="2895600" cy="752475"/>
        </p:xfrm>
        <a:graphic>
          <a:graphicData uri="http://schemas.openxmlformats.org/presentationml/2006/ole">
            <p:oleObj spid="_x0000_s32776" name="Equation" r:id="rId4" imgW="1612900" imgH="419100" progId="">
              <p:embed/>
            </p:oleObj>
          </a:graphicData>
        </a:graphic>
      </p:graphicFrame>
      <p:graphicFrame>
        <p:nvGraphicFramePr>
          <p:cNvPr id="46085" name="Object 5"/>
          <p:cNvGraphicFramePr>
            <a:graphicFrameLocks noChangeAspect="1"/>
          </p:cNvGraphicFramePr>
          <p:nvPr/>
        </p:nvGraphicFramePr>
        <p:xfrm>
          <a:off x="388938" y="3692525"/>
          <a:ext cx="2651125" cy="1028700"/>
        </p:xfrm>
        <a:graphic>
          <a:graphicData uri="http://schemas.openxmlformats.org/presentationml/2006/ole">
            <p:oleObj spid="_x0000_s32777" name="Equation" r:id="rId5" imgW="1473200" imgH="571500" progId="">
              <p:embed/>
            </p:oleObj>
          </a:graphicData>
        </a:graphic>
      </p:graphicFrame>
      <p:sp>
        <p:nvSpPr>
          <p:cNvPr id="46087" name="Text Box 7"/>
          <p:cNvSpPr txBox="1">
            <a:spLocks noChangeArrowheads="1"/>
          </p:cNvSpPr>
          <p:nvPr/>
        </p:nvSpPr>
        <p:spPr bwMode="auto">
          <a:xfrm>
            <a:off x="4038600" y="1419225"/>
            <a:ext cx="4648200" cy="1311275"/>
          </a:xfrm>
          <a:prstGeom prst="rect">
            <a:avLst/>
          </a:prstGeom>
          <a:noFill/>
          <a:ln w="9525">
            <a:noFill/>
            <a:miter lim="800000"/>
            <a:headEnd/>
            <a:tailEnd/>
          </a:ln>
          <a:effectLst/>
        </p:spPr>
        <p:txBody>
          <a:bodyPr>
            <a:spAutoFit/>
          </a:bodyPr>
          <a:lstStyle/>
          <a:p>
            <a:pPr>
              <a:spcBef>
                <a:spcPct val="50000"/>
              </a:spcBef>
            </a:pPr>
            <a:r>
              <a:rPr lang="en-US" sz="2000" dirty="0" smtClean="0">
                <a:solidFill>
                  <a:srgbClr val="003366"/>
                </a:solidFill>
                <a:latin typeface="Arial" charset="0"/>
              </a:rPr>
              <a:t>The </a:t>
            </a:r>
            <a:r>
              <a:rPr lang="en-US" sz="2000" dirty="0">
                <a:solidFill>
                  <a:srgbClr val="003366"/>
                </a:solidFill>
                <a:latin typeface="Arial" charset="0"/>
              </a:rPr>
              <a:t>degree of financial leverage is the multiplication factor by which the net income changes in respect to changes in EBIT</a:t>
            </a:r>
          </a:p>
        </p:txBody>
      </p:sp>
      <p:sp>
        <p:nvSpPr>
          <p:cNvPr id="46088" name="Text Box 8"/>
          <p:cNvSpPr txBox="1">
            <a:spLocks noChangeArrowheads="1"/>
          </p:cNvSpPr>
          <p:nvPr/>
        </p:nvSpPr>
        <p:spPr bwMode="auto">
          <a:xfrm>
            <a:off x="4038600" y="4008438"/>
            <a:ext cx="4648200" cy="701675"/>
          </a:xfrm>
          <a:prstGeom prst="rect">
            <a:avLst/>
          </a:prstGeom>
          <a:noFill/>
          <a:ln w="9525">
            <a:noFill/>
            <a:miter lim="800000"/>
            <a:headEnd/>
            <a:tailEnd/>
          </a:ln>
          <a:effectLst/>
        </p:spPr>
        <p:txBody>
          <a:bodyPr>
            <a:spAutoFit/>
          </a:bodyPr>
          <a:lstStyle/>
          <a:p>
            <a:pPr>
              <a:spcBef>
                <a:spcPct val="50000"/>
              </a:spcBef>
            </a:pPr>
            <a:r>
              <a:rPr lang="en-US" sz="2000">
                <a:solidFill>
                  <a:srgbClr val="003366"/>
                </a:solidFill>
                <a:latin typeface="Arial" charset="0"/>
              </a:rPr>
              <a:t>A more simple formula for degree of financial leverage</a:t>
            </a:r>
          </a:p>
        </p:txBody>
      </p:sp>
      <p:sp>
        <p:nvSpPr>
          <p:cNvPr id="46090" name="AutoShape 10"/>
          <p:cNvSpPr>
            <a:spLocks noChangeArrowheads="1"/>
          </p:cNvSpPr>
          <p:nvPr/>
        </p:nvSpPr>
        <p:spPr bwMode="auto">
          <a:xfrm>
            <a:off x="419100" y="1419225"/>
            <a:ext cx="2971800" cy="914400"/>
          </a:xfrm>
          <a:prstGeom prst="bracketPair">
            <a:avLst>
              <a:gd name="adj" fmla="val 16667"/>
            </a:avLst>
          </a:prstGeom>
          <a:noFill/>
          <a:ln w="9525">
            <a:solidFill>
              <a:schemeClr val="tx1"/>
            </a:solidFill>
            <a:round/>
            <a:headEnd/>
            <a:tailEnd/>
          </a:ln>
          <a:effectLst/>
        </p:spPr>
        <p:txBody>
          <a:bodyPr wrap="none" anchor="ctr"/>
          <a:lstStyle/>
          <a:p>
            <a:endParaRPr lang="en-US"/>
          </a:p>
        </p:txBody>
      </p:sp>
      <p:sp>
        <p:nvSpPr>
          <p:cNvPr id="46091" name="AutoShape 11"/>
          <p:cNvSpPr>
            <a:spLocks noChangeArrowheads="1"/>
          </p:cNvSpPr>
          <p:nvPr/>
        </p:nvSpPr>
        <p:spPr bwMode="auto">
          <a:xfrm>
            <a:off x="409575" y="3706813"/>
            <a:ext cx="2714625" cy="1000125"/>
          </a:xfrm>
          <a:prstGeom prst="bracketPair">
            <a:avLst>
              <a:gd name="adj" fmla="val 16667"/>
            </a:avLst>
          </a:prstGeom>
          <a:noFill/>
          <a:ln w="9525">
            <a:solidFill>
              <a:schemeClr val="tx1"/>
            </a:solidFill>
            <a:round/>
            <a:headEnd/>
            <a:tailEnd/>
          </a:ln>
          <a:effectLst/>
        </p:spPr>
        <p:txBody>
          <a:bodyPr wrap="none" anchor="ctr"/>
          <a:lstStyle/>
          <a:p>
            <a:endParaRPr lang="en-US"/>
          </a:p>
        </p:txBody>
      </p:sp>
      <p:sp>
        <p:nvSpPr>
          <p:cNvPr id="2" name="Footer Placeholder 1"/>
          <p:cNvSpPr>
            <a:spLocks noGrp="1"/>
          </p:cNvSpPr>
          <p:nvPr>
            <p:ph type="ftr" sz="quarter" idx="11"/>
          </p:nvPr>
        </p:nvSpPr>
        <p:spPr/>
        <p:txBody>
          <a:bodyPr/>
          <a:lstStyle/>
          <a:p>
            <a:r>
              <a:rPr lang="en-MY" smtClean="0"/>
              <a:t>Lecture 19</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53</a:t>
            </a:fld>
            <a:endParaRPr lang="en-MY"/>
          </a:p>
        </p:txBody>
      </p:sp>
    </p:spTree>
    <p:extLst>
      <p:ext uri="{BB962C8B-B14F-4D97-AF65-F5344CB8AC3E}">
        <p14:creationId xmlns:p14="http://schemas.microsoft.com/office/powerpoint/2010/main" xmlns="" val="26362223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descr="gibson-graphic (2)"/>
          <p:cNvSpPr>
            <a:spLocks noGrp="1" noChangeArrowheads="1"/>
          </p:cNvSpPr>
          <p:nvPr>
            <p:ph type="title"/>
          </p:nvPr>
        </p:nvSpPr>
        <p:spPr/>
        <p:txBody>
          <a:bodyPr/>
          <a:lstStyle/>
          <a:p>
            <a:r>
              <a:rPr lang="en-US" b="1">
                <a:latin typeface="Arial" charset="0"/>
                <a:cs typeface="Arial" charset="0"/>
              </a:rPr>
              <a:t>Basic Earnings per Share</a:t>
            </a:r>
          </a:p>
        </p:txBody>
      </p:sp>
      <p:graphicFrame>
        <p:nvGraphicFramePr>
          <p:cNvPr id="66564" name="Object 4"/>
          <p:cNvGraphicFramePr>
            <a:graphicFrameLocks noChangeAspect="1"/>
          </p:cNvGraphicFramePr>
          <p:nvPr/>
        </p:nvGraphicFramePr>
        <p:xfrm>
          <a:off x="2081213" y="1295400"/>
          <a:ext cx="4829175" cy="1208088"/>
        </p:xfrm>
        <a:graphic>
          <a:graphicData uri="http://schemas.openxmlformats.org/presentationml/2006/ole">
            <p:oleObj spid="_x0000_s33797" name="Equation" r:id="rId4" imgW="2336800" imgH="584200" progId="">
              <p:embed/>
            </p:oleObj>
          </a:graphicData>
        </a:graphic>
      </p:graphicFrame>
      <p:sp>
        <p:nvSpPr>
          <p:cNvPr id="66565" name="Rectangle 5"/>
          <p:cNvSpPr>
            <a:spLocks noChangeArrowheads="1"/>
          </p:cNvSpPr>
          <p:nvPr/>
        </p:nvSpPr>
        <p:spPr bwMode="auto">
          <a:xfrm>
            <a:off x="593725" y="2667000"/>
            <a:ext cx="7940675" cy="3046413"/>
          </a:xfrm>
          <a:prstGeom prst="rect">
            <a:avLst/>
          </a:prstGeom>
          <a:noFill/>
          <a:ln w="9525">
            <a:noFill/>
            <a:miter lim="800000"/>
            <a:headEnd/>
            <a:tailEnd/>
          </a:ln>
          <a:effectLst/>
        </p:spPr>
        <p:txBody>
          <a:bodyPr/>
          <a:lstStyle/>
          <a:p>
            <a:pPr marL="342900" indent="-342900">
              <a:spcBef>
                <a:spcPct val="20000"/>
              </a:spcBef>
              <a:buFontTx/>
              <a:buChar char="•"/>
            </a:pPr>
            <a:r>
              <a:rPr lang="en-US" dirty="0">
                <a:solidFill>
                  <a:srgbClr val="336699"/>
                </a:solidFill>
                <a:latin typeface="Arial" charset="0"/>
                <a:cs typeface="Arial" charset="0"/>
              </a:rPr>
              <a:t>Earnings pertain to an entire fiscal period</a:t>
            </a:r>
          </a:p>
          <a:p>
            <a:pPr marL="342900" indent="-342900">
              <a:spcBef>
                <a:spcPct val="20000"/>
              </a:spcBef>
              <a:buFontTx/>
              <a:buChar char="•"/>
            </a:pPr>
            <a:r>
              <a:rPr lang="en-US" dirty="0">
                <a:solidFill>
                  <a:srgbClr val="336699"/>
                </a:solidFill>
                <a:latin typeface="Arial" charset="0"/>
                <a:cs typeface="Arial" charset="0"/>
              </a:rPr>
              <a:t>Average common shares outstanding is used for parity of information</a:t>
            </a:r>
          </a:p>
        </p:txBody>
      </p:sp>
      <p:sp>
        <p:nvSpPr>
          <p:cNvPr id="2" name="Footer Placeholder 1"/>
          <p:cNvSpPr>
            <a:spLocks noGrp="1"/>
          </p:cNvSpPr>
          <p:nvPr>
            <p:ph type="ftr" sz="quarter" idx="11"/>
          </p:nvPr>
        </p:nvSpPr>
        <p:spPr/>
        <p:txBody>
          <a:bodyPr/>
          <a:lstStyle/>
          <a:p>
            <a:r>
              <a:rPr lang="en-MY" smtClean="0"/>
              <a:t>Lecture 19</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54</a:t>
            </a:fld>
            <a:endParaRPr lang="en-MY"/>
          </a:p>
        </p:txBody>
      </p:sp>
    </p:spTree>
    <p:extLst>
      <p:ext uri="{BB962C8B-B14F-4D97-AF65-F5344CB8AC3E}">
        <p14:creationId xmlns:p14="http://schemas.microsoft.com/office/powerpoint/2010/main" xmlns="" val="321610267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descr="gibson-graphic (2)"/>
          <p:cNvSpPr>
            <a:spLocks noGrp="1" noChangeArrowheads="1"/>
          </p:cNvSpPr>
          <p:nvPr>
            <p:ph type="title"/>
          </p:nvPr>
        </p:nvSpPr>
        <p:spPr/>
        <p:txBody>
          <a:bodyPr/>
          <a:lstStyle/>
          <a:p>
            <a:pPr eaLnBrk="1" hangingPunct="1"/>
            <a:r>
              <a:rPr lang="en-US" altLang="en-US" b="1" smtClean="0">
                <a:latin typeface="Arial" charset="0"/>
                <a:cs typeface="Arial" charset="0"/>
              </a:rPr>
              <a:t>Price/Earnings Ratio</a:t>
            </a:r>
          </a:p>
        </p:txBody>
      </p:sp>
      <p:sp>
        <p:nvSpPr>
          <p:cNvPr id="10243" name="Rectangle 3"/>
          <p:cNvSpPr>
            <a:spLocks noGrp="1" noChangeArrowheads="1"/>
          </p:cNvSpPr>
          <p:nvPr>
            <p:ph idx="1"/>
          </p:nvPr>
        </p:nvSpPr>
        <p:spPr>
          <a:xfrm>
            <a:off x="609600" y="2743200"/>
            <a:ext cx="7924800" cy="2970213"/>
          </a:xfrm>
        </p:spPr>
        <p:txBody>
          <a:bodyPr/>
          <a:lstStyle/>
          <a:p>
            <a:pPr eaLnBrk="1" hangingPunct="1"/>
            <a:r>
              <a:rPr lang="en-US" altLang="en-US" smtClean="0"/>
              <a:t>Measures the relationship between the market price of a share of common stock and that stock’s current earnings per share</a:t>
            </a:r>
          </a:p>
          <a:p>
            <a:pPr lvl="1" eaLnBrk="1" hangingPunct="1"/>
            <a:r>
              <a:rPr lang="en-US" altLang="en-US" smtClean="0"/>
              <a:t>Use of diluted earnings per share gives more conservative price/earnings ratio</a:t>
            </a:r>
          </a:p>
        </p:txBody>
      </p:sp>
      <p:graphicFrame>
        <p:nvGraphicFramePr>
          <p:cNvPr id="10244" name="Object 4"/>
          <p:cNvGraphicFramePr>
            <a:graphicFrameLocks noChangeAspect="1"/>
          </p:cNvGraphicFramePr>
          <p:nvPr/>
        </p:nvGraphicFramePr>
        <p:xfrm>
          <a:off x="2527300" y="1295400"/>
          <a:ext cx="3937000" cy="1208088"/>
        </p:xfrm>
        <a:graphic>
          <a:graphicData uri="http://schemas.openxmlformats.org/presentationml/2006/ole">
            <p:oleObj spid="_x0000_s34821" name="Equation" r:id="rId4" imgW="1905000" imgH="584200" progId="">
              <p:embed/>
            </p:oleObj>
          </a:graphicData>
        </a:graphic>
      </p:graphicFrame>
      <p:sp>
        <p:nvSpPr>
          <p:cNvPr id="2" name="Footer Placeholder 1"/>
          <p:cNvSpPr>
            <a:spLocks noGrp="1"/>
          </p:cNvSpPr>
          <p:nvPr>
            <p:ph type="ftr" sz="quarter" idx="11"/>
          </p:nvPr>
        </p:nvSpPr>
        <p:spPr/>
        <p:txBody>
          <a:bodyPr/>
          <a:lstStyle/>
          <a:p>
            <a:r>
              <a:rPr lang="en-MY" smtClean="0"/>
              <a:t>Lecture 20</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55</a:t>
            </a:fld>
            <a:endParaRPr lang="en-MY"/>
          </a:p>
        </p:txBody>
      </p:sp>
    </p:spTree>
    <p:extLst>
      <p:ext uri="{BB962C8B-B14F-4D97-AF65-F5344CB8AC3E}">
        <p14:creationId xmlns:p14="http://schemas.microsoft.com/office/powerpoint/2010/main" xmlns="" val="31129903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descr="gibson-graphic (2)"/>
          <p:cNvSpPr>
            <a:spLocks noGrp="1" noChangeArrowheads="1"/>
          </p:cNvSpPr>
          <p:nvPr>
            <p:ph type="title"/>
          </p:nvPr>
        </p:nvSpPr>
        <p:spPr/>
        <p:txBody>
          <a:bodyPr rtlCol="0">
            <a:normAutofit fontScale="90000"/>
          </a:bodyPr>
          <a:lstStyle/>
          <a:p>
            <a:pPr eaLnBrk="1" fontAlgn="auto" hangingPunct="1">
              <a:spcAft>
                <a:spcPts val="0"/>
              </a:spcAft>
              <a:defRPr/>
            </a:pPr>
            <a:r>
              <a:rPr lang="en-US" b="1" smtClean="0">
                <a:latin typeface="Arial" charset="0"/>
                <a:cs typeface="Arial" charset="0"/>
              </a:rPr>
              <a:t>Percentage of Earnings Retained</a:t>
            </a:r>
          </a:p>
        </p:txBody>
      </p:sp>
      <p:sp>
        <p:nvSpPr>
          <p:cNvPr id="51203" name="Rectangle 3"/>
          <p:cNvSpPr>
            <a:spLocks noGrp="1" noChangeArrowheads="1"/>
          </p:cNvSpPr>
          <p:nvPr>
            <p:ph idx="1"/>
          </p:nvPr>
        </p:nvSpPr>
        <p:spPr>
          <a:xfrm>
            <a:off x="593725" y="2667000"/>
            <a:ext cx="8016875" cy="2970213"/>
          </a:xfrm>
        </p:spPr>
        <p:txBody>
          <a:bodyPr rtlCol="0">
            <a:normAutofit fontScale="92500" lnSpcReduction="20000"/>
          </a:bodyPr>
          <a:lstStyle/>
          <a:p>
            <a:pPr eaLnBrk="1" fontAlgn="auto" hangingPunct="1">
              <a:spcAft>
                <a:spcPts val="0"/>
              </a:spcAft>
              <a:buFont typeface="Arial" pitchFamily="34" charset="0"/>
              <a:buChar char="•"/>
              <a:defRPr/>
            </a:pPr>
            <a:r>
              <a:rPr lang="en-US" smtClean="0"/>
              <a:t>Reflects the proportion of current earnings retained for internal growth</a:t>
            </a:r>
          </a:p>
          <a:p>
            <a:pPr eaLnBrk="1" fontAlgn="auto" hangingPunct="1">
              <a:spcAft>
                <a:spcPts val="0"/>
              </a:spcAft>
              <a:buFont typeface="Arial" pitchFamily="34" charset="0"/>
              <a:buChar char="•"/>
              <a:defRPr/>
            </a:pPr>
            <a:r>
              <a:rPr lang="en-US" smtClean="0"/>
              <a:t>Trend analysis is improved by exclusion of nonrecurring items</a:t>
            </a:r>
          </a:p>
          <a:p>
            <a:pPr eaLnBrk="1" fontAlgn="auto" hangingPunct="1">
              <a:spcAft>
                <a:spcPts val="0"/>
              </a:spcAft>
              <a:buFont typeface="Arial" pitchFamily="34" charset="0"/>
              <a:buChar char="•"/>
              <a:defRPr/>
            </a:pPr>
            <a:r>
              <a:rPr lang="en-US" smtClean="0"/>
              <a:t>Higher percentage typically found in</a:t>
            </a:r>
          </a:p>
          <a:p>
            <a:pPr lvl="1" eaLnBrk="1" fontAlgn="auto" hangingPunct="1">
              <a:spcAft>
                <a:spcPts val="0"/>
              </a:spcAft>
              <a:buFont typeface="Arial" pitchFamily="34" charset="0"/>
              <a:buChar char="–"/>
              <a:defRPr/>
            </a:pPr>
            <a:r>
              <a:rPr lang="en-US" smtClean="0"/>
              <a:t>New firms</a:t>
            </a:r>
          </a:p>
          <a:p>
            <a:pPr lvl="1" eaLnBrk="1" fontAlgn="auto" hangingPunct="1">
              <a:spcAft>
                <a:spcPts val="0"/>
              </a:spcAft>
              <a:buFont typeface="Arial" pitchFamily="34" charset="0"/>
              <a:buChar char="–"/>
              <a:defRPr/>
            </a:pPr>
            <a:r>
              <a:rPr lang="en-US" smtClean="0"/>
              <a:t>Growing firms and firms perceived as growth firms</a:t>
            </a:r>
          </a:p>
        </p:txBody>
      </p:sp>
      <p:graphicFrame>
        <p:nvGraphicFramePr>
          <p:cNvPr id="12292" name="Object 5"/>
          <p:cNvGraphicFramePr>
            <a:graphicFrameLocks noChangeAspect="1"/>
          </p:cNvGraphicFramePr>
          <p:nvPr/>
        </p:nvGraphicFramePr>
        <p:xfrm>
          <a:off x="2147888" y="1138238"/>
          <a:ext cx="4699000" cy="1522412"/>
        </p:xfrm>
        <a:graphic>
          <a:graphicData uri="http://schemas.openxmlformats.org/presentationml/2006/ole">
            <p:oleObj spid="_x0000_s35845" name="Equation" r:id="rId4" imgW="2273300" imgH="736600" progId="">
              <p:embed/>
            </p:oleObj>
          </a:graphicData>
        </a:graphic>
      </p:graphicFrame>
      <p:sp>
        <p:nvSpPr>
          <p:cNvPr id="2" name="Footer Placeholder 1"/>
          <p:cNvSpPr>
            <a:spLocks noGrp="1"/>
          </p:cNvSpPr>
          <p:nvPr>
            <p:ph type="ftr" sz="quarter" idx="11"/>
          </p:nvPr>
        </p:nvSpPr>
        <p:spPr/>
        <p:txBody>
          <a:bodyPr/>
          <a:lstStyle/>
          <a:p>
            <a:r>
              <a:rPr lang="en-MY" smtClean="0"/>
              <a:t>Lecture 20</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56</a:t>
            </a:fld>
            <a:endParaRPr lang="en-MY"/>
          </a:p>
        </p:txBody>
      </p:sp>
    </p:spTree>
    <p:extLst>
      <p:ext uri="{BB962C8B-B14F-4D97-AF65-F5344CB8AC3E}">
        <p14:creationId xmlns:p14="http://schemas.microsoft.com/office/powerpoint/2010/main" xmlns="" val="41798884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descr="gibson-graphic (2)"/>
          <p:cNvSpPr>
            <a:spLocks noGrp="1" noChangeArrowheads="1"/>
          </p:cNvSpPr>
          <p:nvPr>
            <p:ph type="title"/>
          </p:nvPr>
        </p:nvSpPr>
        <p:spPr/>
        <p:txBody>
          <a:bodyPr/>
          <a:lstStyle/>
          <a:p>
            <a:pPr eaLnBrk="1" hangingPunct="1"/>
            <a:r>
              <a:rPr lang="en-US" altLang="en-US" b="1" smtClean="0">
                <a:latin typeface="Arial" charset="0"/>
                <a:cs typeface="Arial" charset="0"/>
              </a:rPr>
              <a:t>Dividend Payout</a:t>
            </a:r>
          </a:p>
        </p:txBody>
      </p:sp>
      <p:sp>
        <p:nvSpPr>
          <p:cNvPr id="52230" name="Rectangle 6"/>
          <p:cNvSpPr>
            <a:spLocks noGrp="1" noChangeArrowheads="1"/>
          </p:cNvSpPr>
          <p:nvPr>
            <p:ph idx="1"/>
          </p:nvPr>
        </p:nvSpPr>
        <p:spPr>
          <a:xfrm>
            <a:off x="593725" y="2667000"/>
            <a:ext cx="8016875" cy="2970213"/>
          </a:xfrm>
        </p:spPr>
        <p:txBody>
          <a:bodyPr rtlCol="0">
            <a:normAutofit fontScale="92500" lnSpcReduction="20000"/>
          </a:bodyPr>
          <a:lstStyle/>
          <a:p>
            <a:pPr eaLnBrk="1" fontAlgn="auto" hangingPunct="1">
              <a:spcAft>
                <a:spcPts val="0"/>
              </a:spcAft>
              <a:buFont typeface="Arial" pitchFamily="34" charset="0"/>
              <a:buChar char="•"/>
              <a:defRPr/>
            </a:pPr>
            <a:r>
              <a:rPr lang="en-US" smtClean="0"/>
              <a:t>Measures the portion of current earnings per common share being paid out in dividends</a:t>
            </a:r>
          </a:p>
          <a:p>
            <a:pPr eaLnBrk="1" fontAlgn="auto" hangingPunct="1">
              <a:spcAft>
                <a:spcPts val="0"/>
              </a:spcAft>
              <a:buFont typeface="Arial" pitchFamily="34" charset="0"/>
              <a:buChar char="•"/>
              <a:defRPr/>
            </a:pPr>
            <a:r>
              <a:rPr lang="en-US" smtClean="0"/>
              <a:t>A stable dividend policy is developed by consideration of recurring earnings</a:t>
            </a:r>
          </a:p>
          <a:p>
            <a:pPr eaLnBrk="1" fontAlgn="auto" hangingPunct="1">
              <a:spcAft>
                <a:spcPts val="0"/>
              </a:spcAft>
              <a:buFont typeface="Arial" pitchFamily="34" charset="0"/>
              <a:buChar char="•"/>
              <a:defRPr/>
            </a:pPr>
            <a:r>
              <a:rPr lang="en-US" smtClean="0"/>
              <a:t>Lower payout typically found in</a:t>
            </a:r>
          </a:p>
          <a:p>
            <a:pPr lvl="1" eaLnBrk="1" fontAlgn="auto" hangingPunct="1">
              <a:spcAft>
                <a:spcPts val="0"/>
              </a:spcAft>
              <a:buFont typeface="Arial" pitchFamily="34" charset="0"/>
              <a:buChar char="–"/>
              <a:defRPr/>
            </a:pPr>
            <a:r>
              <a:rPr lang="en-US" smtClean="0"/>
              <a:t>New firms</a:t>
            </a:r>
          </a:p>
          <a:p>
            <a:pPr lvl="1" eaLnBrk="1" fontAlgn="auto" hangingPunct="1">
              <a:spcAft>
                <a:spcPts val="0"/>
              </a:spcAft>
              <a:buFont typeface="Arial" pitchFamily="34" charset="0"/>
              <a:buChar char="–"/>
              <a:defRPr/>
            </a:pPr>
            <a:r>
              <a:rPr lang="en-US" smtClean="0"/>
              <a:t>Growing firms and firms perceived as growth firms</a:t>
            </a:r>
          </a:p>
        </p:txBody>
      </p:sp>
      <p:graphicFrame>
        <p:nvGraphicFramePr>
          <p:cNvPr id="13316" name="Object 5"/>
          <p:cNvGraphicFramePr>
            <a:graphicFrameLocks noChangeAspect="1"/>
          </p:cNvGraphicFramePr>
          <p:nvPr/>
        </p:nvGraphicFramePr>
        <p:xfrm>
          <a:off x="1676400" y="1465263"/>
          <a:ext cx="5641975" cy="866775"/>
        </p:xfrm>
        <a:graphic>
          <a:graphicData uri="http://schemas.openxmlformats.org/presentationml/2006/ole">
            <p:oleObj spid="_x0000_s36869" name="Equation" r:id="rId4" imgW="2730500" imgH="419100" progId="">
              <p:embed/>
            </p:oleObj>
          </a:graphicData>
        </a:graphic>
      </p:graphicFrame>
      <p:sp>
        <p:nvSpPr>
          <p:cNvPr id="2" name="Date Placeholder 1"/>
          <p:cNvSpPr>
            <a:spLocks noGrp="1"/>
          </p:cNvSpPr>
          <p:nvPr>
            <p:ph type="dt" sz="half" idx="10"/>
          </p:nvPr>
        </p:nvSpPr>
        <p:spPr/>
        <p:txBody>
          <a:bodyPr/>
          <a:lstStyle/>
          <a:p>
            <a:fld id="{6DBD7B34-2B9E-4B86-9AAF-FE4935E40458}" type="datetime1">
              <a:rPr lang="en-MY" smtClean="0"/>
              <a:pPr/>
              <a:t>12/6/2014</a:t>
            </a:fld>
            <a:endParaRPr lang="en-MY"/>
          </a:p>
        </p:txBody>
      </p:sp>
      <p:sp>
        <p:nvSpPr>
          <p:cNvPr id="3" name="Footer Placeholder 2"/>
          <p:cNvSpPr>
            <a:spLocks noGrp="1"/>
          </p:cNvSpPr>
          <p:nvPr>
            <p:ph type="ftr" sz="quarter" idx="11"/>
          </p:nvPr>
        </p:nvSpPr>
        <p:spPr/>
        <p:txBody>
          <a:bodyPr/>
          <a:lstStyle/>
          <a:p>
            <a:r>
              <a:rPr lang="en-MY" smtClean="0"/>
              <a:t>Lecture 20</a:t>
            </a:r>
            <a:endParaRPr lang="en-MY"/>
          </a:p>
        </p:txBody>
      </p:sp>
      <p:sp>
        <p:nvSpPr>
          <p:cNvPr id="4" name="Slide Number Placeholder 3"/>
          <p:cNvSpPr>
            <a:spLocks noGrp="1"/>
          </p:cNvSpPr>
          <p:nvPr>
            <p:ph type="sldNum" sz="quarter" idx="12"/>
          </p:nvPr>
        </p:nvSpPr>
        <p:spPr/>
        <p:txBody>
          <a:bodyPr/>
          <a:lstStyle/>
          <a:p>
            <a:fld id="{FFCDB8A9-9865-424E-A27A-9F4B93D71DFE}" type="slidenum">
              <a:rPr lang="en-MY" smtClean="0"/>
              <a:pPr/>
              <a:t>57</a:t>
            </a:fld>
            <a:endParaRPr lang="en-MY"/>
          </a:p>
        </p:txBody>
      </p:sp>
    </p:spTree>
    <p:extLst>
      <p:ext uri="{BB962C8B-B14F-4D97-AF65-F5344CB8AC3E}">
        <p14:creationId xmlns:p14="http://schemas.microsoft.com/office/powerpoint/2010/main" xmlns="" val="90690249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descr="gibson-graphic (2)"/>
          <p:cNvSpPr>
            <a:spLocks noGrp="1" noChangeArrowheads="1"/>
          </p:cNvSpPr>
          <p:nvPr>
            <p:ph type="title"/>
          </p:nvPr>
        </p:nvSpPr>
        <p:spPr/>
        <p:txBody>
          <a:bodyPr/>
          <a:lstStyle/>
          <a:p>
            <a:pPr eaLnBrk="1" hangingPunct="1"/>
            <a:r>
              <a:rPr lang="en-US" altLang="en-US" b="1" smtClean="0">
                <a:latin typeface="Arial" charset="0"/>
                <a:cs typeface="Arial" charset="0"/>
              </a:rPr>
              <a:t>Dividend Yield</a:t>
            </a:r>
          </a:p>
        </p:txBody>
      </p:sp>
      <p:sp>
        <p:nvSpPr>
          <p:cNvPr id="53253" name="Rectangle 5"/>
          <p:cNvSpPr>
            <a:spLocks noGrp="1" noChangeArrowheads="1"/>
          </p:cNvSpPr>
          <p:nvPr>
            <p:ph idx="1"/>
          </p:nvPr>
        </p:nvSpPr>
        <p:spPr>
          <a:xfrm>
            <a:off x="593725" y="2667000"/>
            <a:ext cx="7940675" cy="2970213"/>
          </a:xfrm>
        </p:spPr>
        <p:txBody>
          <a:bodyPr rtlCol="0">
            <a:normAutofit lnSpcReduction="10000"/>
          </a:bodyPr>
          <a:lstStyle/>
          <a:p>
            <a:pPr eaLnBrk="1" fontAlgn="auto" hangingPunct="1">
              <a:spcAft>
                <a:spcPts val="0"/>
              </a:spcAft>
              <a:buFont typeface="Arial" pitchFamily="34" charset="0"/>
              <a:buChar char="•"/>
              <a:defRPr/>
            </a:pPr>
            <a:r>
              <a:rPr lang="en-US" smtClean="0"/>
              <a:t>Indicates the relationship between the dividends per common share and the market price per common share</a:t>
            </a:r>
          </a:p>
          <a:p>
            <a:pPr eaLnBrk="1" fontAlgn="auto" hangingPunct="1">
              <a:spcAft>
                <a:spcPts val="0"/>
              </a:spcAft>
              <a:buFont typeface="Arial" pitchFamily="34" charset="0"/>
              <a:buChar char="•"/>
              <a:defRPr/>
            </a:pPr>
            <a:r>
              <a:rPr lang="en-US" smtClean="0"/>
              <a:t>The yield is a function of</a:t>
            </a:r>
          </a:p>
          <a:p>
            <a:pPr lvl="1" eaLnBrk="1" fontAlgn="auto" hangingPunct="1">
              <a:spcAft>
                <a:spcPts val="0"/>
              </a:spcAft>
              <a:buFont typeface="Arial" pitchFamily="34" charset="0"/>
              <a:buChar char="–"/>
              <a:defRPr/>
            </a:pPr>
            <a:r>
              <a:rPr lang="en-US" smtClean="0"/>
              <a:t>The firm’s dividend policy</a:t>
            </a:r>
          </a:p>
          <a:p>
            <a:pPr lvl="1" eaLnBrk="1" fontAlgn="auto" hangingPunct="1">
              <a:spcAft>
                <a:spcPts val="0"/>
              </a:spcAft>
              <a:buFont typeface="Arial" pitchFamily="34" charset="0"/>
              <a:buChar char="–"/>
              <a:defRPr/>
            </a:pPr>
            <a:r>
              <a:rPr lang="en-US" smtClean="0"/>
              <a:t>Market price</a:t>
            </a:r>
          </a:p>
        </p:txBody>
      </p:sp>
      <p:graphicFrame>
        <p:nvGraphicFramePr>
          <p:cNvPr id="14340" name="Object 4"/>
          <p:cNvGraphicFramePr>
            <a:graphicFrameLocks noChangeAspect="1"/>
          </p:cNvGraphicFramePr>
          <p:nvPr/>
        </p:nvGraphicFramePr>
        <p:xfrm>
          <a:off x="2109788" y="1465263"/>
          <a:ext cx="4778375" cy="866775"/>
        </p:xfrm>
        <a:graphic>
          <a:graphicData uri="http://schemas.openxmlformats.org/presentationml/2006/ole">
            <p:oleObj spid="_x0000_s37893" name="Equation" r:id="rId4" imgW="2311400" imgH="419100" progId="">
              <p:embed/>
            </p:oleObj>
          </a:graphicData>
        </a:graphic>
      </p:graphicFrame>
      <p:sp>
        <p:nvSpPr>
          <p:cNvPr id="2" name="Footer Placeholder 1"/>
          <p:cNvSpPr>
            <a:spLocks noGrp="1"/>
          </p:cNvSpPr>
          <p:nvPr>
            <p:ph type="ftr" sz="quarter" idx="11"/>
          </p:nvPr>
        </p:nvSpPr>
        <p:spPr/>
        <p:txBody>
          <a:bodyPr/>
          <a:lstStyle/>
          <a:p>
            <a:r>
              <a:rPr lang="en-MY" smtClean="0"/>
              <a:t>Lecture 20</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58</a:t>
            </a:fld>
            <a:endParaRPr lang="en-MY"/>
          </a:p>
        </p:txBody>
      </p:sp>
    </p:spTree>
    <p:extLst>
      <p:ext uri="{BB962C8B-B14F-4D97-AF65-F5344CB8AC3E}">
        <p14:creationId xmlns:p14="http://schemas.microsoft.com/office/powerpoint/2010/main" xmlns="" val="58045499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descr="gibson-graphic (2)"/>
          <p:cNvSpPr>
            <a:spLocks noGrp="1" noChangeArrowheads="1"/>
          </p:cNvSpPr>
          <p:nvPr>
            <p:ph type="title"/>
          </p:nvPr>
        </p:nvSpPr>
        <p:spPr/>
        <p:txBody>
          <a:bodyPr/>
          <a:lstStyle/>
          <a:p>
            <a:pPr eaLnBrk="1" hangingPunct="1"/>
            <a:r>
              <a:rPr lang="en-US" altLang="en-US" b="1" smtClean="0">
                <a:latin typeface="Arial" charset="0"/>
                <a:cs typeface="Arial" charset="0"/>
              </a:rPr>
              <a:t>Book Value per Share</a:t>
            </a:r>
          </a:p>
        </p:txBody>
      </p:sp>
      <p:sp>
        <p:nvSpPr>
          <p:cNvPr id="5123" name="Rectangle 5"/>
          <p:cNvSpPr>
            <a:spLocks noGrp="1" noChangeArrowheads="1"/>
          </p:cNvSpPr>
          <p:nvPr>
            <p:ph idx="1"/>
          </p:nvPr>
        </p:nvSpPr>
        <p:spPr>
          <a:xfrm>
            <a:off x="593725" y="2667000"/>
            <a:ext cx="7940675" cy="2970213"/>
          </a:xfrm>
        </p:spPr>
        <p:txBody>
          <a:bodyPr>
            <a:normAutofit fontScale="92500"/>
          </a:bodyPr>
          <a:lstStyle/>
          <a:p>
            <a:pPr algn="just" eaLnBrk="1" hangingPunct="1"/>
            <a:r>
              <a:rPr lang="en-MY" altLang="en-US" sz="1800" b="1" smtClean="0">
                <a:latin typeface="Arial" charset="0"/>
                <a:cs typeface="Arial" charset="0"/>
              </a:rPr>
              <a:t>An accounting term that measures the intrinsic value of a single share of a company’s stock. </a:t>
            </a:r>
          </a:p>
          <a:p>
            <a:pPr algn="just" eaLnBrk="1" hangingPunct="1"/>
            <a:r>
              <a:rPr lang="en-MY" altLang="en-US" sz="1800" b="1" smtClean="0">
                <a:latin typeface="Arial" charset="0"/>
                <a:cs typeface="Arial" charset="0"/>
              </a:rPr>
              <a:t>Book value is calculated by totalling the company’s assets, subtracting all debts, liabilities, and the liquidation price of preferred stock, then dividing the result by the number of outstanding shares of common stock. </a:t>
            </a:r>
            <a:endParaRPr lang="en-US" altLang="en-US" sz="1800" b="1" smtClean="0">
              <a:latin typeface="Arial" charset="0"/>
              <a:cs typeface="Arial" charset="0"/>
            </a:endParaRPr>
          </a:p>
          <a:p>
            <a:pPr algn="just" eaLnBrk="1" hangingPunct="1"/>
            <a:r>
              <a:rPr lang="en-US" altLang="en-US" sz="1800" b="1" smtClean="0">
                <a:latin typeface="Arial" charset="0"/>
                <a:cs typeface="Arial" charset="0"/>
              </a:rPr>
              <a:t>Preferred equity should be measured at liquidation value, if available</a:t>
            </a:r>
          </a:p>
          <a:p>
            <a:pPr eaLnBrk="1" hangingPunct="1"/>
            <a:r>
              <a:rPr lang="en-US" altLang="en-US" sz="1800" b="1" smtClean="0">
                <a:latin typeface="Arial" charset="0"/>
                <a:cs typeface="Arial" charset="0"/>
              </a:rPr>
              <a:t>Market value vis-à-vis book value</a:t>
            </a:r>
          </a:p>
          <a:p>
            <a:pPr lvl="1" eaLnBrk="1" hangingPunct="1"/>
            <a:r>
              <a:rPr lang="en-US" altLang="en-US" sz="1800" b="1" smtClean="0">
                <a:latin typeface="Arial" charset="0"/>
                <a:cs typeface="Arial" charset="0"/>
              </a:rPr>
              <a:t>Book value reflects past unrecovered asset costs</a:t>
            </a:r>
          </a:p>
          <a:p>
            <a:pPr lvl="1" eaLnBrk="1" hangingPunct="1"/>
            <a:r>
              <a:rPr lang="en-US" altLang="en-US" sz="1800" b="1" smtClean="0">
                <a:latin typeface="Arial" charset="0"/>
                <a:cs typeface="Arial" charset="0"/>
              </a:rPr>
              <a:t>Market value reflects the potential of the firm</a:t>
            </a:r>
          </a:p>
        </p:txBody>
      </p:sp>
      <p:graphicFrame>
        <p:nvGraphicFramePr>
          <p:cNvPr id="5124" name="Object 4"/>
          <p:cNvGraphicFramePr>
            <a:graphicFrameLocks noChangeAspect="1"/>
          </p:cNvGraphicFramePr>
          <p:nvPr/>
        </p:nvGraphicFramePr>
        <p:xfrm>
          <a:off x="1558925" y="1308100"/>
          <a:ext cx="5878513" cy="1181100"/>
        </p:xfrm>
        <a:graphic>
          <a:graphicData uri="http://schemas.openxmlformats.org/presentationml/2006/ole">
            <p:oleObj spid="_x0000_s38917" name="Equation" r:id="rId4" imgW="2844800" imgH="571500" progId="">
              <p:embed/>
            </p:oleObj>
          </a:graphicData>
        </a:graphic>
      </p:graphicFrame>
      <p:sp>
        <p:nvSpPr>
          <p:cNvPr id="2" name="Footer Placeholder 1"/>
          <p:cNvSpPr>
            <a:spLocks noGrp="1"/>
          </p:cNvSpPr>
          <p:nvPr>
            <p:ph type="ftr" sz="quarter" idx="11"/>
          </p:nvPr>
        </p:nvSpPr>
        <p:spPr/>
        <p:txBody>
          <a:bodyPr/>
          <a:lstStyle/>
          <a:p>
            <a:r>
              <a:rPr lang="en-MY" smtClean="0"/>
              <a:t>Lecture 21</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59</a:t>
            </a:fld>
            <a:endParaRPr lang="en-MY"/>
          </a:p>
        </p:txBody>
      </p:sp>
    </p:spTree>
    <p:extLst>
      <p:ext uri="{BB962C8B-B14F-4D97-AF65-F5344CB8AC3E}">
        <p14:creationId xmlns:p14="http://schemas.microsoft.com/office/powerpoint/2010/main" xmlns="" val="87122849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descr="gibson-graphic (2)"/>
          <p:cNvSpPr>
            <a:spLocks noGrp="1" noChangeArrowheads="1"/>
          </p:cNvSpPr>
          <p:nvPr>
            <p:ph type="title"/>
          </p:nvPr>
        </p:nvSpPr>
        <p:spPr/>
        <p:txBody>
          <a:bodyPr rtlCol="0">
            <a:normAutofit fontScale="90000"/>
          </a:bodyPr>
          <a:lstStyle/>
          <a:p>
            <a:pPr eaLnBrk="1" fontAlgn="auto" hangingPunct="1">
              <a:spcAft>
                <a:spcPts val="0"/>
              </a:spcAft>
              <a:defRPr/>
            </a:pPr>
            <a:r>
              <a:rPr lang="en-US" b="1" dirty="0" smtClean="0">
                <a:latin typeface="Arial" charset="0"/>
                <a:cs typeface="Arial" charset="0"/>
              </a:rPr>
              <a:t>Impact of Stock Option Expense</a:t>
            </a:r>
          </a:p>
        </p:txBody>
      </p:sp>
      <p:graphicFrame>
        <p:nvGraphicFramePr>
          <p:cNvPr id="7171" name="Object 4"/>
          <p:cNvGraphicFramePr>
            <a:graphicFrameLocks noChangeAspect="1"/>
          </p:cNvGraphicFramePr>
          <p:nvPr/>
        </p:nvGraphicFramePr>
        <p:xfrm>
          <a:off x="606425" y="1919288"/>
          <a:ext cx="7929563" cy="1814512"/>
        </p:xfrm>
        <a:graphic>
          <a:graphicData uri="http://schemas.openxmlformats.org/presentationml/2006/ole">
            <p:oleObj spid="_x0000_s39941" name="Equation" r:id="rId4" imgW="3886200" imgH="889000" progId="">
              <p:embed/>
            </p:oleObj>
          </a:graphicData>
        </a:graphic>
      </p:graphicFrame>
      <p:sp>
        <p:nvSpPr>
          <p:cNvPr id="2" name="Footer Placeholder 1"/>
          <p:cNvSpPr>
            <a:spLocks noGrp="1"/>
          </p:cNvSpPr>
          <p:nvPr>
            <p:ph type="ftr" sz="quarter" idx="11"/>
          </p:nvPr>
        </p:nvSpPr>
        <p:spPr/>
        <p:txBody>
          <a:bodyPr/>
          <a:lstStyle/>
          <a:p>
            <a:r>
              <a:rPr lang="en-MY" smtClean="0"/>
              <a:t>Lecture 21</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60</a:t>
            </a:fld>
            <a:endParaRPr lang="en-MY"/>
          </a:p>
        </p:txBody>
      </p:sp>
    </p:spTree>
    <p:extLst>
      <p:ext uri="{BB962C8B-B14F-4D97-AF65-F5344CB8AC3E}">
        <p14:creationId xmlns:p14="http://schemas.microsoft.com/office/powerpoint/2010/main" xmlns="" val="346895585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descr="gibson-graphic (2)"/>
          <p:cNvSpPr>
            <a:spLocks noGrp="1" noChangeArrowheads="1"/>
          </p:cNvSpPr>
          <p:nvPr>
            <p:ph type="title"/>
          </p:nvPr>
        </p:nvSpPr>
        <p:spPr>
          <a:xfrm>
            <a:off x="0" y="0"/>
            <a:ext cx="9140825" cy="1295400"/>
          </a:xfrm>
        </p:spPr>
        <p:txBody>
          <a:bodyPr/>
          <a:lstStyle/>
          <a:p>
            <a:r>
              <a:rPr lang="en-US" sz="3200" b="1" smtClean="0">
                <a:cs typeface="Arial" charset="0"/>
              </a:rPr>
              <a:t>Operating Cash Flow/Current Maturities of Long-Term Debt and Current Notes Payable</a:t>
            </a:r>
          </a:p>
        </p:txBody>
      </p:sp>
      <p:sp>
        <p:nvSpPr>
          <p:cNvPr id="9220" name="Rectangle 3"/>
          <p:cNvSpPr>
            <a:spLocks noGrp="1" noChangeArrowheads="1"/>
          </p:cNvSpPr>
          <p:nvPr>
            <p:ph idx="1"/>
          </p:nvPr>
        </p:nvSpPr>
        <p:spPr>
          <a:xfrm>
            <a:off x="609600" y="3048000"/>
            <a:ext cx="7924800" cy="1674813"/>
          </a:xfrm>
        </p:spPr>
        <p:txBody>
          <a:bodyPr/>
          <a:lstStyle/>
          <a:p>
            <a:pPr marL="346075" indent="-346075"/>
            <a:r>
              <a:rPr lang="en-US" smtClean="0"/>
              <a:t>Indicates a firm’s abilities to meet its current maturities of debt</a:t>
            </a:r>
          </a:p>
          <a:p>
            <a:pPr marL="346075" indent="-346075"/>
            <a:r>
              <a:rPr lang="en-US" smtClean="0"/>
              <a:t>Higher ratio indicates better liquidity</a:t>
            </a:r>
          </a:p>
        </p:txBody>
      </p:sp>
      <p:graphicFrame>
        <p:nvGraphicFramePr>
          <p:cNvPr id="9218" name="Object 4"/>
          <p:cNvGraphicFramePr>
            <a:graphicFrameLocks noChangeAspect="1"/>
          </p:cNvGraphicFramePr>
          <p:nvPr/>
        </p:nvGraphicFramePr>
        <p:xfrm>
          <a:off x="1689100" y="1524000"/>
          <a:ext cx="5765800" cy="1281113"/>
        </p:xfrm>
        <a:graphic>
          <a:graphicData uri="http://schemas.openxmlformats.org/presentationml/2006/ole">
            <p:oleObj spid="_x0000_s40965" name="Equation" r:id="rId4" imgW="2628900" imgH="584200" progId="">
              <p:embed/>
            </p:oleObj>
          </a:graphicData>
        </a:graphic>
      </p:graphicFrame>
      <p:sp>
        <p:nvSpPr>
          <p:cNvPr id="2" name="Footer Placeholder 1"/>
          <p:cNvSpPr>
            <a:spLocks noGrp="1"/>
          </p:cNvSpPr>
          <p:nvPr>
            <p:ph type="ftr" sz="quarter" idx="11"/>
          </p:nvPr>
        </p:nvSpPr>
        <p:spPr/>
        <p:txBody>
          <a:bodyPr/>
          <a:lstStyle/>
          <a:p>
            <a:r>
              <a:rPr lang="en-MY" smtClean="0"/>
              <a:t>Lecture 25</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61</a:t>
            </a:fld>
            <a:endParaRPr lang="en-MY"/>
          </a:p>
        </p:txBody>
      </p:sp>
    </p:spTree>
    <p:extLst>
      <p:ext uri="{BB962C8B-B14F-4D97-AF65-F5344CB8AC3E}">
        <p14:creationId xmlns:p14="http://schemas.microsoft.com/office/powerpoint/2010/main" xmlns="" val="49423135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descr="gibson-graphic (2)"/>
          <p:cNvSpPr>
            <a:spLocks noGrp="1" noChangeArrowheads="1"/>
          </p:cNvSpPr>
          <p:nvPr>
            <p:ph type="title"/>
          </p:nvPr>
        </p:nvSpPr>
        <p:spPr/>
        <p:txBody>
          <a:bodyPr/>
          <a:lstStyle/>
          <a:p>
            <a:r>
              <a:rPr lang="en-US" b="1" smtClean="0">
                <a:cs typeface="Arial" charset="0"/>
              </a:rPr>
              <a:t>Operating Cash Flow to Total Debt</a:t>
            </a:r>
          </a:p>
        </p:txBody>
      </p:sp>
      <p:sp>
        <p:nvSpPr>
          <p:cNvPr id="10244" name="Rectangle 3"/>
          <p:cNvSpPr>
            <a:spLocks noGrp="1" noChangeArrowheads="1"/>
          </p:cNvSpPr>
          <p:nvPr>
            <p:ph idx="1"/>
          </p:nvPr>
        </p:nvSpPr>
        <p:spPr>
          <a:xfrm>
            <a:off x="609600" y="2438400"/>
            <a:ext cx="7924800" cy="2741613"/>
          </a:xfrm>
        </p:spPr>
        <p:txBody>
          <a:bodyPr/>
          <a:lstStyle/>
          <a:p>
            <a:pPr marL="346075" indent="-346075"/>
            <a:r>
              <a:rPr lang="en-US" smtClean="0"/>
              <a:t>Indicates a firm’s ability to cover total debt with the yearly operating cash flow</a:t>
            </a:r>
          </a:p>
          <a:p>
            <a:pPr marL="346075" indent="-346075"/>
            <a:r>
              <a:rPr lang="en-US" smtClean="0"/>
              <a:t>Conservative approach is to include all possible balance sheet debt</a:t>
            </a:r>
          </a:p>
        </p:txBody>
      </p:sp>
      <p:graphicFrame>
        <p:nvGraphicFramePr>
          <p:cNvPr id="10242" name="Object 4"/>
          <p:cNvGraphicFramePr>
            <a:graphicFrameLocks noChangeAspect="1"/>
          </p:cNvGraphicFramePr>
          <p:nvPr/>
        </p:nvGraphicFramePr>
        <p:xfrm>
          <a:off x="2913063" y="1295400"/>
          <a:ext cx="3314700" cy="863600"/>
        </p:xfrm>
        <a:graphic>
          <a:graphicData uri="http://schemas.openxmlformats.org/presentationml/2006/ole">
            <p:oleObj spid="_x0000_s41989" name="Equation" r:id="rId4" imgW="1511300" imgH="393700" progId="">
              <p:embed/>
            </p:oleObj>
          </a:graphicData>
        </a:graphic>
      </p:graphicFrame>
      <p:sp>
        <p:nvSpPr>
          <p:cNvPr id="2" name="Footer Placeholder 1"/>
          <p:cNvSpPr>
            <a:spLocks noGrp="1"/>
          </p:cNvSpPr>
          <p:nvPr>
            <p:ph type="ftr" sz="quarter" idx="11"/>
          </p:nvPr>
        </p:nvSpPr>
        <p:spPr/>
        <p:txBody>
          <a:bodyPr/>
          <a:lstStyle/>
          <a:p>
            <a:r>
              <a:rPr lang="en-MY" smtClean="0"/>
              <a:t>Lecture 25</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62</a:t>
            </a:fld>
            <a:endParaRPr lang="en-MY"/>
          </a:p>
        </p:txBody>
      </p:sp>
    </p:spTree>
    <p:extLst>
      <p:ext uri="{BB962C8B-B14F-4D97-AF65-F5344CB8AC3E}">
        <p14:creationId xmlns:p14="http://schemas.microsoft.com/office/powerpoint/2010/main" xmlns="" val="323528959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descr="gibson-graphic (2)"/>
          <p:cNvSpPr>
            <a:spLocks noGrp="1" noChangeArrowheads="1"/>
          </p:cNvSpPr>
          <p:nvPr>
            <p:ph type="title"/>
          </p:nvPr>
        </p:nvSpPr>
        <p:spPr/>
        <p:txBody>
          <a:bodyPr/>
          <a:lstStyle/>
          <a:p>
            <a:r>
              <a:rPr lang="en-US" b="1" dirty="0" smtClean="0">
                <a:cs typeface="Arial" charset="0"/>
              </a:rPr>
              <a:t>Operating Cash Flow Per Share</a:t>
            </a:r>
          </a:p>
        </p:txBody>
      </p:sp>
      <p:sp>
        <p:nvSpPr>
          <p:cNvPr id="11268" name="Rectangle 3"/>
          <p:cNvSpPr>
            <a:spLocks noGrp="1" noChangeArrowheads="1"/>
          </p:cNvSpPr>
          <p:nvPr>
            <p:ph idx="1"/>
          </p:nvPr>
        </p:nvSpPr>
        <p:spPr>
          <a:xfrm>
            <a:off x="609600" y="2667000"/>
            <a:ext cx="7924800" cy="3200400"/>
          </a:xfrm>
        </p:spPr>
        <p:txBody>
          <a:bodyPr/>
          <a:lstStyle/>
          <a:p>
            <a:r>
              <a:rPr lang="en-US" smtClean="0"/>
              <a:t>A better indication of a firm’s ability to make capital expenditure decisions and pay dividends than is earnings per share</a:t>
            </a:r>
          </a:p>
          <a:p>
            <a:r>
              <a:rPr lang="en-US" smtClean="0"/>
              <a:t>Does not reflect firm’s profitability</a:t>
            </a:r>
          </a:p>
          <a:p>
            <a:pPr lvl="1"/>
            <a:r>
              <a:rPr lang="en-US" smtClean="0"/>
              <a:t>Firms are prohibited from reporting this statistic in financial statements or in the notes thereto</a:t>
            </a:r>
          </a:p>
        </p:txBody>
      </p:sp>
      <p:graphicFrame>
        <p:nvGraphicFramePr>
          <p:cNvPr id="11266" name="Object 4"/>
          <p:cNvGraphicFramePr>
            <a:graphicFrameLocks noChangeAspect="1"/>
          </p:cNvGraphicFramePr>
          <p:nvPr/>
        </p:nvGraphicFramePr>
        <p:xfrm>
          <a:off x="1452563" y="1219200"/>
          <a:ext cx="6237287" cy="1216025"/>
        </p:xfrm>
        <a:graphic>
          <a:graphicData uri="http://schemas.openxmlformats.org/presentationml/2006/ole">
            <p:oleObj spid="_x0000_s43013" name="Equation" r:id="rId4" imgW="2997200" imgH="584200" progId="">
              <p:embed/>
            </p:oleObj>
          </a:graphicData>
        </a:graphic>
      </p:graphicFrame>
      <p:sp>
        <p:nvSpPr>
          <p:cNvPr id="2" name="Footer Placeholder 1"/>
          <p:cNvSpPr>
            <a:spLocks noGrp="1"/>
          </p:cNvSpPr>
          <p:nvPr>
            <p:ph type="ftr" sz="quarter" idx="11"/>
          </p:nvPr>
        </p:nvSpPr>
        <p:spPr/>
        <p:txBody>
          <a:bodyPr/>
          <a:lstStyle/>
          <a:p>
            <a:r>
              <a:rPr lang="en-MY" smtClean="0"/>
              <a:t>Lecture 25</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63</a:t>
            </a:fld>
            <a:endParaRPr lang="en-MY"/>
          </a:p>
        </p:txBody>
      </p:sp>
    </p:spTree>
    <p:extLst>
      <p:ext uri="{BB962C8B-B14F-4D97-AF65-F5344CB8AC3E}">
        <p14:creationId xmlns:p14="http://schemas.microsoft.com/office/powerpoint/2010/main" xmlns="" val="394668833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descr="gibson-graphic (2)"/>
          <p:cNvSpPr>
            <a:spLocks noGrp="1" noChangeArrowheads="1"/>
          </p:cNvSpPr>
          <p:nvPr>
            <p:ph type="title"/>
          </p:nvPr>
        </p:nvSpPr>
        <p:spPr/>
        <p:txBody>
          <a:bodyPr rtlCol="0">
            <a:normAutofit fontScale="90000"/>
          </a:bodyPr>
          <a:lstStyle/>
          <a:p>
            <a:pPr fontAlgn="auto">
              <a:spcAft>
                <a:spcPts val="0"/>
              </a:spcAft>
              <a:defRPr/>
            </a:pPr>
            <a:r>
              <a:rPr lang="en-US" b="1" dirty="0" smtClean="0">
                <a:cs typeface="Arial" charset="0"/>
              </a:rPr>
              <a:t>Operating Cash Flow to Cash Dividends</a:t>
            </a:r>
          </a:p>
        </p:txBody>
      </p:sp>
      <p:sp>
        <p:nvSpPr>
          <p:cNvPr id="12292" name="Rectangle 3"/>
          <p:cNvSpPr>
            <a:spLocks noGrp="1" noChangeArrowheads="1"/>
          </p:cNvSpPr>
          <p:nvPr>
            <p:ph idx="1"/>
          </p:nvPr>
        </p:nvSpPr>
        <p:spPr>
          <a:xfrm>
            <a:off x="609600" y="2438400"/>
            <a:ext cx="7924800" cy="3198813"/>
          </a:xfrm>
        </p:spPr>
        <p:txBody>
          <a:bodyPr/>
          <a:lstStyle/>
          <a:p>
            <a:r>
              <a:rPr lang="en-US" dirty="0" smtClean="0"/>
              <a:t>Indicates a firm’s ability to cover cash dividends with the yearly operating cash flow</a:t>
            </a:r>
          </a:p>
        </p:txBody>
      </p:sp>
      <p:graphicFrame>
        <p:nvGraphicFramePr>
          <p:cNvPr id="12290" name="Object 4"/>
          <p:cNvGraphicFramePr>
            <a:graphicFrameLocks noChangeAspect="1"/>
          </p:cNvGraphicFramePr>
          <p:nvPr/>
        </p:nvGraphicFramePr>
        <p:xfrm>
          <a:off x="2895600" y="1524000"/>
          <a:ext cx="3314700" cy="863600"/>
        </p:xfrm>
        <a:graphic>
          <a:graphicData uri="http://schemas.openxmlformats.org/presentationml/2006/ole">
            <p:oleObj spid="_x0000_s44037" name="Equation" r:id="rId4" imgW="1511300" imgH="393700" progId="">
              <p:embed/>
            </p:oleObj>
          </a:graphicData>
        </a:graphic>
      </p:graphicFrame>
      <p:sp>
        <p:nvSpPr>
          <p:cNvPr id="2" name="Footer Placeholder 1"/>
          <p:cNvSpPr>
            <a:spLocks noGrp="1"/>
          </p:cNvSpPr>
          <p:nvPr>
            <p:ph type="ftr" sz="quarter" idx="11"/>
          </p:nvPr>
        </p:nvSpPr>
        <p:spPr/>
        <p:txBody>
          <a:bodyPr/>
          <a:lstStyle/>
          <a:p>
            <a:r>
              <a:rPr lang="en-MY" smtClean="0"/>
              <a:t>Lecture 25</a:t>
            </a:r>
            <a:endParaRPr lang="en-MY"/>
          </a:p>
        </p:txBody>
      </p:sp>
      <p:sp>
        <p:nvSpPr>
          <p:cNvPr id="3" name="Slide Number Placeholder 2"/>
          <p:cNvSpPr>
            <a:spLocks noGrp="1"/>
          </p:cNvSpPr>
          <p:nvPr>
            <p:ph type="sldNum" sz="quarter" idx="12"/>
          </p:nvPr>
        </p:nvSpPr>
        <p:spPr/>
        <p:txBody>
          <a:bodyPr/>
          <a:lstStyle/>
          <a:p>
            <a:fld id="{FFCDB8A9-9865-424E-A27A-9F4B93D71DFE}" type="slidenum">
              <a:rPr lang="en-MY" smtClean="0"/>
              <a:pPr/>
              <a:t>64</a:t>
            </a:fld>
            <a:endParaRPr lang="en-MY"/>
          </a:p>
        </p:txBody>
      </p:sp>
    </p:spTree>
    <p:extLst>
      <p:ext uri="{BB962C8B-B14F-4D97-AF65-F5344CB8AC3E}">
        <p14:creationId xmlns:p14="http://schemas.microsoft.com/office/powerpoint/2010/main" xmlns="" val="334345254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smtClean="0">
                <a:latin typeface="Arial" charset="0"/>
                <a:cs typeface="Arial" charset="0"/>
              </a:rPr>
              <a:t>Lecture Summary</a:t>
            </a:r>
            <a:endParaRPr lang="en-US" dirty="0"/>
          </a:p>
        </p:txBody>
      </p:sp>
      <p:sp>
        <p:nvSpPr>
          <p:cNvPr id="3" name="Rectangle 2"/>
          <p:cNvSpPr/>
          <p:nvPr/>
        </p:nvSpPr>
        <p:spPr>
          <a:xfrm>
            <a:off x="457200" y="1502688"/>
            <a:ext cx="8153400" cy="4524315"/>
          </a:xfrm>
          <a:prstGeom prst="rect">
            <a:avLst/>
          </a:prstGeom>
        </p:spPr>
        <p:txBody>
          <a:bodyPr wrap="square">
            <a:spAutoFit/>
          </a:bodyPr>
          <a:lstStyle/>
          <a:p>
            <a:r>
              <a:rPr lang="en-MY" sz="1800" dirty="0">
                <a:latin typeface="Arial" pitchFamily="34" charset="0"/>
                <a:cs typeface="Arial" pitchFamily="34" charset="0"/>
              </a:rPr>
              <a:t>Statement Analysis for Special Industries:</a:t>
            </a:r>
          </a:p>
          <a:p>
            <a:pPr marL="285750" indent="-285750">
              <a:buFont typeface="Wingdings" panose="05000000000000000000" pitchFamily="2" charset="2"/>
              <a:buChar char="Ø"/>
            </a:pPr>
            <a:r>
              <a:rPr lang="en-MY" sz="1800" dirty="0" smtClean="0">
                <a:latin typeface="Arial" pitchFamily="34" charset="0"/>
                <a:cs typeface="Arial" pitchFamily="34" charset="0"/>
              </a:rPr>
              <a:t>Practical </a:t>
            </a:r>
            <a:r>
              <a:rPr lang="en-MY" sz="1800" dirty="0">
                <a:latin typeface="Arial" pitchFamily="34" charset="0"/>
                <a:cs typeface="Arial" pitchFamily="34" charset="0"/>
              </a:rPr>
              <a:t>Questions</a:t>
            </a:r>
          </a:p>
          <a:p>
            <a:pPr>
              <a:buFont typeface="Wingdings" pitchFamily="2" charset="2"/>
              <a:buChar char="Ø"/>
            </a:pPr>
            <a:r>
              <a:rPr lang="en-MY" sz="1800" dirty="0">
                <a:latin typeface="Arial" pitchFamily="34" charset="0"/>
                <a:cs typeface="Arial" pitchFamily="34" charset="0"/>
              </a:rPr>
              <a:t> Ratios Discussed in Lecture 10</a:t>
            </a:r>
          </a:p>
          <a:p>
            <a:pPr>
              <a:buFont typeface="Wingdings" pitchFamily="2" charset="2"/>
              <a:buChar char="Ø"/>
            </a:pPr>
            <a:r>
              <a:rPr lang="en-MY" sz="1800" dirty="0">
                <a:latin typeface="Arial" pitchFamily="34" charset="0"/>
                <a:cs typeface="Arial" pitchFamily="34" charset="0"/>
              </a:rPr>
              <a:t> Ratios Discussed in Lecture 11</a:t>
            </a:r>
          </a:p>
          <a:p>
            <a:pPr>
              <a:buFont typeface="Wingdings" pitchFamily="2" charset="2"/>
              <a:buChar char="Ø"/>
            </a:pPr>
            <a:r>
              <a:rPr lang="en-MY" sz="1800" dirty="0">
                <a:latin typeface="Arial" pitchFamily="34" charset="0"/>
                <a:cs typeface="Arial" pitchFamily="34" charset="0"/>
              </a:rPr>
              <a:t> Ratios Discussed in Lecture 13</a:t>
            </a:r>
          </a:p>
          <a:p>
            <a:pPr>
              <a:buFont typeface="Wingdings" pitchFamily="2" charset="2"/>
              <a:buChar char="Ø"/>
            </a:pPr>
            <a:r>
              <a:rPr lang="en-MY" sz="1800" dirty="0">
                <a:latin typeface="Arial" pitchFamily="34" charset="0"/>
                <a:cs typeface="Arial" pitchFamily="34" charset="0"/>
              </a:rPr>
              <a:t> Ratios Discussed in Lecture 14</a:t>
            </a:r>
          </a:p>
          <a:p>
            <a:pPr>
              <a:buFont typeface="Wingdings" pitchFamily="2" charset="2"/>
              <a:buChar char="Ø"/>
            </a:pPr>
            <a:r>
              <a:rPr lang="en-MY" sz="1800" dirty="0">
                <a:latin typeface="Arial" pitchFamily="34" charset="0"/>
                <a:cs typeface="Arial" pitchFamily="34" charset="0"/>
              </a:rPr>
              <a:t> Ratios Discussed in Lecture 15</a:t>
            </a:r>
          </a:p>
          <a:p>
            <a:pPr>
              <a:buFont typeface="Wingdings" pitchFamily="2" charset="2"/>
              <a:buChar char="Ø"/>
            </a:pPr>
            <a:r>
              <a:rPr lang="en-MY" sz="1800" dirty="0">
                <a:latin typeface="Arial" pitchFamily="34" charset="0"/>
                <a:cs typeface="Arial" pitchFamily="34" charset="0"/>
              </a:rPr>
              <a:t> Ratios Discussed in Lecture 16</a:t>
            </a:r>
          </a:p>
          <a:p>
            <a:pPr>
              <a:buFont typeface="Wingdings" pitchFamily="2" charset="2"/>
              <a:buChar char="Ø"/>
            </a:pPr>
            <a:r>
              <a:rPr lang="en-MY" sz="1800" dirty="0">
                <a:latin typeface="Arial" pitchFamily="34" charset="0"/>
                <a:cs typeface="Arial" pitchFamily="34" charset="0"/>
              </a:rPr>
              <a:t> Ratios Discussed in Lecture 17</a:t>
            </a:r>
          </a:p>
          <a:p>
            <a:pPr>
              <a:buFont typeface="Wingdings" pitchFamily="2" charset="2"/>
              <a:buChar char="Ø"/>
            </a:pPr>
            <a:r>
              <a:rPr lang="en-MY" sz="1800" dirty="0">
                <a:latin typeface="Arial" pitchFamily="34" charset="0"/>
                <a:cs typeface="Arial" pitchFamily="34" charset="0"/>
              </a:rPr>
              <a:t> Ratios Discussed in Lecture 18</a:t>
            </a:r>
          </a:p>
          <a:p>
            <a:pPr>
              <a:buFont typeface="Wingdings" pitchFamily="2" charset="2"/>
              <a:buChar char="Ø"/>
            </a:pPr>
            <a:r>
              <a:rPr lang="en-MY" sz="1800" dirty="0">
                <a:latin typeface="Arial" pitchFamily="34" charset="0"/>
                <a:cs typeface="Arial" pitchFamily="34" charset="0"/>
              </a:rPr>
              <a:t> Ratios Discussed in Lecture 19</a:t>
            </a:r>
          </a:p>
          <a:p>
            <a:pPr>
              <a:buFont typeface="Wingdings" pitchFamily="2" charset="2"/>
              <a:buChar char="Ø"/>
            </a:pPr>
            <a:r>
              <a:rPr lang="en-US" sz="1800" dirty="0">
                <a:latin typeface="Arial" pitchFamily="34" charset="0"/>
                <a:cs typeface="Arial" pitchFamily="34" charset="0"/>
              </a:rPr>
              <a:t> </a:t>
            </a:r>
            <a:r>
              <a:rPr lang="en-MY" sz="1800" dirty="0">
                <a:latin typeface="Arial" pitchFamily="34" charset="0"/>
                <a:cs typeface="Arial" pitchFamily="34" charset="0"/>
              </a:rPr>
              <a:t>Ratios Discussed in Lecture 20</a:t>
            </a:r>
          </a:p>
          <a:p>
            <a:pPr>
              <a:buFont typeface="Wingdings" pitchFamily="2" charset="2"/>
              <a:buChar char="Ø"/>
            </a:pPr>
            <a:r>
              <a:rPr lang="en-MY" sz="1800" dirty="0">
                <a:latin typeface="Arial" pitchFamily="34" charset="0"/>
                <a:cs typeface="Arial" pitchFamily="34" charset="0"/>
              </a:rPr>
              <a:t> Ratios Discussed in Lecture 21</a:t>
            </a:r>
          </a:p>
          <a:p>
            <a:pPr>
              <a:buFont typeface="Wingdings" pitchFamily="2" charset="2"/>
              <a:buChar char="Ø"/>
            </a:pPr>
            <a:r>
              <a:rPr lang="en-MY" sz="1800" dirty="0">
                <a:latin typeface="Arial" pitchFamily="34" charset="0"/>
                <a:cs typeface="Arial" pitchFamily="34" charset="0"/>
              </a:rPr>
              <a:t> Ratios Discussed in Lecture 25</a:t>
            </a:r>
            <a:endParaRPr lang="en-US" sz="1800" dirty="0">
              <a:latin typeface="Arial" pitchFamily="34" charset="0"/>
              <a:cs typeface="Arial" pitchFamily="34" charset="0"/>
            </a:endParaRPr>
          </a:p>
          <a:p>
            <a:pPr lvl="0" algn="ctr"/>
            <a:r>
              <a:rPr lang="en-US" sz="1800" b="1" dirty="0" smtClean="0">
                <a:latin typeface="Arial" pitchFamily="34" charset="0"/>
                <a:ea typeface="Times New Roman" pitchFamily="18" charset="0"/>
                <a:cs typeface="Arial" pitchFamily="34" charset="0"/>
              </a:rPr>
              <a:t> </a:t>
            </a:r>
          </a:p>
          <a:p>
            <a:pPr lvl="0" algn="ctr"/>
            <a:endParaRPr lang="en-US" sz="1800" b="1" dirty="0" smtClean="0">
              <a:latin typeface="Arial" pitchFamily="34" charset="0"/>
              <a:ea typeface="Times New Roman" pitchFamily="18"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_Gibson alt 10e">
  <a:themeElements>
    <a:clrScheme name="2_Gibson alt 10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Gibson alt 10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Gibson alt 10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Gibson alt 10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Gibson alt 10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Gibson alt 10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Gibson alt 10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Gibson alt 10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Gibson alt 10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21568</TotalTime>
  <Words>1813</Words>
  <Application>Microsoft Office PowerPoint</Application>
  <PresentationFormat>On-screen Show (4:3)</PresentationFormat>
  <Paragraphs>430</Paragraphs>
  <Slides>65</Slides>
  <Notes>31</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65</vt:i4>
      </vt:variant>
    </vt:vector>
  </HeadingPairs>
  <TitlesOfParts>
    <vt:vector size="69" baseType="lpstr">
      <vt:lpstr>2_Gibson alt 10e</vt:lpstr>
      <vt:lpstr>Office Theme</vt:lpstr>
      <vt:lpstr>Equation</vt:lpstr>
      <vt:lpstr>Document</vt:lpstr>
      <vt:lpstr>Slide 1</vt:lpstr>
      <vt:lpstr>Previous Lecture Summary</vt:lpstr>
      <vt:lpstr>Today's Lecture Topics</vt:lpstr>
      <vt:lpstr>Practical Exercise  </vt:lpstr>
      <vt:lpstr>Practical Exercise  (Cont’d)</vt:lpstr>
      <vt:lpstr>Slide 6</vt:lpstr>
      <vt:lpstr>Slide 7</vt:lpstr>
      <vt:lpstr>Slide 8</vt:lpstr>
      <vt:lpstr>Practical Exercise  </vt:lpstr>
      <vt:lpstr>Practical Exercise  (Cont’d)</vt:lpstr>
      <vt:lpstr>Slide 11</vt:lpstr>
      <vt:lpstr>Slide 12</vt:lpstr>
      <vt:lpstr>Slide 13</vt:lpstr>
      <vt:lpstr>Practical Exercise  </vt:lpstr>
      <vt:lpstr>Slide 15</vt:lpstr>
      <vt:lpstr>Slide 16</vt:lpstr>
      <vt:lpstr>Practical Exercise  </vt:lpstr>
      <vt:lpstr>Slide 18</vt:lpstr>
      <vt:lpstr>Slide 19</vt:lpstr>
      <vt:lpstr>Slide 20</vt:lpstr>
      <vt:lpstr>Days’ Sales in Receivables</vt:lpstr>
      <vt:lpstr>Accounts Receivable Turnover</vt:lpstr>
      <vt:lpstr>Accounts Receivable Turnover in Days</vt:lpstr>
      <vt:lpstr>Days’ Sales in Inventory</vt:lpstr>
      <vt:lpstr>Inventory Turnover</vt:lpstr>
      <vt:lpstr>Inventory Turnover in Days</vt:lpstr>
      <vt:lpstr>Current Assets: Operating Cycle</vt:lpstr>
      <vt:lpstr>Working Capital</vt:lpstr>
      <vt:lpstr>Current Ratio</vt:lpstr>
      <vt:lpstr>Cash Ratio</vt:lpstr>
      <vt:lpstr>Sales to Working Capital</vt:lpstr>
      <vt:lpstr>Times Interest Earned</vt:lpstr>
      <vt:lpstr>Times Interest Earned Short-Run Variation</vt:lpstr>
      <vt:lpstr>Fixed Charge Coverage</vt:lpstr>
      <vt:lpstr>Debt Ratio</vt:lpstr>
      <vt:lpstr>Debt/Equity Ratio</vt:lpstr>
      <vt:lpstr>Debt to Tangible Net Worth Ratio</vt:lpstr>
      <vt:lpstr>Net Profit Margin</vt:lpstr>
      <vt:lpstr>Total Asset Turnover</vt:lpstr>
      <vt:lpstr>Return on Assets</vt:lpstr>
      <vt:lpstr>Net Profit Margin</vt:lpstr>
      <vt:lpstr>Total Asset Turnover</vt:lpstr>
      <vt:lpstr>Return on Assets</vt:lpstr>
      <vt:lpstr>DuPont Return on Assets</vt:lpstr>
      <vt:lpstr>Operating Income Margin</vt:lpstr>
      <vt:lpstr>Operating Asset Turnover</vt:lpstr>
      <vt:lpstr>Return on Operating Assets</vt:lpstr>
      <vt:lpstr>Sales to Fixed Assets</vt:lpstr>
      <vt:lpstr>Return on Investment (ROI)</vt:lpstr>
      <vt:lpstr>Return on Total Equity</vt:lpstr>
      <vt:lpstr>Return on Common Equity</vt:lpstr>
      <vt:lpstr>Gross Profit Margin</vt:lpstr>
      <vt:lpstr>Computation of the Degree of Financial Leverage</vt:lpstr>
      <vt:lpstr>Basic Earnings per Share</vt:lpstr>
      <vt:lpstr>Price/Earnings Ratio</vt:lpstr>
      <vt:lpstr>Percentage of Earnings Retained</vt:lpstr>
      <vt:lpstr>Dividend Payout</vt:lpstr>
      <vt:lpstr>Dividend Yield</vt:lpstr>
      <vt:lpstr>Book Value per Share</vt:lpstr>
      <vt:lpstr>Impact of Stock Option Expense</vt:lpstr>
      <vt:lpstr>Operating Cash Flow/Current Maturities of Long-Term Debt and Current Notes Payable</vt:lpstr>
      <vt:lpstr>Operating Cash Flow to Total Debt</vt:lpstr>
      <vt:lpstr>Operating Cash Flow Per Share</vt:lpstr>
      <vt:lpstr>Operating Cash Flow to Cash Dividends</vt:lpstr>
      <vt:lpstr>Lecture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Anne Oppegard</dc:creator>
  <cp:lastModifiedBy>NTS</cp:lastModifiedBy>
  <cp:revision>146</cp:revision>
  <dcterms:created xsi:type="dcterms:W3CDTF">2006-02-12T17:17:16Z</dcterms:created>
  <dcterms:modified xsi:type="dcterms:W3CDTF">2014-06-12T06:54:33Z</dcterms:modified>
</cp:coreProperties>
</file>