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  <p:sldMasterId id="2147483677" r:id="rId2"/>
  </p:sldMasterIdLst>
  <p:notesMasterIdLst>
    <p:notesMasterId r:id="rId27"/>
  </p:notesMasterIdLst>
  <p:handoutMasterIdLst>
    <p:handoutMasterId r:id="rId28"/>
  </p:handoutMasterIdLst>
  <p:sldIdLst>
    <p:sldId id="320" r:id="rId3"/>
    <p:sldId id="321" r:id="rId4"/>
    <p:sldId id="322" r:id="rId5"/>
    <p:sldId id="332" r:id="rId6"/>
    <p:sldId id="333" r:id="rId7"/>
    <p:sldId id="339" r:id="rId8"/>
    <p:sldId id="340" r:id="rId9"/>
    <p:sldId id="358" r:id="rId10"/>
    <p:sldId id="334" r:id="rId11"/>
    <p:sldId id="335" r:id="rId12"/>
    <p:sldId id="341" r:id="rId13"/>
    <p:sldId id="342" r:id="rId14"/>
    <p:sldId id="336" r:id="rId15"/>
    <p:sldId id="343" r:id="rId16"/>
    <p:sldId id="344" r:id="rId17"/>
    <p:sldId id="359" r:id="rId18"/>
    <p:sldId id="337" r:id="rId19"/>
    <p:sldId id="338" r:id="rId20"/>
    <p:sldId id="345" r:id="rId21"/>
    <p:sldId id="347" r:id="rId22"/>
    <p:sldId id="348" r:id="rId23"/>
    <p:sldId id="346" r:id="rId24"/>
    <p:sldId id="360" r:id="rId25"/>
    <p:sldId id="331" r:id="rId2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257B6"/>
    <a:srgbClr val="1D4B9D"/>
    <a:srgbClr val="194087"/>
    <a:srgbClr val="1A6C86"/>
    <a:srgbClr val="279FC5"/>
    <a:srgbClr val="0099CC"/>
    <a:srgbClr val="003366"/>
    <a:srgbClr val="0066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709" autoAdjust="0"/>
  </p:normalViewPr>
  <p:slideViewPr>
    <p:cSldViewPr>
      <p:cViewPr>
        <p:scale>
          <a:sx n="81" d="100"/>
          <a:sy n="81" d="100"/>
        </p:scale>
        <p:origin x="-972" y="2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D78CEA-C686-4BA2-92C2-B9BF1FDA63E2}" type="datetimeFigureOut">
              <a:rPr lang="en-US" smtClean="0"/>
              <a:pPr/>
              <a:t>12/06/2014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8AAE24-2FE1-4195-AE87-6F8BCE9FC9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088561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D370E868-A9CB-4634-9A98-907B1D47CD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893726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685800" y="1066800"/>
            <a:ext cx="4800600" cy="1676400"/>
          </a:xfrm>
          <a:prstGeom prst="rect">
            <a:avLst/>
          </a:prstGeom>
          <a:solidFill>
            <a:srgbClr val="DACEAE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spcBef>
                <a:spcPct val="20000"/>
              </a:spcBef>
              <a:buFontTx/>
              <a:buChar char="•"/>
            </a:pPr>
            <a:endParaRPr lang="en-US" sz="3200">
              <a:solidFill>
                <a:srgbClr val="8D4423"/>
              </a:solidFill>
              <a:latin typeface="Arial" charset="0"/>
            </a:endParaRPr>
          </a:p>
        </p:txBody>
      </p:sp>
      <p:pic>
        <p:nvPicPr>
          <p:cNvPr id="4" name="Picture 4" descr="Gibson_0324657420_amzn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486400" y="1066800"/>
            <a:ext cx="30353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5"/>
          <p:cNvSpPr>
            <a:spLocks noChangeArrowheads="1"/>
          </p:cNvSpPr>
          <p:nvPr userDrawn="1"/>
        </p:nvSpPr>
        <p:spPr bwMode="auto">
          <a:xfrm>
            <a:off x="685800" y="2705100"/>
            <a:ext cx="4800600" cy="3651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6"/>
          <p:cNvSpPr>
            <a:spLocks noChangeArrowheads="1"/>
          </p:cNvSpPr>
          <p:nvPr userDrawn="1"/>
        </p:nvSpPr>
        <p:spPr bwMode="auto">
          <a:xfrm>
            <a:off x="762000" y="1455738"/>
            <a:ext cx="26257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4000" b="1">
                <a:solidFill>
                  <a:srgbClr val="8D4423"/>
                </a:solidFill>
              </a:rPr>
              <a:t>Chapter 12</a:t>
            </a:r>
          </a:p>
        </p:txBody>
      </p:sp>
      <p:sp>
        <p:nvSpPr>
          <p:cNvPr id="7" name="Text Box 7"/>
          <p:cNvSpPr txBox="1">
            <a:spLocks noChangeArrowheads="1"/>
          </p:cNvSpPr>
          <p:nvPr userDrawn="1"/>
        </p:nvSpPr>
        <p:spPr bwMode="auto">
          <a:xfrm>
            <a:off x="673100" y="6019800"/>
            <a:ext cx="7162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>
                <a:solidFill>
                  <a:schemeClr val="bg2"/>
                </a:solidFill>
              </a:rPr>
              <a:t>COPYRIGHT </a:t>
            </a:r>
            <a:r>
              <a:rPr lang="en-US" sz="1400">
                <a:solidFill>
                  <a:schemeClr val="bg2"/>
                </a:solidFill>
                <a:cs typeface="Times New Roman" pitchFamily="18" charset="0"/>
              </a:rPr>
              <a:t>©</a:t>
            </a:r>
            <a:r>
              <a:rPr lang="en-US" sz="1400">
                <a:solidFill>
                  <a:schemeClr val="bg2"/>
                </a:solidFill>
              </a:rPr>
              <a:t>2009 South-Western, a part of Cengage Learning.</a:t>
            </a:r>
          </a:p>
        </p:txBody>
      </p:sp>
      <p:sp>
        <p:nvSpPr>
          <p:cNvPr id="3194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2743200"/>
            <a:ext cx="4800600" cy="2362200"/>
          </a:xfrm>
          <a:solidFill>
            <a:schemeClr val="bg1"/>
          </a:solidFill>
        </p:spPr>
        <p:txBody>
          <a:bodyPr anchor="ctr"/>
          <a:lstStyle>
            <a:lvl1pPr marL="0" indent="0" algn="r">
              <a:buFontTx/>
              <a:buNone/>
              <a:defRPr sz="36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2009 South-Western, a part of Cengage Learning.  All rights reserved.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12, Slide #</a:t>
            </a:r>
            <a:fld id="{CF39A3AE-E820-4A90-93F2-813DCB5865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2009 South-Western, a part of Cengage Learning.  All rights reserved.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12, Slide #</a:t>
            </a:r>
            <a:fld id="{08BFEE5C-0A08-4A18-AD75-AA7025BE90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3725" y="15986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6125" y="15986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2009 South-Western, a part of Cengage Learning.  All rights reserved.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12, Slide #</a:t>
            </a:r>
            <a:fld id="{F12AF7F1-A273-4650-9375-9CBADF7CCA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2009 South-Western, a part of Cengage Learning.  All rights reserved.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12, Slide #</a:t>
            </a:r>
            <a:fld id="{15B90B76-5D17-4EAB-BBCA-60970A0662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2009 South-Western, a part of Cengage Learning.  All rights reserved.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12, Slide #</a:t>
            </a:r>
            <a:fld id="{A8A7D4A9-D657-43DC-A3C5-9C20C7BB96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2009 South-Western, a part of Cengage Learning.  All rights reserved.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12, Slide #</a:t>
            </a:r>
            <a:fld id="{85208CA0-8D57-4732-A143-924AC09DB7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2009 South-Western, a part of Cengage Learning.  All rights reserved.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12, Slide #</a:t>
            </a:r>
            <a:fld id="{FDA8CBC5-21B9-4A0F-B4CA-BF6DE7841E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2009 South-Western, a part of Cengage Learning.  All rights reserved.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12, Slide #</a:t>
            </a:r>
            <a:fld id="{0DBAF865-993A-4594-A6F0-BEBB7227B2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2009 South-Western, a part of Cengage Learning.  All rights reserved.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12, Slide #</a:t>
            </a:r>
            <a:fld id="{8011A626-008B-403A-9071-E25490458D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6413" y="0"/>
            <a:ext cx="2284412" cy="57134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4013" cy="57134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2009 South-Western, a part of Cengage Learning.  All rights reserved.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Chapter 12, Slide #</a:t>
            </a:r>
            <a:fld id="{C5A78D48-AFDC-43EC-AFB5-6CF993697E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E772C-3C34-4FC9-A825-15153CB0F15B}" type="datetime1">
              <a:rPr lang="en-US" smtClean="0"/>
              <a:pPr/>
              <a:t>12/06/2014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2009 South-Western, a part of Cengage Learning.  All rights reserved.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Chapter 12, Slide #</a:t>
            </a:r>
            <a:fld id="{419B0260-8D4A-4C8C-8F07-D34DB3AB615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B1A6E-3877-4783-A76D-0C37B780E237}" type="datetime1">
              <a:rPr lang="en-US" smtClean="0"/>
              <a:pPr/>
              <a:t>12/06/2014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2009 South-Western, a part of Cengage Learning.  All rights reserved.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Chapter 12, Slide #</a:t>
            </a:r>
            <a:fld id="{CF39A3AE-E820-4A90-93F2-813DCB5865B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08F9F-3920-43FB-879F-3848C9CA469A}" type="datetime1">
              <a:rPr lang="en-US" smtClean="0"/>
              <a:pPr/>
              <a:t>12/06/2014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2009 South-Western, a part of Cengage Learning.  All rights reserved.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Chapter 12, Slide #</a:t>
            </a:r>
            <a:fld id="{08BFEE5C-0A08-4A18-AD75-AA7025BE90B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76002B-BEBC-478F-8FEF-1579840E4238}" type="datetime1">
              <a:rPr lang="en-US" smtClean="0"/>
              <a:pPr/>
              <a:t>12/06/2014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2009 South-Western, a part of Cengage Learning.  All rights reserved.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Chapter 12, Slide #</a:t>
            </a:r>
            <a:fld id="{F12AF7F1-A273-4650-9375-9CBADF7CCA2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84FDF-8613-4D14-8606-6A187063CF5E}" type="datetime1">
              <a:rPr lang="en-US" smtClean="0"/>
              <a:pPr/>
              <a:t>12/06/2014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2009 South-Western, a part of Cengage Learning.  All rights reserved.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Chapter 12, Slide #</a:t>
            </a:r>
            <a:fld id="{15B90B76-5D17-4EAB-BBCA-60970A0662F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06C39-97CD-4743-A84E-9183FDCEA7A2}" type="datetime1">
              <a:rPr lang="en-US" smtClean="0"/>
              <a:pPr/>
              <a:t>12/06/2014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2009 South-Western, a part of Cengage Learning.  All rights reserved.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Chapter 12, Slide #</a:t>
            </a:r>
            <a:fld id="{A8A7D4A9-D657-43DC-A3C5-9C20C7BB96A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F098E-70EE-4DE3-B908-319CD1450C9A}" type="datetime1">
              <a:rPr lang="en-US" smtClean="0"/>
              <a:pPr/>
              <a:t>12/06/2014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2009 South-Western, a part of Cengage Learning.  All rights reserved.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Chapter 12, Slide #</a:t>
            </a:r>
            <a:fld id="{85208CA0-8D57-4732-A143-924AC09DB7E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C2515-3AF2-4CD3-9F01-2757898CBD42}" type="datetime1">
              <a:rPr lang="en-US" smtClean="0"/>
              <a:pPr/>
              <a:t>12/06/2014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2009 South-Western, a part of Cengage Learning.  All rights reserved.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Chapter 12, Slide #</a:t>
            </a:r>
            <a:fld id="{FDA8CBC5-21B9-4A0F-B4CA-BF6DE7841E9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5BEB3-3850-4A03-8896-1202C9131A59}" type="datetime1">
              <a:rPr lang="en-US" smtClean="0"/>
              <a:pPr/>
              <a:t>12/06/2014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2009 South-Western, a part of Cengage Learning.  All rights reserved.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Chapter 12, Slide #</a:t>
            </a:r>
            <a:fld id="{0DBAF865-993A-4594-A6F0-BEBB7227B23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0FE1A-4FFC-4BFA-890A-3FFD2CB82CC9}" type="datetime1">
              <a:rPr lang="en-US" smtClean="0"/>
              <a:pPr/>
              <a:t>12/06/2014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2009 South-Western, a part of Cengage Learning.  All rights reserved.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Chapter 12, Slide #</a:t>
            </a:r>
            <a:fld id="{8011A626-008B-403A-9071-E25490458D9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89D22-4500-4FB0-BF7A-F88D95EBEBE7}" type="datetime1">
              <a:rPr lang="en-US" smtClean="0"/>
              <a:pPr/>
              <a:t>12/06/2014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Copyright 2009 South-Western, a part of Cengage Learning.  All rights reserved.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Chapter 12, Slide #</a:t>
            </a:r>
            <a:fld id="{C5A78D48-AFDC-43EC-AFB5-6CF993697E4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EE9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artOpen_Image_NEW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0825" cy="990600"/>
          </a:xfrm>
          <a:prstGeom prst="rect">
            <a:avLst/>
          </a:prstGeom>
          <a:solidFill>
            <a:srgbClr val="325A9C">
              <a:alpha val="70195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93725" y="15986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184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95325" y="6457950"/>
            <a:ext cx="7077075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rgbClr val="336699"/>
                </a:solidFill>
              </a:defRPr>
            </a:lvl1pPr>
          </a:lstStyle>
          <a:p>
            <a:pPr>
              <a:defRPr/>
            </a:pPr>
            <a:r>
              <a:rPr lang="en-US"/>
              <a:t>Copyright 2009 South-Western, a part of Cengage Learning.  All rights reserved.</a:t>
            </a:r>
          </a:p>
        </p:txBody>
      </p:sp>
      <p:sp>
        <p:nvSpPr>
          <p:cNvPr id="3184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467600" y="6477000"/>
            <a:ext cx="16764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smtClean="0">
                <a:solidFill>
                  <a:srgbClr val="336699"/>
                </a:solidFill>
              </a:defRPr>
            </a:lvl1pPr>
          </a:lstStyle>
          <a:p>
            <a:pPr>
              <a:defRPr/>
            </a:pPr>
            <a:r>
              <a:rPr lang="en-US"/>
              <a:t>Chapter 12, Slide #</a:t>
            </a:r>
            <a:fld id="{419B0260-8D4A-4C8C-8F07-D34DB3AB61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rgbClr val="33669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rgbClr val="336699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336699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rgbClr val="336699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rgbClr val="336699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336699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336699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336699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rgbClr val="33669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9A45EB-2026-44D2-8646-CB6730304250}" type="datetime1">
              <a:rPr lang="en-US" smtClean="0"/>
              <a:pPr/>
              <a:t>12/06/2014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Copyright 2009 South-Western, a part of Cengage Learning.  All rights reserved.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smtClean="0"/>
              <a:t>Chapter 12, Slide #</a:t>
            </a:r>
            <a:fld id="{419B0260-8D4A-4C8C-8F07-D34DB3AB615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6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7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8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9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0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1"/>
          <a:ext cx="9144000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1496"/>
                <a:gridCol w="6122504"/>
              </a:tblGrid>
              <a:tr h="2122391"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Course Title:            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Financial</a:t>
                      </a:r>
                      <a:r>
                        <a:rPr lang="en-MY" sz="2800" b="1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MY" sz="28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Statement Analysis</a:t>
                      </a:r>
                      <a:endParaRPr lang="en-MY" sz="28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183902"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Course Code: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MGT-537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183902"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Course Instructor: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MY" sz="2800" b="1" dirty="0" err="1" smtClean="0">
                          <a:latin typeface="Arial" pitchFamily="34" charset="0"/>
                          <a:cs typeface="Arial" pitchFamily="34" charset="0"/>
                        </a:rPr>
                        <a:t>Dr.</a:t>
                      </a:r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 Hafiz Muhammad </a:t>
                      </a:r>
                      <a:r>
                        <a:rPr lang="en-MY" sz="2800" b="1" dirty="0" err="1" smtClean="0">
                          <a:latin typeface="Arial" pitchFamily="34" charset="0"/>
                          <a:cs typeface="Arial" pitchFamily="34" charset="0"/>
                        </a:rPr>
                        <a:t>Ishaq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183902"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Total Lectures: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800" b="1" dirty="0" smtClean="0"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lang="en-MY" sz="28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1183902">
                <a:tc>
                  <a:txBody>
                    <a:bodyPr/>
                    <a:lstStyle/>
                    <a:p>
                      <a:endParaRPr lang="en-MY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sz="2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latin typeface="Arial" charset="0"/>
                <a:cs typeface="Arial" charset="0"/>
              </a:rPr>
              <a:t>Previous Lecture Summary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33400" y="1600200"/>
            <a:ext cx="8077200" cy="3919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Statement Analysis for Special Industries:</a:t>
            </a:r>
          </a:p>
          <a:p>
            <a:pPr lvl="0" algn="ctr"/>
            <a:r>
              <a:rPr lang="en-US" sz="1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Banks, Balance Sheet, Income Statement, Ratios for Banks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Utilities, </a:t>
            </a:r>
            <a:r>
              <a:rPr lang="en-MY" sz="1800" b="1" dirty="0">
                <a:latin typeface="Arial" pitchFamily="34" charset="0"/>
                <a:cs typeface="Arial" pitchFamily="34" charset="0"/>
              </a:rPr>
              <a:t>Electric Utilities, Financial Statements, Ratios for Electric Utilities Oil and Gas, Successful efforts Versus Full Cost,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Oil and Gas,</a:t>
            </a:r>
            <a:r>
              <a:rPr lang="en-MY" sz="1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Supplementary information on Oil and Gas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MY" sz="1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Exploration, Development and Production Activities, Cash Flow.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Transportation, </a:t>
            </a:r>
            <a:r>
              <a:rPr lang="en-MY" sz="1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Financial Statements, Ratios </a:t>
            </a:r>
            <a:r>
              <a:rPr lang="en-US" sz="1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Insurance, </a:t>
            </a:r>
          </a:p>
          <a:p>
            <a:pPr marL="342900" marR="0" lvl="0" indent="-342900" algn="just" defTabSz="914400" eaLnBrk="1" latinLnBrk="0" hangingPunct="1">
              <a:lnSpc>
                <a:spcPct val="150000"/>
              </a:lnSpc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MY" sz="1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Insurance, Balance Sheet under GAAP, Income Statement, Ratios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800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Real Estate Companies,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latin typeface="Arial" charset="0"/>
                <a:cs typeface="Arial" charset="0"/>
              </a:rPr>
              <a:t>Today's Lecture Topics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66800" y="1524000"/>
            <a:ext cx="7315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MY" dirty="0" smtClean="0">
                <a:latin typeface="Arial" pitchFamily="34" charset="0"/>
                <a:cs typeface="Arial" pitchFamily="34" charset="0"/>
              </a:rPr>
              <a:t>Statement Analysis for Special Industries: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MY" dirty="0" smtClean="0">
                <a:latin typeface="Arial" pitchFamily="34" charset="0"/>
                <a:cs typeface="Arial" pitchFamily="34" charset="0"/>
              </a:rPr>
              <a:t> Practical Questions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81000" y="1905000"/>
          <a:ext cx="8305800" cy="2208276"/>
        </p:xfrm>
        <a:graphic>
          <a:graphicData uri="http://schemas.openxmlformats.org/drawingml/2006/table">
            <a:tbl>
              <a:tblPr/>
              <a:tblGrid>
                <a:gridCol w="5181600"/>
                <a:gridCol w="1524000"/>
                <a:gridCol w="1600200"/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(in millions)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sng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2010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2009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Operating revenue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$125,000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$98,900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Operating expense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 117,000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88,900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Operating property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   73,500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57,000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Net income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    2,250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  3,400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Funded debt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   66,000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 49,000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228600" y="1447800"/>
            <a:ext cx="8458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114300" algn="r"/>
                <a:tab pos="0" algn="l"/>
              </a:tabLst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Parts of the operating statistics for Big State Power are given below.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  (Cont’d)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838200" y="1828800"/>
          <a:ext cx="7391400" cy="1947672"/>
        </p:xfrm>
        <a:graphic>
          <a:graphicData uri="http://schemas.openxmlformats.org/drawingml/2006/table">
            <a:tbl>
              <a:tblPr/>
              <a:tblGrid>
                <a:gridCol w="457200"/>
                <a:gridCol w="533400"/>
                <a:gridCol w="6375400"/>
                <a:gridCol w="25400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a.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Compute the following ratios: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03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Operating ratio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Funded debt to operating property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Percent earned on operating property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4.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Operating revenue to operating property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b.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Discuss the trend in these results.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457200" y="1447800"/>
            <a:ext cx="11849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Required: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92802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777407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762000"/>
            <a:ext cx="7162800" cy="39039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This firm shows a decline in profitability, both from the high operating ratio and the drop in the earnings on operating property. </a:t>
            </a:r>
            <a:endParaRPr lang="en-US" dirty="0" smtClean="0"/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Part </a:t>
            </a:r>
            <a:r>
              <a:rPr lang="en-US" dirty="0"/>
              <a:t>of the cause may be the rise in the percentage of funded debt. </a:t>
            </a:r>
            <a:endParaRPr lang="en-US" dirty="0" smtClean="0"/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/>
              <a:t>Also</a:t>
            </a:r>
            <a:r>
              <a:rPr lang="en-US" dirty="0"/>
              <a:t>, the turnover of operating property to generate sales has fallen.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xmlns="" val="183410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  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85800" y="2133600"/>
          <a:ext cx="7772400" cy="2523744"/>
        </p:xfrm>
        <a:graphic>
          <a:graphicData uri="http://schemas.openxmlformats.org/drawingml/2006/table">
            <a:tbl>
              <a:tblPr/>
              <a:tblGrid>
                <a:gridCol w="4267200"/>
                <a:gridCol w="1905000"/>
                <a:gridCol w="1600200"/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000000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sng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2010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sng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2009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Operating revenues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  457,000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$  310,000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Operating expenses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437,000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285,000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Operating property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212,000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180,000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Net income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6,000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12,000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Long-term debt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170,000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140,000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Estimated passenger miles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4,500,000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3,500,000</a:t>
                      </a:r>
                      <a:endParaRPr lang="en-US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Load factor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63% 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71%</a:t>
                      </a:r>
                      <a:endParaRPr lang="en-US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457200" y="1447800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 smtClean="0">
                <a:latin typeface="Arial" pitchFamily="34" charset="0"/>
                <a:cs typeface="Arial" pitchFamily="34" charset="0"/>
              </a:rPr>
              <a:t>Purple Tortoise Bus Company had the following operating results in the past two years:</a:t>
            </a:r>
            <a:endParaRPr lang="en-US" sz="1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  (Cont’d)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81000" y="1905000"/>
          <a:ext cx="8382000" cy="3225673"/>
        </p:xfrm>
        <a:graphic>
          <a:graphicData uri="http://schemas.openxmlformats.org/drawingml/2006/table">
            <a:tbl>
              <a:tblPr/>
              <a:tblGrid>
                <a:gridCol w="381000"/>
                <a:gridCol w="533400"/>
                <a:gridCol w="7391400"/>
                <a:gridCol w="50800"/>
                <a:gridCol w="25400"/>
              </a:tblGrid>
              <a:tr h="4064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a.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For each year: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18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Calculate the operating ratio and comment on the trend.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2.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Calculate the long-term debt to operating property ratio. What does this tell about debt use?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8973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3.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Calculate the operating revenue to operating property ratio. Comment on the trend.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418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Calculate the revenue and income per passenger mile and discuss.</a:t>
                      </a:r>
                      <a:endParaRPr lang="en-US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249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b.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What does the load factor indicate?</a:t>
                      </a:r>
                      <a:endParaRPr lang="en-US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457200" y="1447800"/>
            <a:ext cx="152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Required: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895245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385449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  </a:t>
            </a:r>
            <a:endParaRPr lang="en-US" dirty="0"/>
          </a:p>
        </p:txBody>
      </p: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457200" y="1293912"/>
            <a:ext cx="8305800" cy="384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The following are statistics from the annual report of Mc Ettrick National Bank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			2004		        	2003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Average loans 			$16,000,000		$13,200,000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Average total assets		 $ 26,000,000		 $22,000,000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Average total deposits	</a:t>
            </a:r>
            <a:r>
              <a:rPr lang="en-US" sz="16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	 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$24,000,000		 $20,000,000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Average total capital 		</a:t>
            </a:r>
            <a:r>
              <a:rPr kumimoji="0" lang="en-US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$ 1,850,000		  $ 1,600,000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Interest expenses			   $1,615,000		   $1,512,250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Interest income			   $1,750,000		   $1,650,000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Required:</a:t>
            </a: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Calculate the total deposits  times capital for each years.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Calculate the loan to total deposit for each year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Calculate the capital funds to total assets for each year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Calculate the interest margin to average total assets for each year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</a:rPr>
              <a:t>  Comment on any trends found in the calculation (a)through ( d)     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890316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955621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0" y="762000"/>
            <a:ext cx="70104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 smtClean="0"/>
              <a:t>Mc Ettrick </a:t>
            </a:r>
            <a:r>
              <a:rPr lang="en-US" dirty="0"/>
              <a:t>National Bank has experienced a faster rise in deposits than in capital.  </a:t>
            </a:r>
            <a:endParaRPr lang="en-US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 smtClean="0"/>
              <a:t>This </a:t>
            </a:r>
            <a:r>
              <a:rPr lang="en-US" dirty="0"/>
              <a:t>has caused the deposits to capital to rise.  </a:t>
            </a:r>
            <a:endParaRPr lang="en-US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 smtClean="0"/>
              <a:t>Loans </a:t>
            </a:r>
            <a:r>
              <a:rPr lang="en-US" dirty="0"/>
              <a:t>have risen faster than deposits, so that loans to total deposits has risen.  </a:t>
            </a:r>
            <a:endParaRPr lang="en-US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 smtClean="0"/>
              <a:t>Capital </a:t>
            </a:r>
            <a:r>
              <a:rPr lang="en-US" dirty="0"/>
              <a:t>to total assets has dropped, probably due to a faster rise in deposits.  </a:t>
            </a:r>
            <a:endParaRPr lang="en-US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 smtClean="0"/>
              <a:t>The </a:t>
            </a:r>
            <a:r>
              <a:rPr lang="en-US" dirty="0"/>
              <a:t>interest margin to average total assets has dropped, which indicates a drop in profitability.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xmlns="" val="53406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  </a:t>
            </a:r>
            <a:endParaRPr lang="en-US" dirty="0"/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381000" y="1447800"/>
            <a:ext cx="84582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The following are statistics from the annual report of Dover Bank: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			2004		2003		2002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Average earning assets		$50,000,000         $45,000,000  </a:t>
            </a:r>
            <a:r>
              <a:rPr kumimoji="0" lang="en-US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$43,000,000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Average total assets		$58,823,529</a:t>
            </a:r>
            <a:r>
              <a:rPr kumimoji="0" lang="en-US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    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$54,216,867        $52,000,000</a:t>
            </a:r>
            <a:b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Income before securities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Transaction		$   530,000            $453,000		$420,000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Interest margin			$2,550,000</a:t>
            </a:r>
            <a:r>
              <a:rPr lang="en-US" sz="1600" b="1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           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$2,200,000	             $2,020,000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Pretax income before securities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Transactions		$   562,000	$480,500		$440,000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Provision for loan losses		$   190,000	$160,000		$142,000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Net charge offs			$180,000		$162,000		$160,000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Average equity			$4,117,600	$3,524,00</a:t>
            </a:r>
            <a:r>
              <a:rPr kumimoji="0" lang="en-US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           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$3,120,000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Average net loans			$32,500,000	$26,000,000       $22,500,000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</a:rPr>
              <a:t>Average deposits			$52,500,000	$42,500,000        $37,857,000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  (Cont’d)</a:t>
            </a:r>
            <a:endParaRPr lang="en-US" dirty="0"/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457200" y="1447800"/>
            <a:ext cx="82296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Required: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Calculate the following for 2004,2003,2002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800100" lvl="1" indent="-342900" eaLnBrk="0" hangingPunct="0">
              <a:buFont typeface="+mj-lt"/>
              <a:buAutoNum type="arabicPeriod"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Earning assets to total assets</a:t>
            </a:r>
            <a:endParaRPr lang="en-US" sz="1800" dirty="0" smtClean="0"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800100" lvl="1" indent="-342900" eaLnBrk="0" hangingPunct="0">
              <a:buFont typeface="+mj-lt"/>
              <a:buAutoNum type="arabicPeriod"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Return on earning assets</a:t>
            </a:r>
          </a:p>
          <a:p>
            <a:pPr marL="800100" lvl="1" indent="-342900" eaLnBrk="0" hangingPunct="0">
              <a:buFont typeface="+mj-lt"/>
              <a:buAutoNum type="arabicPeriod"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Interest margin to average earning assets</a:t>
            </a:r>
          </a:p>
          <a:p>
            <a:pPr marL="800100" lvl="1" indent="-342900" eaLnBrk="0" hangingPunct="0">
              <a:buFont typeface="+mj-lt"/>
              <a:buAutoNum type="arabicPeriod"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Loan loss coverage ratio</a:t>
            </a:r>
          </a:p>
          <a:p>
            <a:pPr marL="800100" lvl="1" indent="-342900" eaLnBrk="0" hangingPunct="0">
              <a:buFont typeface="+mj-lt"/>
              <a:buAutoNum type="arabicPeriod"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Equity to total assets</a:t>
            </a:r>
          </a:p>
          <a:p>
            <a:pPr marL="800100" lvl="1" indent="-342900" eaLnBrk="0" hangingPunct="0">
              <a:buFont typeface="+mj-lt"/>
              <a:buAutoNum type="arabicPeriod"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Deposits times capital</a:t>
            </a:r>
          </a:p>
          <a:p>
            <a:pPr marL="800100" lvl="1" indent="-342900" eaLnBrk="0" hangingPunct="0">
              <a:buFont typeface="+mj-lt"/>
              <a:buAutoNum type="arabicPeriod"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Loan to deposits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lphaLcPeriod"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</a:rPr>
              <a:t>Comment on trends found in the ratios computed in (a)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600025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169181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505408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451092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785446"/>
            <a:ext cx="7315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/>
              <a:t>Earning assets to total assets has increased.  This indicates that management has improved in putting bank assets to work.   </a:t>
            </a:r>
            <a:endParaRPr lang="en-US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 smtClean="0"/>
              <a:t>Interest </a:t>
            </a:r>
            <a:r>
              <a:rPr lang="en-US" dirty="0"/>
              <a:t>margin to average earning assets have increased.  This indicates improved profitability</a:t>
            </a:r>
            <a:r>
              <a:rPr lang="en-US" dirty="0" smtClean="0"/>
              <a:t>.</a:t>
            </a:r>
            <a:r>
              <a:rPr lang="en-US" dirty="0"/>
              <a:t> </a:t>
            </a:r>
            <a:endParaRPr lang="en-US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 smtClean="0"/>
              <a:t>The </a:t>
            </a:r>
            <a:r>
              <a:rPr lang="en-US" dirty="0"/>
              <a:t>loan loss coverage ratio has increased, indicating an improved level of protection of loans.</a:t>
            </a:r>
            <a:endParaRPr lang="en-MY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 smtClean="0"/>
              <a:t>Equity </a:t>
            </a:r>
            <a:r>
              <a:rPr lang="en-US" dirty="0"/>
              <a:t>to total assets increased, indicating an improved cushion against the risk of using debt and leverage.</a:t>
            </a:r>
            <a:endParaRPr lang="en-MY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 smtClean="0"/>
              <a:t>Deposits </a:t>
            </a:r>
            <a:r>
              <a:rPr lang="en-US" dirty="0"/>
              <a:t>times’ capital increased, indicating a prospect of higher return to shareholders.</a:t>
            </a:r>
            <a:endParaRPr lang="en-MY" dirty="0"/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dirty="0"/>
              <a:t> </a:t>
            </a:r>
            <a:r>
              <a:rPr lang="en-US" dirty="0" smtClean="0"/>
              <a:t>Loans </a:t>
            </a:r>
            <a:r>
              <a:rPr lang="en-US" dirty="0"/>
              <a:t>to deposits increased, indicating increased risk.</a:t>
            </a:r>
            <a:endParaRPr lang="en-MY" dirty="0"/>
          </a:p>
        </p:txBody>
      </p:sp>
    </p:spTree>
    <p:extLst>
      <p:ext uri="{BB962C8B-B14F-4D97-AF65-F5344CB8AC3E}">
        <p14:creationId xmlns:p14="http://schemas.microsoft.com/office/powerpoint/2010/main" xmlns="" val="438076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latin typeface="Arial" charset="0"/>
                <a:cs typeface="Arial" charset="0"/>
              </a:rPr>
              <a:t>Lecture Summary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57200" y="1502688"/>
            <a:ext cx="81534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8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Statement Analysis for Special Industries:</a:t>
            </a:r>
          </a:p>
          <a:p>
            <a:pPr lvl="0" algn="ctr"/>
            <a:endParaRPr lang="en-US" sz="18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MY" sz="1800" dirty="0" smtClean="0">
                <a:latin typeface="Arial" pitchFamily="34" charset="0"/>
                <a:cs typeface="Arial" pitchFamily="34" charset="0"/>
              </a:rPr>
              <a:t> Practical Questions</a:t>
            </a: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lvl="0" algn="ctr"/>
            <a:r>
              <a:rPr lang="en-US" sz="18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lvl="0" algn="ctr"/>
            <a:endParaRPr lang="en-US" sz="18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Gibson alt 10e">
  <a:themeElements>
    <a:clrScheme name="2_Gibson alt 10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2_Gibson alt 10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Gibson alt 10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Gibson alt 10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Gibson alt 10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Gibson alt 10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Gibson alt 10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Gibson alt 10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Gibson alt 10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21539</TotalTime>
  <Words>609</Words>
  <Application>Microsoft Office PowerPoint</Application>
  <PresentationFormat>On-screen Show (4:3)</PresentationFormat>
  <Paragraphs>162</Paragraphs>
  <Slides>24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2_Gibson alt 10e</vt:lpstr>
      <vt:lpstr>Office Theme</vt:lpstr>
      <vt:lpstr>Slide 1</vt:lpstr>
      <vt:lpstr>Previous Lecture Summary</vt:lpstr>
      <vt:lpstr>Today's Lecture Topics</vt:lpstr>
      <vt:lpstr>Practical Exercise</vt:lpstr>
      <vt:lpstr>Practical Exercise  (Cont’d)</vt:lpstr>
      <vt:lpstr>Slide 6</vt:lpstr>
      <vt:lpstr>Slide 7</vt:lpstr>
      <vt:lpstr>Slide 8</vt:lpstr>
      <vt:lpstr>Practical Exercise  </vt:lpstr>
      <vt:lpstr>Practical Exercise  (Cont’d)</vt:lpstr>
      <vt:lpstr>Slide 11</vt:lpstr>
      <vt:lpstr>Slide 12</vt:lpstr>
      <vt:lpstr>Practical Exercise  </vt:lpstr>
      <vt:lpstr>Slide 14</vt:lpstr>
      <vt:lpstr>Slide 15</vt:lpstr>
      <vt:lpstr>Slide 16</vt:lpstr>
      <vt:lpstr>Practical Exercise  </vt:lpstr>
      <vt:lpstr>Practical Exercise  (Cont’d)</vt:lpstr>
      <vt:lpstr>Slide 19</vt:lpstr>
      <vt:lpstr>Slide 20</vt:lpstr>
      <vt:lpstr>Slide 21</vt:lpstr>
      <vt:lpstr>Slide 22</vt:lpstr>
      <vt:lpstr>Slide 23</vt:lpstr>
      <vt:lpstr>Lecture 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[title slide]</dc:title>
  <dc:creator>Anne Oppegard</dc:creator>
  <cp:lastModifiedBy>NTS</cp:lastModifiedBy>
  <cp:revision>135</cp:revision>
  <dcterms:created xsi:type="dcterms:W3CDTF">2006-02-12T17:17:16Z</dcterms:created>
  <dcterms:modified xsi:type="dcterms:W3CDTF">2014-06-12T05:34:09Z</dcterms:modified>
</cp:coreProperties>
</file>