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77" r:id="rId2"/>
  </p:sldMasterIdLst>
  <p:notesMasterIdLst>
    <p:notesMasterId r:id="rId49"/>
  </p:notesMasterIdLst>
  <p:handoutMasterIdLst>
    <p:handoutMasterId r:id="rId50"/>
  </p:handoutMasterIdLst>
  <p:sldIdLst>
    <p:sldId id="320" r:id="rId3"/>
    <p:sldId id="321" r:id="rId4"/>
    <p:sldId id="322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2" r:id="rId15"/>
    <p:sldId id="297" r:id="rId16"/>
    <p:sldId id="298" r:id="rId17"/>
    <p:sldId id="299" r:id="rId18"/>
    <p:sldId id="300" r:id="rId19"/>
    <p:sldId id="301" r:id="rId20"/>
    <p:sldId id="293" r:id="rId21"/>
    <p:sldId id="302" r:id="rId22"/>
    <p:sldId id="303" r:id="rId23"/>
    <p:sldId id="304" r:id="rId24"/>
    <p:sldId id="305" r:id="rId25"/>
    <p:sldId id="307" r:id="rId26"/>
    <p:sldId id="308" r:id="rId27"/>
    <p:sldId id="311" r:id="rId28"/>
    <p:sldId id="312" r:id="rId29"/>
    <p:sldId id="319" r:id="rId30"/>
    <p:sldId id="313" r:id="rId31"/>
    <p:sldId id="314" r:id="rId32"/>
    <p:sldId id="315" r:id="rId33"/>
    <p:sldId id="316" r:id="rId34"/>
    <p:sldId id="318" r:id="rId35"/>
    <p:sldId id="323" r:id="rId36"/>
    <p:sldId id="324" r:id="rId37"/>
    <p:sldId id="332" r:id="rId38"/>
    <p:sldId id="333" r:id="rId39"/>
    <p:sldId id="326" r:id="rId40"/>
    <p:sldId id="327" r:id="rId41"/>
    <p:sldId id="334" r:id="rId42"/>
    <p:sldId id="335" r:id="rId43"/>
    <p:sldId id="328" r:id="rId44"/>
    <p:sldId id="329" r:id="rId45"/>
    <p:sldId id="336" r:id="rId46"/>
    <p:sldId id="337" r:id="rId47"/>
    <p:sldId id="331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257B6"/>
    <a:srgbClr val="1D4B9D"/>
    <a:srgbClr val="194087"/>
    <a:srgbClr val="1A6C86"/>
    <a:srgbClr val="279FC5"/>
    <a:srgbClr val="0099CC"/>
    <a:srgbClr val="003366"/>
    <a:srgbClr val="00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>
        <p:scale>
          <a:sx n="81" d="100"/>
          <a:sy n="81" d="100"/>
        </p:scale>
        <p:origin x="-9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78CEA-C686-4BA2-92C2-B9BF1FDA63E2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AAE24-2FE1-4195-AE87-6F8BCE9FC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20112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370E868-A9CB-4634-9A98-907B1D47C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55493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1066800"/>
            <a:ext cx="4800600" cy="1676400"/>
          </a:xfrm>
          <a:prstGeom prst="rect">
            <a:avLst/>
          </a:prstGeom>
          <a:solidFill>
            <a:srgbClr val="DACEAE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FontTx/>
              <a:buChar char="•"/>
            </a:pPr>
            <a:endParaRPr lang="en-US" sz="3200">
              <a:solidFill>
                <a:srgbClr val="8D4423"/>
              </a:solidFill>
              <a:latin typeface="Arial" charset="0"/>
            </a:endParaRPr>
          </a:p>
        </p:txBody>
      </p:sp>
      <p:pic>
        <p:nvPicPr>
          <p:cNvPr id="4" name="Picture 4" descr="Gibson_0324657420_amzn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066800"/>
            <a:ext cx="30353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685800" y="2705100"/>
            <a:ext cx="4800600" cy="365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762000" y="1455738"/>
            <a:ext cx="262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8D4423"/>
                </a:solidFill>
              </a:rPr>
              <a:t>Chapter 12</a:t>
            </a:r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673100" y="6019800"/>
            <a:ext cx="716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2"/>
                </a:solidFill>
              </a:rPr>
              <a:t>COPYRIGHT </a:t>
            </a:r>
            <a:r>
              <a:rPr lang="en-US" sz="1400">
                <a:solidFill>
                  <a:schemeClr val="bg2"/>
                </a:solidFill>
                <a:cs typeface="Times New Roman" pitchFamily="18" charset="0"/>
              </a:rPr>
              <a:t>©</a:t>
            </a:r>
            <a:r>
              <a:rPr lang="en-US" sz="1400">
                <a:solidFill>
                  <a:schemeClr val="bg2"/>
                </a:solidFill>
              </a:rPr>
              <a:t>2009 South-Western, a part of Cengage Learning.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743200"/>
            <a:ext cx="4800600" cy="2362200"/>
          </a:xfrm>
          <a:solidFill>
            <a:schemeClr val="bg1"/>
          </a:solidFill>
        </p:spPr>
        <p:txBody>
          <a:bodyPr anchor="ctr"/>
          <a:lstStyle>
            <a:lvl1pPr marL="0" indent="0" algn="r">
              <a:buFontTx/>
              <a:buNone/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CF39A3AE-E820-4A90-93F2-813DCB586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08BFEE5C-0A08-4A18-AD75-AA7025BE90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3725" y="15986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125" y="15986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F12AF7F1-A273-4650-9375-9CBADF7CC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15B90B76-5D17-4EAB-BBCA-60970A066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A8A7D4A9-D657-43DC-A3C5-9C20C7BB9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85208CA0-8D57-4732-A143-924AC09DB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FDA8CBC5-21B9-4A0F-B4CA-BF6DE7841E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0DBAF865-993A-4594-A6F0-BEBB7227B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8011A626-008B-403A-9071-E25490458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0"/>
            <a:ext cx="2284412" cy="5713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4013" cy="5713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C5A78D48-AFDC-43EC-AFB5-6CF993697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772C-3C34-4FC9-A825-15153CB0F15B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419B0260-8D4A-4C8C-8F07-D34DB3AB61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B1A6E-3877-4783-A76D-0C37B780E237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CF39A3AE-E820-4A90-93F2-813DCB5865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8F9F-3920-43FB-879F-3848C9CA469A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08BFEE5C-0A08-4A18-AD75-AA7025BE90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002B-BEBC-478F-8FEF-1579840E4238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F12AF7F1-A273-4650-9375-9CBADF7CCA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4FDF-8613-4D14-8606-6A187063CF5E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15B90B76-5D17-4EAB-BBCA-60970A0662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6C39-97CD-4743-A84E-9183FDCEA7A2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A8A7D4A9-D657-43DC-A3C5-9C20C7BB9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098E-70EE-4DE3-B908-319CD1450C9A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85208CA0-8D57-4732-A143-924AC09DB7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2515-3AF2-4CD3-9F01-2757898CBD42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FDA8CBC5-21B9-4A0F-B4CA-BF6DE7841E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BEB3-3850-4A03-8896-1202C9131A59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0DBAF865-993A-4594-A6F0-BEBB7227B2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FE1A-4FFC-4BFA-890A-3FFD2CB82CC9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8011A626-008B-403A-9071-E25490458D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9D22-4500-4FB0-BF7A-F88D95EBEBE7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C5A78D48-AFDC-43EC-AFB5-6CF993697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EE9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rtOpen_Image_NEW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0825" cy="990600"/>
          </a:xfrm>
          <a:prstGeom prst="rect">
            <a:avLst/>
          </a:prstGeom>
          <a:solidFill>
            <a:srgbClr val="325A9C">
              <a:alpha val="70195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3725" y="15986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8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5325" y="6457950"/>
            <a:ext cx="70770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336699"/>
                </a:solidFill>
              </a:defRPr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318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477000"/>
            <a:ext cx="167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336699"/>
                </a:solidFill>
              </a:defRPr>
            </a:lvl1pPr>
          </a:lstStyle>
          <a:p>
            <a:pPr>
              <a:defRPr/>
            </a:pPr>
            <a:r>
              <a:rPr lang="en-US"/>
              <a:t>Chapter 12, Slide #</a:t>
            </a:r>
            <a:fld id="{419B0260-8D4A-4C8C-8F07-D34DB3AB6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3366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3366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3366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3366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A45EB-2026-44D2-8646-CB6730304250}" type="datetime1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Chapter 12, Slide #</a:t>
            </a:r>
            <a:fld id="{419B0260-8D4A-4C8C-8F07-D34DB3AB61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496"/>
                <a:gridCol w="6122504"/>
              </a:tblGrid>
              <a:tr h="2122391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Title:            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MY" sz="2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Statement Analysis</a:t>
                      </a:r>
                      <a:endParaRPr lang="en-MY" sz="2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Code: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MGT-537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Instructor: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Dr.</a:t>
                      </a:r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 Hafiz Muhammad </a:t>
                      </a:r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Ishaq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Total Lectures: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Previous 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1143000"/>
            <a:ext cx="7391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sz="2000" b="1" dirty="0" smtClean="0">
                <a:latin typeface="Arial" pitchFamily="34" charset="0"/>
                <a:cs typeface="Arial" pitchFamily="34" charset="0"/>
              </a:rPr>
              <a:t>Expanded Analysis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Perceptions of Financial Ratios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Financial Ratios in Annual Reports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Conservatism and Quality of Earnings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Forecasting Financial Failure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Univariate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[Beaver] Model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Multivariate [Altman] Model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Management’s Use of Analysis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Use of LIFO Reserves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Management of Earnings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Valuation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What Analysts Use</a:t>
            </a:r>
          </a:p>
          <a:p>
            <a:pPr algn="just">
              <a:buFont typeface="Wingdings" pitchFamily="2" charset="2"/>
              <a:buChar char="Ø"/>
            </a:pPr>
            <a:r>
              <a:rPr lang="en-MY" sz="2000" b="1" dirty="0" smtClean="0">
                <a:latin typeface="Arial" pitchFamily="34" charset="0"/>
                <a:cs typeface="Arial" pitchFamily="34" charset="0"/>
              </a:rPr>
              <a:t> Practical Exercise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Today's Lecture Topics</a:t>
            </a:r>
            <a:endParaRPr lang="en-US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33400" y="681335"/>
            <a:ext cx="79248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r>
              <a:rPr lang="en-US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Statement Analysis for Special Industries: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Banks, Balance Sheet, Income Statement, Ratios for Banks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Utilities, </a:t>
            </a:r>
            <a:r>
              <a:rPr lang="en-MY" sz="2000" b="1" dirty="0">
                <a:latin typeface="Arial" pitchFamily="34" charset="0"/>
                <a:cs typeface="Arial" pitchFamily="34" charset="0"/>
              </a:rPr>
              <a:t>Electric Utilities, Financial Statements, Ratios for Electric Utilities Oil and Gas, Successful efforts Versus Full Cost,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Oil and Gas,</a:t>
            </a:r>
            <a:r>
              <a:rPr lang="en-MY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Supplementary information on Oil and Gas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Exploration, Development and Production Activities, Cash Flow.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Transportation, </a:t>
            </a:r>
            <a:r>
              <a:rPr lang="en-MY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Financial Statements, Ratios </a:t>
            </a:r>
            <a:r>
              <a:rPr lang="en-US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Insurance, </a:t>
            </a:r>
          </a:p>
          <a:p>
            <a:pPr marL="342900" marR="0" lvl="0" indent="-342900" algn="just" defTabSz="914400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MY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Insurance, Balance Sheet under GAAP, Income Statement, Ratios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Real Estate Companies,</a:t>
            </a:r>
          </a:p>
          <a:p>
            <a:pPr marL="342900" marR="0" lvl="0" indent="-342900" algn="just" defTabSz="914400" eaLnBrk="1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cs typeface="Times New Roman" pitchFamily="18" charset="0"/>
              </a:rPr>
              <a:t>Banks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Balance Sheet </a:t>
            </a:r>
          </a:p>
          <a:p>
            <a:pPr lvl="1" eaLnBrk="1" hangingPunct="1"/>
            <a:r>
              <a:rPr lang="en-US" dirty="0" smtClean="0">
                <a:cs typeface="Times New Roman" pitchFamily="18" charset="0"/>
              </a:rPr>
              <a:t>Assets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Loans to customers are assets (receivables)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Assets are not subdivided into current and noncurrent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Typical assets</a:t>
            </a:r>
          </a:p>
          <a:p>
            <a:pPr lvl="3" eaLnBrk="1" hangingPunct="1"/>
            <a:r>
              <a:rPr lang="en-US" dirty="0" smtClean="0">
                <a:cs typeface="Times New Roman" pitchFamily="18" charset="0"/>
              </a:rPr>
              <a:t>Cash on hand or due from other banks, investment securities, loans, bank premises, and equipment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Fixed-rate assets expose bank to risk if rates rise</a:t>
            </a:r>
          </a:p>
          <a:p>
            <a:pPr lvl="3" eaLnBrk="1" hangingPunct="1"/>
            <a:r>
              <a:rPr lang="en-US" dirty="0" smtClean="0">
                <a:cs typeface="Times New Roman" pitchFamily="18" charset="0"/>
              </a:rPr>
              <a:t>The receivable itself decreases in value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LDC (less-developed countries) loans more risky than domestic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Banks (cont’d)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Balance Sheet</a:t>
            </a:r>
          </a:p>
          <a:p>
            <a:pPr lvl="1" eaLnBrk="1" hangingPunct="1"/>
            <a:r>
              <a:rPr lang="en-US" dirty="0" smtClean="0">
                <a:cs typeface="Times New Roman" pitchFamily="18" charset="0"/>
              </a:rPr>
              <a:t>Assets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Review for related-party loans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Allowance for loan loss account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Other real estate – property taken during foreclosure; holding for probable resale</a:t>
            </a:r>
          </a:p>
          <a:p>
            <a:pPr lvl="1" eaLnBrk="1" hangingPunct="1"/>
            <a:r>
              <a:rPr lang="en-US" dirty="0" smtClean="0">
                <a:cs typeface="Times New Roman" pitchFamily="18" charset="0"/>
              </a:rPr>
              <a:t>Liabilities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Current: savings, time/demand deposits</a:t>
            </a:r>
          </a:p>
          <a:p>
            <a:pPr lvl="3" eaLnBrk="1" hangingPunct="1"/>
            <a:r>
              <a:rPr lang="en-US" dirty="0" smtClean="0">
                <a:cs typeface="Times New Roman" pitchFamily="18" charset="0"/>
              </a:rPr>
              <a:t>Reduction in this liability also indicates the loss of an inexpensive source of lendable funds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Long-term: loan obligations, long-term debt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Banks (cont’d)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Balance Sheet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Stockholders’ equity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Typically low in relation to total assets (averages 6</a:t>
            </a:r>
            <a:r>
              <a:rPr lang="en-US" smtClean="0">
                <a:cs typeface="Arial" charset="0"/>
              </a:rPr>
              <a:t>–</a:t>
            </a:r>
            <a:r>
              <a:rPr lang="en-US" smtClean="0">
                <a:cs typeface="Times New Roman" pitchFamily="18" charset="0"/>
              </a:rPr>
              <a:t>7%)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Low stockholders’ equity indicates greater risk of failure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High stockholders’ equity is less risky but more costly because of capital requirements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Review for accumulated other comprehensive income/loss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Regulators view capital in relation to risk-adjusted assets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Review sub prime residential real estate loans risks.  These loans became a major issue with financial institutions in 2007.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Banks (cont’d)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Balance Sheet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Read notes and Management’s Discussion and Analysis for indication of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Nonperforming assets: assets no longer producing income or producing reduced income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Nonaccrual loans: payments are past due; interest no longer being accrued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Renegotiated loans: modified as part of a restructured agreement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Watch carefully; these may indicate potential future difficulties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Check for reserves of sub prime loans.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Commitments and contingencies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Banks (cont’d)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Income Statement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Interest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Principal revenue is interest earned on loans and investment securities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Principal expense is interest on deposits and other debt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Excess of interest revenue over interest expense is net interest income (margin)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Interest rates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Falling: reduces expense (interest paid on deposits)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Increasing: increases expense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Banks (cont’d)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Income Statement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Other income (noninterest income)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Fees, service charges, trading securities gain/loss, securities transactions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Of increasing importance to banks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Many ‘traditional’ ratios do not work for banks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Workable ratios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Return on assets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Return on equity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Most investment-related ratios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Banks (cont’d)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dirty="0" smtClean="0">
                <a:cs typeface="Times New Roman" pitchFamily="18" charset="0"/>
              </a:rPr>
              <a:t>Earning Assets to Total Assets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Earnings assets are loans, leases, investments securities, money market assets</a:t>
            </a:r>
          </a:p>
          <a:p>
            <a:pPr lvl="3" eaLnBrk="1" hangingPunct="1"/>
            <a:r>
              <a:rPr lang="en-US" dirty="0" smtClean="0">
                <a:cs typeface="Times New Roman" pitchFamily="18" charset="0"/>
              </a:rPr>
              <a:t>Exclude cash, nonearning deposits, fixed assets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High result reflects how well the bank puts bank assets to work</a:t>
            </a:r>
          </a:p>
          <a:p>
            <a:pPr lvl="1" eaLnBrk="1" hangingPunct="1"/>
            <a:r>
              <a:rPr lang="en-US" dirty="0" smtClean="0">
                <a:cs typeface="Times New Roman" pitchFamily="18" charset="0"/>
              </a:rPr>
              <a:t>Interest Margin to Average Earning Assets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A key measure of bank profitability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Indicates management’s ability to control the spread between interest income and interest expense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Banks (cont’d)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Loan Loss Coverage Ratio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(Pretax income + provision for loan losses) ÷ net charge-offs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Measures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Asset quality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The level of protection of loans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Equity Capital to Total Assets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Measures the extent of equity ownership in the bank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Banks (cont’d)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Deposits Times Capital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Average deposits ÷ average stockholders’ equity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A type of debt-to-equity ratio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Concerns both depositors and stockholders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Indicators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More capital implies greater margin of safety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More deposits indicate investment potential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Loans to Deposits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A type of asset to liability or debt coverage ratio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Regulated Utilities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Regulation and structure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Subject to government regulation and rate regulation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Accounting procedures prescribed by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Federal Energy Regulatory Commission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Federal Communications Commission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State regulatory agencies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Regulated utilities have added nonregulated businesses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Regulated Utilities (cont’d)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371600"/>
            <a:ext cx="8016875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Financial Statements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Balance sheet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Plant, property, and equipment is listed first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Capitalization section includes sources of financing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Long-term capital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Long-term debt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Current liabilities and deferred charges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Income statement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Operating income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Other income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Interest charges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Regulated Utilities (cont’d)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Financial Statements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Construction work in progress [balance sheet asset]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Substantial construction work in progress should be viewed as more risky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Rate base determination will not normally consider construction work in progress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Disallowed costs provide no return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Regulated Utilities (cont’d)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8016875" cy="4114800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Financial Statements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Allowance for funds used during construction [income statement]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Allowance for equity funds [other income]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An assumed rate of return on equity funds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Allowance for borrowed funds [interest charges]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Regulated Utilities (cont’d)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Few of the traditional ratios are appropriate for regulated utilities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Operating Ratio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Measures efficiency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Operating expenses ÷ operating revenue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Funded Debt to Operating Property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Operating (net) property is plant and equipment less accumulated depreciation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Include construction in progress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Measures debt coverage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Regulated Utilities (cont’d)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Percent Earned on Operating Property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Relates net earnings to the assets primarily intended to generate earnings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Operating Revenue to Operating Property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A type of operating asset turnover ratio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Fixed plant is often much larger than revenue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Oil and Gas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General background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Major impact on financial statements from method of accounting for exploration and production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Specific required supplemental disclosures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Traditional ratios apply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Oil and Gas (cont’d)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Successful-Efforts versus Full-Costing Methods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Successful-efforts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Theory: unsuccessful efforts are costs of the current period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Capitalize costs of successful efforts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Immediately expense costs of unsuccessful efforts 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More conservative approach yielding lower net income due to immediate expensing of unsuccessful efforts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Oil and Gas (cont’d)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Successful-Efforts versus Full-Costing Methods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Full-costing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Theory: all costs are part of eventually finding successful wells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Capitalize all costs of exploration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Items capitalized are subject to depletion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In total, the same amount is expensed under either method, but the timing of expense recognition varies dramatically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Oil and Gas (cont’d)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7940675" cy="41148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Successful-Efforts versus Full-Costing Methods</a:t>
            </a:r>
          </a:p>
          <a:p>
            <a:pPr lvl="1" eaLnBrk="1" hangingPunct="1"/>
            <a:r>
              <a:rPr lang="en-US" dirty="0" smtClean="0">
                <a:cs typeface="Times New Roman" pitchFamily="18" charset="0"/>
              </a:rPr>
              <a:t>Practical application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Smaller companies choose full-costing method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Larger balance sheet due to full capitalization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Short-run higher profit (expense is periodic depletion, not full cost)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Presents more favorable picture to creditors and investors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Larger companies use variation of successful-efforts method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Smaller balance sheet with only successful efforts capitalized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Short-run lower profit due to immediate expensing of unsuccessful efforts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Oil and Gas (cont’d)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Required supplementary disclosure: SFAS 69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Proved oil and gas reserve quantities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Results of operations for oil- and gas-producing activities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Costs incurred in oil and gas property acquisition, exploration, and development activities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Capitalized costs relating to oil- and gas-producing activities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A standardized measure of discounted future net cash flows relating to proved oil and gas reserve quantities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cs typeface="Times New Roman" pitchFamily="18" charset="0"/>
              </a:rPr>
              <a:t>Transportation 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Financial Statements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Balance sheet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Similar to manufacturing and retailing reporting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Plant, property, and equipment makes up large portion of assets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Income statement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Similar to utility reporting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Revenues and expenses grouped by natural objectives and functional activities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Reports operating income (operating revenues minus operating expenses)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Presented in single-step fashion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Transportation (cont’d)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219200"/>
            <a:ext cx="7940675" cy="41148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Sources of comparable data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Interstate Commerce Commission’s </a:t>
            </a:r>
            <a:r>
              <a:rPr lang="en-US" i="1" smtClean="0">
                <a:cs typeface="Times New Roman" pitchFamily="18" charset="0"/>
              </a:rPr>
              <a:t>Annual Report</a:t>
            </a:r>
            <a:r>
              <a:rPr lang="en-US" smtClean="0">
                <a:cs typeface="Times New Roman" pitchFamily="18" charset="0"/>
              </a:rPr>
              <a:t> on transport statistics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American Trucking Association’s </a:t>
            </a:r>
            <a:r>
              <a:rPr lang="en-US" i="1" smtClean="0">
                <a:cs typeface="Times New Roman" pitchFamily="18" charset="0"/>
              </a:rPr>
              <a:t>Financial Analysis of the Motor Carrier Industry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Operating Ratio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Operating expenses ÷ operating revenue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External forces will impact the ratio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Long-Term Debt to Operating Property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Operating property: long-term property and equipment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Measures the sources of funds with which property has been obtained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Transportation (cont’d)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Operating Revenue to Operating Property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Measures turnover of operating assets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Operating objective is to generate as many dollars in revenue per dollar of property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Per-Mile, Per-Person, and Per-Ton Passenger Load Factors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Not required but often presented in the financial statement notes or highlights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cs typeface="Times New Roman" pitchFamily="18" charset="0"/>
              </a:rPr>
              <a:t>Insurance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219200"/>
            <a:ext cx="7940675" cy="4114800"/>
          </a:xfrm>
        </p:spPr>
        <p:txBody>
          <a:bodyPr/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Primary regulation is at the state level</a:t>
            </a: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Accounting</a:t>
            </a:r>
          </a:p>
          <a:p>
            <a:pPr lvl="1" eaLnBrk="1" hangingPunct="1"/>
            <a:r>
              <a:rPr lang="en-US" dirty="0" smtClean="0">
                <a:cs typeface="Times New Roman" pitchFamily="18" charset="0"/>
              </a:rPr>
              <a:t>Uniform SAP (statutory accounting practices) reporting under auspices of the National Association of Insurance Commissioners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Balance sheet is emphasized; focus is on solvency</a:t>
            </a:r>
          </a:p>
          <a:p>
            <a:pPr lvl="2" eaLnBrk="1" hangingPunct="1"/>
            <a:r>
              <a:rPr lang="en-US" dirty="0" smtClean="0">
                <a:cs typeface="Times New Roman" pitchFamily="18" charset="0"/>
              </a:rPr>
              <a:t>Ratio analysis conducted by the NAIC</a:t>
            </a:r>
          </a:p>
          <a:p>
            <a:pPr lvl="1" eaLnBrk="1" hangingPunct="1"/>
            <a:r>
              <a:rPr lang="en-US" dirty="0" smtClean="0">
                <a:cs typeface="Times New Roman" pitchFamily="18" charset="0"/>
              </a:rPr>
              <a:t>GAAP exists for public (SEC) filings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Insurance (cont’d)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Sources of comparative data</a:t>
            </a:r>
          </a:p>
          <a:p>
            <a:pPr lvl="1" eaLnBrk="1" hangingPunct="1"/>
            <a:r>
              <a:rPr lang="en-US" i="1" smtClean="0">
                <a:cs typeface="Times New Roman" pitchFamily="18" charset="0"/>
              </a:rPr>
              <a:t>Best’s Insurance Reports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Separate ratings for life-health and property-casualty companies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Ratings range from A+ (Superior) to C</a:t>
            </a:r>
            <a:r>
              <a:rPr lang="en-US" smtClean="0">
                <a:cs typeface="Arial" charset="0"/>
              </a:rPr>
              <a:t>–</a:t>
            </a:r>
            <a:r>
              <a:rPr lang="en-US" smtClean="0">
                <a:cs typeface="Times New Roman" pitchFamily="18" charset="0"/>
              </a:rPr>
              <a:t> (Fair); also a “Not Assigned” category</a:t>
            </a:r>
          </a:p>
          <a:p>
            <a:pPr lvl="2" eaLnBrk="1" hangingPunct="1"/>
            <a:endParaRPr lang="en-US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Insurance (cont’d)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Balance Sheet Under GAAP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Investments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High liquidity, typically bonds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Review spread between cost or amortized cost and fair value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Review stockholders’ equity for unrealized gains and losses on investments.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Assets</a:t>
            </a:r>
            <a:r>
              <a:rPr lang="en-US" smtClean="0">
                <a:cs typeface="Arial" charset="0"/>
              </a:rPr>
              <a:t> O</a:t>
            </a:r>
            <a:r>
              <a:rPr lang="en-US" smtClean="0">
                <a:cs typeface="Times New Roman" pitchFamily="18" charset="0"/>
              </a:rPr>
              <a:t>ther than Investments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Operating (plant) assets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Policy acquisition costs are deferred and matched to premium-earning period for GAAP; expensed for SAP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Goodwill and other intangibles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Insurance (cont’d)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Balance Sheet Under GAAP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Liabilities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Loss reserves: commitments reported at present value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Policy and contract claims: claims accrued net of recoverable portion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Stockholders’ equity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Resembles other industry stockholders’ equity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Review for unrealized gains and losses on investments (Accumulated Other Comprehensive Income).  These can be large for insurance companies).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Insurance (cont’d)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Income Statement Under GAAP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Duration of contract governs revenue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Short-duration: revenue recognized over period of the contract in proportion to protection provided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Long-duration: revenue recognized when premium is due</a:t>
            </a:r>
          </a:p>
          <a:p>
            <a:pPr lvl="3" eaLnBrk="1" hangingPunct="1"/>
            <a:r>
              <a:rPr lang="en-US" smtClean="0">
                <a:cs typeface="Times New Roman" pitchFamily="18" charset="0"/>
              </a:rPr>
              <a:t>Low-risk contracts are “investment contracts” and accounted for as liabilities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Realized gains/losses from investments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Insurance (cont’d)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Ratios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Industry-specific based on SAP reporting to states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Ratios based on GAAP data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Profitability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Investor-related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Confusion surrounding insurance industry reporting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Two accounting standards: SAP and GAAP</a:t>
            </a:r>
          </a:p>
          <a:p>
            <a:pPr lvl="2" eaLnBrk="1" hangingPunct="1"/>
            <a:r>
              <a:rPr lang="en-US" smtClean="0">
                <a:cs typeface="Times New Roman" pitchFamily="18" charset="0"/>
              </a:rPr>
              <a:t>Insurance stock typically carries discount to the average market price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Real Estate Companies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447800"/>
            <a:ext cx="7940675" cy="4114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Construct and operate income-producing real properties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Contend that conventional accounting misleads investors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Real estate companies supplement historical cost information with current value</a:t>
            </a:r>
          </a:p>
          <a:p>
            <a:pPr lvl="1" eaLnBrk="1" hangingPunct="1"/>
            <a:r>
              <a:rPr lang="en-US" smtClean="0">
                <a:cs typeface="Times New Roman" pitchFamily="18" charset="0"/>
              </a:rPr>
              <a:t>Current value is based on future income potential</a:t>
            </a:r>
            <a:br>
              <a:rPr lang="en-US" smtClean="0">
                <a:cs typeface="Times New Roman" pitchFamily="18" charset="0"/>
              </a:rPr>
            </a:br>
            <a:endParaRPr lang="en-US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39182519"/>
              </p:ext>
            </p:extLst>
          </p:nvPr>
        </p:nvGraphicFramePr>
        <p:xfrm>
          <a:off x="533400" y="2133600"/>
          <a:ext cx="7899400" cy="2523744"/>
        </p:xfrm>
        <a:graphic>
          <a:graphicData uri="http://schemas.openxmlformats.org/drawingml/2006/table">
            <a:tbl>
              <a:tblPr/>
              <a:tblGrid>
                <a:gridCol w="3657600"/>
                <a:gridCol w="2057400"/>
                <a:gridCol w="2184400"/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(in thousands)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4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Average loans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$  436,000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$  448,000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Average total assets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1,250,000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1,225,000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Average earning assets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900,000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880,000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Average total deposits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850,000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894,000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Average total equity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 75,000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 68,000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Interest expense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 99,000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 79,000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Interest income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149,000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   119,000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14478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dirty="0" smtClean="0">
                <a:latin typeface="Arial" pitchFamily="34" charset="0"/>
                <a:cs typeface="Arial" pitchFamily="34" charset="0"/>
              </a:rPr>
              <a:t>The following statistics are presented for 2010 and 2009 for National Community Bank.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2832814"/>
              </p:ext>
            </p:extLst>
          </p:nvPr>
        </p:nvGraphicFramePr>
        <p:xfrm>
          <a:off x="533400" y="1905000"/>
          <a:ext cx="8153398" cy="2196057"/>
        </p:xfrm>
        <a:graphic>
          <a:graphicData uri="http://schemas.openxmlformats.org/drawingml/2006/table">
            <a:tbl>
              <a:tblPr/>
              <a:tblGrid>
                <a:gridCol w="380998"/>
                <a:gridCol w="304800"/>
                <a:gridCol w="7467600"/>
              </a:tblGrid>
              <a:tr h="38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each year: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Calculate the deposits times capital.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1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Calculate the loans to deposits.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53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Calculate the equity capital to total assets.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30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Calculate the interest margin to average earning assets.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15240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Required: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4343400"/>
          <a:ext cx="8153400" cy="630936"/>
        </p:xfrm>
        <a:graphic>
          <a:graphicData uri="http://schemas.openxmlformats.org/drawingml/2006/table">
            <a:tbl>
              <a:tblPr/>
              <a:tblGrid>
                <a:gridCol w="314463"/>
                <a:gridCol w="7838937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Comment on the results in 1 through 4, using the perspective of a shareholder.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4141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3684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981200"/>
          <a:ext cx="7772400" cy="4101084"/>
        </p:xfrm>
        <a:graphic>
          <a:graphicData uri="http://schemas.openxmlformats.org/drawingml/2006/table">
            <a:tbl>
              <a:tblPr/>
              <a:tblGrid>
                <a:gridCol w="3581400"/>
                <a:gridCol w="2057400"/>
                <a:gridCol w="2133600"/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1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Provision for loan losses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 12,000,000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  10,000,000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charge-offs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8,700,000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9,800,000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before tax and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security transactions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41,250,000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47,340,000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Taxes or income before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security transactions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11,900,000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16,970,000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 before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security transactions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29,350,000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30,370,000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Average earning assets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6,200,000,000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6,370,000,000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Average total assets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6,895,000,000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7,000,000,000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Interest margin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240,000,000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225,000,000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44780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Statistics of Lone Star Bank are presented below.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905000"/>
          <a:ext cx="6934200" cy="1773936"/>
        </p:xfrm>
        <a:graphic>
          <a:graphicData uri="http://schemas.openxmlformats.org/drawingml/2006/table">
            <a:tbl>
              <a:tblPr/>
              <a:tblGrid>
                <a:gridCol w="381000"/>
                <a:gridCol w="381000"/>
                <a:gridCol w="6146800"/>
                <a:gridCol w="25400"/>
              </a:tblGrid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each year, compute: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Earning assets to total assets.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Loan loss coverage ratio.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Interest margin to average earning assets.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Comment on the results of 1 through 3.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2641" name="Rectangle 1"/>
          <p:cNvSpPr>
            <a:spLocks noChangeArrowheads="1"/>
          </p:cNvSpPr>
          <p:nvPr/>
        </p:nvSpPr>
        <p:spPr bwMode="auto">
          <a:xfrm>
            <a:off x="381000" y="1447800"/>
            <a:ext cx="12490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Required: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4994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9712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4478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dirty="0" smtClean="0">
                <a:latin typeface="Arial" pitchFamily="34" charset="0"/>
                <a:cs typeface="Arial" pitchFamily="34" charset="0"/>
              </a:rPr>
              <a:t>Statistics from New State Electric Company’s annual report are presented below.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057400"/>
          <a:ext cx="7848600" cy="4732020"/>
        </p:xfrm>
        <a:graphic>
          <a:graphicData uri="http://schemas.openxmlformats.org/drawingml/2006/table">
            <a:tbl>
              <a:tblPr/>
              <a:tblGrid>
                <a:gridCol w="5334000"/>
                <a:gridCol w="1143000"/>
                <a:gridCol w="13716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(in millions)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revenues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$180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$164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expenses (including federal income taxes)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139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125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Federal income taxes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Interest deductions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Earnings available for common stock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plant (operating property)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690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604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assets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53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assets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665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Shareholders' equity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262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251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Long-term debt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308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286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liabilities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181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119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liabilities and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shareholders' equity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665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981200"/>
          <a:ext cx="7696200" cy="1892808"/>
        </p:xfrm>
        <a:graphic>
          <a:graphicData uri="http://schemas.openxmlformats.org/drawingml/2006/table">
            <a:tbl>
              <a:tblPr/>
              <a:tblGrid>
                <a:gridCol w="533400"/>
                <a:gridCol w="228600"/>
                <a:gridCol w="69342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following ratios for 2010 and 2009: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Funded debt to operating property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Times interest earned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revenue to operating property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ratio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Comment on the above ratios for the two years.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381000" y="1447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Required: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4953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057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502688"/>
            <a:ext cx="815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Statement Analysis for Special Industries</a:t>
            </a:r>
            <a:r>
              <a:rPr lang="en-US" sz="1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ctr"/>
            <a:r>
              <a:rPr lang="en-US" sz="1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sz="18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Banks, Balance Sheet, Income Statement, Ratios for Banks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Utilities, </a:t>
            </a:r>
            <a:r>
              <a:rPr lang="en-MY" sz="1800" b="1" dirty="0">
                <a:latin typeface="Arial" pitchFamily="34" charset="0"/>
                <a:cs typeface="Arial" pitchFamily="34" charset="0"/>
              </a:rPr>
              <a:t>Electric Utilities, Financial Statements, Ratios for Electric Utilities Oil and Gas, Successful efforts Versus Full Cost,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Oil and Gas,</a:t>
            </a:r>
            <a:r>
              <a:rPr lang="en-MY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Supplementary information on Oil and Gas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Exploration, Development and Production Activities, Cash Flow.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Transportation, </a:t>
            </a:r>
            <a:r>
              <a:rPr lang="en-MY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Financial Statements, Ratios </a:t>
            </a: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Insurance, </a:t>
            </a:r>
          </a:p>
          <a:p>
            <a:pPr marL="342900" marR="0" lvl="0" indent="-342900" algn="just" defTabSz="914400" eaLnBrk="1" latinLnBrk="0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MY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Insurance, Balance Sheet under GAAP, Income Statement, Ratios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Real Estate Companies,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Gibson alt 10e">
  <a:themeElements>
    <a:clrScheme name="2_Gibson alt 10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Gibson alt 10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Gibson alt 10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ibson alt 10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22155</TotalTime>
  <Words>2211</Words>
  <Application>Microsoft Office PowerPoint</Application>
  <PresentationFormat>On-screen Show (4:3)</PresentationFormat>
  <Paragraphs>438</Paragraphs>
  <Slides>46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2_Gibson alt 10e</vt:lpstr>
      <vt:lpstr>Office Theme</vt:lpstr>
      <vt:lpstr>Slide 1</vt:lpstr>
      <vt:lpstr>Previous Lecture Summary</vt:lpstr>
      <vt:lpstr>Today's Lecture Topics</vt:lpstr>
      <vt:lpstr>Banks</vt:lpstr>
      <vt:lpstr>Banks (cont’d)</vt:lpstr>
      <vt:lpstr>Banks (cont’d)</vt:lpstr>
      <vt:lpstr>Banks (cont’d)</vt:lpstr>
      <vt:lpstr>Banks (cont’d)</vt:lpstr>
      <vt:lpstr>Banks (cont’d)</vt:lpstr>
      <vt:lpstr>Banks (cont’d)</vt:lpstr>
      <vt:lpstr>Banks (cont’d)</vt:lpstr>
      <vt:lpstr>Banks (cont’d)</vt:lpstr>
      <vt:lpstr>Regulated Utilities</vt:lpstr>
      <vt:lpstr>Regulated Utilities (cont’d)</vt:lpstr>
      <vt:lpstr>Regulated Utilities (cont’d)</vt:lpstr>
      <vt:lpstr>Regulated Utilities (cont’d)</vt:lpstr>
      <vt:lpstr>Regulated Utilities (cont’d)</vt:lpstr>
      <vt:lpstr>Regulated Utilities (cont’d)</vt:lpstr>
      <vt:lpstr>Oil and Gas</vt:lpstr>
      <vt:lpstr>Oil and Gas (cont’d)</vt:lpstr>
      <vt:lpstr>Oil and Gas (cont’d)</vt:lpstr>
      <vt:lpstr>Oil and Gas (cont’d)</vt:lpstr>
      <vt:lpstr>Oil and Gas (cont’d)</vt:lpstr>
      <vt:lpstr>Transportation </vt:lpstr>
      <vt:lpstr>Transportation (cont’d)</vt:lpstr>
      <vt:lpstr>Transportation (cont’d)</vt:lpstr>
      <vt:lpstr>Insurance</vt:lpstr>
      <vt:lpstr>Insurance (cont’d)</vt:lpstr>
      <vt:lpstr>Insurance (cont’d)</vt:lpstr>
      <vt:lpstr>Insurance (cont’d)</vt:lpstr>
      <vt:lpstr>Insurance (cont’d)</vt:lpstr>
      <vt:lpstr>Insurance (cont’d)</vt:lpstr>
      <vt:lpstr>Real Estate Companies</vt:lpstr>
      <vt:lpstr>Practical Exercise  </vt:lpstr>
      <vt:lpstr>Practical Exercise  (Cont’d)</vt:lpstr>
      <vt:lpstr>Slide 36</vt:lpstr>
      <vt:lpstr>Slide 37</vt:lpstr>
      <vt:lpstr>Practical Exercise  </vt:lpstr>
      <vt:lpstr>Practical Exercise  (Cont’d)</vt:lpstr>
      <vt:lpstr>Slide 40</vt:lpstr>
      <vt:lpstr>Slide 41</vt:lpstr>
      <vt:lpstr>Practical Exercise</vt:lpstr>
      <vt:lpstr>Practical Exercise  (Cont’d)</vt:lpstr>
      <vt:lpstr>Slide 44</vt:lpstr>
      <vt:lpstr>Slide 45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slide]</dc:title>
  <dc:creator>Anne Oppegard</dc:creator>
  <cp:lastModifiedBy>Administrator</cp:lastModifiedBy>
  <cp:revision>125</cp:revision>
  <dcterms:created xsi:type="dcterms:W3CDTF">2006-02-12T17:17:16Z</dcterms:created>
  <dcterms:modified xsi:type="dcterms:W3CDTF">2014-06-11T11:34:05Z</dcterms:modified>
</cp:coreProperties>
</file>